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p:restoredTop sz="95741"/>
  </p:normalViewPr>
  <p:slideViewPr>
    <p:cSldViewPr snapToGrid="0" snapToObjects="1">
      <p:cViewPr varScale="1">
        <p:scale>
          <a:sx n="110" d="100"/>
          <a:sy n="110" d="100"/>
        </p:scale>
        <p:origin x="20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CE85282-307B-5847-A736-A650872BECFE}" type="datetimeFigureOut">
              <a:rPr lang="it-IT" smtClean="0"/>
              <a:t>12/04/21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145751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CE85282-307B-5847-A736-A650872BECFE}" type="datetimeFigureOut">
              <a:rPr lang="it-IT" smtClean="0"/>
              <a:t>12/04/21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18834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CE85282-307B-5847-A736-A650872BECFE}" type="datetimeFigureOut">
              <a:rPr lang="it-IT" smtClean="0"/>
              <a:t>12/04/21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4426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CE85282-307B-5847-A736-A650872BECFE}" type="datetimeFigureOut">
              <a:rPr lang="it-IT" smtClean="0"/>
              <a:t>12/04/21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310475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CE85282-307B-5847-A736-A650872BECFE}" type="datetimeFigureOut">
              <a:rPr lang="it-IT" smtClean="0"/>
              <a:t>12/04/21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331643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CE85282-307B-5847-A736-A650872BECFE}" type="datetimeFigureOut">
              <a:rPr lang="it-IT" smtClean="0"/>
              <a:t>12/04/21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26393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CE85282-307B-5847-A736-A650872BECFE}" type="datetimeFigureOut">
              <a:rPr lang="it-IT" smtClean="0"/>
              <a:t>12/04/21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121452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CE85282-307B-5847-A736-A650872BECFE}" type="datetimeFigureOut">
              <a:rPr lang="it-IT" smtClean="0"/>
              <a:t>12/04/21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351368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85282-307B-5847-A736-A650872BECFE}" type="datetimeFigureOut">
              <a:rPr lang="it-IT" smtClean="0"/>
              <a:t>12/04/21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416262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CE85282-307B-5847-A736-A650872BECFE}" type="datetimeFigureOut">
              <a:rPr lang="it-IT" smtClean="0"/>
              <a:t>12/04/21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269882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CE85282-307B-5847-A736-A650872BECFE}" type="datetimeFigureOut">
              <a:rPr lang="it-IT" smtClean="0"/>
              <a:t>12/04/21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B76AFFE-30DB-DD42-A946-9C6D9A58A0AB}" type="slidenum">
              <a:rPr lang="it-IT" smtClean="0"/>
              <a:t>‹N›</a:t>
            </a:fld>
            <a:endParaRPr lang="it-IT"/>
          </a:p>
        </p:txBody>
      </p:sp>
    </p:spTree>
    <p:extLst>
      <p:ext uri="{BB962C8B-B14F-4D97-AF65-F5344CB8AC3E}">
        <p14:creationId xmlns:p14="http://schemas.microsoft.com/office/powerpoint/2010/main" val="114071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85282-307B-5847-A736-A650872BECFE}" type="datetimeFigureOut">
              <a:rPr lang="it-IT" smtClean="0"/>
              <a:t>12/04/21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6AFFE-30DB-DD42-A946-9C6D9A58A0AB}" type="slidenum">
              <a:rPr lang="it-IT" smtClean="0"/>
              <a:t>‹N›</a:t>
            </a:fld>
            <a:endParaRPr lang="it-IT"/>
          </a:p>
        </p:txBody>
      </p:sp>
    </p:spTree>
    <p:extLst>
      <p:ext uri="{BB962C8B-B14F-4D97-AF65-F5344CB8AC3E}">
        <p14:creationId xmlns:p14="http://schemas.microsoft.com/office/powerpoint/2010/main" val="90707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88CC484-299A-CC48-8423-038A0452F3E0}"/>
              </a:ext>
            </a:extLst>
          </p:cNvPr>
          <p:cNvSpPr txBox="1">
            <a:spLocks/>
          </p:cNvSpPr>
          <p:nvPr/>
        </p:nvSpPr>
        <p:spPr>
          <a:xfrm>
            <a:off x="422910" y="5438140"/>
            <a:ext cx="6456680" cy="4470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2400" dirty="0">
              <a:solidFill>
                <a:schemeClr val="bg1"/>
              </a:solidFill>
              <a:latin typeface="Montserrat Light" pitchFamily="2" charset="77"/>
            </a:endParaRPr>
          </a:p>
        </p:txBody>
      </p:sp>
      <p:sp>
        <p:nvSpPr>
          <p:cNvPr id="4" name="Titolo 1">
            <a:extLst>
              <a:ext uri="{FF2B5EF4-FFF2-40B4-BE49-F238E27FC236}">
                <a16:creationId xmlns:a16="http://schemas.microsoft.com/office/drawing/2014/main" id="{F762F31B-0670-2542-9B4D-C0CC351303BB}"/>
              </a:ext>
            </a:extLst>
          </p:cNvPr>
          <p:cNvSpPr txBox="1">
            <a:spLocks/>
          </p:cNvSpPr>
          <p:nvPr/>
        </p:nvSpPr>
        <p:spPr>
          <a:xfrm>
            <a:off x="422910" y="1565910"/>
            <a:ext cx="5879036" cy="6616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400" b="1" dirty="0">
                <a:solidFill>
                  <a:schemeClr val="bg1"/>
                </a:solidFill>
                <a:latin typeface="Montserrat Light" pitchFamily="2" charset="77"/>
              </a:rPr>
              <a:t>I TRE RUOLI DELL’INDIVIDUO</a:t>
            </a:r>
          </a:p>
          <a:p>
            <a:pPr algn="l"/>
            <a:r>
              <a:rPr lang="it-IT" sz="2400" b="1" dirty="0">
                <a:solidFill>
                  <a:schemeClr val="bg1"/>
                </a:solidFill>
                <a:latin typeface="Montserrat Light" pitchFamily="2" charset="77"/>
              </a:rPr>
              <a:t>COSA SIAMO.</a:t>
            </a:r>
          </a:p>
          <a:p>
            <a:pPr algn="l"/>
            <a:endParaRPr lang="it-IT" sz="2400" b="1" dirty="0">
              <a:solidFill>
                <a:schemeClr val="bg1"/>
              </a:solidFill>
              <a:latin typeface="Montserrat Light" pitchFamily="2" charset="77"/>
            </a:endParaRPr>
          </a:p>
        </p:txBody>
      </p:sp>
      <p:sp>
        <p:nvSpPr>
          <p:cNvPr id="6" name="Titolo 1">
            <a:extLst>
              <a:ext uri="{FF2B5EF4-FFF2-40B4-BE49-F238E27FC236}">
                <a16:creationId xmlns:a16="http://schemas.microsoft.com/office/drawing/2014/main" id="{288CC484-299A-CC48-8423-038A0452F3E0}"/>
              </a:ext>
            </a:extLst>
          </p:cNvPr>
          <p:cNvSpPr txBox="1">
            <a:spLocks/>
          </p:cNvSpPr>
          <p:nvPr/>
        </p:nvSpPr>
        <p:spPr>
          <a:xfrm>
            <a:off x="422910" y="5438140"/>
            <a:ext cx="6456680" cy="4470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it-IT" sz="2400" dirty="0">
              <a:solidFill>
                <a:schemeClr val="bg1"/>
              </a:solidFill>
              <a:latin typeface="Montserrat Light" pitchFamily="2" charset="77"/>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06" y="975848"/>
            <a:ext cx="1967067" cy="230658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310" y="3881531"/>
            <a:ext cx="2864902" cy="2148677"/>
          </a:xfrm>
          <a:prstGeom prst="roundRect">
            <a:avLst/>
          </a:prstGeom>
          <a:effectLst>
            <a:softEdge rad="0"/>
          </a:effectLst>
        </p:spPr>
      </p:pic>
      <p:sp>
        <p:nvSpPr>
          <p:cNvPr id="9" name="Rettangolo 8"/>
          <p:cNvSpPr/>
          <p:nvPr/>
        </p:nvSpPr>
        <p:spPr>
          <a:xfrm>
            <a:off x="422909" y="3884895"/>
            <a:ext cx="6187955" cy="2031325"/>
          </a:xfrm>
          <a:prstGeom prst="rect">
            <a:avLst/>
          </a:prstGeom>
        </p:spPr>
        <p:txBody>
          <a:bodyPr wrap="square">
            <a:spAutoFit/>
          </a:bodyPr>
          <a:lstStyle/>
          <a:p>
            <a:r>
              <a:rPr lang="it-IT" b="1" dirty="0">
                <a:solidFill>
                  <a:schemeClr val="bg1"/>
                </a:solidFill>
                <a:latin typeface="Montserrat Light" pitchFamily="2" charset="77"/>
              </a:rPr>
              <a:t>Docente:</a:t>
            </a:r>
          </a:p>
          <a:p>
            <a:r>
              <a:rPr lang="it-IT" b="1" dirty="0">
                <a:solidFill>
                  <a:schemeClr val="bg1"/>
                </a:solidFill>
                <a:latin typeface="Montserrat Light" pitchFamily="2" charset="77"/>
              </a:rPr>
              <a:t>GIOVANNA PANTALEO </a:t>
            </a:r>
          </a:p>
          <a:p>
            <a:pPr marL="285750" indent="-285750">
              <a:buFont typeface="Arial" charset="0"/>
              <a:buChar char="•"/>
            </a:pPr>
            <a:r>
              <a:rPr lang="it-IT" b="1" dirty="0">
                <a:solidFill>
                  <a:schemeClr val="bg1"/>
                </a:solidFill>
                <a:latin typeface="Montserrat Light" pitchFamily="2" charset="77"/>
              </a:rPr>
              <a:t>“Ideatrice del metodo e della Filosofia Omeosinergetica”.</a:t>
            </a:r>
          </a:p>
          <a:p>
            <a:pPr marL="285750" indent="-285750">
              <a:buFont typeface="Arial" charset="0"/>
              <a:buChar char="•"/>
            </a:pPr>
            <a:r>
              <a:rPr lang="it-IT" b="1" dirty="0">
                <a:solidFill>
                  <a:schemeClr val="bg1"/>
                </a:solidFill>
                <a:latin typeface="Montserrat Light" pitchFamily="2" charset="77"/>
              </a:rPr>
              <a:t>Trainer Omeosinergetico</a:t>
            </a:r>
          </a:p>
          <a:p>
            <a:pPr marL="285750" indent="-285750">
              <a:buFont typeface="Arial" charset="0"/>
              <a:buChar char="•"/>
            </a:pPr>
            <a:r>
              <a:rPr lang="it-IT" b="1" dirty="0">
                <a:solidFill>
                  <a:schemeClr val="bg1"/>
                </a:solidFill>
                <a:latin typeface="Montserrat Light" pitchFamily="2" charset="77"/>
              </a:rPr>
              <a:t>Naturopata ad indirizzo omeosinergetico</a:t>
            </a:r>
          </a:p>
          <a:p>
            <a:pPr marL="285750" indent="-285750">
              <a:buFont typeface="Arial" charset="0"/>
              <a:buChar char="•"/>
            </a:pPr>
            <a:endParaRPr lang="it-IT" dirty="0"/>
          </a:p>
        </p:txBody>
      </p:sp>
    </p:spTree>
    <p:extLst>
      <p:ext uri="{BB962C8B-B14F-4D97-AF65-F5344CB8AC3E}">
        <p14:creationId xmlns:p14="http://schemas.microsoft.com/office/powerpoint/2010/main" val="258322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L’omeosinergia"/>
          <p:cNvSpPr txBox="1">
            <a:spLocks noGrp="1"/>
          </p:cNvSpPr>
          <p:nvPr>
            <p:ph type="title"/>
          </p:nvPr>
        </p:nvSpPr>
        <p:spPr>
          <a:prstGeom prst="rect">
            <a:avLst/>
          </a:prstGeom>
        </p:spPr>
        <p:txBody>
          <a:bodyPr>
            <a:normAutofit/>
          </a:bodyPr>
          <a:lstStyle/>
          <a:p>
            <a:r>
              <a:rPr sz="3500" dirty="0">
                <a:solidFill>
                  <a:srgbClr val="C00000"/>
                </a:solidFill>
              </a:rPr>
              <a:t>L’</a:t>
            </a:r>
            <a:r>
              <a:rPr lang="it-IT" sz="3500" dirty="0">
                <a:solidFill>
                  <a:srgbClr val="C00000"/>
                </a:solidFill>
              </a:rPr>
              <a:t>O</a:t>
            </a:r>
            <a:r>
              <a:rPr sz="3500" dirty="0" err="1">
                <a:solidFill>
                  <a:srgbClr val="C00000"/>
                </a:solidFill>
              </a:rPr>
              <a:t>meosinergia</a:t>
            </a:r>
            <a:r>
              <a:rPr sz="3500" dirty="0">
                <a:solidFill>
                  <a:srgbClr val="C00000"/>
                </a:solidFill>
              </a:rPr>
              <a:t> </a:t>
            </a:r>
          </a:p>
        </p:txBody>
      </p:sp>
      <p:sp>
        <p:nvSpPr>
          <p:cNvPr id="141" name="Insegna che la coalizione del figlio del padre e della madre è dettata dall’attrazione(comportamento).…"/>
          <p:cNvSpPr txBox="1">
            <a:spLocks noGrp="1"/>
          </p:cNvSpPr>
          <p:nvPr>
            <p:ph type="body" idx="1"/>
          </p:nvPr>
        </p:nvSpPr>
        <p:spPr>
          <a:prstGeom prst="rect">
            <a:avLst/>
          </a:prstGeom>
        </p:spPr>
        <p:txBody>
          <a:bodyPr>
            <a:normAutofit/>
          </a:bodyPr>
          <a:lstStyle/>
          <a:p>
            <a:pPr marL="212597" indent="-212597" defTabSz="850391">
              <a:spcBef>
                <a:spcPts val="900"/>
              </a:spcBef>
              <a:defRPr sz="2604"/>
            </a:pPr>
            <a:r>
              <a:rPr sz="2500" dirty="0" err="1"/>
              <a:t>Insegna</a:t>
            </a:r>
            <a:r>
              <a:rPr sz="2500" dirty="0"/>
              <a:t> </a:t>
            </a:r>
            <a:r>
              <a:rPr sz="2500" dirty="0" err="1"/>
              <a:t>che</a:t>
            </a:r>
            <a:r>
              <a:rPr sz="2500" dirty="0"/>
              <a:t> la </a:t>
            </a:r>
            <a:r>
              <a:rPr sz="2500" dirty="0" err="1"/>
              <a:t>coalizione</a:t>
            </a:r>
            <a:r>
              <a:rPr sz="2500" dirty="0"/>
              <a:t> del </a:t>
            </a:r>
            <a:r>
              <a:rPr sz="2500" dirty="0" err="1"/>
              <a:t>figlio</a:t>
            </a:r>
            <a:r>
              <a:rPr lang="it-IT" sz="2500" dirty="0"/>
              <a:t>,</a:t>
            </a:r>
            <a:r>
              <a:rPr sz="2500" dirty="0"/>
              <a:t> del padre e </a:t>
            </a:r>
            <a:r>
              <a:rPr sz="2500" dirty="0" err="1"/>
              <a:t>della</a:t>
            </a:r>
            <a:r>
              <a:rPr sz="2500" dirty="0"/>
              <a:t> </a:t>
            </a:r>
            <a:r>
              <a:rPr sz="2500" dirty="0" err="1"/>
              <a:t>madre</a:t>
            </a:r>
            <a:r>
              <a:rPr sz="2500" dirty="0"/>
              <a:t> </a:t>
            </a:r>
            <a:r>
              <a:rPr sz="2500" dirty="0" err="1"/>
              <a:t>è</a:t>
            </a:r>
            <a:r>
              <a:rPr sz="2500" dirty="0"/>
              <a:t> </a:t>
            </a:r>
            <a:r>
              <a:rPr sz="2500" dirty="0" err="1"/>
              <a:t>dettata</a:t>
            </a:r>
            <a:r>
              <a:rPr sz="2500" dirty="0"/>
              <a:t> </a:t>
            </a:r>
            <a:r>
              <a:rPr sz="2500" dirty="0" err="1"/>
              <a:t>dall’attrazione</a:t>
            </a:r>
            <a:r>
              <a:rPr lang="it-IT" sz="2500" dirty="0"/>
              <a:t> </a:t>
            </a:r>
            <a:r>
              <a:rPr sz="2500" dirty="0"/>
              <a:t>(</a:t>
            </a:r>
            <a:r>
              <a:rPr sz="2500" dirty="0" err="1"/>
              <a:t>comportamento</a:t>
            </a:r>
            <a:r>
              <a:rPr sz="2500" dirty="0"/>
              <a:t>).</a:t>
            </a:r>
          </a:p>
          <a:p>
            <a:pPr marL="212597" indent="-212597" defTabSz="850391">
              <a:spcBef>
                <a:spcPts val="900"/>
              </a:spcBef>
              <a:defRPr sz="2604"/>
            </a:pPr>
            <a:r>
              <a:rPr sz="2500" dirty="0"/>
              <a:t>Non </a:t>
            </a:r>
            <a:r>
              <a:rPr sz="2500" dirty="0" err="1"/>
              <a:t>esistono</a:t>
            </a:r>
            <a:r>
              <a:rPr sz="2500" dirty="0"/>
              <a:t> </a:t>
            </a:r>
            <a:r>
              <a:rPr sz="2500" dirty="0" err="1"/>
              <a:t>regole</a:t>
            </a:r>
            <a:r>
              <a:rPr sz="2500" dirty="0"/>
              <a:t> per </a:t>
            </a:r>
            <a:r>
              <a:rPr sz="2500" dirty="0" err="1"/>
              <a:t>essere</a:t>
            </a:r>
            <a:r>
              <a:rPr sz="2500" dirty="0"/>
              <a:t> un </a:t>
            </a:r>
            <a:r>
              <a:rPr sz="2500" dirty="0" err="1"/>
              <a:t>genitore</a:t>
            </a:r>
            <a:r>
              <a:rPr lang="it-IT" sz="2500" dirty="0"/>
              <a:t>, un</a:t>
            </a:r>
            <a:r>
              <a:rPr sz="2500" dirty="0"/>
              <a:t> </a:t>
            </a:r>
            <a:r>
              <a:rPr sz="2500" dirty="0" err="1"/>
              <a:t>figlio</a:t>
            </a:r>
            <a:r>
              <a:rPr sz="2500" dirty="0"/>
              <a:t> o </a:t>
            </a:r>
            <a:r>
              <a:rPr lang="it-IT" sz="2500" dirty="0"/>
              <a:t>un </a:t>
            </a:r>
            <a:r>
              <a:rPr sz="2500" dirty="0" err="1"/>
              <a:t>compagno</a:t>
            </a:r>
            <a:r>
              <a:rPr sz="2500" dirty="0"/>
              <a:t> </a:t>
            </a:r>
            <a:r>
              <a:rPr sz="2500" i="1" dirty="0"/>
              <a:t>ad </a:t>
            </a:r>
            <a:r>
              <a:rPr lang="it-IT" sz="2500" i="1" dirty="0"/>
              <a:t>hoc</a:t>
            </a:r>
            <a:r>
              <a:rPr sz="2500" dirty="0"/>
              <a:t>, </a:t>
            </a:r>
            <a:r>
              <a:rPr sz="2500" dirty="0" err="1"/>
              <a:t>esiste</a:t>
            </a:r>
            <a:r>
              <a:rPr sz="2500" dirty="0"/>
              <a:t> solo </a:t>
            </a:r>
            <a:r>
              <a:rPr sz="2500" dirty="0" err="1"/>
              <a:t>quello</a:t>
            </a:r>
            <a:r>
              <a:rPr sz="2500" dirty="0"/>
              <a:t> </a:t>
            </a:r>
            <a:r>
              <a:rPr sz="2500" dirty="0" err="1"/>
              <a:t>che</a:t>
            </a:r>
            <a:r>
              <a:rPr sz="2500" dirty="0"/>
              <a:t> </a:t>
            </a:r>
            <a:r>
              <a:rPr sz="2500" dirty="0" err="1"/>
              <a:t>ognuno</a:t>
            </a:r>
            <a:r>
              <a:rPr sz="2500" dirty="0"/>
              <a:t> di </a:t>
            </a:r>
            <a:r>
              <a:rPr sz="2500" dirty="0" err="1"/>
              <a:t>noi</a:t>
            </a:r>
            <a:r>
              <a:rPr sz="2500" dirty="0"/>
              <a:t> </a:t>
            </a:r>
            <a:r>
              <a:rPr sz="2500" dirty="0" err="1"/>
              <a:t>riesce</a:t>
            </a:r>
            <a:r>
              <a:rPr sz="2500" dirty="0"/>
              <a:t> ad </a:t>
            </a:r>
            <a:r>
              <a:rPr sz="2500" dirty="0" err="1"/>
              <a:t>essere</a:t>
            </a:r>
            <a:r>
              <a:rPr sz="2500" dirty="0"/>
              <a:t>.</a:t>
            </a:r>
          </a:p>
          <a:p>
            <a:pPr marL="212597" indent="-212597" defTabSz="850391">
              <a:spcBef>
                <a:spcPts val="900"/>
              </a:spcBef>
              <a:defRPr sz="2604"/>
            </a:pPr>
            <a:r>
              <a:rPr sz="2500" dirty="0" err="1"/>
              <a:t>L’aiuto</a:t>
            </a:r>
            <a:r>
              <a:rPr sz="2500" dirty="0"/>
              <a:t> </a:t>
            </a:r>
            <a:r>
              <a:rPr sz="2500" dirty="0" err="1"/>
              <a:t>più</a:t>
            </a:r>
            <a:r>
              <a:rPr sz="2500" dirty="0"/>
              <a:t> </a:t>
            </a:r>
            <a:r>
              <a:rPr sz="2500" dirty="0" err="1"/>
              <a:t>grande</a:t>
            </a:r>
            <a:r>
              <a:rPr sz="2500" dirty="0"/>
              <a:t> </a:t>
            </a:r>
            <a:r>
              <a:rPr sz="2500" dirty="0" err="1"/>
              <a:t>è</a:t>
            </a:r>
            <a:r>
              <a:rPr sz="2500" dirty="0"/>
              <a:t> </a:t>
            </a:r>
            <a:r>
              <a:rPr sz="2500" dirty="0" err="1"/>
              <a:t>essere</a:t>
            </a:r>
            <a:r>
              <a:rPr sz="2500" dirty="0"/>
              <a:t> se </a:t>
            </a:r>
            <a:r>
              <a:rPr sz="2500" dirty="0" err="1"/>
              <a:t>stessi</a:t>
            </a:r>
            <a:r>
              <a:rPr sz="2500" dirty="0"/>
              <a:t> e </a:t>
            </a:r>
            <a:r>
              <a:rPr sz="2500" dirty="0" err="1"/>
              <a:t>permettere</a:t>
            </a:r>
            <a:r>
              <a:rPr sz="2500" dirty="0"/>
              <a:t> a</a:t>
            </a:r>
            <a:r>
              <a:rPr lang="it-IT" sz="2500" dirty="0"/>
              <a:t>l</a:t>
            </a:r>
            <a:r>
              <a:rPr sz="2500" dirty="0" err="1"/>
              <a:t>l’altro</a:t>
            </a:r>
            <a:r>
              <a:rPr sz="2500" dirty="0"/>
              <a:t> di </a:t>
            </a:r>
            <a:r>
              <a:rPr sz="2500" dirty="0" err="1"/>
              <a:t>poterlo</a:t>
            </a:r>
            <a:r>
              <a:rPr sz="2500" dirty="0"/>
              <a:t> </a:t>
            </a:r>
            <a:r>
              <a:rPr sz="2500" dirty="0" err="1"/>
              <a:t>evidenziare</a:t>
            </a:r>
            <a:r>
              <a:rPr sz="2500" dirty="0"/>
              <a:t>.</a:t>
            </a:r>
          </a:p>
          <a:p>
            <a:pPr marL="212597" indent="-212597" defTabSz="850391">
              <a:spcBef>
                <a:spcPts val="900"/>
              </a:spcBef>
              <a:defRPr sz="2604"/>
            </a:pPr>
            <a:r>
              <a:rPr sz="2500" dirty="0" err="1"/>
              <a:t>Importante</a:t>
            </a:r>
            <a:r>
              <a:rPr sz="2500" dirty="0"/>
              <a:t> </a:t>
            </a:r>
            <a:r>
              <a:rPr sz="2500" dirty="0" err="1"/>
              <a:t>è</a:t>
            </a:r>
            <a:r>
              <a:rPr sz="2500" dirty="0"/>
              <a:t> </a:t>
            </a:r>
            <a:r>
              <a:rPr sz="2500" dirty="0" err="1"/>
              <a:t>vedersi</a:t>
            </a:r>
            <a:r>
              <a:rPr sz="2500" dirty="0"/>
              <a:t>, </a:t>
            </a:r>
            <a:r>
              <a:rPr sz="2500" dirty="0" err="1"/>
              <a:t>conoscersi</a:t>
            </a:r>
            <a:r>
              <a:rPr sz="2500" dirty="0"/>
              <a:t> </a:t>
            </a:r>
            <a:r>
              <a:rPr sz="2500" dirty="0" err="1"/>
              <a:t>grazie</a:t>
            </a:r>
            <a:r>
              <a:rPr sz="2500" dirty="0"/>
              <a:t> </a:t>
            </a:r>
            <a:r>
              <a:rPr sz="2500" dirty="0" err="1"/>
              <a:t>all’altro</a:t>
            </a:r>
            <a:r>
              <a:rPr sz="2500" dirty="0"/>
              <a:t> e </a:t>
            </a:r>
            <a:r>
              <a:rPr sz="2500" dirty="0" err="1"/>
              <a:t>infine</a:t>
            </a:r>
            <a:r>
              <a:rPr sz="2500" dirty="0"/>
              <a:t> </a:t>
            </a:r>
            <a:r>
              <a:rPr sz="2500" dirty="0" err="1"/>
              <a:t>vivere</a:t>
            </a:r>
            <a:r>
              <a:rPr sz="2500" dirty="0"/>
              <a:t> </a:t>
            </a:r>
            <a:r>
              <a:rPr sz="2500" dirty="0" err="1"/>
              <a:t>nella</a:t>
            </a:r>
            <a:r>
              <a:rPr sz="2500" dirty="0"/>
              <a:t> </a:t>
            </a:r>
            <a:r>
              <a:rPr sz="2500" dirty="0" err="1"/>
              <a:t>libertà</a:t>
            </a:r>
            <a:r>
              <a:rPr sz="2500" dirty="0"/>
              <a:t> di </a:t>
            </a:r>
            <a:r>
              <a:rPr sz="2500" dirty="0" err="1"/>
              <a:t>essere</a:t>
            </a:r>
            <a:r>
              <a:rPr sz="2500" dirty="0"/>
              <a:t> </a:t>
            </a:r>
            <a:r>
              <a:rPr sz="2500" dirty="0" err="1"/>
              <a:t>vero</a:t>
            </a:r>
            <a:r>
              <a:rPr sz="2500" dirty="0"/>
              <a:t>.  </a:t>
            </a:r>
          </a:p>
        </p:txBody>
      </p:sp>
    </p:spTree>
    <p:extLst>
      <p:ext uri="{BB962C8B-B14F-4D97-AF65-F5344CB8AC3E}">
        <p14:creationId xmlns:p14="http://schemas.microsoft.com/office/powerpoint/2010/main" val="199136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Il ruolo della compagna\o"/>
          <p:cNvSpPr txBox="1">
            <a:spLocks noGrp="1"/>
          </p:cNvSpPr>
          <p:nvPr>
            <p:ph type="title"/>
          </p:nvPr>
        </p:nvSpPr>
        <p:spPr>
          <a:prstGeom prst="rect">
            <a:avLst/>
          </a:prstGeom>
        </p:spPr>
        <p:txBody>
          <a:bodyPr>
            <a:normAutofit/>
          </a:bodyPr>
          <a:lstStyle/>
          <a:p>
            <a:r>
              <a:rPr sz="3500" dirty="0">
                <a:solidFill>
                  <a:srgbClr val="C00000"/>
                </a:solidFill>
              </a:rPr>
              <a:t>Il </a:t>
            </a:r>
            <a:r>
              <a:rPr sz="3500" dirty="0" err="1">
                <a:solidFill>
                  <a:srgbClr val="C00000"/>
                </a:solidFill>
              </a:rPr>
              <a:t>ruolo</a:t>
            </a:r>
            <a:r>
              <a:rPr sz="3500" dirty="0">
                <a:solidFill>
                  <a:srgbClr val="C00000"/>
                </a:solidFill>
              </a:rPr>
              <a:t> de</a:t>
            </a:r>
            <a:r>
              <a:rPr lang="it-IT" sz="3500" dirty="0">
                <a:solidFill>
                  <a:srgbClr val="C00000"/>
                </a:solidFill>
              </a:rPr>
              <a:t>l</a:t>
            </a:r>
            <a:r>
              <a:rPr sz="3500" dirty="0">
                <a:solidFill>
                  <a:srgbClr val="C00000"/>
                </a:solidFill>
              </a:rPr>
              <a:t> </a:t>
            </a:r>
            <a:r>
              <a:rPr sz="3500" dirty="0" err="1">
                <a:solidFill>
                  <a:srgbClr val="C00000"/>
                </a:solidFill>
              </a:rPr>
              <a:t>compagn</a:t>
            </a:r>
            <a:r>
              <a:rPr lang="it-IT" sz="3500" dirty="0">
                <a:solidFill>
                  <a:srgbClr val="C00000"/>
                </a:solidFill>
              </a:rPr>
              <a:t>o</a:t>
            </a:r>
            <a:r>
              <a:rPr sz="3500" dirty="0">
                <a:solidFill>
                  <a:srgbClr val="C00000"/>
                </a:solidFill>
              </a:rPr>
              <a:t>\</a:t>
            </a:r>
            <a:r>
              <a:rPr lang="it-IT" sz="3500" dirty="0">
                <a:solidFill>
                  <a:srgbClr val="C00000"/>
                </a:solidFill>
              </a:rPr>
              <a:t>a</a:t>
            </a:r>
            <a:endParaRPr sz="3500" dirty="0">
              <a:solidFill>
                <a:srgbClr val="C00000"/>
              </a:solidFill>
            </a:endParaRPr>
          </a:p>
        </p:txBody>
      </p:sp>
      <p:sp>
        <p:nvSpPr>
          <p:cNvPr id="144" name="Compagno significa “INSIEME”…"/>
          <p:cNvSpPr txBox="1">
            <a:spLocks noGrp="1"/>
          </p:cNvSpPr>
          <p:nvPr>
            <p:ph type="body" idx="1"/>
          </p:nvPr>
        </p:nvSpPr>
        <p:spPr>
          <a:prstGeom prst="rect">
            <a:avLst/>
          </a:prstGeom>
        </p:spPr>
        <p:txBody>
          <a:bodyPr>
            <a:normAutofit/>
          </a:bodyPr>
          <a:lstStyle/>
          <a:p>
            <a:pPr marL="198881" indent="-198881" defTabSz="795527">
              <a:spcBef>
                <a:spcPts val="800"/>
              </a:spcBef>
              <a:defRPr sz="2436"/>
            </a:pPr>
            <a:r>
              <a:rPr sz="2500" dirty="0" err="1"/>
              <a:t>Compagno</a:t>
            </a:r>
            <a:r>
              <a:rPr sz="2500" dirty="0"/>
              <a:t> </a:t>
            </a:r>
            <a:r>
              <a:rPr sz="2500" dirty="0" err="1"/>
              <a:t>significa</a:t>
            </a:r>
            <a:r>
              <a:rPr sz="2500" dirty="0"/>
              <a:t> “</a:t>
            </a:r>
            <a:r>
              <a:rPr sz="2500" b="1" dirty="0"/>
              <a:t>INSIEME</a:t>
            </a:r>
            <a:r>
              <a:rPr sz="2500" dirty="0"/>
              <a:t>”</a:t>
            </a:r>
            <a:r>
              <a:rPr lang="it-IT" sz="2500" dirty="0"/>
              <a:t>.</a:t>
            </a:r>
            <a:endParaRPr sz="2500" dirty="0"/>
          </a:p>
          <a:p>
            <a:pPr marL="198881" indent="-198881" defTabSz="795527">
              <a:spcBef>
                <a:spcPts val="800"/>
              </a:spcBef>
              <a:defRPr sz="2436"/>
            </a:pPr>
            <a:r>
              <a:rPr sz="2500" dirty="0" err="1"/>
              <a:t>Deriva</a:t>
            </a:r>
            <a:r>
              <a:rPr sz="2500" dirty="0"/>
              <a:t> dal </a:t>
            </a:r>
            <a:r>
              <a:rPr sz="2500" dirty="0" err="1"/>
              <a:t>latino</a:t>
            </a:r>
            <a:r>
              <a:rPr sz="2500" dirty="0"/>
              <a:t> “CUM PANIS”</a:t>
            </a:r>
            <a:r>
              <a:rPr lang="it-IT" sz="2500" dirty="0"/>
              <a:t> ovvero "coloro che mangiano con lo stesso pane”</a:t>
            </a:r>
            <a:r>
              <a:rPr sz="2500" dirty="0"/>
              <a:t>.</a:t>
            </a:r>
          </a:p>
          <a:p>
            <a:pPr marL="198881" indent="-198881" defTabSz="795527">
              <a:spcBef>
                <a:spcPts val="800"/>
              </a:spcBef>
              <a:defRPr sz="2436"/>
            </a:pPr>
            <a:r>
              <a:rPr sz="2500" dirty="0"/>
              <a:t>Con </a:t>
            </a:r>
            <a:r>
              <a:rPr sz="2500" dirty="0" err="1"/>
              <a:t>il</a:t>
            </a:r>
            <a:r>
              <a:rPr sz="2500" dirty="0"/>
              <a:t> </a:t>
            </a:r>
            <a:r>
              <a:rPr sz="2500" dirty="0" err="1"/>
              <a:t>compagno</a:t>
            </a:r>
            <a:r>
              <a:rPr sz="2500" dirty="0"/>
              <a:t> </a:t>
            </a:r>
            <a:r>
              <a:rPr sz="2500" dirty="0" err="1"/>
              <a:t>si</a:t>
            </a:r>
            <a:r>
              <a:rPr sz="2500" dirty="0"/>
              <a:t> </a:t>
            </a:r>
            <a:r>
              <a:rPr sz="2500" dirty="0" err="1"/>
              <a:t>condivide</a:t>
            </a:r>
            <a:r>
              <a:rPr sz="2500" dirty="0"/>
              <a:t> </a:t>
            </a:r>
            <a:r>
              <a:rPr sz="2500" dirty="0" err="1"/>
              <a:t>l’esistenza</a:t>
            </a:r>
            <a:r>
              <a:rPr lang="it-IT" sz="2500" dirty="0"/>
              <a:t>,</a:t>
            </a:r>
            <a:r>
              <a:rPr sz="2500" dirty="0"/>
              <a:t> </a:t>
            </a:r>
            <a:r>
              <a:rPr lang="it-IT" sz="2500" dirty="0"/>
              <a:t>con</a:t>
            </a:r>
            <a:r>
              <a:rPr sz="2500" dirty="0"/>
              <a:t> </a:t>
            </a:r>
            <a:r>
              <a:rPr sz="2500" dirty="0" err="1"/>
              <a:t>tutto</a:t>
            </a:r>
            <a:r>
              <a:rPr sz="2500" dirty="0"/>
              <a:t> </a:t>
            </a:r>
            <a:r>
              <a:rPr lang="it-IT" sz="2500" dirty="0"/>
              <a:t>ciò</a:t>
            </a:r>
            <a:r>
              <a:rPr sz="2500" dirty="0"/>
              <a:t> </a:t>
            </a:r>
            <a:r>
              <a:rPr sz="2500" dirty="0" err="1"/>
              <a:t>che</a:t>
            </a:r>
            <a:r>
              <a:rPr sz="2500" dirty="0"/>
              <a:t> </a:t>
            </a:r>
            <a:r>
              <a:rPr lang="it-IT" sz="2500" dirty="0"/>
              <a:t>ne </a:t>
            </a:r>
            <a:r>
              <a:rPr sz="2500" dirty="0" err="1"/>
              <a:t>comporta</a:t>
            </a:r>
            <a:r>
              <a:rPr sz="2500" dirty="0"/>
              <a:t>.</a:t>
            </a:r>
          </a:p>
          <a:p>
            <a:pPr marL="198881" indent="-198881" defTabSz="795527">
              <a:spcBef>
                <a:spcPts val="800"/>
              </a:spcBef>
              <a:defRPr sz="2436"/>
            </a:pPr>
            <a:r>
              <a:rPr lang="it-IT" sz="2500" dirty="0"/>
              <a:t>È u</a:t>
            </a:r>
            <a:r>
              <a:rPr sz="2500" dirty="0"/>
              <a:t>n </a:t>
            </a:r>
            <a:r>
              <a:rPr sz="2500" dirty="0" err="1"/>
              <a:t>ruolo</a:t>
            </a:r>
            <a:r>
              <a:rPr sz="2500" dirty="0"/>
              <a:t> </a:t>
            </a:r>
            <a:r>
              <a:rPr sz="2500" dirty="0" err="1"/>
              <a:t>che</a:t>
            </a:r>
            <a:r>
              <a:rPr sz="2500" dirty="0"/>
              <a:t> </a:t>
            </a:r>
            <a:r>
              <a:rPr sz="2500" dirty="0" err="1"/>
              <a:t>racchiude</a:t>
            </a:r>
            <a:r>
              <a:rPr sz="2500" dirty="0"/>
              <a:t> la </a:t>
            </a:r>
            <a:r>
              <a:rPr sz="2500" dirty="0" err="1"/>
              <a:t>storia</a:t>
            </a:r>
            <a:r>
              <a:rPr sz="2500" dirty="0"/>
              <a:t> </a:t>
            </a:r>
            <a:r>
              <a:rPr sz="2500" dirty="0" err="1"/>
              <a:t>dell’umanità</a:t>
            </a:r>
            <a:r>
              <a:rPr sz="2500" dirty="0"/>
              <a:t>.</a:t>
            </a:r>
          </a:p>
          <a:p>
            <a:pPr marL="198881" indent="-198881" defTabSz="795527">
              <a:spcBef>
                <a:spcPts val="800"/>
              </a:spcBef>
              <a:defRPr sz="2436"/>
            </a:pPr>
            <a:r>
              <a:rPr sz="2500" dirty="0"/>
              <a:t>Adamo </a:t>
            </a:r>
            <a:r>
              <a:rPr sz="2500" dirty="0" err="1"/>
              <a:t>ed</a:t>
            </a:r>
            <a:r>
              <a:rPr sz="2500" dirty="0"/>
              <a:t> Eva </a:t>
            </a:r>
            <a:r>
              <a:rPr lang="it-IT" sz="2500" dirty="0"/>
              <a:t>r</a:t>
            </a:r>
            <a:r>
              <a:rPr sz="2500" dirty="0" err="1"/>
              <a:t>affigurano</a:t>
            </a:r>
            <a:r>
              <a:rPr sz="2500" dirty="0"/>
              <a:t> </a:t>
            </a:r>
            <a:r>
              <a:rPr sz="2500" dirty="0" err="1"/>
              <a:t>i</a:t>
            </a:r>
            <a:r>
              <a:rPr sz="2500" dirty="0"/>
              <a:t> due </a:t>
            </a:r>
            <a:r>
              <a:rPr sz="2500" dirty="0" err="1"/>
              <a:t>poli</a:t>
            </a:r>
            <a:r>
              <a:rPr sz="2500" dirty="0"/>
              <a:t> </a:t>
            </a:r>
            <a:r>
              <a:rPr sz="2500" dirty="0" err="1"/>
              <a:t>opposti</a:t>
            </a:r>
            <a:r>
              <a:rPr sz="2500" dirty="0"/>
              <a:t> </a:t>
            </a:r>
            <a:r>
              <a:rPr sz="2500" dirty="0" err="1"/>
              <a:t>che</a:t>
            </a:r>
            <a:r>
              <a:rPr sz="2500" dirty="0"/>
              <a:t> </a:t>
            </a:r>
            <a:r>
              <a:rPr sz="2500" dirty="0" err="1"/>
              <a:t>si</a:t>
            </a:r>
            <a:r>
              <a:rPr sz="2500" dirty="0"/>
              <a:t> </a:t>
            </a:r>
            <a:r>
              <a:rPr sz="2500" dirty="0" err="1"/>
              <a:t>attraggono</a:t>
            </a:r>
            <a:r>
              <a:rPr lang="it-IT" sz="2500" dirty="0"/>
              <a:t>,</a:t>
            </a:r>
            <a:r>
              <a:rPr sz="2500" dirty="0"/>
              <a:t> </a:t>
            </a:r>
            <a:r>
              <a:rPr sz="2500" dirty="0" err="1"/>
              <a:t>risuonano</a:t>
            </a:r>
            <a:r>
              <a:rPr sz="2500" dirty="0"/>
              <a:t> e </a:t>
            </a:r>
            <a:r>
              <a:rPr sz="2500" dirty="0" err="1"/>
              <a:t>vibrano</a:t>
            </a:r>
            <a:r>
              <a:rPr sz="2500" dirty="0"/>
              <a:t> </a:t>
            </a:r>
            <a:r>
              <a:rPr sz="2500" dirty="0" err="1"/>
              <a:t>sulla</a:t>
            </a:r>
            <a:r>
              <a:rPr sz="2500" dirty="0"/>
              <a:t> </a:t>
            </a:r>
            <a:r>
              <a:rPr sz="2500" dirty="0" err="1"/>
              <a:t>stessa</a:t>
            </a:r>
            <a:r>
              <a:rPr sz="2500" dirty="0"/>
              <a:t> </a:t>
            </a:r>
            <a:r>
              <a:rPr sz="2500" dirty="0" err="1"/>
              <a:t>frequenza</a:t>
            </a:r>
            <a:r>
              <a:rPr sz="2500" dirty="0"/>
              <a:t>.</a:t>
            </a:r>
          </a:p>
          <a:p>
            <a:pPr marL="198881" indent="-198881" defTabSz="795527">
              <a:spcBef>
                <a:spcPts val="800"/>
              </a:spcBef>
              <a:defRPr sz="2436"/>
            </a:pPr>
            <a:r>
              <a:rPr sz="2500" dirty="0" err="1"/>
              <a:t>Compagno</a:t>
            </a:r>
            <a:r>
              <a:rPr sz="2500" dirty="0"/>
              <a:t> e </a:t>
            </a:r>
            <a:r>
              <a:rPr sz="2500" dirty="0" err="1"/>
              <a:t>compagna</a:t>
            </a:r>
            <a:r>
              <a:rPr sz="2500" dirty="0"/>
              <a:t> </a:t>
            </a:r>
            <a:r>
              <a:rPr sz="2500" dirty="0" err="1"/>
              <a:t>insieme</a:t>
            </a:r>
            <a:r>
              <a:rPr sz="2500" dirty="0"/>
              <a:t> </a:t>
            </a:r>
            <a:r>
              <a:rPr sz="2500" dirty="0" err="1"/>
              <a:t>creano</a:t>
            </a:r>
            <a:r>
              <a:rPr sz="2500" dirty="0"/>
              <a:t> la </a:t>
            </a:r>
            <a:r>
              <a:rPr sz="2500" dirty="0" err="1"/>
              <a:t>coppia</a:t>
            </a:r>
            <a:r>
              <a:rPr sz="2500" dirty="0"/>
              <a:t> </a:t>
            </a:r>
            <a:r>
              <a:rPr sz="2500" dirty="0" err="1"/>
              <a:t>definendo</a:t>
            </a:r>
            <a:r>
              <a:rPr sz="2500" dirty="0"/>
              <a:t> “</a:t>
            </a:r>
            <a:r>
              <a:rPr sz="2500" b="1" dirty="0"/>
              <a:t>l’</a:t>
            </a:r>
            <a:r>
              <a:rPr lang="it-IT" sz="2500" b="1" dirty="0"/>
              <a:t>U</a:t>
            </a:r>
            <a:r>
              <a:rPr sz="2500" b="1" dirty="0" err="1"/>
              <a:t>nione</a:t>
            </a:r>
            <a:r>
              <a:rPr sz="2500" dirty="0"/>
              <a:t>” </a:t>
            </a:r>
            <a:r>
              <a:rPr sz="2500" dirty="0" err="1"/>
              <a:t>della</a:t>
            </a:r>
            <a:r>
              <a:rPr sz="2500" dirty="0"/>
              <a:t> </a:t>
            </a:r>
            <a:r>
              <a:rPr sz="2500" dirty="0" err="1"/>
              <a:t>materia</a:t>
            </a:r>
            <a:r>
              <a:rPr sz="2500" dirty="0"/>
              <a:t>.</a:t>
            </a:r>
          </a:p>
        </p:txBody>
      </p:sp>
    </p:spTree>
    <p:extLst>
      <p:ext uri="{BB962C8B-B14F-4D97-AF65-F5344CB8AC3E}">
        <p14:creationId xmlns:p14="http://schemas.microsoft.com/office/powerpoint/2010/main" val="40246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Il compagno condivide"/>
          <p:cNvSpPr txBox="1">
            <a:spLocks noGrp="1"/>
          </p:cNvSpPr>
          <p:nvPr>
            <p:ph type="title"/>
          </p:nvPr>
        </p:nvSpPr>
        <p:spPr>
          <a:prstGeom prst="rect">
            <a:avLst/>
          </a:prstGeom>
        </p:spPr>
        <p:txBody>
          <a:bodyPr>
            <a:normAutofit/>
          </a:bodyPr>
          <a:lstStyle/>
          <a:p>
            <a:r>
              <a:rPr sz="3500" dirty="0">
                <a:solidFill>
                  <a:srgbClr val="C00000"/>
                </a:solidFill>
              </a:rPr>
              <a:t>Il </a:t>
            </a:r>
            <a:r>
              <a:rPr sz="3500" dirty="0" err="1">
                <a:solidFill>
                  <a:srgbClr val="C00000"/>
                </a:solidFill>
              </a:rPr>
              <a:t>compagno</a:t>
            </a:r>
            <a:r>
              <a:rPr sz="3500" dirty="0">
                <a:solidFill>
                  <a:srgbClr val="C00000"/>
                </a:solidFill>
              </a:rPr>
              <a:t> </a:t>
            </a:r>
            <a:r>
              <a:rPr lang="it-IT" sz="3500" dirty="0">
                <a:solidFill>
                  <a:srgbClr val="C00000"/>
                </a:solidFill>
              </a:rPr>
              <a:t>"</a:t>
            </a:r>
            <a:r>
              <a:rPr sz="3500" dirty="0" err="1">
                <a:solidFill>
                  <a:srgbClr val="C00000"/>
                </a:solidFill>
              </a:rPr>
              <a:t>condivide</a:t>
            </a:r>
            <a:r>
              <a:rPr lang="it-IT" sz="3500" dirty="0">
                <a:solidFill>
                  <a:srgbClr val="C00000"/>
                </a:solidFill>
              </a:rPr>
              <a:t>".</a:t>
            </a:r>
            <a:endParaRPr sz="3500" dirty="0">
              <a:solidFill>
                <a:srgbClr val="C00000"/>
              </a:solidFill>
            </a:endParaRPr>
          </a:p>
        </p:txBody>
      </p:sp>
      <p:sp>
        <p:nvSpPr>
          <p:cNvPr id="147" name="L’esistenza di questa figura è di primaria importanza.…"/>
          <p:cNvSpPr txBox="1">
            <a:spLocks noGrp="1"/>
          </p:cNvSpPr>
          <p:nvPr>
            <p:ph type="body" idx="1"/>
          </p:nvPr>
        </p:nvSpPr>
        <p:spPr>
          <a:xfrm>
            <a:off x="628650" y="1884504"/>
            <a:ext cx="7886701" cy="4351339"/>
          </a:xfrm>
          <a:prstGeom prst="rect">
            <a:avLst/>
          </a:prstGeom>
        </p:spPr>
        <p:txBody>
          <a:bodyPr>
            <a:normAutofit/>
          </a:bodyPr>
          <a:lstStyle/>
          <a:p>
            <a:r>
              <a:rPr sz="2500" dirty="0" err="1"/>
              <a:t>L’esistenza</a:t>
            </a:r>
            <a:r>
              <a:rPr sz="2500" dirty="0"/>
              <a:t> di </a:t>
            </a:r>
            <a:r>
              <a:rPr sz="2500" dirty="0" err="1"/>
              <a:t>questa</a:t>
            </a:r>
            <a:r>
              <a:rPr sz="2500" dirty="0"/>
              <a:t> </a:t>
            </a:r>
            <a:r>
              <a:rPr sz="2500" dirty="0" err="1"/>
              <a:t>figura</a:t>
            </a:r>
            <a:r>
              <a:rPr sz="2500" dirty="0"/>
              <a:t> </a:t>
            </a:r>
            <a:r>
              <a:rPr sz="2500" dirty="0" err="1"/>
              <a:t>è</a:t>
            </a:r>
            <a:r>
              <a:rPr sz="2500" dirty="0"/>
              <a:t> di </a:t>
            </a:r>
            <a:r>
              <a:rPr sz="2500" dirty="0" err="1"/>
              <a:t>primaria</a:t>
            </a:r>
            <a:r>
              <a:rPr sz="2500" dirty="0"/>
              <a:t> </a:t>
            </a:r>
            <a:r>
              <a:rPr sz="2500" dirty="0" err="1"/>
              <a:t>importanza</a:t>
            </a:r>
            <a:r>
              <a:rPr sz="2500" dirty="0"/>
              <a:t>.</a:t>
            </a:r>
          </a:p>
          <a:p>
            <a:r>
              <a:rPr lang="it-IT" sz="2500" dirty="0"/>
              <a:t>Essa </a:t>
            </a:r>
            <a:r>
              <a:rPr sz="2500" dirty="0" err="1"/>
              <a:t>racchiude</a:t>
            </a:r>
            <a:r>
              <a:rPr sz="2500" dirty="0"/>
              <a:t> </a:t>
            </a:r>
            <a:r>
              <a:rPr sz="2500" dirty="0" err="1"/>
              <a:t>tutto</a:t>
            </a:r>
            <a:r>
              <a:rPr lang="it-IT" sz="2500" dirty="0"/>
              <a:t>:</a:t>
            </a:r>
            <a:endParaRPr sz="2500" dirty="0"/>
          </a:p>
          <a:p>
            <a:pPr marL="495300" lvl="1" indent="0">
              <a:buNone/>
            </a:pPr>
            <a:r>
              <a:rPr lang="it-IT" sz="2500" dirty="0"/>
              <a:t>- l</a:t>
            </a:r>
            <a:r>
              <a:rPr sz="2500" dirty="0"/>
              <a:t>a </a:t>
            </a:r>
            <a:r>
              <a:rPr sz="2500" b="1" dirty="0" err="1"/>
              <a:t>relazion</a:t>
            </a:r>
            <a:r>
              <a:rPr lang="it-IT" sz="2500" b="1" dirty="0"/>
              <a:t>e</a:t>
            </a:r>
          </a:p>
          <a:p>
            <a:pPr marL="495300" lvl="1" indent="0">
              <a:buNone/>
            </a:pPr>
            <a:r>
              <a:rPr lang="it-IT" sz="2500" dirty="0"/>
              <a:t>- l</a:t>
            </a:r>
            <a:r>
              <a:rPr sz="2500" dirty="0"/>
              <a:t>a </a:t>
            </a:r>
            <a:r>
              <a:rPr sz="2500" b="1" dirty="0" err="1"/>
              <a:t>condivisione</a:t>
            </a:r>
            <a:r>
              <a:rPr lang="it-IT" sz="2500" dirty="0"/>
              <a:t>,</a:t>
            </a:r>
            <a:endParaRPr sz="2500" dirty="0"/>
          </a:p>
          <a:p>
            <a:pPr marL="495300" lvl="1" indent="0">
              <a:buNone/>
            </a:pPr>
            <a:r>
              <a:rPr lang="it-IT" sz="2500" dirty="0"/>
              <a:t>- i</a:t>
            </a:r>
            <a:r>
              <a:rPr sz="2500" dirty="0"/>
              <a:t>l </a:t>
            </a:r>
            <a:r>
              <a:rPr sz="2500" b="1" dirty="0" err="1"/>
              <a:t>confronto</a:t>
            </a:r>
            <a:r>
              <a:rPr lang="it-IT" sz="2500" dirty="0"/>
              <a:t>,</a:t>
            </a:r>
            <a:endParaRPr sz="2500" dirty="0"/>
          </a:p>
          <a:p>
            <a:pPr marL="495300" lvl="1" indent="0">
              <a:buNone/>
            </a:pPr>
            <a:r>
              <a:rPr lang="it-IT" sz="2500" dirty="0"/>
              <a:t>- i</a:t>
            </a:r>
            <a:r>
              <a:rPr sz="2500" dirty="0"/>
              <a:t>l </a:t>
            </a:r>
            <a:r>
              <a:rPr sz="2500" b="1" dirty="0" err="1"/>
              <a:t>dialogo</a:t>
            </a:r>
            <a:r>
              <a:rPr lang="it-IT" sz="2500" dirty="0"/>
              <a:t>,</a:t>
            </a:r>
            <a:endParaRPr sz="2500" dirty="0"/>
          </a:p>
          <a:p>
            <a:pPr marL="495300" lvl="1" indent="0">
              <a:buNone/>
            </a:pPr>
            <a:r>
              <a:rPr lang="it-IT" sz="2500" dirty="0"/>
              <a:t>- l</a:t>
            </a:r>
            <a:r>
              <a:rPr sz="2500" dirty="0"/>
              <a:t>e </a:t>
            </a:r>
            <a:r>
              <a:rPr sz="2500" b="1" dirty="0"/>
              <a:t>opinion</a:t>
            </a:r>
            <a:r>
              <a:rPr lang="it-IT" sz="2500" dirty="0"/>
              <a:t>i,</a:t>
            </a:r>
            <a:endParaRPr sz="2500" dirty="0"/>
          </a:p>
          <a:p>
            <a:pPr marL="495300" lvl="1" indent="0">
              <a:buNone/>
            </a:pPr>
            <a:r>
              <a:rPr lang="it-IT" sz="2500" dirty="0"/>
              <a:t>- l’</a:t>
            </a:r>
            <a:r>
              <a:rPr lang="it-IT" sz="2500" b="1" dirty="0"/>
              <a:t>i</a:t>
            </a:r>
            <a:r>
              <a:rPr sz="2500" b="1" dirty="0" err="1"/>
              <a:t>ntimità</a:t>
            </a:r>
            <a:r>
              <a:rPr sz="2500" dirty="0"/>
              <a:t>.</a:t>
            </a:r>
          </a:p>
        </p:txBody>
      </p:sp>
    </p:spTree>
    <p:extLst>
      <p:ext uri="{BB962C8B-B14F-4D97-AF65-F5344CB8AC3E}">
        <p14:creationId xmlns:p14="http://schemas.microsoft.com/office/powerpoint/2010/main" val="178261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ome nel rapporto genitoriale"/>
          <p:cNvSpPr txBox="1">
            <a:spLocks noGrp="1"/>
          </p:cNvSpPr>
          <p:nvPr>
            <p:ph type="title"/>
          </p:nvPr>
        </p:nvSpPr>
        <p:spPr>
          <a:prstGeom prst="rect">
            <a:avLst/>
          </a:prstGeom>
        </p:spPr>
        <p:txBody>
          <a:bodyPr>
            <a:normAutofit/>
          </a:bodyPr>
          <a:lstStyle/>
          <a:p>
            <a:r>
              <a:rPr sz="3500" dirty="0">
                <a:solidFill>
                  <a:srgbClr val="C00000"/>
                </a:solidFill>
              </a:rPr>
              <a:t>Come </a:t>
            </a:r>
            <a:r>
              <a:rPr sz="3500" dirty="0" err="1">
                <a:solidFill>
                  <a:srgbClr val="C00000"/>
                </a:solidFill>
              </a:rPr>
              <a:t>nel</a:t>
            </a:r>
            <a:r>
              <a:rPr sz="3500" dirty="0">
                <a:solidFill>
                  <a:srgbClr val="C00000"/>
                </a:solidFill>
              </a:rPr>
              <a:t> </a:t>
            </a:r>
            <a:r>
              <a:rPr sz="3500" dirty="0" err="1">
                <a:solidFill>
                  <a:srgbClr val="C00000"/>
                </a:solidFill>
              </a:rPr>
              <a:t>rapporto</a:t>
            </a:r>
            <a:r>
              <a:rPr sz="3500" dirty="0">
                <a:solidFill>
                  <a:srgbClr val="C00000"/>
                </a:solidFill>
              </a:rPr>
              <a:t> </a:t>
            </a:r>
            <a:r>
              <a:rPr sz="3500" dirty="0" err="1">
                <a:solidFill>
                  <a:srgbClr val="C00000"/>
                </a:solidFill>
              </a:rPr>
              <a:t>genitoriale</a:t>
            </a:r>
            <a:endParaRPr sz="3500" dirty="0">
              <a:solidFill>
                <a:srgbClr val="C00000"/>
              </a:solidFill>
            </a:endParaRPr>
          </a:p>
        </p:txBody>
      </p:sp>
      <p:sp>
        <p:nvSpPr>
          <p:cNvPr id="150" name="Anche nel rapporto di coppia, esiste l’attrazione e la risonanza.…"/>
          <p:cNvSpPr txBox="1">
            <a:spLocks noGrp="1"/>
          </p:cNvSpPr>
          <p:nvPr>
            <p:ph type="body" idx="1"/>
          </p:nvPr>
        </p:nvSpPr>
        <p:spPr>
          <a:prstGeom prst="rect">
            <a:avLst/>
          </a:prstGeom>
        </p:spPr>
        <p:txBody>
          <a:bodyPr>
            <a:normAutofit/>
          </a:bodyPr>
          <a:lstStyle/>
          <a:p>
            <a:r>
              <a:rPr sz="2500" dirty="0" err="1"/>
              <a:t>Anche</a:t>
            </a:r>
            <a:r>
              <a:rPr sz="2500" dirty="0"/>
              <a:t> </a:t>
            </a:r>
            <a:r>
              <a:rPr sz="2500" dirty="0" err="1"/>
              <a:t>nel</a:t>
            </a:r>
            <a:r>
              <a:rPr sz="2500" dirty="0"/>
              <a:t> </a:t>
            </a:r>
            <a:r>
              <a:rPr sz="2500" dirty="0" err="1"/>
              <a:t>rapporto</a:t>
            </a:r>
            <a:r>
              <a:rPr sz="2500" dirty="0"/>
              <a:t> di </a:t>
            </a:r>
            <a:r>
              <a:rPr sz="2500" dirty="0" err="1"/>
              <a:t>coppia</a:t>
            </a:r>
            <a:r>
              <a:rPr sz="2500" dirty="0"/>
              <a:t>, </a:t>
            </a:r>
            <a:r>
              <a:rPr sz="2500" dirty="0" err="1"/>
              <a:t>esiste</a:t>
            </a:r>
            <a:r>
              <a:rPr sz="2500" dirty="0"/>
              <a:t> </a:t>
            </a:r>
            <a:r>
              <a:rPr sz="2500" dirty="0" err="1"/>
              <a:t>l’attrazione</a:t>
            </a:r>
            <a:r>
              <a:rPr sz="2500" dirty="0"/>
              <a:t> e la </a:t>
            </a:r>
            <a:r>
              <a:rPr sz="2500" dirty="0" err="1"/>
              <a:t>risonanza</a:t>
            </a:r>
            <a:r>
              <a:rPr sz="2500" dirty="0"/>
              <a:t>.</a:t>
            </a:r>
          </a:p>
          <a:p>
            <a:r>
              <a:rPr sz="2500" dirty="0"/>
              <a:t>Vi </a:t>
            </a:r>
            <a:r>
              <a:rPr sz="2500" dirty="0" err="1"/>
              <a:t>è</a:t>
            </a:r>
            <a:r>
              <a:rPr lang="it-IT" sz="2500" dirty="0"/>
              <a:t> «</a:t>
            </a:r>
            <a:r>
              <a:rPr sz="2500" dirty="0" err="1"/>
              <a:t>il</a:t>
            </a:r>
            <a:r>
              <a:rPr sz="2500" dirty="0"/>
              <a:t> simile </a:t>
            </a:r>
            <a:r>
              <a:rPr sz="2500" dirty="0" err="1"/>
              <a:t>che</a:t>
            </a:r>
            <a:r>
              <a:rPr sz="2500" dirty="0"/>
              <a:t> </a:t>
            </a:r>
            <a:r>
              <a:rPr sz="2500" dirty="0" err="1"/>
              <a:t>attira</a:t>
            </a:r>
            <a:r>
              <a:rPr sz="2500" dirty="0"/>
              <a:t> </a:t>
            </a:r>
            <a:r>
              <a:rPr sz="2500" dirty="0" err="1"/>
              <a:t>il</a:t>
            </a:r>
            <a:r>
              <a:rPr sz="2500" dirty="0"/>
              <a:t> simile</a:t>
            </a:r>
            <a:r>
              <a:rPr lang="it-IT" sz="2500" dirty="0"/>
              <a:t>» </a:t>
            </a:r>
            <a:endParaRPr sz="2500" dirty="0"/>
          </a:p>
          <a:p>
            <a:r>
              <a:rPr sz="2500" dirty="0"/>
              <a:t>Vi </a:t>
            </a:r>
            <a:r>
              <a:rPr sz="2500" dirty="0" err="1"/>
              <a:t>è</a:t>
            </a:r>
            <a:r>
              <a:rPr sz="2500" dirty="0"/>
              <a:t> </a:t>
            </a:r>
            <a:r>
              <a:rPr sz="2500" dirty="0" err="1"/>
              <a:t>il</a:t>
            </a:r>
            <a:r>
              <a:rPr sz="2500" dirty="0"/>
              <a:t> </a:t>
            </a:r>
            <a:r>
              <a:rPr sz="2500" b="1" dirty="0" err="1"/>
              <a:t>rifiuto</a:t>
            </a:r>
            <a:r>
              <a:rPr sz="2500" dirty="0"/>
              <a:t> come primo </a:t>
            </a:r>
            <a:r>
              <a:rPr sz="2500" dirty="0" err="1"/>
              <a:t>approccio</a:t>
            </a:r>
            <a:r>
              <a:rPr sz="2500" dirty="0"/>
              <a:t>, la </a:t>
            </a:r>
            <a:r>
              <a:rPr sz="2500" b="1" dirty="0" err="1"/>
              <a:t>lamentela</a:t>
            </a:r>
            <a:r>
              <a:rPr sz="2500" dirty="0"/>
              <a:t>, un </a:t>
            </a:r>
            <a:r>
              <a:rPr sz="2500" dirty="0" err="1"/>
              <a:t>punto</a:t>
            </a:r>
            <a:r>
              <a:rPr sz="2500" dirty="0"/>
              <a:t> di vista, le </a:t>
            </a:r>
            <a:r>
              <a:rPr sz="2500" b="1" dirty="0" err="1"/>
              <a:t>emozioni</a:t>
            </a:r>
            <a:r>
              <a:rPr sz="2500" dirty="0"/>
              <a:t>, la </a:t>
            </a:r>
            <a:r>
              <a:rPr sz="2500" b="1" dirty="0" err="1"/>
              <a:t>scarica</a:t>
            </a:r>
            <a:r>
              <a:rPr sz="2500" dirty="0"/>
              <a:t>, la </a:t>
            </a:r>
            <a:r>
              <a:rPr sz="2500" b="1" dirty="0" err="1"/>
              <a:t>reazione</a:t>
            </a:r>
            <a:r>
              <a:rPr sz="2500" dirty="0"/>
              <a:t>.</a:t>
            </a:r>
          </a:p>
          <a:p>
            <a:r>
              <a:rPr sz="2500" dirty="0" err="1"/>
              <a:t>Tutto</a:t>
            </a:r>
            <a:r>
              <a:rPr sz="2500" dirty="0"/>
              <a:t> </a:t>
            </a:r>
            <a:r>
              <a:rPr sz="2500" dirty="0" err="1"/>
              <a:t>funziona</a:t>
            </a:r>
            <a:r>
              <a:rPr sz="2500" dirty="0"/>
              <a:t> </a:t>
            </a:r>
            <a:r>
              <a:rPr sz="2500" dirty="0" err="1"/>
              <a:t>nello</a:t>
            </a:r>
            <a:r>
              <a:rPr sz="2500" dirty="0"/>
              <a:t> </a:t>
            </a:r>
            <a:r>
              <a:rPr sz="2500" dirty="0" err="1"/>
              <a:t>stesso</a:t>
            </a:r>
            <a:r>
              <a:rPr sz="2500" dirty="0"/>
              <a:t> </a:t>
            </a:r>
            <a:r>
              <a:rPr sz="2500" dirty="0" err="1"/>
              <a:t>modo</a:t>
            </a:r>
            <a:r>
              <a:rPr sz="2500" dirty="0"/>
              <a:t>.</a:t>
            </a:r>
          </a:p>
        </p:txBody>
      </p:sp>
    </p:spTree>
    <p:extLst>
      <p:ext uri="{BB962C8B-B14F-4D97-AF65-F5344CB8AC3E}">
        <p14:creationId xmlns:p14="http://schemas.microsoft.com/office/powerpoint/2010/main" val="80881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I rapporti sociali; lavoro"/>
          <p:cNvSpPr txBox="1">
            <a:spLocks noGrp="1"/>
          </p:cNvSpPr>
          <p:nvPr>
            <p:ph type="title"/>
          </p:nvPr>
        </p:nvSpPr>
        <p:spPr>
          <a:prstGeom prst="rect">
            <a:avLst/>
          </a:prstGeom>
        </p:spPr>
        <p:txBody>
          <a:bodyPr>
            <a:normAutofit/>
          </a:bodyPr>
          <a:lstStyle/>
          <a:p>
            <a:r>
              <a:rPr sz="3500" dirty="0">
                <a:solidFill>
                  <a:srgbClr val="C00000"/>
                </a:solidFill>
              </a:rPr>
              <a:t>I </a:t>
            </a:r>
            <a:r>
              <a:rPr sz="3500" dirty="0" err="1">
                <a:solidFill>
                  <a:srgbClr val="C00000"/>
                </a:solidFill>
              </a:rPr>
              <a:t>rapporti</a:t>
            </a:r>
            <a:r>
              <a:rPr sz="3500" dirty="0">
                <a:solidFill>
                  <a:srgbClr val="C00000"/>
                </a:solidFill>
              </a:rPr>
              <a:t> </a:t>
            </a:r>
            <a:r>
              <a:rPr sz="3500" dirty="0" err="1">
                <a:solidFill>
                  <a:srgbClr val="C00000"/>
                </a:solidFill>
              </a:rPr>
              <a:t>sociali</a:t>
            </a:r>
            <a:r>
              <a:rPr lang="it-IT" sz="3500" dirty="0">
                <a:solidFill>
                  <a:srgbClr val="C00000"/>
                </a:solidFill>
              </a:rPr>
              <a:t> ed il</a:t>
            </a:r>
            <a:r>
              <a:rPr sz="3500" dirty="0">
                <a:solidFill>
                  <a:srgbClr val="C00000"/>
                </a:solidFill>
              </a:rPr>
              <a:t> </a:t>
            </a:r>
            <a:r>
              <a:rPr sz="3500" dirty="0" err="1">
                <a:solidFill>
                  <a:srgbClr val="C00000"/>
                </a:solidFill>
              </a:rPr>
              <a:t>lavoro</a:t>
            </a:r>
            <a:r>
              <a:rPr lang="it-IT" sz="3500" dirty="0">
                <a:solidFill>
                  <a:srgbClr val="C00000"/>
                </a:solidFill>
              </a:rPr>
              <a:t>.</a:t>
            </a:r>
            <a:endParaRPr sz="3500" dirty="0">
              <a:solidFill>
                <a:srgbClr val="C00000"/>
              </a:solidFill>
            </a:endParaRPr>
          </a:p>
        </p:txBody>
      </p:sp>
      <p:sp>
        <p:nvSpPr>
          <p:cNvPr id="153" name="L’uomo e la donna si interfacciano continuamente con altre persone, ognuno ha il proprio ruolo e la propria professionalità, ma tutti quanti sono sottoposti quotidianamente a determinate esperienze che si rifiutano.…"/>
          <p:cNvSpPr txBox="1">
            <a:spLocks noGrp="1"/>
          </p:cNvSpPr>
          <p:nvPr>
            <p:ph type="body" idx="1"/>
          </p:nvPr>
        </p:nvSpPr>
        <p:spPr>
          <a:prstGeom prst="rect">
            <a:avLst/>
          </a:prstGeom>
        </p:spPr>
        <p:txBody>
          <a:bodyPr>
            <a:normAutofit/>
          </a:bodyPr>
          <a:lstStyle/>
          <a:p>
            <a:pPr marL="221742" indent="-221742" defTabSz="886968">
              <a:spcBef>
                <a:spcPts val="900"/>
              </a:spcBef>
              <a:defRPr sz="2716"/>
            </a:pPr>
            <a:r>
              <a:rPr sz="2500" dirty="0" err="1"/>
              <a:t>L’uomo</a:t>
            </a:r>
            <a:r>
              <a:rPr sz="2500" dirty="0"/>
              <a:t> e la donna s</a:t>
            </a:r>
            <a:r>
              <a:rPr lang="it-IT" sz="2500" dirty="0"/>
              <a:t>'</a:t>
            </a:r>
            <a:r>
              <a:rPr sz="2500" dirty="0" err="1"/>
              <a:t>interfacciano</a:t>
            </a:r>
            <a:r>
              <a:rPr sz="2500" dirty="0"/>
              <a:t> </a:t>
            </a:r>
            <a:r>
              <a:rPr sz="2500" dirty="0" err="1"/>
              <a:t>continuamente</a:t>
            </a:r>
            <a:r>
              <a:rPr sz="2500" dirty="0"/>
              <a:t> con </a:t>
            </a:r>
            <a:r>
              <a:rPr sz="2500" dirty="0" err="1"/>
              <a:t>altre</a:t>
            </a:r>
            <a:r>
              <a:rPr sz="2500" dirty="0"/>
              <a:t> </a:t>
            </a:r>
            <a:r>
              <a:rPr sz="2500" dirty="0" err="1"/>
              <a:t>persone</a:t>
            </a:r>
            <a:r>
              <a:rPr sz="2500" dirty="0"/>
              <a:t>, </a:t>
            </a:r>
            <a:r>
              <a:rPr lang="it-IT" sz="2500" dirty="0"/>
              <a:t>dove </a:t>
            </a:r>
            <a:r>
              <a:rPr sz="2500" dirty="0" err="1"/>
              <a:t>ognuno</a:t>
            </a:r>
            <a:r>
              <a:rPr sz="2500" dirty="0"/>
              <a:t> ha </a:t>
            </a:r>
            <a:r>
              <a:rPr sz="2500" dirty="0" err="1"/>
              <a:t>il</a:t>
            </a:r>
            <a:r>
              <a:rPr sz="2500" dirty="0"/>
              <a:t> </a:t>
            </a:r>
            <a:r>
              <a:rPr sz="2500" dirty="0" err="1"/>
              <a:t>proprio</a:t>
            </a:r>
            <a:r>
              <a:rPr sz="2500" dirty="0"/>
              <a:t> </a:t>
            </a:r>
            <a:r>
              <a:rPr sz="2500" dirty="0" err="1"/>
              <a:t>ruolo</a:t>
            </a:r>
            <a:r>
              <a:rPr sz="2500" dirty="0"/>
              <a:t> e la propria </a:t>
            </a:r>
            <a:r>
              <a:rPr sz="2500" dirty="0" err="1"/>
              <a:t>professionalità</a:t>
            </a:r>
            <a:r>
              <a:rPr sz="2500" dirty="0"/>
              <a:t>, ma </a:t>
            </a:r>
            <a:r>
              <a:rPr sz="2500" dirty="0" err="1"/>
              <a:t>tutti</a:t>
            </a:r>
            <a:r>
              <a:rPr sz="2500" dirty="0"/>
              <a:t> </a:t>
            </a:r>
            <a:r>
              <a:rPr sz="2500" dirty="0" err="1"/>
              <a:t>quanti</a:t>
            </a:r>
            <a:r>
              <a:rPr sz="2500" dirty="0"/>
              <a:t> </a:t>
            </a:r>
            <a:r>
              <a:rPr sz="2500" dirty="0" err="1"/>
              <a:t>sono</a:t>
            </a:r>
            <a:r>
              <a:rPr sz="2500" dirty="0"/>
              <a:t> </a:t>
            </a:r>
            <a:r>
              <a:rPr sz="2500" dirty="0" err="1"/>
              <a:t>sottoposti</a:t>
            </a:r>
            <a:r>
              <a:rPr sz="2500" dirty="0"/>
              <a:t> </a:t>
            </a:r>
            <a:r>
              <a:rPr sz="2500" dirty="0" err="1"/>
              <a:t>quotidianamente</a:t>
            </a:r>
            <a:r>
              <a:rPr sz="2500" dirty="0"/>
              <a:t> a determinate </a:t>
            </a:r>
            <a:r>
              <a:rPr sz="2500" dirty="0" err="1"/>
              <a:t>esperienze</a:t>
            </a:r>
            <a:r>
              <a:rPr sz="2500" dirty="0"/>
              <a:t> </a:t>
            </a:r>
            <a:r>
              <a:rPr sz="2500" dirty="0" err="1"/>
              <a:t>che</a:t>
            </a:r>
            <a:r>
              <a:rPr sz="2500" dirty="0"/>
              <a:t> </a:t>
            </a:r>
            <a:r>
              <a:rPr sz="2500" dirty="0" err="1"/>
              <a:t>rifiutano</a:t>
            </a:r>
            <a:r>
              <a:rPr sz="2500" dirty="0"/>
              <a:t>.</a:t>
            </a:r>
          </a:p>
          <a:p>
            <a:pPr marL="221742" indent="-221742" defTabSz="886968">
              <a:spcBef>
                <a:spcPts val="900"/>
              </a:spcBef>
              <a:defRPr sz="2716"/>
            </a:pPr>
            <a:r>
              <a:rPr sz="2500" dirty="0"/>
              <a:t>Il </a:t>
            </a:r>
            <a:r>
              <a:rPr sz="2500" dirty="0" err="1"/>
              <a:t>rifiuto</a:t>
            </a:r>
            <a:r>
              <a:rPr sz="2500" dirty="0"/>
              <a:t> </a:t>
            </a:r>
            <a:r>
              <a:rPr sz="2500" dirty="0" err="1"/>
              <a:t>si</a:t>
            </a:r>
            <a:r>
              <a:rPr sz="2500" dirty="0"/>
              <a:t> </a:t>
            </a:r>
            <a:r>
              <a:rPr sz="2500" dirty="0" err="1"/>
              <a:t>manifesta</a:t>
            </a:r>
            <a:r>
              <a:rPr sz="2500" dirty="0"/>
              <a:t> </a:t>
            </a:r>
            <a:r>
              <a:rPr sz="2500" dirty="0" err="1"/>
              <a:t>sempre</a:t>
            </a:r>
            <a:r>
              <a:rPr sz="2500" dirty="0"/>
              <a:t>...</a:t>
            </a:r>
            <a:r>
              <a:rPr lang="it-IT" sz="2500" dirty="0"/>
              <a:t> </a:t>
            </a:r>
            <a:r>
              <a:rPr sz="2500" dirty="0"/>
              <a:t>con la </a:t>
            </a:r>
            <a:r>
              <a:rPr sz="2500" dirty="0" err="1"/>
              <a:t>lamentela</a:t>
            </a:r>
            <a:r>
              <a:rPr sz="2500" dirty="0"/>
              <a:t>.</a:t>
            </a:r>
          </a:p>
          <a:p>
            <a:pPr marL="221742" indent="-221742" defTabSz="886968">
              <a:spcBef>
                <a:spcPts val="900"/>
              </a:spcBef>
              <a:defRPr sz="2716"/>
            </a:pPr>
            <a:r>
              <a:rPr sz="2500" dirty="0"/>
              <a:t>Il </a:t>
            </a:r>
            <a:r>
              <a:rPr sz="2500" dirty="0" err="1"/>
              <a:t>lavoro</a:t>
            </a:r>
            <a:r>
              <a:rPr sz="2500" dirty="0"/>
              <a:t> </a:t>
            </a:r>
            <a:r>
              <a:rPr sz="2500" dirty="0" err="1"/>
              <a:t>è</a:t>
            </a:r>
            <a:r>
              <a:rPr sz="2500" dirty="0"/>
              <a:t> </a:t>
            </a:r>
            <a:r>
              <a:rPr sz="2500" dirty="0" err="1"/>
              <a:t>il</a:t>
            </a:r>
            <a:r>
              <a:rPr sz="2500" dirty="0"/>
              <a:t> </a:t>
            </a:r>
            <a:r>
              <a:rPr sz="2500" dirty="0" err="1"/>
              <a:t>luogo</a:t>
            </a:r>
            <a:r>
              <a:rPr sz="2500" dirty="0"/>
              <a:t> in cui </a:t>
            </a:r>
            <a:r>
              <a:rPr sz="2500" dirty="0" err="1"/>
              <a:t>trascorriamo</a:t>
            </a:r>
            <a:r>
              <a:rPr sz="2500" dirty="0"/>
              <a:t> la </a:t>
            </a:r>
            <a:r>
              <a:rPr sz="2500" dirty="0" err="1"/>
              <a:t>maggior</a:t>
            </a:r>
            <a:r>
              <a:rPr sz="2500" dirty="0"/>
              <a:t> </a:t>
            </a:r>
            <a:r>
              <a:rPr sz="2500" dirty="0" err="1"/>
              <a:t>parte</a:t>
            </a:r>
            <a:r>
              <a:rPr sz="2500" dirty="0"/>
              <a:t> del tempo, per cui </a:t>
            </a:r>
            <a:r>
              <a:rPr sz="2500" dirty="0" err="1"/>
              <a:t>riuscire</a:t>
            </a:r>
            <a:r>
              <a:rPr sz="2500" dirty="0"/>
              <a:t> a </a:t>
            </a:r>
            <a:r>
              <a:rPr sz="2500" dirty="0" err="1"/>
              <a:t>stabilire</a:t>
            </a:r>
            <a:r>
              <a:rPr sz="2500" dirty="0"/>
              <a:t> </a:t>
            </a:r>
            <a:r>
              <a:rPr sz="2500" dirty="0" err="1"/>
              <a:t>dei</a:t>
            </a:r>
            <a:r>
              <a:rPr sz="2500" dirty="0"/>
              <a:t> </a:t>
            </a:r>
            <a:r>
              <a:rPr sz="2500" dirty="0" err="1"/>
              <a:t>rapporti</a:t>
            </a:r>
            <a:r>
              <a:rPr sz="2500" dirty="0"/>
              <a:t> </a:t>
            </a:r>
            <a:r>
              <a:rPr sz="2500" dirty="0" err="1"/>
              <a:t>cordiali</a:t>
            </a:r>
            <a:r>
              <a:rPr sz="2500" dirty="0"/>
              <a:t> e di </a:t>
            </a:r>
            <a:r>
              <a:rPr sz="2500" dirty="0" err="1"/>
              <a:t>cooperazione</a:t>
            </a:r>
            <a:r>
              <a:rPr sz="2500" dirty="0"/>
              <a:t> con </a:t>
            </a:r>
            <a:r>
              <a:rPr sz="2500" dirty="0" err="1"/>
              <a:t>i</a:t>
            </a:r>
            <a:r>
              <a:rPr sz="2500" dirty="0"/>
              <a:t> </a:t>
            </a:r>
            <a:r>
              <a:rPr sz="2500" dirty="0" err="1"/>
              <a:t>colleghi</a:t>
            </a:r>
            <a:r>
              <a:rPr sz="2500" dirty="0"/>
              <a:t> </a:t>
            </a:r>
            <a:r>
              <a:rPr sz="2500" dirty="0" err="1"/>
              <a:t>è</a:t>
            </a:r>
            <a:r>
              <a:rPr sz="2500" dirty="0"/>
              <a:t> </a:t>
            </a:r>
            <a:r>
              <a:rPr sz="2500" dirty="0" err="1"/>
              <a:t>estremamente</a:t>
            </a:r>
            <a:r>
              <a:rPr sz="2500" dirty="0"/>
              <a:t> </a:t>
            </a:r>
            <a:r>
              <a:rPr sz="2500" dirty="0" err="1"/>
              <a:t>importante</a:t>
            </a:r>
            <a:r>
              <a:rPr sz="2500" dirty="0"/>
              <a:t>.</a:t>
            </a:r>
          </a:p>
        </p:txBody>
      </p:sp>
    </p:spTree>
    <p:extLst>
      <p:ext uri="{BB962C8B-B14F-4D97-AF65-F5344CB8AC3E}">
        <p14:creationId xmlns:p14="http://schemas.microsoft.com/office/powerpoint/2010/main" val="24457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Questo è il ruolo con la quale ci confrontiamo con il nostro se."/>
          <p:cNvSpPr txBox="1">
            <a:spLocks noGrp="1"/>
          </p:cNvSpPr>
          <p:nvPr>
            <p:ph type="title"/>
          </p:nvPr>
        </p:nvSpPr>
        <p:spPr>
          <a:prstGeom prst="rect">
            <a:avLst/>
          </a:prstGeom>
        </p:spPr>
        <p:txBody>
          <a:bodyPr>
            <a:normAutofit/>
          </a:bodyPr>
          <a:lstStyle>
            <a:lvl1pPr defTabSz="868680">
              <a:defRPr sz="4180"/>
            </a:lvl1pPr>
          </a:lstStyle>
          <a:p>
            <a:r>
              <a:rPr sz="3500" dirty="0" err="1">
                <a:solidFill>
                  <a:srgbClr val="C00000"/>
                </a:solidFill>
              </a:rPr>
              <a:t>Questo</a:t>
            </a:r>
            <a:r>
              <a:rPr sz="3500" dirty="0">
                <a:solidFill>
                  <a:srgbClr val="C00000"/>
                </a:solidFill>
              </a:rPr>
              <a:t> </a:t>
            </a:r>
            <a:r>
              <a:rPr sz="3500" dirty="0" err="1">
                <a:solidFill>
                  <a:srgbClr val="C00000"/>
                </a:solidFill>
              </a:rPr>
              <a:t>è</a:t>
            </a:r>
            <a:r>
              <a:rPr sz="3500" dirty="0">
                <a:solidFill>
                  <a:srgbClr val="C00000"/>
                </a:solidFill>
              </a:rPr>
              <a:t> </a:t>
            </a:r>
            <a:r>
              <a:rPr sz="3500" dirty="0" err="1">
                <a:solidFill>
                  <a:srgbClr val="C00000"/>
                </a:solidFill>
              </a:rPr>
              <a:t>il</a:t>
            </a:r>
            <a:r>
              <a:rPr sz="3500" dirty="0">
                <a:solidFill>
                  <a:srgbClr val="C00000"/>
                </a:solidFill>
              </a:rPr>
              <a:t> </a:t>
            </a:r>
            <a:r>
              <a:rPr sz="3500" dirty="0" err="1">
                <a:solidFill>
                  <a:srgbClr val="C00000"/>
                </a:solidFill>
              </a:rPr>
              <a:t>ruolo</a:t>
            </a:r>
            <a:r>
              <a:rPr sz="3500" dirty="0">
                <a:solidFill>
                  <a:srgbClr val="C00000"/>
                </a:solidFill>
              </a:rPr>
              <a:t> con la quale ci </a:t>
            </a:r>
            <a:r>
              <a:rPr sz="3500" dirty="0" err="1">
                <a:solidFill>
                  <a:srgbClr val="C00000"/>
                </a:solidFill>
              </a:rPr>
              <a:t>confrontiamo</a:t>
            </a:r>
            <a:r>
              <a:rPr sz="3500" dirty="0">
                <a:solidFill>
                  <a:srgbClr val="C00000"/>
                </a:solidFill>
              </a:rPr>
              <a:t> con </a:t>
            </a:r>
            <a:r>
              <a:rPr sz="3500" dirty="0" err="1">
                <a:solidFill>
                  <a:srgbClr val="C00000"/>
                </a:solidFill>
              </a:rPr>
              <a:t>il</a:t>
            </a:r>
            <a:r>
              <a:rPr sz="3500" dirty="0">
                <a:solidFill>
                  <a:srgbClr val="C00000"/>
                </a:solidFill>
              </a:rPr>
              <a:t> </a:t>
            </a:r>
            <a:r>
              <a:rPr sz="3500" dirty="0" err="1">
                <a:solidFill>
                  <a:srgbClr val="C00000"/>
                </a:solidFill>
              </a:rPr>
              <a:t>nostro</a:t>
            </a:r>
            <a:r>
              <a:rPr sz="3500" dirty="0">
                <a:solidFill>
                  <a:srgbClr val="C00000"/>
                </a:solidFill>
              </a:rPr>
              <a:t> s</a:t>
            </a:r>
            <a:r>
              <a:rPr lang="it-IT" sz="3500" dirty="0" err="1">
                <a:solidFill>
                  <a:srgbClr val="C00000"/>
                </a:solidFill>
              </a:rPr>
              <a:t>é</a:t>
            </a:r>
            <a:r>
              <a:rPr sz="3500" dirty="0">
                <a:solidFill>
                  <a:srgbClr val="C00000"/>
                </a:solidFill>
              </a:rPr>
              <a:t>.</a:t>
            </a:r>
          </a:p>
        </p:txBody>
      </p:sp>
      <p:sp>
        <p:nvSpPr>
          <p:cNvPr id="156" name="Il nostro” se” dettato da un comportamento giusto e non sbagliato.…"/>
          <p:cNvSpPr txBox="1">
            <a:spLocks noGrp="1"/>
          </p:cNvSpPr>
          <p:nvPr>
            <p:ph type="body" idx="1"/>
          </p:nvPr>
        </p:nvSpPr>
        <p:spPr>
          <a:prstGeom prst="rect">
            <a:avLst/>
          </a:prstGeom>
        </p:spPr>
        <p:txBody>
          <a:bodyPr>
            <a:normAutofit/>
          </a:bodyPr>
          <a:lstStyle/>
          <a:p>
            <a:r>
              <a:rPr sz="2500" dirty="0"/>
              <a:t>Il </a:t>
            </a:r>
            <a:r>
              <a:rPr sz="2500" dirty="0" err="1"/>
              <a:t>nostro</a:t>
            </a:r>
            <a:r>
              <a:rPr lang="it-IT" sz="2500" dirty="0"/>
              <a:t> «</a:t>
            </a:r>
            <a:r>
              <a:rPr sz="2500" dirty="0"/>
              <a:t>s</a:t>
            </a:r>
            <a:r>
              <a:rPr lang="it-IT" sz="2500" dirty="0" err="1"/>
              <a:t>é</a:t>
            </a:r>
            <a:r>
              <a:rPr lang="it-IT" sz="2500" dirty="0"/>
              <a:t>»</a:t>
            </a:r>
            <a:r>
              <a:rPr sz="2500" dirty="0"/>
              <a:t> </a:t>
            </a:r>
            <a:r>
              <a:rPr lang="it-IT" sz="2500" dirty="0"/>
              <a:t>è </a:t>
            </a:r>
            <a:r>
              <a:rPr sz="2500" dirty="0" err="1"/>
              <a:t>dettato</a:t>
            </a:r>
            <a:r>
              <a:rPr sz="2500" dirty="0"/>
              <a:t> da un </a:t>
            </a:r>
            <a:r>
              <a:rPr sz="2500" dirty="0" err="1"/>
              <a:t>comportamento</a:t>
            </a:r>
            <a:r>
              <a:rPr sz="2500" dirty="0"/>
              <a:t> giusto e non </a:t>
            </a:r>
            <a:r>
              <a:rPr sz="2500" dirty="0" err="1"/>
              <a:t>sbagliato</a:t>
            </a:r>
            <a:r>
              <a:rPr sz="2500" dirty="0"/>
              <a:t>.</a:t>
            </a:r>
          </a:p>
          <a:p>
            <a:r>
              <a:rPr sz="2500" dirty="0"/>
              <a:t>Un </a:t>
            </a:r>
            <a:r>
              <a:rPr sz="2500" dirty="0" err="1"/>
              <a:t>altro</a:t>
            </a:r>
            <a:r>
              <a:rPr sz="2500" dirty="0"/>
              <a:t> </a:t>
            </a:r>
            <a:r>
              <a:rPr sz="2500" dirty="0" err="1"/>
              <a:t>elemento</a:t>
            </a:r>
            <a:r>
              <a:rPr sz="2500" dirty="0"/>
              <a:t> da non </a:t>
            </a:r>
            <a:r>
              <a:rPr sz="2500" dirty="0" err="1"/>
              <a:t>sottovalutare</a:t>
            </a:r>
            <a:r>
              <a:rPr sz="2500" dirty="0"/>
              <a:t> </a:t>
            </a:r>
            <a:r>
              <a:rPr sz="2500" dirty="0" err="1"/>
              <a:t>è</a:t>
            </a:r>
            <a:r>
              <a:rPr sz="2500" dirty="0"/>
              <a:t> la propria </a:t>
            </a:r>
            <a:r>
              <a:rPr sz="2500" dirty="0" err="1"/>
              <a:t>immagine</a:t>
            </a:r>
            <a:r>
              <a:rPr lang="it-IT" sz="2500" dirty="0"/>
              <a:t>: </a:t>
            </a:r>
            <a:r>
              <a:rPr sz="2500" dirty="0" err="1"/>
              <a:t>presentarsi</a:t>
            </a:r>
            <a:r>
              <a:rPr sz="2500" dirty="0"/>
              <a:t> </a:t>
            </a:r>
            <a:r>
              <a:rPr sz="2500" dirty="0" err="1"/>
              <a:t>agli</a:t>
            </a:r>
            <a:r>
              <a:rPr sz="2500" dirty="0"/>
              <a:t> </a:t>
            </a:r>
            <a:r>
              <a:rPr sz="2500" dirty="0" err="1"/>
              <a:t>altri</a:t>
            </a:r>
            <a:r>
              <a:rPr sz="2500" dirty="0"/>
              <a:t> </a:t>
            </a:r>
            <a:r>
              <a:rPr sz="2500" dirty="0" err="1"/>
              <a:t>può</a:t>
            </a:r>
            <a:r>
              <a:rPr sz="2500" dirty="0"/>
              <a:t> </a:t>
            </a:r>
            <a:r>
              <a:rPr sz="2500" dirty="0" err="1"/>
              <a:t>condizionar</a:t>
            </a:r>
            <a:r>
              <a:rPr lang="it-IT" sz="2500" dirty="0"/>
              <a:t>ne</a:t>
            </a:r>
            <a:r>
              <a:rPr sz="2500" dirty="0"/>
              <a:t> </a:t>
            </a:r>
            <a:r>
              <a:rPr sz="2500" dirty="0" err="1"/>
              <a:t>relazioni</a:t>
            </a:r>
            <a:r>
              <a:rPr sz="2500" dirty="0"/>
              <a:t> e </a:t>
            </a:r>
            <a:r>
              <a:rPr sz="2500" dirty="0" err="1"/>
              <a:t>giudizi</a:t>
            </a:r>
            <a:r>
              <a:rPr sz="2500" dirty="0"/>
              <a:t>.</a:t>
            </a:r>
          </a:p>
          <a:p>
            <a:r>
              <a:rPr sz="2500" dirty="0" err="1"/>
              <a:t>L’abbigliamento</a:t>
            </a:r>
            <a:r>
              <a:rPr sz="2500" dirty="0"/>
              <a:t> </a:t>
            </a:r>
            <a:r>
              <a:rPr sz="2500" dirty="0" err="1"/>
              <a:t>deve</a:t>
            </a:r>
            <a:r>
              <a:rPr sz="2500" dirty="0"/>
              <a:t> </a:t>
            </a:r>
            <a:r>
              <a:rPr sz="2500" dirty="0" err="1"/>
              <a:t>essere</a:t>
            </a:r>
            <a:r>
              <a:rPr sz="2500" dirty="0"/>
              <a:t> </a:t>
            </a:r>
            <a:r>
              <a:rPr sz="2500" dirty="0" err="1"/>
              <a:t>consono</a:t>
            </a:r>
            <a:r>
              <a:rPr sz="2500" dirty="0"/>
              <a:t> </a:t>
            </a:r>
            <a:r>
              <a:rPr sz="2500" dirty="0" err="1"/>
              <a:t>all’ambiente</a:t>
            </a:r>
            <a:r>
              <a:rPr sz="2500" dirty="0"/>
              <a:t> in cui </a:t>
            </a:r>
            <a:r>
              <a:rPr sz="2500" dirty="0" err="1"/>
              <a:t>si</a:t>
            </a:r>
            <a:r>
              <a:rPr sz="2500" dirty="0"/>
              <a:t> opera, </a:t>
            </a:r>
            <a:r>
              <a:rPr sz="2500" dirty="0" err="1"/>
              <a:t>aspetti</a:t>
            </a:r>
            <a:r>
              <a:rPr sz="2500" dirty="0"/>
              <a:t> </a:t>
            </a:r>
            <a:r>
              <a:rPr sz="2500" dirty="0" err="1"/>
              <a:t>che</a:t>
            </a:r>
            <a:r>
              <a:rPr sz="2500" dirty="0"/>
              <a:t> per </a:t>
            </a:r>
            <a:r>
              <a:rPr sz="2500" dirty="0" err="1"/>
              <a:t>quanto</a:t>
            </a:r>
            <a:r>
              <a:rPr sz="2500" dirty="0"/>
              <a:t> </a:t>
            </a:r>
            <a:r>
              <a:rPr sz="2500" dirty="0" err="1"/>
              <a:t>possano</a:t>
            </a:r>
            <a:r>
              <a:rPr sz="2500" dirty="0"/>
              <a:t> </a:t>
            </a:r>
            <a:r>
              <a:rPr sz="2500" dirty="0" err="1"/>
              <a:t>sembrare</a:t>
            </a:r>
            <a:r>
              <a:rPr sz="2500" dirty="0"/>
              <a:t> </a:t>
            </a:r>
            <a:r>
              <a:rPr sz="2500" dirty="0" err="1"/>
              <a:t>banali</a:t>
            </a:r>
            <a:r>
              <a:rPr sz="2500" dirty="0"/>
              <a:t> in </a:t>
            </a:r>
            <a:r>
              <a:rPr sz="2500" dirty="0" err="1"/>
              <a:t>realtà</a:t>
            </a:r>
            <a:r>
              <a:rPr sz="2500" dirty="0"/>
              <a:t> ci </a:t>
            </a:r>
            <a:r>
              <a:rPr sz="2500" dirty="0" err="1"/>
              <a:t>permettono</a:t>
            </a:r>
            <a:r>
              <a:rPr sz="2500" dirty="0"/>
              <a:t> di </a:t>
            </a:r>
            <a:r>
              <a:rPr sz="2500" dirty="0" err="1"/>
              <a:t>costruire</a:t>
            </a:r>
            <a:r>
              <a:rPr sz="2500" dirty="0"/>
              <a:t> </a:t>
            </a:r>
            <a:r>
              <a:rPr sz="2500" dirty="0" err="1"/>
              <a:t>una</a:t>
            </a:r>
            <a:r>
              <a:rPr sz="2500" dirty="0"/>
              <a:t> </a:t>
            </a:r>
            <a:r>
              <a:rPr sz="2500" dirty="0" err="1"/>
              <a:t>buona</a:t>
            </a:r>
            <a:r>
              <a:rPr sz="2500" dirty="0"/>
              <a:t> </a:t>
            </a:r>
            <a:r>
              <a:rPr sz="2500" dirty="0" err="1"/>
              <a:t>reputazione</a:t>
            </a:r>
            <a:r>
              <a:rPr sz="2500" dirty="0"/>
              <a:t>.</a:t>
            </a:r>
          </a:p>
        </p:txBody>
      </p:sp>
    </p:spTree>
    <p:extLst>
      <p:ext uri="{BB962C8B-B14F-4D97-AF65-F5344CB8AC3E}">
        <p14:creationId xmlns:p14="http://schemas.microsoft.com/office/powerpoint/2010/main" val="26244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l comportamento"/>
          <p:cNvSpPr txBox="1">
            <a:spLocks noGrp="1"/>
          </p:cNvSpPr>
          <p:nvPr>
            <p:ph type="title"/>
          </p:nvPr>
        </p:nvSpPr>
        <p:spPr>
          <a:prstGeom prst="rect">
            <a:avLst/>
          </a:prstGeom>
        </p:spPr>
        <p:txBody>
          <a:bodyPr>
            <a:normAutofit/>
          </a:bodyPr>
          <a:lstStyle/>
          <a:p>
            <a:r>
              <a:rPr sz="3500" dirty="0">
                <a:solidFill>
                  <a:srgbClr val="C00000"/>
                </a:solidFill>
              </a:rPr>
              <a:t>Il </a:t>
            </a:r>
            <a:r>
              <a:rPr sz="3500" dirty="0" err="1">
                <a:solidFill>
                  <a:srgbClr val="C00000"/>
                </a:solidFill>
              </a:rPr>
              <a:t>comportamento</a:t>
            </a:r>
            <a:endParaRPr sz="3500" dirty="0">
              <a:solidFill>
                <a:srgbClr val="C00000"/>
              </a:solidFill>
            </a:endParaRPr>
          </a:p>
        </p:txBody>
      </p:sp>
      <p:sp>
        <p:nvSpPr>
          <p:cNvPr id="159" name="E importante non scaricare sugli altri le tensioni, gestire qualsiasi reazione, fingere che tutto va bene, sorrisi finti, strette di mano finte cortesia e accoglienza, prestare sempre attenzione alla persona che si ha di fronte.evitare atteggiamenti chiusi e individualistici la competizione può essere fonte di scontro aumentando diffidenza, chiusura e antipatie nei nostri confronti."/>
          <p:cNvSpPr txBox="1">
            <a:spLocks noGrp="1"/>
          </p:cNvSpPr>
          <p:nvPr>
            <p:ph type="body" idx="1"/>
          </p:nvPr>
        </p:nvSpPr>
        <p:spPr>
          <a:xfrm>
            <a:off x="628650" y="1825625"/>
            <a:ext cx="7886700" cy="3618245"/>
          </a:xfrm>
          <a:prstGeom prst="rect">
            <a:avLst/>
          </a:prstGeom>
        </p:spPr>
        <p:txBody>
          <a:bodyPr>
            <a:normAutofit/>
          </a:bodyPr>
          <a:lstStyle/>
          <a:p>
            <a:r>
              <a:rPr lang="it-IT" sz="2500" dirty="0"/>
              <a:t>È</a:t>
            </a:r>
            <a:r>
              <a:rPr sz="2500" dirty="0"/>
              <a:t> </a:t>
            </a:r>
            <a:r>
              <a:rPr sz="2500" dirty="0" err="1"/>
              <a:t>importante</a:t>
            </a:r>
            <a:r>
              <a:rPr sz="2500" dirty="0"/>
              <a:t> non </a:t>
            </a:r>
            <a:r>
              <a:rPr sz="2500" dirty="0" err="1"/>
              <a:t>scaricare</a:t>
            </a:r>
            <a:r>
              <a:rPr sz="2500" dirty="0"/>
              <a:t> </a:t>
            </a:r>
            <a:r>
              <a:rPr sz="2500" dirty="0" err="1"/>
              <a:t>sugli</a:t>
            </a:r>
            <a:r>
              <a:rPr sz="2500" dirty="0"/>
              <a:t> </a:t>
            </a:r>
            <a:r>
              <a:rPr sz="2500" dirty="0" err="1"/>
              <a:t>altri</a:t>
            </a:r>
            <a:r>
              <a:rPr sz="2500" dirty="0"/>
              <a:t> le </a:t>
            </a:r>
            <a:r>
              <a:rPr sz="2500" dirty="0" err="1"/>
              <a:t>tensioni</a:t>
            </a:r>
            <a:r>
              <a:rPr sz="2500" dirty="0"/>
              <a:t>, </a:t>
            </a:r>
            <a:r>
              <a:rPr sz="2500" dirty="0" err="1"/>
              <a:t>gestire</a:t>
            </a:r>
            <a:r>
              <a:rPr sz="2500" dirty="0"/>
              <a:t> </a:t>
            </a:r>
            <a:r>
              <a:rPr sz="2500" dirty="0" err="1"/>
              <a:t>qualsiasi</a:t>
            </a:r>
            <a:r>
              <a:rPr sz="2500" dirty="0"/>
              <a:t> </a:t>
            </a:r>
            <a:r>
              <a:rPr sz="2500" dirty="0" err="1"/>
              <a:t>reazione</a:t>
            </a:r>
            <a:r>
              <a:rPr sz="2500" dirty="0"/>
              <a:t>, </a:t>
            </a:r>
            <a:r>
              <a:rPr sz="2500" dirty="0" err="1"/>
              <a:t>fingere</a:t>
            </a:r>
            <a:r>
              <a:rPr sz="2500" dirty="0"/>
              <a:t> </a:t>
            </a:r>
            <a:r>
              <a:rPr sz="2500" dirty="0" err="1"/>
              <a:t>che</a:t>
            </a:r>
            <a:r>
              <a:rPr sz="2500" dirty="0"/>
              <a:t> </a:t>
            </a:r>
            <a:r>
              <a:rPr sz="2500" dirty="0" err="1"/>
              <a:t>tutto</a:t>
            </a:r>
            <a:r>
              <a:rPr sz="2500" dirty="0"/>
              <a:t> </a:t>
            </a:r>
            <a:r>
              <a:rPr sz="2500" dirty="0" err="1"/>
              <a:t>va</a:t>
            </a:r>
            <a:r>
              <a:rPr lang="it-IT" sz="2500" dirty="0"/>
              <a:t>da</a:t>
            </a:r>
            <a:r>
              <a:rPr sz="2500" dirty="0"/>
              <a:t> bene, </a:t>
            </a:r>
            <a:r>
              <a:rPr sz="2500" dirty="0" err="1"/>
              <a:t>sorrisi</a:t>
            </a:r>
            <a:r>
              <a:rPr sz="2500" dirty="0"/>
              <a:t> </a:t>
            </a:r>
            <a:r>
              <a:rPr sz="2500" dirty="0" err="1"/>
              <a:t>finti</a:t>
            </a:r>
            <a:r>
              <a:rPr sz="2500" dirty="0"/>
              <a:t>, </a:t>
            </a:r>
            <a:r>
              <a:rPr sz="2500" dirty="0" err="1"/>
              <a:t>strette</a:t>
            </a:r>
            <a:r>
              <a:rPr sz="2500" dirty="0"/>
              <a:t> di </a:t>
            </a:r>
            <a:r>
              <a:rPr sz="2500" dirty="0" err="1"/>
              <a:t>mano</a:t>
            </a:r>
            <a:r>
              <a:rPr lang="it-IT" sz="2500" dirty="0"/>
              <a:t>,</a:t>
            </a:r>
            <a:r>
              <a:rPr sz="2500" dirty="0"/>
              <a:t> </a:t>
            </a:r>
            <a:r>
              <a:rPr sz="2500" dirty="0" err="1"/>
              <a:t>finte</a:t>
            </a:r>
            <a:r>
              <a:rPr sz="2500" dirty="0"/>
              <a:t> </a:t>
            </a:r>
            <a:r>
              <a:rPr sz="2500" dirty="0" err="1"/>
              <a:t>cortesia</a:t>
            </a:r>
            <a:r>
              <a:rPr sz="2500" dirty="0"/>
              <a:t> e </a:t>
            </a:r>
            <a:r>
              <a:rPr sz="2500" dirty="0" err="1"/>
              <a:t>accoglienza</a:t>
            </a:r>
            <a:r>
              <a:rPr lang="it-IT" sz="2500" dirty="0"/>
              <a:t>.</a:t>
            </a:r>
          </a:p>
          <a:p>
            <a:r>
              <a:rPr lang="it-IT" sz="2500" dirty="0"/>
              <a:t>È fondamentale </a:t>
            </a:r>
            <a:r>
              <a:rPr sz="2500" dirty="0" err="1"/>
              <a:t>prestare</a:t>
            </a:r>
            <a:r>
              <a:rPr sz="2500" dirty="0"/>
              <a:t> </a:t>
            </a:r>
            <a:r>
              <a:rPr sz="2500" dirty="0" err="1"/>
              <a:t>sempre</a:t>
            </a:r>
            <a:r>
              <a:rPr sz="2500" dirty="0"/>
              <a:t> </a:t>
            </a:r>
            <a:r>
              <a:rPr sz="2500" dirty="0" err="1"/>
              <a:t>attenzione</a:t>
            </a:r>
            <a:r>
              <a:rPr sz="2500" dirty="0"/>
              <a:t> </a:t>
            </a:r>
            <a:r>
              <a:rPr sz="2500" dirty="0" err="1"/>
              <a:t>alla</a:t>
            </a:r>
            <a:r>
              <a:rPr sz="2500" dirty="0"/>
              <a:t> persona </a:t>
            </a:r>
            <a:r>
              <a:rPr sz="2500" dirty="0" err="1"/>
              <a:t>che</a:t>
            </a:r>
            <a:r>
              <a:rPr sz="2500" dirty="0"/>
              <a:t> </a:t>
            </a:r>
            <a:r>
              <a:rPr sz="2500" dirty="0" err="1"/>
              <a:t>si</a:t>
            </a:r>
            <a:r>
              <a:rPr sz="2500" dirty="0"/>
              <a:t> ha di </a:t>
            </a:r>
            <a:r>
              <a:rPr sz="2500" dirty="0" err="1"/>
              <a:t>fronte</a:t>
            </a:r>
            <a:r>
              <a:rPr lang="it-IT" sz="2500" dirty="0"/>
              <a:t>, </a:t>
            </a:r>
            <a:r>
              <a:rPr sz="2500" dirty="0" err="1"/>
              <a:t>evitare</a:t>
            </a:r>
            <a:r>
              <a:rPr sz="2500" dirty="0"/>
              <a:t> </a:t>
            </a:r>
            <a:r>
              <a:rPr sz="2500" dirty="0" err="1"/>
              <a:t>atteggiamenti</a:t>
            </a:r>
            <a:r>
              <a:rPr sz="2500" dirty="0"/>
              <a:t> </a:t>
            </a:r>
            <a:r>
              <a:rPr sz="2500" dirty="0" err="1"/>
              <a:t>chiusi</a:t>
            </a:r>
            <a:r>
              <a:rPr sz="2500" dirty="0"/>
              <a:t> e </a:t>
            </a:r>
            <a:r>
              <a:rPr sz="2500" dirty="0" err="1"/>
              <a:t>individualistici</a:t>
            </a:r>
            <a:r>
              <a:rPr lang="it-IT" sz="2500" dirty="0"/>
              <a:t>,</a:t>
            </a:r>
            <a:r>
              <a:rPr sz="2500" dirty="0"/>
              <a:t> </a:t>
            </a:r>
            <a:endParaRPr lang="it-IT" sz="2500" dirty="0"/>
          </a:p>
          <a:p>
            <a:r>
              <a:rPr lang="it-IT" sz="2500" dirty="0"/>
              <a:t>L</a:t>
            </a:r>
            <a:r>
              <a:rPr sz="2500" dirty="0"/>
              <a:t>a </a:t>
            </a:r>
            <a:r>
              <a:rPr sz="2500" dirty="0" err="1"/>
              <a:t>competizione</a:t>
            </a:r>
            <a:r>
              <a:rPr sz="2500" dirty="0"/>
              <a:t> </a:t>
            </a:r>
            <a:r>
              <a:rPr sz="2500" dirty="0" err="1"/>
              <a:t>può</a:t>
            </a:r>
            <a:r>
              <a:rPr sz="2500" dirty="0"/>
              <a:t> </a:t>
            </a:r>
            <a:r>
              <a:rPr sz="2500" dirty="0" err="1"/>
              <a:t>essere</a:t>
            </a:r>
            <a:r>
              <a:rPr sz="2500" dirty="0"/>
              <a:t> </a:t>
            </a:r>
            <a:r>
              <a:rPr sz="2500" dirty="0" err="1"/>
              <a:t>fonte</a:t>
            </a:r>
            <a:r>
              <a:rPr sz="2500" dirty="0"/>
              <a:t> di </a:t>
            </a:r>
            <a:r>
              <a:rPr sz="2500" dirty="0" err="1"/>
              <a:t>scontro</a:t>
            </a:r>
            <a:r>
              <a:rPr sz="2500" dirty="0"/>
              <a:t> </a:t>
            </a:r>
            <a:r>
              <a:rPr sz="2500" dirty="0" err="1"/>
              <a:t>aumentando</a:t>
            </a:r>
            <a:r>
              <a:rPr sz="2500" dirty="0"/>
              <a:t> </a:t>
            </a:r>
            <a:r>
              <a:rPr lang="it-IT" sz="2500" dirty="0"/>
              <a:t>la </a:t>
            </a:r>
            <a:r>
              <a:rPr sz="2500" dirty="0" err="1"/>
              <a:t>diffidenza</a:t>
            </a:r>
            <a:r>
              <a:rPr sz="2500" dirty="0"/>
              <a:t>, </a:t>
            </a:r>
            <a:r>
              <a:rPr lang="it-IT" sz="2500" dirty="0"/>
              <a:t>la </a:t>
            </a:r>
            <a:r>
              <a:rPr sz="2500" dirty="0" err="1"/>
              <a:t>chiusura</a:t>
            </a:r>
            <a:r>
              <a:rPr sz="2500" dirty="0"/>
              <a:t> e </a:t>
            </a:r>
            <a:r>
              <a:rPr lang="it-IT" sz="2500" dirty="0"/>
              <a:t>le </a:t>
            </a:r>
            <a:r>
              <a:rPr sz="2500" dirty="0" err="1"/>
              <a:t>antipatie</a:t>
            </a:r>
            <a:r>
              <a:rPr sz="2500" dirty="0"/>
              <a:t> </a:t>
            </a:r>
            <a:r>
              <a:rPr sz="2500" dirty="0" err="1"/>
              <a:t>nei</a:t>
            </a:r>
            <a:r>
              <a:rPr sz="2500" dirty="0"/>
              <a:t> </a:t>
            </a:r>
            <a:r>
              <a:rPr sz="2500" dirty="0" err="1"/>
              <a:t>nostri</a:t>
            </a:r>
            <a:r>
              <a:rPr sz="2500" dirty="0"/>
              <a:t> </a:t>
            </a:r>
            <a:r>
              <a:rPr sz="2500" dirty="0" err="1"/>
              <a:t>confronti</a:t>
            </a:r>
            <a:r>
              <a:rPr sz="2500" dirty="0"/>
              <a:t>.</a:t>
            </a:r>
          </a:p>
        </p:txBody>
      </p:sp>
    </p:spTree>
    <p:extLst>
      <p:ext uri="{BB962C8B-B14F-4D97-AF65-F5344CB8AC3E}">
        <p14:creationId xmlns:p14="http://schemas.microsoft.com/office/powerpoint/2010/main" val="207644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gole e solo regole."/>
          <p:cNvSpPr txBox="1">
            <a:spLocks noGrp="1"/>
          </p:cNvSpPr>
          <p:nvPr>
            <p:ph type="title"/>
          </p:nvPr>
        </p:nvSpPr>
        <p:spPr>
          <a:prstGeom prst="rect">
            <a:avLst/>
          </a:prstGeom>
        </p:spPr>
        <p:txBody>
          <a:bodyPr>
            <a:normAutofit/>
          </a:bodyPr>
          <a:lstStyle/>
          <a:p>
            <a:r>
              <a:rPr sz="3500" dirty="0" err="1">
                <a:solidFill>
                  <a:srgbClr val="C00000"/>
                </a:solidFill>
              </a:rPr>
              <a:t>Regole</a:t>
            </a:r>
            <a:r>
              <a:rPr sz="3500" dirty="0">
                <a:solidFill>
                  <a:srgbClr val="C00000"/>
                </a:solidFill>
              </a:rPr>
              <a:t> e solo </a:t>
            </a:r>
            <a:r>
              <a:rPr sz="3500" dirty="0" err="1">
                <a:solidFill>
                  <a:srgbClr val="C00000"/>
                </a:solidFill>
              </a:rPr>
              <a:t>regole</a:t>
            </a:r>
            <a:r>
              <a:rPr sz="3500" dirty="0">
                <a:solidFill>
                  <a:srgbClr val="C00000"/>
                </a:solidFill>
              </a:rPr>
              <a:t>.</a:t>
            </a:r>
          </a:p>
        </p:txBody>
      </p:sp>
      <p:sp>
        <p:nvSpPr>
          <p:cNvPr id="162" name="Il rispetto verso alcune regole comportamentali quotidiane possono rivelarsi utili nel migliorare i rapporti quotidiani con gli altri.…"/>
          <p:cNvSpPr txBox="1">
            <a:spLocks noGrp="1"/>
          </p:cNvSpPr>
          <p:nvPr>
            <p:ph type="body" idx="1"/>
          </p:nvPr>
        </p:nvSpPr>
        <p:spPr>
          <a:prstGeom prst="rect">
            <a:avLst/>
          </a:prstGeom>
        </p:spPr>
        <p:txBody>
          <a:bodyPr>
            <a:normAutofit/>
          </a:bodyPr>
          <a:lstStyle/>
          <a:p>
            <a:r>
              <a:rPr sz="2500" dirty="0"/>
              <a:t>Il </a:t>
            </a:r>
            <a:r>
              <a:rPr sz="2500" dirty="0" err="1"/>
              <a:t>rispetto</a:t>
            </a:r>
            <a:r>
              <a:rPr sz="2500" dirty="0"/>
              <a:t> verso </a:t>
            </a:r>
            <a:r>
              <a:rPr sz="2500" dirty="0" err="1"/>
              <a:t>alcune</a:t>
            </a:r>
            <a:r>
              <a:rPr sz="2500" dirty="0"/>
              <a:t> </a:t>
            </a:r>
            <a:r>
              <a:rPr sz="2500" dirty="0" err="1"/>
              <a:t>regole</a:t>
            </a:r>
            <a:r>
              <a:rPr sz="2500" dirty="0"/>
              <a:t> </a:t>
            </a:r>
            <a:r>
              <a:rPr sz="2500" dirty="0" err="1"/>
              <a:t>comportamentali</a:t>
            </a:r>
            <a:r>
              <a:rPr sz="2500" dirty="0"/>
              <a:t> </a:t>
            </a:r>
            <a:r>
              <a:rPr sz="2500" dirty="0" err="1"/>
              <a:t>quotidiane</a:t>
            </a:r>
            <a:r>
              <a:rPr sz="2500" dirty="0"/>
              <a:t> </a:t>
            </a:r>
            <a:r>
              <a:rPr lang="it-IT" sz="2500" dirty="0"/>
              <a:t>può</a:t>
            </a:r>
            <a:r>
              <a:rPr sz="2500" dirty="0"/>
              <a:t> </a:t>
            </a:r>
            <a:r>
              <a:rPr sz="2500" dirty="0" err="1"/>
              <a:t>rivelarsi</a:t>
            </a:r>
            <a:r>
              <a:rPr sz="2500" dirty="0"/>
              <a:t> </a:t>
            </a:r>
            <a:r>
              <a:rPr sz="2500" dirty="0" err="1"/>
              <a:t>util</a:t>
            </a:r>
            <a:r>
              <a:rPr lang="it-IT" sz="2500" dirty="0"/>
              <a:t>e</a:t>
            </a:r>
            <a:r>
              <a:rPr sz="2500" dirty="0"/>
              <a:t> </a:t>
            </a:r>
            <a:r>
              <a:rPr sz="2500" dirty="0" err="1"/>
              <a:t>nel</a:t>
            </a:r>
            <a:r>
              <a:rPr sz="2500" dirty="0"/>
              <a:t> </a:t>
            </a:r>
            <a:r>
              <a:rPr sz="2500" dirty="0" err="1"/>
              <a:t>migliorare</a:t>
            </a:r>
            <a:r>
              <a:rPr sz="2500" dirty="0"/>
              <a:t> </a:t>
            </a:r>
            <a:r>
              <a:rPr sz="2500" dirty="0" err="1"/>
              <a:t>i</a:t>
            </a:r>
            <a:r>
              <a:rPr sz="2500" dirty="0"/>
              <a:t> </a:t>
            </a:r>
            <a:r>
              <a:rPr sz="2500" dirty="0" err="1"/>
              <a:t>rapporti</a:t>
            </a:r>
            <a:r>
              <a:rPr sz="2500" dirty="0"/>
              <a:t> </a:t>
            </a:r>
            <a:r>
              <a:rPr sz="2500" dirty="0" err="1"/>
              <a:t>quotidiani</a:t>
            </a:r>
            <a:r>
              <a:rPr sz="2500" dirty="0"/>
              <a:t> con </a:t>
            </a:r>
            <a:r>
              <a:rPr sz="2500" dirty="0" err="1"/>
              <a:t>gli</a:t>
            </a:r>
            <a:r>
              <a:rPr sz="2500" dirty="0"/>
              <a:t> </a:t>
            </a:r>
            <a:r>
              <a:rPr sz="2500" dirty="0" err="1"/>
              <a:t>altri</a:t>
            </a:r>
            <a:r>
              <a:rPr sz="2500" dirty="0"/>
              <a:t>.</a:t>
            </a:r>
          </a:p>
          <a:p>
            <a:r>
              <a:rPr sz="2500" dirty="0"/>
              <a:t>Utilizzare </a:t>
            </a:r>
            <a:r>
              <a:rPr lang="it-IT" sz="2500" dirty="0"/>
              <a:t>il primo ed il secondo</a:t>
            </a:r>
            <a:r>
              <a:rPr sz="2500" dirty="0"/>
              <a:t> </a:t>
            </a:r>
            <a:r>
              <a:rPr lang="it-IT" sz="2500" dirty="0"/>
              <a:t>principio </a:t>
            </a:r>
            <a:r>
              <a:rPr sz="2500" dirty="0"/>
              <a:t>dell’omeosinergia</a:t>
            </a:r>
            <a:r>
              <a:rPr lang="it-IT" sz="2500" dirty="0"/>
              <a:t>: </a:t>
            </a:r>
          </a:p>
          <a:p>
            <a:r>
              <a:rPr lang="it-IT" sz="2500" dirty="0"/>
              <a:t>Ogni esperienza è un’opportunità RELAZIONE</a:t>
            </a:r>
          </a:p>
          <a:p>
            <a:r>
              <a:rPr lang="it-IT" sz="2500" dirty="0"/>
              <a:t>Il simile attira il simile</a:t>
            </a:r>
            <a:r>
              <a:rPr sz="2500" dirty="0"/>
              <a:t>.</a:t>
            </a:r>
            <a:r>
              <a:rPr lang="it-IT" sz="2500" dirty="0"/>
              <a:t> REAZIONE</a:t>
            </a:r>
            <a:endParaRPr sz="2500" dirty="0"/>
          </a:p>
          <a:p>
            <a:r>
              <a:rPr sz="2500" dirty="0" err="1"/>
              <a:t>Sapere</a:t>
            </a:r>
            <a:r>
              <a:rPr sz="2500" dirty="0"/>
              <a:t> </a:t>
            </a:r>
            <a:r>
              <a:rPr sz="2500" dirty="0" err="1"/>
              <a:t>che</a:t>
            </a:r>
            <a:r>
              <a:rPr sz="2500" dirty="0"/>
              <a:t> </a:t>
            </a:r>
            <a:r>
              <a:rPr sz="2500" dirty="0" err="1"/>
              <a:t>l’altro</a:t>
            </a:r>
            <a:r>
              <a:rPr lang="it-IT" sz="2500" dirty="0"/>
              <a:t> </a:t>
            </a:r>
            <a:r>
              <a:rPr sz="2500" dirty="0"/>
              <a:t>(</a:t>
            </a:r>
            <a:r>
              <a:rPr sz="2500" dirty="0" err="1"/>
              <a:t>compagno</a:t>
            </a:r>
            <a:r>
              <a:rPr sz="2500" dirty="0"/>
              <a:t>, </a:t>
            </a:r>
            <a:r>
              <a:rPr sz="2500" dirty="0" err="1"/>
              <a:t>figlio</a:t>
            </a:r>
            <a:r>
              <a:rPr sz="2500" dirty="0"/>
              <a:t>, </a:t>
            </a:r>
            <a:r>
              <a:rPr lang="it-IT" sz="2500" dirty="0"/>
              <a:t>o </a:t>
            </a:r>
            <a:r>
              <a:rPr sz="2500" dirty="0" err="1"/>
              <a:t>collega</a:t>
            </a:r>
            <a:r>
              <a:rPr sz="2500" dirty="0"/>
              <a:t>) </a:t>
            </a:r>
            <a:r>
              <a:rPr lang="it-IT" sz="2500" dirty="0"/>
              <a:t>è</a:t>
            </a:r>
            <a:r>
              <a:rPr sz="2500" dirty="0"/>
              <a:t> simile a </a:t>
            </a:r>
            <a:r>
              <a:rPr sz="2500" dirty="0" err="1"/>
              <a:t>noi</a:t>
            </a:r>
            <a:r>
              <a:rPr sz="2500" dirty="0"/>
              <a:t>, </a:t>
            </a:r>
            <a:r>
              <a:rPr sz="2500" dirty="0" err="1"/>
              <a:t>aiuta</a:t>
            </a:r>
            <a:r>
              <a:rPr sz="2500" dirty="0"/>
              <a:t> a non </a:t>
            </a:r>
            <a:r>
              <a:rPr sz="2500" dirty="0" err="1"/>
              <a:t>creare</a:t>
            </a:r>
            <a:r>
              <a:rPr sz="2500" dirty="0"/>
              <a:t> un </a:t>
            </a:r>
            <a:r>
              <a:rPr sz="2500" dirty="0" err="1"/>
              <a:t>accumulo</a:t>
            </a:r>
            <a:r>
              <a:rPr sz="2500" dirty="0"/>
              <a:t> </a:t>
            </a:r>
            <a:r>
              <a:rPr sz="2500" dirty="0" err="1"/>
              <a:t>tossico</a:t>
            </a:r>
            <a:r>
              <a:rPr sz="2500" dirty="0"/>
              <a:t>.</a:t>
            </a:r>
          </a:p>
        </p:txBody>
      </p:sp>
    </p:spTree>
    <p:extLst>
      <p:ext uri="{BB962C8B-B14F-4D97-AF65-F5344CB8AC3E}">
        <p14:creationId xmlns:p14="http://schemas.microsoft.com/office/powerpoint/2010/main" val="9374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Non tutti i giorni sono uguali."/>
          <p:cNvSpPr txBox="1">
            <a:spLocks noGrp="1"/>
          </p:cNvSpPr>
          <p:nvPr>
            <p:ph type="title"/>
          </p:nvPr>
        </p:nvSpPr>
        <p:spPr>
          <a:prstGeom prst="rect">
            <a:avLst/>
          </a:prstGeom>
        </p:spPr>
        <p:txBody>
          <a:bodyPr>
            <a:normAutofit/>
          </a:bodyPr>
          <a:lstStyle/>
          <a:p>
            <a:r>
              <a:rPr sz="3500" dirty="0">
                <a:solidFill>
                  <a:srgbClr val="C00000"/>
                </a:solidFill>
              </a:rPr>
              <a:t>Non </a:t>
            </a:r>
            <a:r>
              <a:rPr sz="3500" dirty="0" err="1">
                <a:solidFill>
                  <a:srgbClr val="C00000"/>
                </a:solidFill>
              </a:rPr>
              <a:t>tutti</a:t>
            </a:r>
            <a:r>
              <a:rPr sz="3500" dirty="0">
                <a:solidFill>
                  <a:srgbClr val="C00000"/>
                </a:solidFill>
              </a:rPr>
              <a:t> </a:t>
            </a:r>
            <a:r>
              <a:rPr sz="3500" dirty="0" err="1">
                <a:solidFill>
                  <a:srgbClr val="C00000"/>
                </a:solidFill>
              </a:rPr>
              <a:t>i</a:t>
            </a:r>
            <a:r>
              <a:rPr sz="3500" dirty="0">
                <a:solidFill>
                  <a:srgbClr val="C00000"/>
                </a:solidFill>
              </a:rPr>
              <a:t> </a:t>
            </a:r>
            <a:r>
              <a:rPr sz="3500" dirty="0" err="1">
                <a:solidFill>
                  <a:srgbClr val="C00000"/>
                </a:solidFill>
              </a:rPr>
              <a:t>giorni</a:t>
            </a:r>
            <a:r>
              <a:rPr sz="3500" dirty="0">
                <a:solidFill>
                  <a:srgbClr val="C00000"/>
                </a:solidFill>
              </a:rPr>
              <a:t> </a:t>
            </a:r>
            <a:r>
              <a:rPr sz="3500" dirty="0" err="1">
                <a:solidFill>
                  <a:srgbClr val="C00000"/>
                </a:solidFill>
              </a:rPr>
              <a:t>sono</a:t>
            </a:r>
            <a:r>
              <a:rPr sz="3500" dirty="0">
                <a:solidFill>
                  <a:srgbClr val="C00000"/>
                </a:solidFill>
              </a:rPr>
              <a:t> </a:t>
            </a:r>
            <a:r>
              <a:rPr sz="3500" dirty="0" err="1">
                <a:solidFill>
                  <a:srgbClr val="C00000"/>
                </a:solidFill>
              </a:rPr>
              <a:t>uguali</a:t>
            </a:r>
            <a:r>
              <a:rPr sz="3500" dirty="0">
                <a:solidFill>
                  <a:srgbClr val="C00000"/>
                </a:solidFill>
              </a:rPr>
              <a:t>.</a:t>
            </a:r>
          </a:p>
        </p:txBody>
      </p:sp>
      <p:sp>
        <p:nvSpPr>
          <p:cNvPr id="165" name="L’essere “finti” ogni giorno è una lama a doppio taglio.…"/>
          <p:cNvSpPr txBox="1">
            <a:spLocks noGrp="1"/>
          </p:cNvSpPr>
          <p:nvPr>
            <p:ph type="body" idx="1"/>
          </p:nvPr>
        </p:nvSpPr>
        <p:spPr>
          <a:xfrm>
            <a:off x="628650" y="1825625"/>
            <a:ext cx="7886700" cy="2204115"/>
          </a:xfrm>
          <a:prstGeom prst="rect">
            <a:avLst/>
          </a:prstGeom>
        </p:spPr>
        <p:txBody>
          <a:bodyPr>
            <a:normAutofit/>
          </a:bodyPr>
          <a:lstStyle/>
          <a:p>
            <a:r>
              <a:rPr sz="2500" dirty="0" err="1"/>
              <a:t>L’essere</a:t>
            </a:r>
            <a:r>
              <a:rPr sz="2500" dirty="0"/>
              <a:t> “</a:t>
            </a:r>
            <a:r>
              <a:rPr sz="2500" dirty="0" err="1"/>
              <a:t>finti</a:t>
            </a:r>
            <a:r>
              <a:rPr sz="2500" dirty="0"/>
              <a:t>” </a:t>
            </a:r>
            <a:r>
              <a:rPr sz="2500" dirty="0" err="1"/>
              <a:t>ogni</a:t>
            </a:r>
            <a:r>
              <a:rPr sz="2500" dirty="0"/>
              <a:t> </a:t>
            </a:r>
            <a:r>
              <a:rPr sz="2500" dirty="0" err="1"/>
              <a:t>giorno</a:t>
            </a:r>
            <a:r>
              <a:rPr sz="2500" dirty="0"/>
              <a:t> </a:t>
            </a:r>
            <a:r>
              <a:rPr sz="2500" dirty="0" err="1"/>
              <a:t>è</a:t>
            </a:r>
            <a:r>
              <a:rPr sz="2500" dirty="0"/>
              <a:t> </a:t>
            </a:r>
            <a:r>
              <a:rPr sz="2500" dirty="0" err="1"/>
              <a:t>una</a:t>
            </a:r>
            <a:r>
              <a:rPr sz="2500" dirty="0"/>
              <a:t> lama a doppio </a:t>
            </a:r>
            <a:r>
              <a:rPr sz="2500" dirty="0" err="1"/>
              <a:t>taglio</a:t>
            </a:r>
            <a:r>
              <a:rPr sz="2500" dirty="0"/>
              <a:t>.</a:t>
            </a:r>
          </a:p>
          <a:p>
            <a:r>
              <a:rPr sz="2500" dirty="0" err="1"/>
              <a:t>L’essere</a:t>
            </a:r>
            <a:r>
              <a:rPr sz="2500" dirty="0"/>
              <a:t> “</a:t>
            </a:r>
            <a:r>
              <a:rPr sz="2500" dirty="0" err="1"/>
              <a:t>veri</a:t>
            </a:r>
            <a:r>
              <a:rPr sz="2500" dirty="0"/>
              <a:t>” ma </a:t>
            </a:r>
            <a:r>
              <a:rPr sz="2500" dirty="0" err="1"/>
              <a:t>soprat</a:t>
            </a:r>
            <a:r>
              <a:rPr lang="it-IT" sz="2500" dirty="0"/>
              <a:t>t</a:t>
            </a:r>
            <a:r>
              <a:rPr sz="2500" dirty="0" err="1"/>
              <a:t>utto</a:t>
            </a:r>
            <a:r>
              <a:rPr lang="it-IT" sz="2500" dirty="0"/>
              <a:t> «</a:t>
            </a:r>
            <a:r>
              <a:rPr sz="2500" b="1" dirty="0" err="1"/>
              <a:t>consapevoli</a:t>
            </a:r>
            <a:r>
              <a:rPr lang="it-IT" sz="2500" dirty="0"/>
              <a:t>» </a:t>
            </a:r>
            <a:r>
              <a:rPr sz="2500" dirty="0" err="1"/>
              <a:t>consente</a:t>
            </a:r>
            <a:r>
              <a:rPr sz="2500" dirty="0"/>
              <a:t> a </a:t>
            </a:r>
            <a:r>
              <a:rPr sz="2500" dirty="0" err="1"/>
              <a:t>ciascuno</a:t>
            </a:r>
            <a:r>
              <a:rPr sz="2500" dirty="0"/>
              <a:t> di </a:t>
            </a:r>
            <a:r>
              <a:rPr sz="2500" dirty="0" err="1"/>
              <a:t>noi</a:t>
            </a:r>
            <a:r>
              <a:rPr sz="2500" dirty="0"/>
              <a:t> di </a:t>
            </a:r>
            <a:r>
              <a:rPr sz="2500" dirty="0" err="1"/>
              <a:t>vivere</a:t>
            </a:r>
            <a:r>
              <a:rPr sz="2500" dirty="0"/>
              <a:t> e </a:t>
            </a:r>
            <a:r>
              <a:rPr sz="2500" dirty="0" err="1"/>
              <a:t>sentire</a:t>
            </a:r>
            <a:r>
              <a:rPr sz="2500" dirty="0"/>
              <a:t> la </a:t>
            </a:r>
            <a:r>
              <a:rPr sz="2500" dirty="0" err="1"/>
              <a:t>libertà</a:t>
            </a:r>
            <a:r>
              <a:rPr sz="2500" dirty="0"/>
              <a:t> e </a:t>
            </a:r>
            <a:r>
              <a:rPr sz="2500" dirty="0" err="1"/>
              <a:t>nello</a:t>
            </a:r>
            <a:r>
              <a:rPr sz="2500" dirty="0"/>
              <a:t> </a:t>
            </a:r>
            <a:r>
              <a:rPr sz="2500" dirty="0" err="1"/>
              <a:t>stesso</a:t>
            </a:r>
            <a:r>
              <a:rPr sz="2500" dirty="0"/>
              <a:t> tempo </a:t>
            </a:r>
            <a:r>
              <a:rPr lang="it-IT" sz="2500" dirty="0"/>
              <a:t>essere </a:t>
            </a:r>
            <a:r>
              <a:rPr sz="2500" dirty="0" err="1"/>
              <a:t>responsabili</a:t>
            </a:r>
            <a:r>
              <a:rPr sz="2500" dirty="0"/>
              <a:t> </a:t>
            </a:r>
            <a:r>
              <a:rPr sz="2500" dirty="0" err="1"/>
              <a:t>delle</a:t>
            </a:r>
            <a:r>
              <a:rPr sz="2500" dirty="0"/>
              <a:t> </a:t>
            </a:r>
            <a:r>
              <a:rPr sz="2500" dirty="0" err="1"/>
              <a:t>nostre</a:t>
            </a:r>
            <a:r>
              <a:rPr sz="2500" dirty="0"/>
              <a:t> </a:t>
            </a:r>
            <a:r>
              <a:rPr sz="2500" dirty="0" err="1"/>
              <a:t>decisioni</a:t>
            </a:r>
            <a:r>
              <a:rPr sz="2500" dirty="0"/>
              <a:t>.</a:t>
            </a:r>
          </a:p>
        </p:txBody>
      </p:sp>
    </p:spTree>
    <p:extLst>
      <p:ext uri="{BB962C8B-B14F-4D97-AF65-F5344CB8AC3E}">
        <p14:creationId xmlns:p14="http://schemas.microsoft.com/office/powerpoint/2010/main" val="149029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AD4309-416D-0743-BF30-17D572A7E354}"/>
              </a:ext>
            </a:extLst>
          </p:cNvPr>
          <p:cNvSpPr>
            <a:spLocks noGrp="1"/>
          </p:cNvSpPr>
          <p:nvPr>
            <p:ph type="title"/>
          </p:nvPr>
        </p:nvSpPr>
        <p:spPr>
          <a:xfrm>
            <a:off x="-20" y="4239483"/>
            <a:ext cx="9144000" cy="1521683"/>
          </a:xfrm>
          <a:noFill/>
        </p:spPr>
        <p:txBody>
          <a:bodyPr vert="horz" lIns="91440" tIns="45720" rIns="91440" bIns="45720" rtlCol="0" anchor="b">
            <a:normAutofit/>
          </a:bodyPr>
          <a:lstStyle/>
          <a:p>
            <a:pPr algn="ctr">
              <a:spcBef>
                <a:spcPct val="0"/>
              </a:spcBef>
            </a:pPr>
            <a:r>
              <a:rPr lang="en-US" b="1" kern="1200" dirty="0">
                <a:solidFill>
                  <a:srgbClr val="C00000"/>
                </a:solidFill>
                <a:latin typeface="+mn-lt"/>
                <a:ea typeface="+mj-ea"/>
                <a:cs typeface="+mj-cs"/>
              </a:rPr>
              <a:t>LA QUOTIDIANITÀ ED IL RIFIUTO</a:t>
            </a:r>
            <a:br>
              <a:rPr lang="en-US" sz="3800" b="1" kern="1200" dirty="0">
                <a:solidFill>
                  <a:srgbClr val="C00000"/>
                </a:solidFill>
                <a:latin typeface="+mn-lt"/>
                <a:ea typeface="+mj-ea"/>
                <a:cs typeface="+mj-cs"/>
              </a:rPr>
            </a:br>
            <a:r>
              <a:rPr lang="en-US" sz="3500" b="1" kern="1200" dirty="0">
                <a:solidFill>
                  <a:srgbClr val="C00000"/>
                </a:solidFill>
                <a:latin typeface="+mn-lt"/>
                <a:ea typeface="+mj-ea"/>
                <a:cs typeface="+mj-cs"/>
              </a:rPr>
              <a:t>SCHEMI E STRUTTURE </a:t>
            </a:r>
          </a:p>
        </p:txBody>
      </p:sp>
      <p:pic>
        <p:nvPicPr>
          <p:cNvPr id="6" name="Immagine 5" descr="Immagine che contiene persona, edificio, folla, esterni&#10;&#10;Descrizione generata automaticamente">
            <a:extLst>
              <a:ext uri="{FF2B5EF4-FFF2-40B4-BE49-F238E27FC236}">
                <a16:creationId xmlns:a16="http://schemas.microsoft.com/office/drawing/2014/main" id="{05FBD013-0132-C346-B067-76A3391402BA}"/>
              </a:ext>
            </a:extLst>
          </p:cNvPr>
          <p:cNvPicPr>
            <a:picLocks noChangeAspect="1"/>
          </p:cNvPicPr>
          <p:nvPr/>
        </p:nvPicPr>
        <p:blipFill rotWithShape="1">
          <a:blip r:embed="rId2">
            <a:extLst>
              <a:ext uri="{28A0092B-C50C-407E-A947-70E740481C1C}">
                <a14:useLocalDpi xmlns:a14="http://schemas.microsoft.com/office/drawing/2010/main" val="0"/>
              </a:ext>
            </a:extLst>
          </a:blip>
          <a:srcRect t="8410" b="9166"/>
          <a:stretch/>
        </p:blipFill>
        <p:spPr>
          <a:xfrm>
            <a:off x="20" y="1"/>
            <a:ext cx="9143979" cy="4239482"/>
          </a:xfrm>
          <a:prstGeom prst="rect">
            <a:avLst/>
          </a:prstGeom>
        </p:spPr>
      </p:pic>
    </p:spTree>
    <p:extLst>
      <p:ext uri="{BB962C8B-B14F-4D97-AF65-F5344CB8AC3E}">
        <p14:creationId xmlns:p14="http://schemas.microsoft.com/office/powerpoint/2010/main" val="93376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econdo la visione omeosinergetica i ruoli dell’individuo sono tre."/>
          <p:cNvSpPr txBox="1">
            <a:spLocks noGrp="1"/>
          </p:cNvSpPr>
          <p:nvPr>
            <p:ph type="title"/>
          </p:nvPr>
        </p:nvSpPr>
        <p:spPr>
          <a:xfrm>
            <a:off x="628650" y="913232"/>
            <a:ext cx="7886700" cy="1325564"/>
          </a:xfrm>
          <a:prstGeom prst="rect">
            <a:avLst/>
          </a:prstGeom>
        </p:spPr>
        <p:txBody>
          <a:bodyPr>
            <a:normAutofit/>
          </a:bodyPr>
          <a:lstStyle>
            <a:lvl1pPr defTabSz="585215">
              <a:defRPr sz="2816"/>
            </a:lvl1pPr>
          </a:lstStyle>
          <a:p>
            <a:r>
              <a:rPr sz="3500" dirty="0">
                <a:solidFill>
                  <a:srgbClr val="C00000"/>
                </a:solidFill>
              </a:rPr>
              <a:t>Secondo la </a:t>
            </a:r>
            <a:r>
              <a:rPr sz="3500" dirty="0" err="1">
                <a:solidFill>
                  <a:srgbClr val="C00000"/>
                </a:solidFill>
              </a:rPr>
              <a:t>visione</a:t>
            </a:r>
            <a:r>
              <a:rPr sz="3500" dirty="0">
                <a:solidFill>
                  <a:srgbClr val="C00000"/>
                </a:solidFill>
              </a:rPr>
              <a:t> </a:t>
            </a:r>
            <a:r>
              <a:rPr lang="it-IT" sz="3500" dirty="0">
                <a:solidFill>
                  <a:srgbClr val="C00000"/>
                </a:solidFill>
              </a:rPr>
              <a:t>O</a:t>
            </a:r>
            <a:r>
              <a:rPr sz="3500" dirty="0" err="1">
                <a:solidFill>
                  <a:srgbClr val="C00000"/>
                </a:solidFill>
              </a:rPr>
              <a:t>meosinergetica</a:t>
            </a:r>
            <a:r>
              <a:rPr sz="3500" dirty="0">
                <a:solidFill>
                  <a:srgbClr val="C00000"/>
                </a:solidFill>
              </a:rPr>
              <a:t> </a:t>
            </a:r>
            <a:r>
              <a:rPr sz="3500" dirty="0" err="1">
                <a:solidFill>
                  <a:srgbClr val="C00000"/>
                </a:solidFill>
              </a:rPr>
              <a:t>i</a:t>
            </a:r>
            <a:r>
              <a:rPr sz="3500" dirty="0">
                <a:solidFill>
                  <a:srgbClr val="C00000"/>
                </a:solidFill>
              </a:rPr>
              <a:t> </a:t>
            </a:r>
            <a:r>
              <a:rPr sz="3500" dirty="0" err="1">
                <a:solidFill>
                  <a:srgbClr val="C00000"/>
                </a:solidFill>
              </a:rPr>
              <a:t>ruoli</a:t>
            </a:r>
            <a:r>
              <a:rPr sz="3500" dirty="0">
                <a:solidFill>
                  <a:srgbClr val="C00000"/>
                </a:solidFill>
              </a:rPr>
              <a:t> </a:t>
            </a:r>
            <a:r>
              <a:rPr sz="3500" dirty="0" err="1">
                <a:solidFill>
                  <a:srgbClr val="C00000"/>
                </a:solidFill>
              </a:rPr>
              <a:t>dell’individuo</a:t>
            </a:r>
            <a:r>
              <a:rPr sz="3500" dirty="0">
                <a:solidFill>
                  <a:srgbClr val="C00000"/>
                </a:solidFill>
              </a:rPr>
              <a:t> </a:t>
            </a:r>
            <a:r>
              <a:rPr sz="3500" dirty="0" err="1">
                <a:solidFill>
                  <a:srgbClr val="C00000"/>
                </a:solidFill>
              </a:rPr>
              <a:t>sono</a:t>
            </a:r>
            <a:r>
              <a:rPr sz="3500" dirty="0">
                <a:solidFill>
                  <a:srgbClr val="C00000"/>
                </a:solidFill>
              </a:rPr>
              <a:t> </a:t>
            </a:r>
            <a:r>
              <a:rPr sz="3500" dirty="0" err="1">
                <a:solidFill>
                  <a:srgbClr val="C00000"/>
                </a:solidFill>
              </a:rPr>
              <a:t>tre</a:t>
            </a:r>
            <a:r>
              <a:rPr sz="3500" dirty="0">
                <a:solidFill>
                  <a:srgbClr val="C00000"/>
                </a:solidFill>
              </a:rPr>
              <a:t>.</a:t>
            </a:r>
          </a:p>
        </p:txBody>
      </p:sp>
      <p:sp>
        <p:nvSpPr>
          <p:cNvPr id="117" name="Già presenti prima della nascita.…"/>
          <p:cNvSpPr txBox="1">
            <a:spLocks noGrp="1"/>
          </p:cNvSpPr>
          <p:nvPr>
            <p:ph type="body" idx="1"/>
          </p:nvPr>
        </p:nvSpPr>
        <p:spPr>
          <a:xfrm>
            <a:off x="628650" y="2788775"/>
            <a:ext cx="7886700" cy="2155282"/>
          </a:xfrm>
          <a:prstGeom prst="rect">
            <a:avLst/>
          </a:prstGeom>
        </p:spPr>
        <p:txBody>
          <a:bodyPr>
            <a:normAutofit fontScale="92500" lnSpcReduction="20000"/>
          </a:bodyPr>
          <a:lstStyle/>
          <a:p>
            <a:r>
              <a:rPr sz="2500" dirty="0" err="1"/>
              <a:t>Già</a:t>
            </a:r>
            <a:r>
              <a:rPr sz="2500" dirty="0"/>
              <a:t> </a:t>
            </a:r>
            <a:r>
              <a:rPr sz="2500" dirty="0" err="1"/>
              <a:t>presenti</a:t>
            </a:r>
            <a:r>
              <a:rPr sz="2500" dirty="0"/>
              <a:t> prima </a:t>
            </a:r>
            <a:r>
              <a:rPr sz="2500" dirty="0" err="1"/>
              <a:t>della</a:t>
            </a:r>
            <a:r>
              <a:rPr sz="2500" dirty="0"/>
              <a:t> </a:t>
            </a:r>
            <a:r>
              <a:rPr sz="2500" dirty="0" err="1"/>
              <a:t>nascita</a:t>
            </a:r>
            <a:r>
              <a:rPr sz="2500" dirty="0"/>
              <a:t>.</a:t>
            </a:r>
            <a:endParaRPr lang="it-IT" sz="2500" dirty="0"/>
          </a:p>
          <a:p>
            <a:pPr marL="0" indent="0">
              <a:buNone/>
            </a:pPr>
            <a:endParaRPr sz="2500" dirty="0"/>
          </a:p>
          <a:p>
            <a:r>
              <a:rPr sz="2500" b="1" dirty="0" err="1"/>
              <a:t>Uomo</a:t>
            </a:r>
            <a:r>
              <a:rPr sz="2500" b="1" dirty="0"/>
              <a:t>-</a:t>
            </a:r>
            <a:r>
              <a:rPr lang="it-IT" sz="2500" b="1" dirty="0"/>
              <a:t>D</a:t>
            </a:r>
            <a:r>
              <a:rPr sz="2500" b="1" dirty="0" err="1"/>
              <a:t>onna</a:t>
            </a:r>
            <a:r>
              <a:rPr sz="2500" dirty="0"/>
              <a:t>,</a:t>
            </a:r>
            <a:r>
              <a:rPr lang="it-IT" sz="2500" dirty="0"/>
              <a:t> </a:t>
            </a:r>
            <a:r>
              <a:rPr lang="it-IT" sz="2500" b="1" dirty="0"/>
              <a:t>C</a:t>
            </a:r>
            <a:r>
              <a:rPr sz="2500" b="1" dirty="0" err="1"/>
              <a:t>ompagno</a:t>
            </a:r>
            <a:r>
              <a:rPr sz="2500" b="1" dirty="0"/>
              <a:t>-</a:t>
            </a:r>
            <a:r>
              <a:rPr lang="it-IT" sz="2500" b="1" dirty="0"/>
              <a:t>C</a:t>
            </a:r>
            <a:r>
              <a:rPr sz="2500" b="1" dirty="0" err="1"/>
              <a:t>ompagna</a:t>
            </a:r>
            <a:r>
              <a:rPr sz="2500" dirty="0"/>
              <a:t>,</a:t>
            </a:r>
            <a:r>
              <a:rPr lang="it-IT" sz="2500" dirty="0"/>
              <a:t> </a:t>
            </a:r>
            <a:r>
              <a:rPr lang="it-IT" sz="2500" b="1" dirty="0" err="1"/>
              <a:t>P</a:t>
            </a:r>
            <a:r>
              <a:rPr sz="2500" b="1" dirty="0" err="1"/>
              <a:t>adre</a:t>
            </a:r>
            <a:r>
              <a:rPr sz="2500" b="1" dirty="0"/>
              <a:t>-</a:t>
            </a:r>
            <a:r>
              <a:rPr lang="it-IT" sz="2500" b="1" dirty="0"/>
              <a:t>M</a:t>
            </a:r>
            <a:r>
              <a:rPr sz="2500" b="1" dirty="0" err="1"/>
              <a:t>adre</a:t>
            </a:r>
            <a:r>
              <a:rPr sz="2500" dirty="0"/>
              <a:t>.</a:t>
            </a:r>
            <a:endParaRPr lang="it-IT" sz="2500" dirty="0"/>
          </a:p>
          <a:p>
            <a:pPr marL="0" indent="0">
              <a:buNone/>
            </a:pPr>
            <a:endParaRPr sz="2500" dirty="0"/>
          </a:p>
          <a:p>
            <a:r>
              <a:rPr lang="it-IT" sz="2500" dirty="0"/>
              <a:t>Sono </a:t>
            </a:r>
            <a:r>
              <a:rPr lang="it-IT" sz="2500" dirty="0" err="1"/>
              <a:t>r</a:t>
            </a:r>
            <a:r>
              <a:rPr sz="2500" dirty="0" err="1"/>
              <a:t>uoli</a:t>
            </a:r>
            <a:r>
              <a:rPr sz="2500" dirty="0"/>
              <a:t> </a:t>
            </a:r>
            <a:r>
              <a:rPr sz="2500" dirty="0" err="1"/>
              <a:t>fondamentali</a:t>
            </a:r>
            <a:r>
              <a:rPr lang="it-IT" sz="2500" dirty="0"/>
              <a:t>,</a:t>
            </a:r>
            <a:r>
              <a:rPr sz="2500" dirty="0"/>
              <a:t> </a:t>
            </a:r>
            <a:r>
              <a:rPr sz="2500" dirty="0" err="1"/>
              <a:t>che</a:t>
            </a:r>
            <a:r>
              <a:rPr sz="2500" dirty="0"/>
              <a:t> </a:t>
            </a:r>
            <a:r>
              <a:rPr sz="2500" dirty="0" err="1"/>
              <a:t>coesistono</a:t>
            </a:r>
            <a:r>
              <a:rPr sz="2500" dirty="0"/>
              <a:t> con </a:t>
            </a:r>
            <a:r>
              <a:rPr sz="2500" dirty="0" err="1"/>
              <a:t>tutto</a:t>
            </a:r>
            <a:r>
              <a:rPr sz="2500" dirty="0"/>
              <a:t> </a:t>
            </a:r>
            <a:r>
              <a:rPr lang="it-IT" sz="2500" dirty="0"/>
              <a:t>ciò</a:t>
            </a:r>
            <a:r>
              <a:rPr sz="2500" dirty="0"/>
              <a:t> </a:t>
            </a:r>
            <a:r>
              <a:rPr sz="2500" dirty="0" err="1"/>
              <a:t>che</a:t>
            </a:r>
            <a:r>
              <a:rPr sz="2500" dirty="0"/>
              <a:t> </a:t>
            </a:r>
            <a:r>
              <a:rPr sz="2500" dirty="0" err="1"/>
              <a:t>è</a:t>
            </a:r>
            <a:r>
              <a:rPr sz="2500" dirty="0"/>
              <a:t> </a:t>
            </a:r>
            <a:r>
              <a:rPr lang="it-IT" sz="2500" dirty="0"/>
              <a:t>la V</a:t>
            </a:r>
            <a:r>
              <a:rPr sz="2500" dirty="0" err="1"/>
              <a:t>ita</a:t>
            </a:r>
            <a:r>
              <a:rPr sz="2500" dirty="0"/>
              <a:t>.</a:t>
            </a:r>
          </a:p>
        </p:txBody>
      </p:sp>
    </p:spTree>
    <p:extLst>
      <p:ext uri="{BB962C8B-B14F-4D97-AF65-F5344CB8AC3E}">
        <p14:creationId xmlns:p14="http://schemas.microsoft.com/office/powerpoint/2010/main" val="1366774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ielo, interni&#10;&#10;Descrizione generata automaticamente">
            <a:extLst>
              <a:ext uri="{FF2B5EF4-FFF2-40B4-BE49-F238E27FC236}">
                <a16:creationId xmlns:a16="http://schemas.microsoft.com/office/drawing/2014/main" id="{0E3C7DE4-23EC-3044-8EEA-91012AFDE8EE}"/>
              </a:ext>
            </a:extLst>
          </p:cNvPr>
          <p:cNvPicPr>
            <a:picLocks noChangeAspect="1"/>
          </p:cNvPicPr>
          <p:nvPr/>
        </p:nvPicPr>
        <p:blipFill rotWithShape="1">
          <a:blip r:embed="rId2">
            <a:extLst>
              <a:ext uri="{28A0092B-C50C-407E-A947-70E740481C1C}">
                <a14:useLocalDpi xmlns:a14="http://schemas.microsoft.com/office/drawing/2010/main" val="0"/>
              </a:ext>
            </a:extLst>
          </a:blip>
          <a:srcRect t="27159" b="14453"/>
          <a:stretch/>
        </p:blipFill>
        <p:spPr>
          <a:xfrm>
            <a:off x="0" y="0"/>
            <a:ext cx="9143980" cy="3428990"/>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egnaposto testo 2">
            <a:extLst>
              <a:ext uri="{FF2B5EF4-FFF2-40B4-BE49-F238E27FC236}">
                <a16:creationId xmlns:a16="http://schemas.microsoft.com/office/drawing/2014/main" id="{BF0ECB72-530C-2244-86BD-FA2130C3BDA1}"/>
              </a:ext>
            </a:extLst>
          </p:cNvPr>
          <p:cNvSpPr>
            <a:spLocks noGrp="1"/>
          </p:cNvSpPr>
          <p:nvPr>
            <p:ph type="body" idx="1"/>
          </p:nvPr>
        </p:nvSpPr>
        <p:spPr>
          <a:xfrm>
            <a:off x="0" y="3124200"/>
            <a:ext cx="9144000" cy="3428990"/>
          </a:xfrm>
        </p:spPr>
        <p:txBody>
          <a:bodyPr vert="horz" lIns="91440" tIns="45720" rIns="91440" bIns="45720" rtlCol="0" anchor="ctr">
            <a:noAutofit/>
          </a:bodyPr>
          <a:lstStyle/>
          <a:p>
            <a:pPr>
              <a:buFont typeface="Arial" panose="020B0604020202020204" pitchFamily="34" charset="0"/>
              <a:buChar char="•"/>
            </a:pPr>
            <a:r>
              <a:rPr lang="en-US" sz="1800" kern="1200" dirty="0"/>
              <a:t>La </a:t>
            </a:r>
            <a:r>
              <a:rPr lang="en-US" sz="1800" b="1" kern="1200" dirty="0" err="1"/>
              <a:t>quotidianità</a:t>
            </a:r>
            <a:r>
              <a:rPr lang="en-US" sz="1800" kern="1200" dirty="0"/>
              <a:t> </a:t>
            </a:r>
            <a:r>
              <a:rPr lang="en-US" sz="1800" kern="1200" dirty="0" err="1"/>
              <a:t>delle</a:t>
            </a:r>
            <a:r>
              <a:rPr lang="en-US" sz="1800" kern="1200" dirty="0"/>
              <a:t> </a:t>
            </a:r>
            <a:r>
              <a:rPr lang="en-US" sz="1800" kern="1200" dirty="0" err="1"/>
              <a:t>esperienze</a:t>
            </a:r>
            <a:r>
              <a:rPr lang="en-US" sz="1800" kern="1200" dirty="0"/>
              <a:t> assume un </a:t>
            </a:r>
            <a:r>
              <a:rPr lang="en-US" sz="1800" kern="1200" dirty="0" err="1"/>
              <a:t>valore</a:t>
            </a:r>
            <a:r>
              <a:rPr lang="en-US" sz="1800" kern="1200" dirty="0"/>
              <a:t>, </a:t>
            </a:r>
            <a:r>
              <a:rPr lang="en-US" sz="1800" kern="1200" dirty="0" err="1"/>
              <a:t>che</a:t>
            </a:r>
            <a:r>
              <a:rPr lang="en-US" sz="1800" kern="1200" dirty="0"/>
              <a:t> non </a:t>
            </a:r>
            <a:r>
              <a:rPr lang="en-US" sz="1800" kern="1200" dirty="0" err="1"/>
              <a:t>è</a:t>
            </a:r>
            <a:r>
              <a:rPr lang="en-US" sz="1800" kern="1200" dirty="0"/>
              <a:t> </a:t>
            </a:r>
            <a:r>
              <a:rPr lang="en-US" sz="1800" kern="1200" dirty="0" err="1"/>
              <a:t>insignificante</a:t>
            </a:r>
            <a:r>
              <a:rPr lang="en-US" sz="1800" kern="1200" dirty="0"/>
              <a:t> né </a:t>
            </a:r>
            <a:r>
              <a:rPr lang="en-US" sz="1800" kern="1200" dirty="0" err="1"/>
              <a:t>banale</a:t>
            </a:r>
            <a:r>
              <a:rPr lang="en-US" sz="1800" kern="1200" dirty="0"/>
              <a:t>, ma </a:t>
            </a:r>
            <a:r>
              <a:rPr lang="en-US" sz="1800" kern="1200" dirty="0" err="1"/>
              <a:t>può</a:t>
            </a:r>
            <a:r>
              <a:rPr lang="en-US" sz="1800" kern="1200" dirty="0"/>
              <a:t> </a:t>
            </a:r>
            <a:r>
              <a:rPr lang="en-US" sz="1800" kern="1200" dirty="0" err="1"/>
              <a:t>essere</a:t>
            </a:r>
            <a:r>
              <a:rPr lang="en-US" sz="1800" kern="1200" dirty="0"/>
              <a:t> </a:t>
            </a:r>
            <a:r>
              <a:rPr lang="en-US" sz="1800" b="1" kern="1200" dirty="0" err="1"/>
              <a:t>ambiguo</a:t>
            </a:r>
            <a:r>
              <a:rPr lang="en-US" sz="1800" kern="1200" dirty="0"/>
              <a:t>: </a:t>
            </a:r>
            <a:r>
              <a:rPr lang="en-US" sz="1800" kern="1200" dirty="0" err="1"/>
              <a:t>dipende</a:t>
            </a:r>
            <a:r>
              <a:rPr lang="en-US" sz="1800" kern="1200" dirty="0"/>
              <a:t> da come lo </a:t>
            </a:r>
            <a:r>
              <a:rPr lang="en-US" sz="1800" kern="1200" dirty="0" err="1"/>
              <a:t>riempiamo</a:t>
            </a:r>
            <a:r>
              <a:rPr lang="en-US" sz="1800" kern="1200" dirty="0"/>
              <a:t>.</a:t>
            </a:r>
          </a:p>
          <a:p>
            <a:pPr>
              <a:buFont typeface="Arial" panose="020B0604020202020204" pitchFamily="34" charset="0"/>
              <a:buChar char="•"/>
            </a:pPr>
            <a:r>
              <a:rPr lang="en-US" sz="1800" kern="1200" dirty="0"/>
              <a:t>La </a:t>
            </a:r>
            <a:r>
              <a:rPr lang="en-US" sz="1800" i="1" kern="1200" dirty="0"/>
              <a:t>routine</a:t>
            </a:r>
            <a:r>
              <a:rPr lang="en-US" sz="1800" kern="1200" dirty="0"/>
              <a:t> </a:t>
            </a:r>
            <a:r>
              <a:rPr lang="en-US" sz="1800" kern="1200" dirty="0" err="1"/>
              <a:t>spesso</a:t>
            </a:r>
            <a:r>
              <a:rPr lang="en-US" sz="1800" kern="1200" dirty="0"/>
              <a:t> </a:t>
            </a:r>
            <a:r>
              <a:rPr lang="en-US" sz="1800" kern="1200" dirty="0" err="1"/>
              <a:t>è</a:t>
            </a:r>
            <a:r>
              <a:rPr lang="en-US" sz="1800" kern="1200" dirty="0"/>
              <a:t> </a:t>
            </a:r>
            <a:r>
              <a:rPr lang="en-US" sz="1800" kern="1200" dirty="0" err="1"/>
              <a:t>soffocante</a:t>
            </a:r>
            <a:r>
              <a:rPr lang="en-US" sz="1800" kern="1200" dirty="0"/>
              <a:t>, </a:t>
            </a:r>
            <a:r>
              <a:rPr lang="en-US" sz="1800" kern="1200" dirty="0" err="1"/>
              <a:t>superficiale</a:t>
            </a:r>
            <a:r>
              <a:rPr lang="en-US" sz="1800" kern="1200" dirty="0"/>
              <a:t>, </a:t>
            </a:r>
            <a:r>
              <a:rPr lang="en-US" sz="1800" kern="1200" dirty="0" err="1"/>
              <a:t>dispersiva</a:t>
            </a:r>
            <a:r>
              <a:rPr lang="en-US" sz="1800" kern="1200" dirty="0"/>
              <a:t>.</a:t>
            </a:r>
          </a:p>
          <a:p>
            <a:pPr>
              <a:buFont typeface="Arial" panose="020B0604020202020204" pitchFamily="34" charset="0"/>
              <a:buChar char="•"/>
            </a:pPr>
            <a:r>
              <a:rPr lang="en-US" sz="1800" kern="1200" dirty="0" err="1"/>
              <a:t>Nell’essere</a:t>
            </a:r>
            <a:r>
              <a:rPr lang="en-US" sz="1800" kern="1200" dirty="0"/>
              <a:t> </a:t>
            </a:r>
            <a:r>
              <a:rPr lang="en-US" sz="1800" kern="1200" dirty="0" err="1"/>
              <a:t>umano</a:t>
            </a:r>
            <a:r>
              <a:rPr lang="en-US" sz="1800" kern="1200" dirty="0"/>
              <a:t> vi </a:t>
            </a:r>
            <a:r>
              <a:rPr lang="en-US" sz="1800" kern="1200" dirty="0" err="1"/>
              <a:t>sono</a:t>
            </a:r>
            <a:r>
              <a:rPr lang="en-US" sz="1800" kern="1200" dirty="0"/>
              <a:t> </a:t>
            </a:r>
            <a:r>
              <a:rPr lang="en-US" sz="1800" b="1" kern="1200" dirty="0" err="1"/>
              <a:t>schemi</a:t>
            </a:r>
            <a:r>
              <a:rPr lang="en-US" sz="1800" kern="1200" dirty="0"/>
              <a:t> </a:t>
            </a:r>
            <a:r>
              <a:rPr lang="en-US" sz="1800" kern="1200" dirty="0" err="1"/>
              <a:t>ripetitivi</a:t>
            </a:r>
            <a:r>
              <a:rPr lang="en-US" sz="1800" kern="1200" dirty="0"/>
              <a:t> e </a:t>
            </a:r>
            <a:r>
              <a:rPr lang="en-US" sz="1800" kern="1200" dirty="0" err="1"/>
              <a:t>spesso</a:t>
            </a:r>
            <a:r>
              <a:rPr lang="en-US" sz="1800" kern="1200" dirty="0"/>
              <a:t> </a:t>
            </a:r>
            <a:r>
              <a:rPr lang="en-US" sz="1800" kern="1200" dirty="0" err="1"/>
              <a:t>logori</a:t>
            </a:r>
            <a:r>
              <a:rPr lang="en-US" sz="1800" kern="1200" dirty="0"/>
              <a:t>, </a:t>
            </a:r>
            <a:r>
              <a:rPr lang="en-US" sz="1800" kern="1200" dirty="0" err="1"/>
              <a:t>che</a:t>
            </a:r>
            <a:r>
              <a:rPr lang="en-US" sz="1800" kern="1200" dirty="0"/>
              <a:t> </a:t>
            </a:r>
            <a:r>
              <a:rPr lang="en-US" sz="1800" kern="1200" dirty="0" err="1"/>
              <a:t>diventano</a:t>
            </a:r>
            <a:r>
              <a:rPr lang="en-US" sz="1800" kern="1200" dirty="0"/>
              <a:t> </a:t>
            </a:r>
            <a:r>
              <a:rPr lang="en-US" sz="1800" kern="1200" dirty="0" err="1"/>
              <a:t>vere</a:t>
            </a:r>
            <a:r>
              <a:rPr lang="en-US" sz="1800" kern="1200" dirty="0"/>
              <a:t> e </a:t>
            </a:r>
            <a:r>
              <a:rPr lang="en-US" sz="1800" kern="1200" dirty="0" err="1"/>
              <a:t>proprie</a:t>
            </a:r>
            <a:r>
              <a:rPr lang="en-US" sz="1800" kern="1200" dirty="0"/>
              <a:t> </a:t>
            </a:r>
            <a:r>
              <a:rPr lang="en-US" sz="1800" b="1" kern="1200" dirty="0" err="1"/>
              <a:t>strutture</a:t>
            </a:r>
            <a:r>
              <a:rPr lang="en-US" sz="1800" kern="1200" dirty="0"/>
              <a:t> </a:t>
            </a:r>
            <a:r>
              <a:rPr lang="en-US" sz="1800" kern="1200" dirty="0" err="1"/>
              <a:t>che</a:t>
            </a:r>
            <a:r>
              <a:rPr lang="en-US" sz="1800" kern="1200" dirty="0"/>
              <a:t> </a:t>
            </a:r>
            <a:r>
              <a:rPr lang="en-US" sz="1800" kern="1200" dirty="0" err="1"/>
              <a:t>definiscono</a:t>
            </a:r>
            <a:r>
              <a:rPr lang="en-US" sz="1800" kern="1200" dirty="0"/>
              <a:t> </a:t>
            </a:r>
            <a:r>
              <a:rPr lang="en-US" sz="1800" kern="1200" dirty="0" err="1"/>
              <a:t>i</a:t>
            </a:r>
            <a:r>
              <a:rPr lang="en-US" sz="1800" kern="1200" dirty="0"/>
              <a:t> </a:t>
            </a:r>
            <a:r>
              <a:rPr lang="en-US" sz="1800" b="1" kern="1200" dirty="0" err="1"/>
              <a:t>comportamenti</a:t>
            </a:r>
            <a:r>
              <a:rPr lang="en-US" sz="1800" kern="1200" dirty="0"/>
              <a:t> e </a:t>
            </a:r>
            <a:r>
              <a:rPr lang="en-US" sz="1800" kern="1200" dirty="0" err="1"/>
              <a:t>tra</a:t>
            </a:r>
            <a:r>
              <a:rPr lang="en-US" sz="1800" kern="1200" dirty="0"/>
              <a:t> </a:t>
            </a:r>
            <a:r>
              <a:rPr lang="en-US" sz="1800" kern="1200" dirty="0" err="1"/>
              <a:t>l’altro</a:t>
            </a:r>
            <a:r>
              <a:rPr lang="en-US" sz="1800" kern="1200" dirty="0"/>
              <a:t> ci </a:t>
            </a:r>
            <a:r>
              <a:rPr lang="en-US" sz="1800" kern="1200" dirty="0" err="1"/>
              <a:t>impediscono</a:t>
            </a:r>
            <a:r>
              <a:rPr lang="en-US" sz="1800" kern="1200" dirty="0"/>
              <a:t> di dare un </a:t>
            </a:r>
            <a:r>
              <a:rPr lang="en-US" sz="1800" b="1" kern="1200" dirty="0" err="1"/>
              <a:t>senso</a:t>
            </a:r>
            <a:r>
              <a:rPr lang="en-US" sz="1800" kern="1200" dirty="0"/>
              <a:t> a </a:t>
            </a:r>
            <a:r>
              <a:rPr lang="en-US" sz="1800" kern="1200" dirty="0" err="1"/>
              <a:t>quello</a:t>
            </a:r>
            <a:r>
              <a:rPr lang="en-US" sz="1800" kern="1200" dirty="0"/>
              <a:t> </a:t>
            </a:r>
            <a:r>
              <a:rPr lang="en-US" sz="1800" kern="1200" dirty="0" err="1"/>
              <a:t>che</a:t>
            </a:r>
            <a:r>
              <a:rPr lang="en-US" sz="1800" kern="1200" dirty="0"/>
              <a:t> </a:t>
            </a:r>
            <a:r>
              <a:rPr lang="en-US" sz="1800" kern="1200" dirty="0" err="1"/>
              <a:t>stiamo</a:t>
            </a:r>
            <a:r>
              <a:rPr lang="en-US" sz="1800" kern="1200" dirty="0"/>
              <a:t> </a:t>
            </a:r>
            <a:r>
              <a:rPr lang="en-US" sz="1800" kern="1200" dirty="0" err="1"/>
              <a:t>facendo</a:t>
            </a:r>
            <a:r>
              <a:rPr lang="en-US" sz="1800" kern="1200" dirty="0"/>
              <a:t>.</a:t>
            </a:r>
          </a:p>
          <a:p>
            <a:pPr>
              <a:buFont typeface="Arial" panose="020B0604020202020204" pitchFamily="34" charset="0"/>
              <a:buChar char="•"/>
            </a:pPr>
            <a:r>
              <a:rPr lang="en-US" sz="1800" kern="1200" dirty="0"/>
              <a:t>Di </a:t>
            </a:r>
            <a:r>
              <a:rPr lang="en-US" sz="1800" kern="1200" dirty="0" err="1"/>
              <a:t>frequente</a:t>
            </a:r>
            <a:r>
              <a:rPr lang="en-US" sz="1800" kern="1200" dirty="0"/>
              <a:t>, ci </a:t>
            </a:r>
            <a:r>
              <a:rPr lang="en-US" sz="1800" kern="1200" dirty="0" err="1"/>
              <a:t>lasciamo</a:t>
            </a:r>
            <a:r>
              <a:rPr lang="en-US" sz="1800" kern="1200" dirty="0"/>
              <a:t> </a:t>
            </a:r>
            <a:r>
              <a:rPr lang="en-US" sz="1800" kern="1200" dirty="0" err="1"/>
              <a:t>trascinare</a:t>
            </a:r>
            <a:r>
              <a:rPr lang="en-US" sz="1800" kern="1200" dirty="0"/>
              <a:t> dal </a:t>
            </a:r>
            <a:r>
              <a:rPr lang="en-US" sz="1800" i="1" kern="1200" dirty="0" err="1"/>
              <a:t>tran</a:t>
            </a:r>
            <a:r>
              <a:rPr lang="en-US" sz="1800" i="1" kern="1200" dirty="0"/>
              <a:t> </a:t>
            </a:r>
            <a:r>
              <a:rPr lang="en-US" sz="1800" i="1" kern="1200" dirty="0" err="1"/>
              <a:t>tran</a:t>
            </a:r>
            <a:r>
              <a:rPr lang="en-US" sz="1800" kern="1200" dirty="0"/>
              <a:t> </a:t>
            </a:r>
            <a:r>
              <a:rPr lang="en-US" sz="1800" kern="1200" dirty="0" err="1"/>
              <a:t>della</a:t>
            </a:r>
            <a:r>
              <a:rPr lang="en-US" sz="1800" kern="1200" dirty="0"/>
              <a:t> </a:t>
            </a:r>
            <a:r>
              <a:rPr lang="en-US" sz="1800" kern="1200" dirty="0" err="1"/>
              <a:t>quotidianità</a:t>
            </a:r>
            <a:r>
              <a:rPr lang="en-US" sz="1800" kern="1200" dirty="0"/>
              <a:t>, </a:t>
            </a:r>
            <a:r>
              <a:rPr lang="en-US" sz="1800" kern="1200" dirty="0" err="1"/>
              <a:t>imbottendo</a:t>
            </a:r>
            <a:r>
              <a:rPr lang="en-US" sz="1800" kern="1200" dirty="0"/>
              <a:t> la nostra vita di </a:t>
            </a:r>
            <a:r>
              <a:rPr lang="en-US" sz="1800" kern="1200" dirty="0" err="1"/>
              <a:t>attività</a:t>
            </a:r>
            <a:r>
              <a:rPr lang="en-US" sz="1800" kern="1200" dirty="0"/>
              <a:t>̀ secondo </a:t>
            </a:r>
            <a:r>
              <a:rPr lang="en-US" sz="1800" kern="1200" dirty="0" err="1"/>
              <a:t>i</a:t>
            </a:r>
            <a:r>
              <a:rPr lang="en-US" sz="1800" kern="1200" dirty="0"/>
              <a:t> </a:t>
            </a:r>
            <a:r>
              <a:rPr lang="en-US" sz="1800" kern="1200" dirty="0" err="1"/>
              <a:t>condizionamenti</a:t>
            </a:r>
            <a:r>
              <a:rPr lang="en-US" sz="1800" kern="1200" dirty="0"/>
              <a:t> </a:t>
            </a:r>
            <a:r>
              <a:rPr lang="en-US" sz="1800" kern="1200" dirty="0" err="1"/>
              <a:t>culturali</a:t>
            </a:r>
            <a:r>
              <a:rPr lang="en-US" sz="1800" kern="1200" dirty="0"/>
              <a:t> e </a:t>
            </a:r>
            <a:r>
              <a:rPr lang="en-US" sz="1800" kern="1200" dirty="0" err="1"/>
              <a:t>sociali</a:t>
            </a:r>
            <a:r>
              <a:rPr lang="en-US" sz="1800" kern="1200" dirty="0"/>
              <a:t> </a:t>
            </a:r>
            <a:r>
              <a:rPr lang="en-US" sz="1800" kern="1200" dirty="0" err="1"/>
              <a:t>dell’ambiente</a:t>
            </a:r>
            <a:r>
              <a:rPr lang="en-US" sz="1800" kern="1200" dirty="0"/>
              <a:t> in cui </a:t>
            </a:r>
            <a:r>
              <a:rPr lang="en-US" sz="1800" kern="1200" dirty="0" err="1"/>
              <a:t>viviamo</a:t>
            </a:r>
            <a:r>
              <a:rPr lang="en-US" sz="1800" kern="1200" dirty="0"/>
              <a:t>, </a:t>
            </a:r>
            <a:r>
              <a:rPr lang="en-US" sz="1800" kern="1200" dirty="0" err="1"/>
              <a:t>disperdendoci</a:t>
            </a:r>
            <a:r>
              <a:rPr lang="en-US" sz="1800" kern="1200" dirty="0"/>
              <a:t> in </a:t>
            </a:r>
            <a:r>
              <a:rPr lang="en-US" sz="1800" kern="1200" dirty="0" err="1"/>
              <a:t>mille</a:t>
            </a:r>
            <a:r>
              <a:rPr lang="en-US" sz="1800" kern="1200" dirty="0"/>
              <a:t> </a:t>
            </a:r>
            <a:r>
              <a:rPr lang="en-US" sz="1800" kern="1200" dirty="0" err="1"/>
              <a:t>occupazioni</a:t>
            </a:r>
            <a:r>
              <a:rPr lang="en-US" sz="1800" kern="1200" dirty="0"/>
              <a:t> non </a:t>
            </a:r>
            <a:r>
              <a:rPr lang="en-US" sz="1800" kern="1200" dirty="0" err="1"/>
              <a:t>sempre</a:t>
            </a:r>
            <a:r>
              <a:rPr lang="en-US" sz="1800" kern="1200" dirty="0"/>
              <a:t> </a:t>
            </a:r>
            <a:r>
              <a:rPr lang="en-US" sz="1800" kern="1200" dirty="0" err="1"/>
              <a:t>realmente</a:t>
            </a:r>
            <a:r>
              <a:rPr lang="en-US" sz="1800" kern="1200" dirty="0"/>
              <a:t> </a:t>
            </a:r>
            <a:r>
              <a:rPr lang="en-US" sz="1800" kern="1200" dirty="0" err="1"/>
              <a:t>importanti</a:t>
            </a:r>
            <a:r>
              <a:rPr lang="en-US" sz="1800" kern="1200" dirty="0"/>
              <a:t>, ma </a:t>
            </a:r>
            <a:r>
              <a:rPr lang="en-US" sz="1800" kern="1200" dirty="0" err="1"/>
              <a:t>che</a:t>
            </a:r>
            <a:r>
              <a:rPr lang="en-US" sz="1800" kern="1200" dirty="0"/>
              <a:t> ci </a:t>
            </a:r>
            <a:r>
              <a:rPr lang="en-US" sz="1800" kern="1200" dirty="0" err="1"/>
              <a:t>disperdano</a:t>
            </a:r>
            <a:r>
              <a:rPr lang="en-US" sz="1800" kern="1200" dirty="0"/>
              <a:t> dal </a:t>
            </a:r>
            <a:r>
              <a:rPr lang="en-US" sz="1800" kern="1200" dirty="0" err="1"/>
              <a:t>riflettere</a:t>
            </a:r>
            <a:r>
              <a:rPr lang="en-US" sz="1800" kern="1200" dirty="0"/>
              <a:t>, </a:t>
            </a:r>
            <a:r>
              <a:rPr lang="en-US" sz="1800" b="1" kern="1200" dirty="0" err="1"/>
              <a:t>impedendoci</a:t>
            </a:r>
            <a:r>
              <a:rPr lang="en-US" sz="1800" b="1" kern="1200" dirty="0"/>
              <a:t> di </a:t>
            </a:r>
            <a:r>
              <a:rPr lang="en-US" sz="1800" b="1" kern="1200" dirty="0" err="1"/>
              <a:t>entrare</a:t>
            </a:r>
            <a:r>
              <a:rPr lang="en-US" sz="1800" b="1" kern="1200" dirty="0"/>
              <a:t> in </a:t>
            </a:r>
            <a:r>
              <a:rPr lang="en-US" sz="1800" b="1" kern="1200" dirty="0" err="1"/>
              <a:t>contatto</a:t>
            </a:r>
            <a:r>
              <a:rPr lang="en-US" sz="1800" b="1" kern="1200" dirty="0"/>
              <a:t> con </a:t>
            </a:r>
            <a:r>
              <a:rPr lang="en-US" sz="1800" b="1" kern="1200" dirty="0" err="1"/>
              <a:t>noi</a:t>
            </a:r>
            <a:r>
              <a:rPr lang="en-US" sz="1800" b="1" kern="1200" dirty="0"/>
              <a:t> </a:t>
            </a:r>
            <a:r>
              <a:rPr lang="en-US" sz="1800" b="1" kern="1200" dirty="0" err="1"/>
              <a:t>stessi</a:t>
            </a:r>
            <a:r>
              <a:rPr lang="en-US" sz="1800" kern="1200" dirty="0"/>
              <a:t>.</a:t>
            </a:r>
          </a:p>
        </p:txBody>
      </p:sp>
    </p:spTree>
    <p:extLst>
      <p:ext uri="{BB962C8B-B14F-4D97-AF65-F5344CB8AC3E}">
        <p14:creationId xmlns:p14="http://schemas.microsoft.com/office/powerpoint/2010/main" val="1151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7CD612B9-13E9-AB4B-ACCE-4CD8C20A5487}"/>
              </a:ext>
            </a:extLst>
          </p:cNvPr>
          <p:cNvSpPr>
            <a:spLocks noGrp="1"/>
          </p:cNvSpPr>
          <p:nvPr>
            <p:ph type="body" idx="1"/>
          </p:nvPr>
        </p:nvSpPr>
        <p:spPr>
          <a:xfrm rot="16200000">
            <a:off x="330007" y="122255"/>
            <a:ext cx="6317341" cy="6312675"/>
          </a:xfrm>
        </p:spPr>
        <p:txBody>
          <a:bodyPr>
            <a:normAutofit fontScale="62500" lnSpcReduction="20000"/>
          </a:bodyPr>
          <a:lstStyle/>
          <a:p>
            <a:r>
              <a:rPr lang="it-IT" dirty="0"/>
              <a:t>Tendiamo a riportare tutto a schemi, a regole, a ruoli rassicuranti, senza porci troppi interrogativi.</a:t>
            </a:r>
            <a:br>
              <a:rPr lang="it-IT" dirty="0"/>
            </a:br>
            <a:r>
              <a:rPr lang="it-IT" dirty="0"/>
              <a:t>Arriviamo stanchi alla fine delle nostre giornate senza sapere bene come le abbiamo vissute e perché.</a:t>
            </a:r>
          </a:p>
          <a:p>
            <a:r>
              <a:rPr lang="it-IT" dirty="0"/>
              <a:t>Quello che ogni giorno facciamo non è casuale.. è dettato dal nostro modo di vedere le cose e di conseguenza viviamo il tutto in una forma che a sua volta ci garantisca una certa stabilità.</a:t>
            </a:r>
            <a:br>
              <a:rPr lang="it-IT" dirty="0"/>
            </a:br>
            <a:endParaRPr lang="it-IT" dirty="0"/>
          </a:p>
          <a:p>
            <a:r>
              <a:rPr lang="it-IT" dirty="0"/>
              <a:t>Es.: </a:t>
            </a:r>
          </a:p>
          <a:p>
            <a:pPr marL="514350" indent="-514350">
              <a:buAutoNum type="arabicParenR"/>
            </a:pPr>
            <a:r>
              <a:rPr lang="it-IT" dirty="0"/>
              <a:t>lavoriamo perché questo ci garantisce un’entrata economica (</a:t>
            </a:r>
            <a:r>
              <a:rPr lang="it-IT" dirty="0">
                <a:solidFill>
                  <a:srgbClr val="C00000"/>
                </a:solidFill>
              </a:rPr>
              <a:t>il nostro essere uomo/donna</a:t>
            </a:r>
            <a:r>
              <a:rPr lang="it-IT" dirty="0"/>
              <a:t>) </a:t>
            </a:r>
          </a:p>
          <a:p>
            <a:pPr marL="514350" indent="-514350">
              <a:buAutoNum type="arabicParenR"/>
            </a:pPr>
            <a:r>
              <a:rPr lang="it-IT" dirty="0"/>
              <a:t>Ci lamentiamo, accudiamo i nostri figli educandoli a fare i bravi, a fare i compiti, ad andare in bicicletta, a tenere la loro camera ordinata.... e se nostro figlio è educato ci garantisce un quieto vivere e un’integrazione perfetta nella società (</a:t>
            </a:r>
            <a:r>
              <a:rPr lang="it-IT" dirty="0">
                <a:solidFill>
                  <a:srgbClr val="C00000"/>
                </a:solidFill>
              </a:rPr>
              <a:t>il nostro essere madre/padre</a:t>
            </a:r>
            <a:r>
              <a:rPr lang="it-IT" dirty="0"/>
              <a:t>)</a:t>
            </a:r>
          </a:p>
          <a:p>
            <a:pPr marL="514350" indent="-514350">
              <a:buAutoNum type="arabicParenR"/>
            </a:pPr>
            <a:r>
              <a:rPr lang="it-IT" dirty="0"/>
              <a:t>Il nostro partner ci deve garantire una stabilità economica, una attività sessuale (programmata), la presenza continua, la donna deve nutrire, oltre che lavorare... l’uomo deve svolgere tutte le mansioni proprie del suo ruolo (</a:t>
            </a:r>
            <a:r>
              <a:rPr lang="it-IT" dirty="0">
                <a:solidFill>
                  <a:srgbClr val="C00000"/>
                </a:solidFill>
              </a:rPr>
              <a:t>il nostro essere compagno/compagna</a:t>
            </a:r>
            <a:r>
              <a:rPr lang="it-IT" dirty="0"/>
              <a:t>)</a:t>
            </a:r>
            <a:br>
              <a:rPr lang="it-IT" dirty="0"/>
            </a:br>
            <a:endParaRPr lang="it-IT" dirty="0"/>
          </a:p>
          <a:p>
            <a:pPr marL="0" indent="0">
              <a:buNone/>
            </a:pPr>
            <a:endParaRPr lang="it-IT" dirty="0"/>
          </a:p>
          <a:p>
            <a:pPr marL="0" indent="0">
              <a:buNone/>
            </a:pPr>
            <a:r>
              <a:rPr lang="it-IT" dirty="0"/>
              <a:t>Ciò è quanto risulta essere la quotidianità: canoni ben precisi, diversamente tutto diverrebbe insignificante in quanto non ci sarebbe più la ragione di esistere.</a:t>
            </a:r>
          </a:p>
        </p:txBody>
      </p:sp>
      <p:pic>
        <p:nvPicPr>
          <p:cNvPr id="5" name="Immagine 4" descr="Immagine che contiene persona, interni, tavolo&#10;&#10;Descrizione generata automaticamente">
            <a:extLst>
              <a:ext uri="{FF2B5EF4-FFF2-40B4-BE49-F238E27FC236}">
                <a16:creationId xmlns:a16="http://schemas.microsoft.com/office/drawing/2014/main" id="{395A112D-1FA6-F846-B00E-16C151B52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441" y="523910"/>
            <a:ext cx="2019300" cy="1346200"/>
          </a:xfrm>
          <a:prstGeom prst="rect">
            <a:avLst/>
          </a:prstGeom>
        </p:spPr>
      </p:pic>
      <p:pic>
        <p:nvPicPr>
          <p:cNvPr id="7" name="Immagine 6">
            <a:extLst>
              <a:ext uri="{FF2B5EF4-FFF2-40B4-BE49-F238E27FC236}">
                <a16:creationId xmlns:a16="http://schemas.microsoft.com/office/drawing/2014/main" id="{DAB18561-A6CD-8F4F-95B4-E0067CFD4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441" y="2009811"/>
            <a:ext cx="765138" cy="765138"/>
          </a:xfrm>
          <a:prstGeom prst="rect">
            <a:avLst/>
          </a:prstGeom>
        </p:spPr>
      </p:pic>
      <p:pic>
        <p:nvPicPr>
          <p:cNvPr id="9" name="Immagine 8" descr="Immagine che contiene persona, pavimento, interni, figlio&#10;&#10;Descrizione generata automaticamente">
            <a:extLst>
              <a:ext uri="{FF2B5EF4-FFF2-40B4-BE49-F238E27FC236}">
                <a16:creationId xmlns:a16="http://schemas.microsoft.com/office/drawing/2014/main" id="{7C292744-72C4-064B-A9DD-3CE40408E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441" y="2914650"/>
            <a:ext cx="1800187" cy="1149350"/>
          </a:xfrm>
          <a:prstGeom prst="rect">
            <a:avLst/>
          </a:prstGeom>
        </p:spPr>
      </p:pic>
      <p:pic>
        <p:nvPicPr>
          <p:cNvPr id="11" name="Immagine 10" descr="Immagine che contiene persona, cielo, esterni, abbigliamento&#10;&#10;Descrizione generata automaticamente">
            <a:extLst>
              <a:ext uri="{FF2B5EF4-FFF2-40B4-BE49-F238E27FC236}">
                <a16:creationId xmlns:a16="http://schemas.microsoft.com/office/drawing/2014/main" id="{469A0443-9A9A-8347-B12E-C91C9BC739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440" y="4413564"/>
            <a:ext cx="1800187" cy="1125117"/>
          </a:xfrm>
          <a:prstGeom prst="rect">
            <a:avLst/>
          </a:prstGeom>
        </p:spPr>
      </p:pic>
    </p:spTree>
    <p:extLst>
      <p:ext uri="{BB962C8B-B14F-4D97-AF65-F5344CB8AC3E}">
        <p14:creationId xmlns:p14="http://schemas.microsoft.com/office/powerpoint/2010/main" val="18072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26BDCFE-1EA7-CE44-889A-FF6942B43A61}"/>
              </a:ext>
            </a:extLst>
          </p:cNvPr>
          <p:cNvSpPr>
            <a:spLocks noGrp="1"/>
          </p:cNvSpPr>
          <p:nvPr>
            <p:ph type="body" idx="1"/>
          </p:nvPr>
        </p:nvSpPr>
        <p:spPr>
          <a:xfrm rot="16200000">
            <a:off x="1821007" y="-1246283"/>
            <a:ext cx="4651634" cy="7404649"/>
          </a:xfrm>
        </p:spPr>
        <p:txBody>
          <a:bodyPr>
            <a:normAutofit fontScale="70000" lnSpcReduction="20000"/>
          </a:bodyPr>
          <a:lstStyle/>
          <a:p>
            <a:r>
              <a:rPr lang="it-IT" dirty="0"/>
              <a:t>Viviamo una vita completamente dedicata ad eseguire ciò che dobbiamo fare, siamo sempre più occupati a fare, soffocando quell’impulso primordiale, naturale, che garantisce l’essere nella sua Trinità.</a:t>
            </a:r>
            <a:br>
              <a:rPr lang="it-IT" dirty="0"/>
            </a:br>
            <a:endParaRPr lang="it-IT" dirty="0"/>
          </a:p>
          <a:p>
            <a:r>
              <a:rPr lang="it-IT" dirty="0"/>
              <a:t>Che cosa sono gli </a:t>
            </a:r>
            <a:r>
              <a:rPr lang="it-IT" b="1" dirty="0">
                <a:solidFill>
                  <a:srgbClr val="C00000"/>
                </a:solidFill>
              </a:rPr>
              <a:t>schemi mentali</a:t>
            </a:r>
            <a:r>
              <a:rPr lang="it-IT" dirty="0"/>
              <a:t>? Cosa sono le </a:t>
            </a:r>
            <a:r>
              <a:rPr lang="it-IT" b="1" dirty="0">
                <a:solidFill>
                  <a:srgbClr val="C00000"/>
                </a:solidFill>
              </a:rPr>
              <a:t>strutture</a:t>
            </a:r>
            <a:r>
              <a:rPr lang="it-IT" dirty="0"/>
              <a:t>?</a:t>
            </a:r>
            <a:br>
              <a:rPr lang="it-IT" dirty="0"/>
            </a:br>
            <a:r>
              <a:rPr lang="it-IT" dirty="0"/>
              <a:t>Uno schema mentale non è altro che un’</a:t>
            </a:r>
            <a:r>
              <a:rPr lang="it-IT" b="1" dirty="0"/>
              <a:t>abitudine programmata </a:t>
            </a:r>
            <a:r>
              <a:rPr lang="it-IT" dirty="0"/>
              <a:t>dettata dalla ripetitività di azioni, che evidenzia a sua volta un </a:t>
            </a:r>
            <a:r>
              <a:rPr lang="it-IT" b="1" dirty="0"/>
              <a:t>comportamento</a:t>
            </a:r>
            <a:r>
              <a:rPr lang="it-IT" dirty="0"/>
              <a:t>.</a:t>
            </a:r>
            <a:br>
              <a:rPr lang="it-IT" dirty="0"/>
            </a:br>
            <a:r>
              <a:rPr lang="it-IT" dirty="0"/>
              <a:t>Le strutture sono determinate a contenere le abitudini.</a:t>
            </a:r>
            <a:br>
              <a:rPr lang="it-IT" dirty="0"/>
            </a:br>
            <a:endParaRPr lang="it-IT" dirty="0"/>
          </a:p>
          <a:p>
            <a:r>
              <a:rPr lang="it-IT" dirty="0"/>
              <a:t>Si presume tra l’altro che le abitudini dettate dalle nostre strutture possono essere nemici subdoli: cambiare abitudini però costa molta fatica.</a:t>
            </a:r>
            <a:br>
              <a:rPr lang="it-IT" dirty="0"/>
            </a:br>
            <a:r>
              <a:rPr lang="it-IT" dirty="0"/>
              <a:t>Sono nemici o amici?</a:t>
            </a:r>
            <a:br>
              <a:rPr lang="it-IT" dirty="0"/>
            </a:br>
            <a:r>
              <a:rPr lang="it-IT" dirty="0"/>
              <a:t>Secondo la Filosofia </a:t>
            </a:r>
            <a:r>
              <a:rPr lang="it-IT" dirty="0" err="1"/>
              <a:t>Omeosinergetica</a:t>
            </a:r>
            <a:r>
              <a:rPr lang="it-IT" dirty="0"/>
              <a:t> sono entrambi.</a:t>
            </a:r>
            <a:br>
              <a:rPr lang="it-IT" dirty="0"/>
            </a:br>
            <a:r>
              <a:rPr lang="it-IT" dirty="0"/>
              <a:t>Perché?</a:t>
            </a:r>
            <a:br>
              <a:rPr lang="it-IT" dirty="0"/>
            </a:br>
            <a:r>
              <a:rPr lang="it-IT" dirty="0"/>
              <a:t>Perché l’abitudine è una vera e propria </a:t>
            </a:r>
            <a:r>
              <a:rPr lang="it-IT" b="1" dirty="0"/>
              <a:t>dipendenza</a:t>
            </a:r>
            <a:r>
              <a:rPr lang="it-IT" dirty="0"/>
              <a:t>.</a:t>
            </a:r>
          </a:p>
        </p:txBody>
      </p:sp>
      <p:sp>
        <p:nvSpPr>
          <p:cNvPr id="4" name="CasellaDiTesto 3">
            <a:extLst>
              <a:ext uri="{FF2B5EF4-FFF2-40B4-BE49-F238E27FC236}">
                <a16:creationId xmlns:a16="http://schemas.microsoft.com/office/drawing/2014/main" id="{1BF1324A-0CEE-B54C-9F3B-9F97D6457F3A}"/>
              </a:ext>
            </a:extLst>
          </p:cNvPr>
          <p:cNvSpPr txBox="1"/>
          <p:nvPr/>
        </p:nvSpPr>
        <p:spPr>
          <a:xfrm>
            <a:off x="444500" y="4343400"/>
            <a:ext cx="6299200" cy="1754324"/>
          </a:xfrm>
          <a:prstGeom prst="rect">
            <a:avLst/>
          </a:prstGeom>
          <a:solidFill>
            <a:srgbClr val="FFFFFF"/>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2060"/>
                </a:solidFill>
                <a:effectLst/>
                <a:uFillTx/>
                <a:latin typeface="+mn-lt"/>
                <a:ea typeface="+mn-ea"/>
                <a:cs typeface="+mn-cs"/>
                <a:sym typeface="Calibri"/>
              </a:rPr>
              <a:t>Schema mentale</a:t>
            </a:r>
          </a:p>
          <a:p>
            <a:pPr marL="0" marR="0" indent="0" algn="l" defTabSz="914400" rtl="0" fontAlgn="auto" latinLnBrk="0" hangingPunct="0">
              <a:lnSpc>
                <a:spcPct val="100000"/>
              </a:lnSpc>
              <a:spcBef>
                <a:spcPts val="0"/>
              </a:spcBef>
              <a:spcAft>
                <a:spcPts val="0"/>
              </a:spcAft>
              <a:buClrTx/>
              <a:buSzTx/>
              <a:buFontTx/>
              <a:buNone/>
              <a:tabLst/>
            </a:pPr>
            <a:r>
              <a:rPr lang="it-IT" dirty="0">
                <a:solidFill>
                  <a:srgbClr val="002060"/>
                </a:solidFill>
              </a:rPr>
              <a:t>	abitudine programmata 	</a:t>
            </a:r>
            <a:r>
              <a:rPr lang="it-IT" dirty="0">
                <a:solidFill>
                  <a:srgbClr val="002060"/>
                </a:solidFill>
                <a:sym typeface="Wingdings" pitchFamily="2" charset="2"/>
              </a:rPr>
              <a:t>	Comportamento</a:t>
            </a:r>
          </a:p>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2060"/>
                </a:solidFill>
                <a:effectLst/>
                <a:uFillTx/>
                <a:latin typeface="+mn-lt"/>
                <a:ea typeface="+mn-ea"/>
                <a:cs typeface="+mn-cs"/>
                <a:sym typeface="Wingdings" pitchFamily="2" charset="2"/>
              </a:rPr>
              <a:t>	(ripetitività azioni)			(ripetitivo)</a:t>
            </a:r>
          </a:p>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2060"/>
              </a:solidFill>
              <a:effectLst/>
              <a:uFillTx/>
              <a:latin typeface="+mn-lt"/>
              <a:ea typeface="+mn-ea"/>
              <a:cs typeface="+mn-cs"/>
              <a:sym typeface="Wingdings" pitchFamily="2" charset="2"/>
            </a:endParaRPr>
          </a:p>
          <a:p>
            <a:pPr marL="0" marR="0" indent="0" algn="l" defTabSz="914400" rtl="0" fontAlgn="auto" latinLnBrk="0" hangingPunct="0">
              <a:lnSpc>
                <a:spcPct val="100000"/>
              </a:lnSpc>
              <a:spcBef>
                <a:spcPts val="0"/>
              </a:spcBef>
              <a:spcAft>
                <a:spcPts val="0"/>
              </a:spcAft>
              <a:buClrTx/>
              <a:buSzTx/>
              <a:buFontTx/>
              <a:buNone/>
              <a:tabLst/>
            </a:pPr>
            <a:r>
              <a:rPr kumimoji="0" lang="it-IT" sz="1800" b="1" i="0" u="none" strike="noStrike" cap="none" spc="0" normalizeH="0" baseline="0" dirty="0">
                <a:ln>
                  <a:noFill/>
                </a:ln>
                <a:solidFill>
                  <a:srgbClr val="002060"/>
                </a:solidFill>
                <a:effectLst/>
                <a:uFillTx/>
                <a:latin typeface="+mn-lt"/>
                <a:ea typeface="+mn-ea"/>
                <a:cs typeface="+mn-cs"/>
                <a:sym typeface="Wingdings" pitchFamily="2" charset="2"/>
              </a:rPr>
              <a:t>Struttura mentale</a:t>
            </a:r>
          </a:p>
          <a:p>
            <a:pPr marL="0" marR="0" indent="0" algn="l" defTabSz="914400" rtl="0" fontAlgn="auto" latinLnBrk="0" hangingPunct="0">
              <a:lnSpc>
                <a:spcPct val="100000"/>
              </a:lnSpc>
              <a:spcBef>
                <a:spcPts val="0"/>
              </a:spcBef>
              <a:spcAft>
                <a:spcPts val="0"/>
              </a:spcAft>
              <a:buClrTx/>
              <a:buSzTx/>
              <a:buFontTx/>
              <a:buNone/>
              <a:tabLst/>
            </a:pPr>
            <a:r>
              <a:rPr lang="it-IT" dirty="0">
                <a:solidFill>
                  <a:srgbClr val="002060"/>
                </a:solidFill>
                <a:sym typeface="Wingdings" pitchFamily="2" charset="2"/>
              </a:rPr>
              <a:t>	contenimento di abitudini programmate</a:t>
            </a:r>
            <a:endParaRPr kumimoji="0" lang="it-IT" sz="1800" b="0" i="0" u="none" strike="noStrike" cap="none" spc="0" normalizeH="0" baseline="0" dirty="0">
              <a:ln>
                <a:noFill/>
              </a:ln>
              <a:solidFill>
                <a:srgbClr val="002060"/>
              </a:solidFill>
              <a:effectLst/>
              <a:uFillTx/>
              <a:sym typeface="Calibri"/>
            </a:endParaRPr>
          </a:p>
        </p:txBody>
      </p:sp>
      <p:pic>
        <p:nvPicPr>
          <p:cNvPr id="6" name="Immagine 5">
            <a:extLst>
              <a:ext uri="{FF2B5EF4-FFF2-40B4-BE49-F238E27FC236}">
                <a16:creationId xmlns:a16="http://schemas.microsoft.com/office/drawing/2014/main" id="{4B4E74DC-9085-C944-AB32-5A25EFF98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850" y="3429000"/>
            <a:ext cx="2069663" cy="2063750"/>
          </a:xfrm>
          <a:prstGeom prst="rect">
            <a:avLst/>
          </a:prstGeom>
        </p:spPr>
      </p:pic>
    </p:spTree>
    <p:extLst>
      <p:ext uri="{BB962C8B-B14F-4D97-AF65-F5344CB8AC3E}">
        <p14:creationId xmlns:p14="http://schemas.microsoft.com/office/powerpoint/2010/main" val="86178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C27F49C-09C5-B543-94E7-D3A873146E85}"/>
              </a:ext>
            </a:extLst>
          </p:cNvPr>
          <p:cNvSpPr>
            <a:spLocks noGrp="1"/>
          </p:cNvSpPr>
          <p:nvPr>
            <p:ph type="body" idx="1"/>
          </p:nvPr>
        </p:nvSpPr>
        <p:spPr>
          <a:xfrm rot="16200000">
            <a:off x="1520272" y="-744156"/>
            <a:ext cx="4197246" cy="6283339"/>
          </a:xfrm>
        </p:spPr>
        <p:txBody>
          <a:bodyPr>
            <a:normAutofit fontScale="92500" lnSpcReduction="20000"/>
          </a:bodyPr>
          <a:lstStyle/>
          <a:p>
            <a:r>
              <a:rPr lang="it-IT" sz="2200" dirty="0"/>
              <a:t>Tra l’altro le abitudini sono piacevolmente semplici, poiché </a:t>
            </a:r>
            <a:r>
              <a:rPr lang="it-IT" sz="2200" b="1" dirty="0"/>
              <a:t>non ci costringono a pensare</a:t>
            </a:r>
          </a:p>
          <a:p>
            <a:r>
              <a:rPr lang="it-IT" sz="2200" dirty="0"/>
              <a:t>Es: l’orientamento nella nostra casa. Noi non dobbiamo cercare la camera da letto pensando prima dove stia. Abbiamo memorizzato il punto della casa e in maniera meccanica andiamo in camera da letto (abitudine) </a:t>
            </a:r>
          </a:p>
          <a:p>
            <a:r>
              <a:rPr lang="it-IT" sz="2200" dirty="0"/>
              <a:t>Alla fine scopriamo che cosa? Che </a:t>
            </a:r>
            <a:r>
              <a:rPr lang="it-IT" sz="2200" b="1" dirty="0"/>
              <a:t>memorizziamo</a:t>
            </a:r>
            <a:r>
              <a:rPr lang="it-IT" sz="2200" dirty="0"/>
              <a:t> tutto.</a:t>
            </a:r>
            <a:br>
              <a:rPr lang="it-IT" sz="2200" dirty="0"/>
            </a:br>
            <a:r>
              <a:rPr lang="it-IT" sz="2200" dirty="0"/>
              <a:t>Un’abitudine diventa tale solo dopo tre giorni che viene ripetuta la stessa azione che a sua volta è un comportamento</a:t>
            </a:r>
          </a:p>
          <a:p>
            <a:r>
              <a:rPr lang="it-IT" sz="2200" dirty="0"/>
              <a:t>Questo perché avviene? Perché abbiamo il cervello plastico che una volta ricevuto l’input dettato da un’azione la memorizza diventando a sua volta un’abitudine che diventa successivamente un comportamento generando in noi stabilità</a:t>
            </a:r>
            <a:br>
              <a:rPr lang="it-IT" dirty="0"/>
            </a:br>
            <a:endParaRPr lang="it-IT" dirty="0"/>
          </a:p>
        </p:txBody>
      </p:sp>
      <p:sp>
        <p:nvSpPr>
          <p:cNvPr id="4" name="CasellaDiTesto 3">
            <a:extLst>
              <a:ext uri="{FF2B5EF4-FFF2-40B4-BE49-F238E27FC236}">
                <a16:creationId xmlns:a16="http://schemas.microsoft.com/office/drawing/2014/main" id="{3A216F82-7D54-764B-A2D3-E8E0F2134D5E}"/>
              </a:ext>
            </a:extLst>
          </p:cNvPr>
          <p:cNvSpPr txBox="1"/>
          <p:nvPr/>
        </p:nvSpPr>
        <p:spPr>
          <a:xfrm>
            <a:off x="613660" y="4318000"/>
            <a:ext cx="7740650" cy="120032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2060"/>
                </a:solidFill>
                <a:effectLst/>
                <a:uFillTx/>
                <a:latin typeface="+mn-lt"/>
                <a:ea typeface="+mn-ea"/>
                <a:cs typeface="+mn-cs"/>
                <a:sym typeface="Calibri"/>
              </a:rPr>
              <a:t>Azione ripetuta 		Memorizzazione		Abitudine</a:t>
            </a:r>
          </a:p>
          <a:p>
            <a:pPr marL="0" marR="0" indent="0" algn="l" defTabSz="914400" rtl="0" fontAlgn="auto" latinLnBrk="0" hangingPunct="0">
              <a:lnSpc>
                <a:spcPct val="100000"/>
              </a:lnSpc>
              <a:spcBef>
                <a:spcPts val="0"/>
              </a:spcBef>
              <a:spcAft>
                <a:spcPts val="0"/>
              </a:spcAft>
              <a:buClrTx/>
              <a:buSzTx/>
              <a:buFontTx/>
              <a:buNone/>
              <a:tabLst/>
            </a:pPr>
            <a:endParaRPr lang="it-IT" dirty="0">
              <a:solidFill>
                <a:srgbClr val="002060"/>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rgbClr val="002060"/>
                </a:solidFill>
                <a:effectLst/>
                <a:uFillTx/>
                <a:latin typeface="+mn-lt"/>
                <a:ea typeface="+mn-ea"/>
                <a:cs typeface="+mn-cs"/>
                <a:sym typeface="Calibri"/>
              </a:rPr>
              <a:t>Comportamento		S</a:t>
            </a:r>
            <a:r>
              <a:rPr lang="it-IT" dirty="0">
                <a:solidFill>
                  <a:srgbClr val="002060"/>
                </a:solidFill>
              </a:rPr>
              <a:t>tabilità</a:t>
            </a:r>
            <a:endParaRPr kumimoji="0" lang="it-IT" sz="1800" b="0" i="0" u="none" strike="noStrike" cap="none" spc="0" normalizeH="0" baseline="0" dirty="0">
              <a:ln>
                <a:noFill/>
              </a:ln>
              <a:solidFill>
                <a:srgbClr val="002060"/>
              </a:solidFill>
              <a:effectLst/>
              <a:uFillTx/>
              <a:sym typeface="Calibri"/>
            </a:endParaRPr>
          </a:p>
        </p:txBody>
      </p:sp>
      <p:cxnSp>
        <p:nvCxnSpPr>
          <p:cNvPr id="6" name="Connettore 2 5">
            <a:extLst>
              <a:ext uri="{FF2B5EF4-FFF2-40B4-BE49-F238E27FC236}">
                <a16:creationId xmlns:a16="http://schemas.microsoft.com/office/drawing/2014/main" id="{3030B028-A373-7843-B627-86F9EAEC6DEA}"/>
              </a:ext>
            </a:extLst>
          </p:cNvPr>
          <p:cNvCxnSpPr/>
          <p:nvPr/>
        </p:nvCxnSpPr>
        <p:spPr>
          <a:xfrm>
            <a:off x="2260600" y="4775200"/>
            <a:ext cx="914400" cy="0"/>
          </a:xfrm>
          <a:prstGeom prst="straightConnector1">
            <a:avLst/>
          </a:prstGeom>
          <a:noFill/>
          <a:ln w="508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 name="Connettore 2 6">
            <a:extLst>
              <a:ext uri="{FF2B5EF4-FFF2-40B4-BE49-F238E27FC236}">
                <a16:creationId xmlns:a16="http://schemas.microsoft.com/office/drawing/2014/main" id="{C692D084-A568-154A-9B2D-AB612798E752}"/>
              </a:ext>
            </a:extLst>
          </p:cNvPr>
          <p:cNvCxnSpPr/>
          <p:nvPr/>
        </p:nvCxnSpPr>
        <p:spPr>
          <a:xfrm>
            <a:off x="5105400" y="4775200"/>
            <a:ext cx="914400" cy="0"/>
          </a:xfrm>
          <a:prstGeom prst="straightConnector1">
            <a:avLst/>
          </a:prstGeom>
          <a:noFill/>
          <a:ln w="508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 name="Connettore 2 7">
            <a:extLst>
              <a:ext uri="{FF2B5EF4-FFF2-40B4-BE49-F238E27FC236}">
                <a16:creationId xmlns:a16="http://schemas.microsoft.com/office/drawing/2014/main" id="{19EE9FAD-9966-8640-BA02-B3DCEFCC2271}"/>
              </a:ext>
            </a:extLst>
          </p:cNvPr>
          <p:cNvCxnSpPr/>
          <p:nvPr/>
        </p:nvCxnSpPr>
        <p:spPr>
          <a:xfrm>
            <a:off x="2349500" y="5359400"/>
            <a:ext cx="914400" cy="0"/>
          </a:xfrm>
          <a:prstGeom prst="straightConnector1">
            <a:avLst/>
          </a:prstGeom>
          <a:noFill/>
          <a:ln w="508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 name="Connettore 1 12">
            <a:extLst>
              <a:ext uri="{FF2B5EF4-FFF2-40B4-BE49-F238E27FC236}">
                <a16:creationId xmlns:a16="http://schemas.microsoft.com/office/drawing/2014/main" id="{755073C8-6570-4741-8630-9C03C55AE206}"/>
              </a:ext>
            </a:extLst>
          </p:cNvPr>
          <p:cNvCxnSpPr/>
          <p:nvPr/>
        </p:nvCxnSpPr>
        <p:spPr>
          <a:xfrm flipV="1">
            <a:off x="6527800" y="4318000"/>
            <a:ext cx="0" cy="304800"/>
          </a:xfrm>
          <a:prstGeom prst="line">
            <a:avLst/>
          </a:prstGeom>
          <a:noFill/>
          <a:ln w="508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4" name="Connettore 1 13">
            <a:extLst>
              <a:ext uri="{FF2B5EF4-FFF2-40B4-BE49-F238E27FC236}">
                <a16:creationId xmlns:a16="http://schemas.microsoft.com/office/drawing/2014/main" id="{8845A40A-8DDC-6443-AD8D-23BE8E03765F}"/>
              </a:ext>
            </a:extLst>
          </p:cNvPr>
          <p:cNvCxnSpPr>
            <a:cxnSpLocks/>
          </p:cNvCxnSpPr>
          <p:nvPr/>
        </p:nvCxnSpPr>
        <p:spPr>
          <a:xfrm flipH="1">
            <a:off x="1384300" y="4318000"/>
            <a:ext cx="5143500" cy="0"/>
          </a:xfrm>
          <a:prstGeom prst="line">
            <a:avLst/>
          </a:prstGeom>
          <a:noFill/>
          <a:ln w="508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7" name="Connettore 2 16">
            <a:extLst>
              <a:ext uri="{FF2B5EF4-FFF2-40B4-BE49-F238E27FC236}">
                <a16:creationId xmlns:a16="http://schemas.microsoft.com/office/drawing/2014/main" id="{7F3CCA20-9370-5348-8061-A0051C3717A5}"/>
              </a:ext>
            </a:extLst>
          </p:cNvPr>
          <p:cNvCxnSpPr/>
          <p:nvPr/>
        </p:nvCxnSpPr>
        <p:spPr>
          <a:xfrm>
            <a:off x="1384300" y="4318000"/>
            <a:ext cx="0" cy="304800"/>
          </a:xfrm>
          <a:prstGeom prst="straightConnector1">
            <a:avLst/>
          </a:prstGeom>
          <a:noFill/>
          <a:ln w="508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Connettore 2 17">
            <a:extLst>
              <a:ext uri="{FF2B5EF4-FFF2-40B4-BE49-F238E27FC236}">
                <a16:creationId xmlns:a16="http://schemas.microsoft.com/office/drawing/2014/main" id="{75907B9D-827E-4B48-87B2-A72F49A8FC33}"/>
              </a:ext>
            </a:extLst>
          </p:cNvPr>
          <p:cNvCxnSpPr/>
          <p:nvPr/>
        </p:nvCxnSpPr>
        <p:spPr>
          <a:xfrm>
            <a:off x="1384300" y="4919663"/>
            <a:ext cx="0" cy="304800"/>
          </a:xfrm>
          <a:prstGeom prst="straightConnector1">
            <a:avLst/>
          </a:prstGeom>
          <a:noFill/>
          <a:ln w="508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0" name="Immagine 19" descr="Immagine che contiene lavagna, persona, testo, uomo&#10;&#10;Descrizione generata automaticamente">
            <a:extLst>
              <a:ext uri="{FF2B5EF4-FFF2-40B4-BE49-F238E27FC236}">
                <a16:creationId xmlns:a16="http://schemas.microsoft.com/office/drawing/2014/main" id="{6144E9E6-8A4A-A44E-9333-CAD5BAC24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565" y="215681"/>
            <a:ext cx="2353732" cy="1765299"/>
          </a:xfrm>
          <a:prstGeom prst="rect">
            <a:avLst/>
          </a:prstGeom>
        </p:spPr>
      </p:pic>
    </p:spTree>
    <p:extLst>
      <p:ext uri="{BB962C8B-B14F-4D97-AF65-F5344CB8AC3E}">
        <p14:creationId xmlns:p14="http://schemas.microsoft.com/office/powerpoint/2010/main" val="140244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E49D96A-02B0-9345-A7FE-4EA6D3DE2F2D}"/>
              </a:ext>
            </a:extLst>
          </p:cNvPr>
          <p:cNvSpPr>
            <a:spLocks noGrp="1"/>
          </p:cNvSpPr>
          <p:nvPr>
            <p:ph type="body" idx="1"/>
          </p:nvPr>
        </p:nvSpPr>
        <p:spPr>
          <a:xfrm rot="16200000">
            <a:off x="1829034" y="-1094048"/>
            <a:ext cx="5248666" cy="8511837"/>
          </a:xfrm>
        </p:spPr>
        <p:txBody>
          <a:bodyPr>
            <a:normAutofit fontScale="70000" lnSpcReduction="20000"/>
          </a:bodyPr>
          <a:lstStyle/>
          <a:p>
            <a:r>
              <a:rPr lang="it-IT" dirty="0"/>
              <a:t>L’uomo comunque, al di là delle abitudini o della stabilità generale, è sempre più </a:t>
            </a:r>
            <a:r>
              <a:rPr lang="it-IT" b="1" dirty="0"/>
              <a:t>stressato</a:t>
            </a:r>
            <a:r>
              <a:rPr lang="it-IT" dirty="0"/>
              <a:t>. Una domanda dobbiamo farcela.... rimanere vittime del progresso non serve a niente.... se non a trovare un colpevole.</a:t>
            </a:r>
          </a:p>
          <a:p>
            <a:r>
              <a:rPr lang="it-IT" dirty="0"/>
              <a:t>È la </a:t>
            </a:r>
            <a:r>
              <a:rPr lang="it-IT" b="1" dirty="0"/>
              <a:t>mancanza di stabilità </a:t>
            </a:r>
            <a:r>
              <a:rPr lang="it-IT" dirty="0"/>
              <a:t>nell’individuo che diventa per l’individuo stesso fonte di stress?</a:t>
            </a:r>
            <a:br>
              <a:rPr lang="it-IT" dirty="0"/>
            </a:br>
            <a:r>
              <a:rPr lang="it-IT" dirty="0"/>
              <a:t>È la ripetitività delle stesse azioni, quindi le </a:t>
            </a:r>
            <a:r>
              <a:rPr lang="it-IT" b="1" dirty="0"/>
              <a:t>abitudini</a:t>
            </a:r>
            <a:r>
              <a:rPr lang="it-IT" dirty="0"/>
              <a:t>?</a:t>
            </a:r>
            <a:br>
              <a:rPr lang="it-IT" dirty="0"/>
            </a:br>
            <a:r>
              <a:rPr lang="it-IT" dirty="0"/>
              <a:t>È la </a:t>
            </a:r>
            <a:r>
              <a:rPr lang="it-IT" b="1" dirty="0"/>
              <a:t>dipendenza</a:t>
            </a:r>
            <a:r>
              <a:rPr lang="it-IT" dirty="0"/>
              <a:t>?</a:t>
            </a:r>
          </a:p>
          <a:p>
            <a:r>
              <a:rPr lang="it-IT" dirty="0"/>
              <a:t>Se vogliamo trovare il colpevole questi meccanismi che tra l’altro sono legati al sistema involontario «poverini» ne sono la causa scatenante.</a:t>
            </a:r>
            <a:br>
              <a:rPr lang="it-IT" dirty="0"/>
            </a:br>
            <a:endParaRPr lang="it-IT" dirty="0"/>
          </a:p>
          <a:p>
            <a:r>
              <a:rPr lang="it-IT" dirty="0"/>
              <a:t>Quando entriamo in un’esperienza nuova, che possa essere un’attività, un nuovo rapporto, un nuovo luogo, quello che arriva al nostro cervello è un input esterno nuovo... accade che cosa? subentra il </a:t>
            </a:r>
            <a:r>
              <a:rPr lang="it-IT" b="1" dirty="0"/>
              <a:t>rifiuto </a:t>
            </a:r>
            <a:r>
              <a:rPr lang="it-IT" b="1" dirty="0">
                <a:solidFill>
                  <a:srgbClr val="C00000"/>
                </a:solidFill>
              </a:rPr>
              <a:t>(rifiuto trino)</a:t>
            </a:r>
            <a:r>
              <a:rPr lang="it-IT" dirty="0"/>
              <a:t>.</a:t>
            </a:r>
            <a:br>
              <a:rPr lang="it-IT" dirty="0"/>
            </a:br>
            <a:r>
              <a:rPr lang="it-IT" dirty="0"/>
              <a:t>Cosa significa rifiuto trino?</a:t>
            </a:r>
          </a:p>
          <a:p>
            <a:r>
              <a:rPr lang="it-IT" dirty="0"/>
              <a:t>Esiste il: </a:t>
            </a:r>
          </a:p>
          <a:p>
            <a:pPr marL="514350" indent="-514350">
              <a:buAutoNum type="arabicParenR"/>
            </a:pPr>
            <a:r>
              <a:rPr lang="it-IT" b="1" dirty="0"/>
              <a:t>rifiuto universale</a:t>
            </a:r>
            <a:r>
              <a:rPr lang="it-IT" dirty="0"/>
              <a:t>: distacco</a:t>
            </a:r>
          </a:p>
          <a:p>
            <a:pPr marL="514350" indent="-514350">
              <a:buAutoNum type="arabicParenR"/>
            </a:pPr>
            <a:r>
              <a:rPr lang="it-IT" b="1" dirty="0"/>
              <a:t>rifiuto primario</a:t>
            </a:r>
            <a:r>
              <a:rPr lang="it-IT" dirty="0"/>
              <a:t>: verso se stessi</a:t>
            </a:r>
          </a:p>
          <a:p>
            <a:pPr marL="514350" indent="-514350">
              <a:buAutoNum type="arabicParenR"/>
            </a:pPr>
            <a:r>
              <a:rPr lang="it-IT" b="1" dirty="0"/>
              <a:t>rifiuto secondario</a:t>
            </a:r>
            <a:r>
              <a:rPr lang="it-IT" dirty="0"/>
              <a:t>: verso l’esperienza che dobbiamo fare.</a:t>
            </a:r>
            <a:br>
              <a:rPr lang="it-IT" dirty="0"/>
            </a:br>
            <a:r>
              <a:rPr lang="it-IT" dirty="0"/>
              <a:t>È questo il rifiuto che, se non riconosciuto, determina un accumulo tossico.</a:t>
            </a:r>
          </a:p>
        </p:txBody>
      </p:sp>
      <p:pic>
        <p:nvPicPr>
          <p:cNvPr id="5" name="Immagine 4" descr="Immagine che contiene albero, esterni, cielo, persona&#10;&#10;Descrizione generata automaticamente">
            <a:extLst>
              <a:ext uri="{FF2B5EF4-FFF2-40B4-BE49-F238E27FC236}">
                <a16:creationId xmlns:a16="http://schemas.microsoft.com/office/drawing/2014/main" id="{077BE8B8-BDC4-A543-9B58-529AA2D9F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725" y="3987383"/>
            <a:ext cx="1801055" cy="1206707"/>
          </a:xfrm>
          <a:prstGeom prst="rect">
            <a:avLst/>
          </a:prstGeom>
        </p:spPr>
      </p:pic>
    </p:spTree>
    <p:extLst>
      <p:ext uri="{BB962C8B-B14F-4D97-AF65-F5344CB8AC3E}">
        <p14:creationId xmlns:p14="http://schemas.microsoft.com/office/powerpoint/2010/main" val="90588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CFAC0FD-A55E-134D-B928-E2F082471277}"/>
              </a:ext>
            </a:extLst>
          </p:cNvPr>
          <p:cNvSpPr>
            <a:spLocks noGrp="1"/>
          </p:cNvSpPr>
          <p:nvPr>
            <p:ph type="body" idx="1"/>
          </p:nvPr>
        </p:nvSpPr>
        <p:spPr>
          <a:xfrm rot="16200000">
            <a:off x="2233351" y="-1364288"/>
            <a:ext cx="5171737" cy="9009323"/>
          </a:xfrm>
        </p:spPr>
        <p:txBody>
          <a:bodyPr>
            <a:noAutofit/>
          </a:bodyPr>
          <a:lstStyle/>
          <a:p>
            <a:r>
              <a:rPr lang="it-IT" sz="2000" dirty="0"/>
              <a:t>“Lo stress” è diventato oramai il compagno di viaggio dell’individuo</a:t>
            </a:r>
          </a:p>
          <a:p>
            <a:r>
              <a:rPr lang="it-IT" sz="2000" dirty="0"/>
              <a:t>«Sono stressata/o, ho bisogno di andare in vacanza, di staccare!»</a:t>
            </a:r>
            <a:br>
              <a:rPr lang="it-IT" sz="2000" dirty="0"/>
            </a:br>
            <a:r>
              <a:rPr lang="it-IT" sz="2000" dirty="0"/>
              <a:t>Illudendoci poi che una settimana di vacanza possa ridurre il picco di stress</a:t>
            </a:r>
          </a:p>
          <a:p>
            <a:r>
              <a:rPr lang="it-IT" sz="2000" dirty="0"/>
              <a:t>La manifestazione dello stress, come si manifesta?</a:t>
            </a:r>
            <a:br>
              <a:rPr lang="it-IT" sz="2000" dirty="0"/>
            </a:br>
            <a:r>
              <a:rPr lang="it-IT" sz="2000" dirty="0"/>
              <a:t>Lo stress si suddivide in: </a:t>
            </a:r>
          </a:p>
          <a:p>
            <a:pPr marL="514350" indent="-514350">
              <a:buAutoNum type="arabicParenR"/>
            </a:pPr>
            <a:r>
              <a:rPr lang="it-IT" sz="2000" dirty="0"/>
              <a:t>«</a:t>
            </a:r>
            <a:r>
              <a:rPr lang="it-IT" sz="2000" b="1" dirty="0" err="1"/>
              <a:t>distress</a:t>
            </a:r>
            <a:r>
              <a:rPr lang="it-IT" sz="2000" dirty="0"/>
              <a:t>» </a:t>
            </a:r>
            <a:r>
              <a:rPr lang="it-IT" sz="2000" dirty="0">
                <a:sym typeface="Wingdings" pitchFamily="2" charset="2"/>
              </a:rPr>
              <a:t> </a:t>
            </a:r>
            <a:r>
              <a:rPr lang="it-IT" sz="2000" dirty="0"/>
              <a:t>negativo </a:t>
            </a:r>
          </a:p>
          <a:p>
            <a:pPr marL="514350" indent="-514350">
              <a:buAutoNum type="arabicParenR"/>
            </a:pPr>
            <a:r>
              <a:rPr lang="it-IT" sz="2000" dirty="0"/>
              <a:t>«</a:t>
            </a:r>
            <a:r>
              <a:rPr lang="it-IT" sz="2000" b="1" dirty="0" err="1"/>
              <a:t>eustress</a:t>
            </a:r>
            <a:r>
              <a:rPr lang="it-IT" sz="2000" dirty="0"/>
              <a:t>» </a:t>
            </a:r>
            <a:r>
              <a:rPr lang="it-IT" sz="2000" dirty="0">
                <a:sym typeface="Wingdings" pitchFamily="2" charset="2"/>
              </a:rPr>
              <a:t> </a:t>
            </a:r>
            <a:r>
              <a:rPr lang="it-IT" sz="2000" dirty="0"/>
              <a:t>positivo</a:t>
            </a:r>
          </a:p>
          <a:p>
            <a:pPr marL="514350" indent="-514350">
              <a:buAutoNum type="arabicParenR"/>
            </a:pPr>
            <a:endParaRPr lang="it-IT" sz="2000" dirty="0"/>
          </a:p>
          <a:p>
            <a:pPr marL="514350" indent="-514350">
              <a:buAutoNum type="arabicParenR"/>
            </a:pPr>
            <a:endParaRPr lang="it-IT" sz="2000" dirty="0"/>
          </a:p>
          <a:p>
            <a:pPr marL="514350" indent="-514350">
              <a:buAutoNum type="arabicParenR"/>
            </a:pPr>
            <a:endParaRPr lang="it-IT" sz="2000" dirty="0"/>
          </a:p>
          <a:p>
            <a:pPr marL="514350" indent="-514350">
              <a:buAutoNum type="arabicParenR"/>
            </a:pPr>
            <a:endParaRPr lang="it-IT" sz="2000" dirty="0"/>
          </a:p>
          <a:p>
            <a:r>
              <a:rPr lang="it-IT" sz="2000" dirty="0"/>
              <a:t>Dietro entrambi si cela il </a:t>
            </a:r>
            <a:r>
              <a:rPr lang="it-IT" sz="2000" b="1" dirty="0"/>
              <a:t>rifiuto dell’esperienza </a:t>
            </a:r>
            <a:r>
              <a:rPr lang="it-IT" sz="2000" dirty="0"/>
              <a:t>ed in entrambi si genera un accumulo tossico</a:t>
            </a:r>
          </a:p>
          <a:p>
            <a:r>
              <a:rPr lang="it-IT" sz="2000" dirty="0"/>
              <a:t>Tale accumulo quotidiano viene scaricato grazie alla lamentela, ai sintomi...</a:t>
            </a:r>
          </a:p>
        </p:txBody>
      </p:sp>
      <p:pic>
        <p:nvPicPr>
          <p:cNvPr id="6" name="Immagine 5" descr="Immagine che contiene screenshot&#10;&#10;Descrizione generata automaticamente">
            <a:extLst>
              <a:ext uri="{FF2B5EF4-FFF2-40B4-BE49-F238E27FC236}">
                <a16:creationId xmlns:a16="http://schemas.microsoft.com/office/drawing/2014/main" id="{8D6761E9-1BA6-9F43-895D-8AAE70F25E35}"/>
              </a:ext>
            </a:extLst>
          </p:cNvPr>
          <p:cNvPicPr>
            <a:picLocks noChangeAspect="1"/>
          </p:cNvPicPr>
          <p:nvPr/>
        </p:nvPicPr>
        <p:blipFill rotWithShape="1">
          <a:blip r:embed="rId2">
            <a:extLst>
              <a:ext uri="{28A0092B-C50C-407E-A947-70E740481C1C}">
                <a14:useLocalDpi xmlns:a14="http://schemas.microsoft.com/office/drawing/2010/main" val="0"/>
              </a:ext>
            </a:extLst>
          </a:blip>
          <a:srcRect t="5826"/>
          <a:stretch/>
        </p:blipFill>
        <p:spPr>
          <a:xfrm>
            <a:off x="4261787" y="2244185"/>
            <a:ext cx="4117715" cy="2191867"/>
          </a:xfrm>
          <a:prstGeom prst="rect">
            <a:avLst/>
          </a:prstGeom>
        </p:spPr>
      </p:pic>
    </p:spTree>
    <p:extLst>
      <p:ext uri="{BB962C8B-B14F-4D97-AF65-F5344CB8AC3E}">
        <p14:creationId xmlns:p14="http://schemas.microsoft.com/office/powerpoint/2010/main" val="2100110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FF79D9E-5094-554E-B39F-1EBCF1934FDB}"/>
              </a:ext>
            </a:extLst>
          </p:cNvPr>
          <p:cNvSpPr>
            <a:spLocks noGrp="1"/>
          </p:cNvSpPr>
          <p:nvPr>
            <p:ph type="body" idx="1"/>
          </p:nvPr>
        </p:nvSpPr>
        <p:spPr>
          <a:xfrm rot="16200000">
            <a:off x="1694253" y="-899046"/>
            <a:ext cx="5568442" cy="8161819"/>
          </a:xfrm>
        </p:spPr>
        <p:txBody>
          <a:bodyPr>
            <a:normAutofit fontScale="62500" lnSpcReduction="20000"/>
          </a:bodyPr>
          <a:lstStyle/>
          <a:p>
            <a:r>
              <a:rPr lang="it-IT" dirty="0"/>
              <a:t>La </a:t>
            </a:r>
            <a:r>
              <a:rPr lang="it-IT" b="1" dirty="0"/>
              <a:t>quotidianità</a:t>
            </a:r>
            <a:r>
              <a:rPr lang="it-IT" dirty="0"/>
              <a:t> ha valore? </a:t>
            </a:r>
          </a:p>
          <a:p>
            <a:r>
              <a:rPr lang="it-IT" dirty="0"/>
              <a:t>L’idea può sorprenderci, perché il termine piuttosto richiama: </a:t>
            </a:r>
          </a:p>
          <a:p>
            <a:pPr>
              <a:buFontTx/>
              <a:buChar char="-"/>
            </a:pPr>
            <a:r>
              <a:rPr lang="it-IT" dirty="0"/>
              <a:t>la ripetitività e la pesantezza dei giorni, </a:t>
            </a:r>
          </a:p>
          <a:p>
            <a:pPr>
              <a:buFontTx/>
              <a:buChar char="-"/>
            </a:pPr>
            <a:r>
              <a:rPr lang="it-IT" dirty="0"/>
              <a:t>la monotonia frenetica del lavoro e dei tanti compiti che riempiono le nostre giornate, </a:t>
            </a:r>
          </a:p>
          <a:p>
            <a:pPr>
              <a:buFontTx/>
              <a:buChar char="-"/>
            </a:pPr>
            <a:r>
              <a:rPr lang="it-IT" dirty="0"/>
              <a:t>i gesti meccanici, </a:t>
            </a:r>
          </a:p>
          <a:p>
            <a:pPr>
              <a:buFontTx/>
              <a:buChar char="-"/>
            </a:pPr>
            <a:r>
              <a:rPr lang="it-IT" dirty="0"/>
              <a:t>la banalità delle frasi scambiate con chi incontriamo – dai familiari al vicino di casa, al negoziante, al collega di lavoro  </a:t>
            </a:r>
          </a:p>
          <a:p>
            <a:pPr>
              <a:buFontTx/>
              <a:buChar char="-"/>
            </a:pPr>
            <a:r>
              <a:rPr lang="it-IT" dirty="0"/>
              <a:t>i rapporti dati per scontati... </a:t>
            </a:r>
          </a:p>
          <a:p>
            <a:pPr>
              <a:buFontTx/>
              <a:buChar char="-"/>
            </a:pPr>
            <a:endParaRPr lang="it-IT" dirty="0"/>
          </a:p>
          <a:p>
            <a:r>
              <a:rPr lang="it-IT" dirty="0"/>
              <a:t>Aspiriamo, se mai, all’evasione dal quotidiano. Aspiriamo a vivere nuove esperienze, nuovi incontri, nuove relazioni, una nuova casa.. Aspiriamo a tanto.. Tutto ciò è sempre determinato dal </a:t>
            </a:r>
            <a:r>
              <a:rPr lang="it-IT" b="1" dirty="0"/>
              <a:t>rifiuto</a:t>
            </a:r>
            <a:r>
              <a:rPr lang="it-IT" dirty="0"/>
              <a:t>, tutto ciò evidenzia il </a:t>
            </a:r>
            <a:r>
              <a:rPr lang="it-IT" b="1" dirty="0"/>
              <a:t>non essere presenti a se stessi</a:t>
            </a:r>
            <a:r>
              <a:rPr lang="it-IT" dirty="0"/>
              <a:t>. Eppure del quotidiano è fatta la nostra esistenza.</a:t>
            </a:r>
          </a:p>
          <a:p>
            <a:r>
              <a:rPr lang="it-IT" dirty="0"/>
              <a:t>Abbiamo la possibilità di decidere come vivere il nostro quotidiano. Alla fine non cambia nulla. Perché?</a:t>
            </a:r>
            <a:br>
              <a:rPr lang="it-IT" dirty="0"/>
            </a:br>
            <a:r>
              <a:rPr lang="it-IT" dirty="0"/>
              <a:t>Perché abbiamo un corpo che funziona alla </a:t>
            </a:r>
            <a:r>
              <a:rPr lang="it-IT" b="1" dirty="0"/>
              <a:t>perfezione</a:t>
            </a:r>
            <a:r>
              <a:rPr lang="it-IT" dirty="0"/>
              <a:t>. Un corpo che si adatta, un corpo che vive, un corpo programmato, perché ha un </a:t>
            </a:r>
            <a:r>
              <a:rPr lang="it-IT" i="1" dirty="0"/>
              <a:t>file</a:t>
            </a:r>
            <a:r>
              <a:rPr lang="it-IT" dirty="0"/>
              <a:t> che si chiama vita, movimento, esperienza, abitudini, emozioni, dinamiche. </a:t>
            </a:r>
          </a:p>
          <a:p>
            <a:r>
              <a:rPr lang="it-IT" dirty="0"/>
              <a:t>Il punto è saperlo...</a:t>
            </a:r>
          </a:p>
        </p:txBody>
      </p:sp>
    </p:spTree>
    <p:extLst>
      <p:ext uri="{BB962C8B-B14F-4D97-AF65-F5344CB8AC3E}">
        <p14:creationId xmlns:p14="http://schemas.microsoft.com/office/powerpoint/2010/main" val="52149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13022" y="2698230"/>
            <a:ext cx="3067763" cy="769441"/>
          </a:xfrm>
          <a:prstGeom prst="rect">
            <a:avLst/>
          </a:prstGeom>
          <a:noFill/>
        </p:spPr>
        <p:txBody>
          <a:bodyPr wrap="none" rtlCol="0">
            <a:spAutoFit/>
          </a:bodyPr>
          <a:lstStyle/>
          <a:p>
            <a:r>
              <a:rPr lang="it-IT" sz="4400" dirty="0"/>
              <a:t>BUONA VITA</a:t>
            </a:r>
          </a:p>
        </p:txBody>
      </p:sp>
    </p:spTree>
    <p:extLst>
      <p:ext uri="{BB962C8B-B14F-4D97-AF65-F5344CB8AC3E}">
        <p14:creationId xmlns:p14="http://schemas.microsoft.com/office/powerpoint/2010/main" val="93138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n questo primo caso il dialogo permette lo scambio di opinioni"/>
          <p:cNvSpPr txBox="1">
            <a:spLocks noGrp="1"/>
          </p:cNvSpPr>
          <p:nvPr>
            <p:ph type="title"/>
          </p:nvPr>
        </p:nvSpPr>
        <p:spPr>
          <a:xfrm>
            <a:off x="628650" y="694657"/>
            <a:ext cx="7886700" cy="1455821"/>
          </a:xfrm>
          <a:prstGeom prst="rect">
            <a:avLst/>
          </a:prstGeom>
        </p:spPr>
        <p:txBody>
          <a:bodyPr>
            <a:normAutofit fontScale="90000"/>
          </a:bodyPr>
          <a:lstStyle>
            <a:lvl1pPr defTabSz="868680">
              <a:defRPr sz="4180"/>
            </a:lvl1pPr>
          </a:lstStyle>
          <a:p>
            <a:r>
              <a:rPr lang="it-IT" sz="3300" dirty="0">
                <a:solidFill>
                  <a:srgbClr val="C00000"/>
                </a:solidFill>
              </a:rPr>
              <a:t>L’essere Uomo o Donna è quel ruolo che definisce l’individuo, nei rapporti sociali e lavorativi.</a:t>
            </a:r>
            <a:br>
              <a:rPr lang="it-IT" sz="3600" dirty="0"/>
            </a:br>
            <a:endParaRPr sz="3500" dirty="0">
              <a:solidFill>
                <a:srgbClr val="C00000"/>
              </a:solidFill>
            </a:endParaRPr>
          </a:p>
        </p:txBody>
      </p:sp>
      <p:sp>
        <p:nvSpPr>
          <p:cNvPr id="120" name="Quindi esiste il rapportarsi con l’altro per mezzo del dialogo.…"/>
          <p:cNvSpPr txBox="1">
            <a:spLocks noGrp="1"/>
          </p:cNvSpPr>
          <p:nvPr>
            <p:ph type="body" idx="1"/>
          </p:nvPr>
        </p:nvSpPr>
        <p:spPr>
          <a:xfrm>
            <a:off x="628650" y="2054225"/>
            <a:ext cx="7886700" cy="4351338"/>
          </a:xfrm>
          <a:prstGeom prst="rect">
            <a:avLst/>
          </a:prstGeom>
        </p:spPr>
        <p:txBody>
          <a:bodyPr>
            <a:normAutofit/>
          </a:bodyPr>
          <a:lstStyle/>
          <a:p>
            <a:r>
              <a:rPr lang="it-IT" sz="2500" dirty="0"/>
              <a:t>In questo caso, il </a:t>
            </a:r>
            <a:r>
              <a:rPr lang="it-IT" sz="2500" b="1" dirty="0"/>
              <a:t>dialogo</a:t>
            </a:r>
            <a:r>
              <a:rPr lang="it-IT" sz="2500" dirty="0"/>
              <a:t> permette lo scambio di opinioni.</a:t>
            </a:r>
          </a:p>
          <a:p>
            <a:r>
              <a:rPr sz="2500" dirty="0" err="1"/>
              <a:t>Quindi</a:t>
            </a:r>
            <a:r>
              <a:rPr lang="it-IT" sz="2500" dirty="0"/>
              <a:t>,</a:t>
            </a:r>
            <a:r>
              <a:rPr sz="2500" dirty="0"/>
              <a:t> </a:t>
            </a:r>
            <a:r>
              <a:rPr sz="2500" dirty="0" err="1"/>
              <a:t>esiste</a:t>
            </a:r>
            <a:r>
              <a:rPr sz="2500" dirty="0"/>
              <a:t> </a:t>
            </a:r>
            <a:r>
              <a:rPr sz="2500" dirty="0" err="1"/>
              <a:t>il</a:t>
            </a:r>
            <a:r>
              <a:rPr sz="2500" dirty="0"/>
              <a:t> </a:t>
            </a:r>
            <a:r>
              <a:rPr sz="2500" dirty="0" err="1"/>
              <a:t>rapportarsi</a:t>
            </a:r>
            <a:r>
              <a:rPr sz="2500" dirty="0"/>
              <a:t> con </a:t>
            </a:r>
            <a:r>
              <a:rPr sz="2500" dirty="0" err="1"/>
              <a:t>l’altro</a:t>
            </a:r>
            <a:r>
              <a:rPr sz="2500" dirty="0"/>
              <a:t> per mezzo del </a:t>
            </a:r>
            <a:r>
              <a:rPr sz="2500" dirty="0" err="1"/>
              <a:t>dialogo</a:t>
            </a:r>
            <a:r>
              <a:rPr sz="2500" dirty="0"/>
              <a:t>. </a:t>
            </a:r>
          </a:p>
          <a:p>
            <a:r>
              <a:rPr sz="2500" dirty="0"/>
              <a:t>Il </a:t>
            </a:r>
            <a:r>
              <a:rPr sz="2500" dirty="0" err="1"/>
              <a:t>dialogo</a:t>
            </a:r>
            <a:r>
              <a:rPr sz="2500" dirty="0"/>
              <a:t> </a:t>
            </a:r>
            <a:r>
              <a:rPr sz="2500" dirty="0" err="1"/>
              <a:t>indica</a:t>
            </a:r>
            <a:r>
              <a:rPr sz="2500" dirty="0"/>
              <a:t> </a:t>
            </a:r>
            <a:r>
              <a:rPr sz="2500" dirty="0" err="1"/>
              <a:t>il</a:t>
            </a:r>
            <a:r>
              <a:rPr sz="2500" dirty="0"/>
              <a:t> </a:t>
            </a:r>
            <a:r>
              <a:rPr sz="2500" dirty="0" err="1"/>
              <a:t>confronto</a:t>
            </a:r>
            <a:r>
              <a:rPr sz="2500" dirty="0"/>
              <a:t> </a:t>
            </a:r>
            <a:r>
              <a:rPr sz="2500" dirty="0" err="1"/>
              <a:t>verbale</a:t>
            </a:r>
            <a:r>
              <a:rPr sz="2500" dirty="0"/>
              <a:t> </a:t>
            </a:r>
            <a:r>
              <a:rPr sz="2500" dirty="0" err="1"/>
              <a:t>che</a:t>
            </a:r>
            <a:r>
              <a:rPr sz="2500" dirty="0"/>
              <a:t> </a:t>
            </a:r>
            <a:r>
              <a:rPr sz="2500" dirty="0" err="1"/>
              <a:t>attravers</a:t>
            </a:r>
            <a:r>
              <a:rPr lang="it-IT" sz="2500" dirty="0"/>
              <a:t>a</a:t>
            </a:r>
            <a:r>
              <a:rPr sz="2500" dirty="0"/>
              <a:t> due o </a:t>
            </a:r>
            <a:r>
              <a:rPr sz="2500" dirty="0" err="1"/>
              <a:t>più</a:t>
            </a:r>
            <a:r>
              <a:rPr sz="2500" dirty="0"/>
              <a:t> </a:t>
            </a:r>
            <a:r>
              <a:rPr sz="2500" dirty="0" err="1"/>
              <a:t>persone</a:t>
            </a:r>
            <a:r>
              <a:rPr lang="it-IT" sz="2500" dirty="0"/>
              <a:t>,</a:t>
            </a:r>
            <a:r>
              <a:rPr sz="2500" dirty="0"/>
              <a:t> </a:t>
            </a:r>
            <a:r>
              <a:rPr sz="2500" dirty="0" err="1"/>
              <a:t>è</a:t>
            </a:r>
            <a:r>
              <a:rPr sz="2500" dirty="0"/>
              <a:t> lo </a:t>
            </a:r>
            <a:r>
              <a:rPr sz="2500" dirty="0" err="1"/>
              <a:t>strumento</a:t>
            </a:r>
            <a:r>
              <a:rPr sz="2500" dirty="0"/>
              <a:t> per </a:t>
            </a:r>
            <a:r>
              <a:rPr sz="2500" dirty="0" err="1"/>
              <a:t>crescere</a:t>
            </a:r>
            <a:r>
              <a:rPr sz="2500" dirty="0"/>
              <a:t> e </a:t>
            </a:r>
            <a:r>
              <a:rPr sz="2500" dirty="0" err="1"/>
              <a:t>creare</a:t>
            </a:r>
            <a:r>
              <a:rPr sz="2500" dirty="0"/>
              <a:t> </a:t>
            </a:r>
            <a:r>
              <a:rPr sz="2500" dirty="0" err="1"/>
              <a:t>i</a:t>
            </a:r>
            <a:r>
              <a:rPr sz="2500" dirty="0"/>
              <a:t> </a:t>
            </a:r>
            <a:r>
              <a:rPr sz="2500" dirty="0" err="1"/>
              <a:t>legami</a:t>
            </a:r>
            <a:r>
              <a:rPr sz="2500" dirty="0"/>
              <a:t>, </a:t>
            </a:r>
            <a:r>
              <a:rPr sz="2500" dirty="0" err="1"/>
              <a:t>è</a:t>
            </a:r>
            <a:r>
              <a:rPr sz="2500" dirty="0"/>
              <a:t> la </a:t>
            </a:r>
            <a:r>
              <a:rPr sz="2500" dirty="0" err="1"/>
              <a:t>fonte</a:t>
            </a:r>
            <a:r>
              <a:rPr sz="2500" dirty="0"/>
              <a:t> </a:t>
            </a:r>
            <a:r>
              <a:rPr sz="2500" dirty="0" err="1"/>
              <a:t>della</a:t>
            </a:r>
            <a:r>
              <a:rPr sz="2500" dirty="0"/>
              <a:t> conversazione</a:t>
            </a:r>
            <a:r>
              <a:rPr lang="it-IT" sz="2500" dirty="0"/>
              <a:t>.</a:t>
            </a:r>
            <a:endParaRPr sz="2500" dirty="0"/>
          </a:p>
          <a:p>
            <a:r>
              <a:rPr sz="2500" dirty="0" err="1"/>
              <a:t>Esist</a:t>
            </a:r>
            <a:r>
              <a:rPr lang="it-IT" sz="2500" dirty="0" err="1"/>
              <a:t>ono</a:t>
            </a:r>
            <a:r>
              <a:rPr sz="2500" dirty="0"/>
              <a:t> </a:t>
            </a:r>
            <a:r>
              <a:rPr sz="2500" dirty="0" err="1"/>
              <a:t>sempre</a:t>
            </a:r>
            <a:r>
              <a:rPr sz="2500" dirty="0"/>
              <a:t> </a:t>
            </a:r>
            <a:r>
              <a:rPr sz="2500" dirty="0" err="1"/>
              <a:t>l’</a:t>
            </a:r>
            <a:r>
              <a:rPr sz="2500" b="1" dirty="0" err="1"/>
              <a:t>attrazione</a:t>
            </a:r>
            <a:r>
              <a:rPr sz="2500" dirty="0"/>
              <a:t> e la </a:t>
            </a:r>
            <a:r>
              <a:rPr sz="2500" b="1" dirty="0" err="1"/>
              <a:t>risonanza</a:t>
            </a:r>
            <a:r>
              <a:rPr lang="it-IT" sz="2500" dirty="0"/>
              <a:t>,</a:t>
            </a:r>
            <a:r>
              <a:rPr sz="2500" dirty="0"/>
              <a:t> </a:t>
            </a:r>
            <a:r>
              <a:rPr lang="it-IT" sz="2500" dirty="0"/>
              <a:t>quindi</a:t>
            </a:r>
            <a:r>
              <a:rPr sz="2500" dirty="0"/>
              <a:t> </a:t>
            </a:r>
            <a:r>
              <a:rPr sz="2500" dirty="0" err="1"/>
              <a:t>i</a:t>
            </a:r>
            <a:r>
              <a:rPr sz="2500" dirty="0"/>
              <a:t> </a:t>
            </a:r>
            <a:r>
              <a:rPr sz="2500" dirty="0" err="1"/>
              <a:t>comportamenti</a:t>
            </a:r>
            <a:r>
              <a:rPr sz="2500" dirty="0"/>
              <a:t> e le </a:t>
            </a:r>
            <a:r>
              <a:rPr sz="2500" dirty="0" err="1"/>
              <a:t>emozioni</a:t>
            </a:r>
            <a:r>
              <a:rPr sz="2500" dirty="0"/>
              <a:t> con le </a:t>
            </a:r>
            <a:r>
              <a:rPr sz="2500" dirty="0" err="1"/>
              <a:t>quali</a:t>
            </a:r>
            <a:r>
              <a:rPr sz="2500" dirty="0"/>
              <a:t> </a:t>
            </a:r>
            <a:r>
              <a:rPr sz="2500" dirty="0" err="1"/>
              <a:t>l’individuo</a:t>
            </a:r>
            <a:r>
              <a:rPr sz="2500" dirty="0"/>
              <a:t> </a:t>
            </a:r>
            <a:r>
              <a:rPr sz="2500" dirty="0" err="1"/>
              <a:t>si</a:t>
            </a:r>
            <a:r>
              <a:rPr sz="2500" dirty="0"/>
              <a:t> </a:t>
            </a:r>
            <a:r>
              <a:rPr sz="2500" dirty="0" err="1"/>
              <a:t>rapporta</a:t>
            </a:r>
            <a:r>
              <a:rPr sz="2500" dirty="0"/>
              <a:t>.</a:t>
            </a:r>
          </a:p>
        </p:txBody>
      </p:sp>
    </p:spTree>
    <p:extLst>
      <p:ext uri="{BB962C8B-B14F-4D97-AF65-F5344CB8AC3E}">
        <p14:creationId xmlns:p14="http://schemas.microsoft.com/office/powerpoint/2010/main" val="188561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Nei rapporti di qualsiasi genere tutto funziona sempre allo stesso modo."/>
          <p:cNvSpPr txBox="1">
            <a:spLocks noGrp="1"/>
          </p:cNvSpPr>
          <p:nvPr>
            <p:ph type="title"/>
          </p:nvPr>
        </p:nvSpPr>
        <p:spPr>
          <a:xfrm>
            <a:off x="628650" y="617789"/>
            <a:ext cx="7886700" cy="1325564"/>
          </a:xfrm>
          <a:prstGeom prst="rect">
            <a:avLst/>
          </a:prstGeom>
        </p:spPr>
        <p:txBody>
          <a:bodyPr>
            <a:normAutofit/>
          </a:bodyPr>
          <a:lstStyle>
            <a:lvl1pPr defTabSz="777240">
              <a:defRPr sz="3740"/>
            </a:lvl1pPr>
          </a:lstStyle>
          <a:p>
            <a:r>
              <a:rPr sz="3500" dirty="0" err="1">
                <a:solidFill>
                  <a:srgbClr val="C00000"/>
                </a:solidFill>
              </a:rPr>
              <a:t>Nei</a:t>
            </a:r>
            <a:r>
              <a:rPr sz="3500" dirty="0">
                <a:solidFill>
                  <a:srgbClr val="C00000"/>
                </a:solidFill>
              </a:rPr>
              <a:t> </a:t>
            </a:r>
            <a:r>
              <a:rPr sz="3500" dirty="0" err="1">
                <a:solidFill>
                  <a:srgbClr val="C00000"/>
                </a:solidFill>
              </a:rPr>
              <a:t>rapporti</a:t>
            </a:r>
            <a:r>
              <a:rPr sz="3500" dirty="0">
                <a:solidFill>
                  <a:srgbClr val="C00000"/>
                </a:solidFill>
              </a:rPr>
              <a:t> di </a:t>
            </a:r>
            <a:r>
              <a:rPr sz="3500" dirty="0" err="1">
                <a:solidFill>
                  <a:srgbClr val="C00000"/>
                </a:solidFill>
              </a:rPr>
              <a:t>qualsiasi</a:t>
            </a:r>
            <a:r>
              <a:rPr sz="3500" dirty="0">
                <a:solidFill>
                  <a:srgbClr val="C00000"/>
                </a:solidFill>
              </a:rPr>
              <a:t> </a:t>
            </a:r>
            <a:r>
              <a:rPr sz="3500" dirty="0" err="1">
                <a:solidFill>
                  <a:srgbClr val="C00000"/>
                </a:solidFill>
              </a:rPr>
              <a:t>genere</a:t>
            </a:r>
            <a:r>
              <a:rPr sz="3500" dirty="0">
                <a:solidFill>
                  <a:srgbClr val="C00000"/>
                </a:solidFill>
              </a:rPr>
              <a:t> </a:t>
            </a:r>
            <a:r>
              <a:rPr sz="3500" dirty="0" err="1">
                <a:solidFill>
                  <a:srgbClr val="C00000"/>
                </a:solidFill>
              </a:rPr>
              <a:t>tutto</a:t>
            </a:r>
            <a:r>
              <a:rPr sz="3500" dirty="0">
                <a:solidFill>
                  <a:srgbClr val="C00000"/>
                </a:solidFill>
              </a:rPr>
              <a:t> </a:t>
            </a:r>
            <a:r>
              <a:rPr sz="3500" dirty="0" err="1">
                <a:solidFill>
                  <a:srgbClr val="C00000"/>
                </a:solidFill>
              </a:rPr>
              <a:t>funziona</a:t>
            </a:r>
            <a:r>
              <a:rPr sz="3500" dirty="0">
                <a:solidFill>
                  <a:srgbClr val="C00000"/>
                </a:solidFill>
              </a:rPr>
              <a:t> </a:t>
            </a:r>
            <a:r>
              <a:rPr sz="3500" dirty="0" err="1">
                <a:solidFill>
                  <a:srgbClr val="C00000"/>
                </a:solidFill>
              </a:rPr>
              <a:t>sempre</a:t>
            </a:r>
            <a:r>
              <a:rPr sz="3500" dirty="0">
                <a:solidFill>
                  <a:srgbClr val="C00000"/>
                </a:solidFill>
              </a:rPr>
              <a:t> </a:t>
            </a:r>
            <a:r>
              <a:rPr sz="3500" dirty="0" err="1">
                <a:solidFill>
                  <a:srgbClr val="C00000"/>
                </a:solidFill>
              </a:rPr>
              <a:t>allo</a:t>
            </a:r>
            <a:r>
              <a:rPr sz="3500" dirty="0">
                <a:solidFill>
                  <a:srgbClr val="C00000"/>
                </a:solidFill>
              </a:rPr>
              <a:t> </a:t>
            </a:r>
            <a:r>
              <a:rPr sz="3500" dirty="0" err="1">
                <a:solidFill>
                  <a:srgbClr val="C00000"/>
                </a:solidFill>
              </a:rPr>
              <a:t>stesso</a:t>
            </a:r>
            <a:r>
              <a:rPr sz="3500" dirty="0">
                <a:solidFill>
                  <a:srgbClr val="C00000"/>
                </a:solidFill>
              </a:rPr>
              <a:t> </a:t>
            </a:r>
            <a:r>
              <a:rPr sz="3500" dirty="0" err="1">
                <a:solidFill>
                  <a:srgbClr val="C00000"/>
                </a:solidFill>
              </a:rPr>
              <a:t>modo</a:t>
            </a:r>
            <a:endParaRPr sz="3500" dirty="0">
              <a:solidFill>
                <a:srgbClr val="C00000"/>
              </a:solidFill>
            </a:endParaRPr>
          </a:p>
        </p:txBody>
      </p:sp>
      <p:sp>
        <p:nvSpPr>
          <p:cNvPr id="123" name="Lo scambio di opinioni è di vitale importanza come pure il dialogo e quindi la conversazione.…"/>
          <p:cNvSpPr txBox="1">
            <a:spLocks noGrp="1"/>
          </p:cNvSpPr>
          <p:nvPr>
            <p:ph type="body" idx="1"/>
          </p:nvPr>
        </p:nvSpPr>
        <p:spPr>
          <a:xfrm>
            <a:off x="628650" y="2141537"/>
            <a:ext cx="7886700" cy="4351338"/>
          </a:xfrm>
          <a:prstGeom prst="rect">
            <a:avLst/>
          </a:prstGeom>
        </p:spPr>
        <p:txBody>
          <a:bodyPr>
            <a:normAutofit/>
          </a:bodyPr>
          <a:lstStyle/>
          <a:p>
            <a:r>
              <a:rPr sz="2500" dirty="0"/>
              <a:t>Lo </a:t>
            </a:r>
            <a:r>
              <a:rPr sz="2500" b="1" dirty="0" err="1"/>
              <a:t>scambio</a:t>
            </a:r>
            <a:r>
              <a:rPr sz="2500" b="1" dirty="0"/>
              <a:t> di </a:t>
            </a:r>
            <a:r>
              <a:rPr sz="2500" b="1" dirty="0" err="1"/>
              <a:t>opinioni</a:t>
            </a:r>
            <a:r>
              <a:rPr sz="2500" dirty="0"/>
              <a:t> </a:t>
            </a:r>
            <a:r>
              <a:rPr sz="2500" dirty="0" err="1"/>
              <a:t>è</a:t>
            </a:r>
            <a:r>
              <a:rPr sz="2500" dirty="0"/>
              <a:t> di </a:t>
            </a:r>
            <a:r>
              <a:rPr sz="2500" dirty="0" err="1"/>
              <a:t>vitale</a:t>
            </a:r>
            <a:r>
              <a:rPr sz="2500" dirty="0"/>
              <a:t> </a:t>
            </a:r>
            <a:r>
              <a:rPr sz="2500" dirty="0" err="1"/>
              <a:t>importanza</a:t>
            </a:r>
            <a:r>
              <a:rPr lang="it-IT" sz="2500" dirty="0"/>
              <a:t>,</a:t>
            </a:r>
            <a:r>
              <a:rPr sz="2500" dirty="0"/>
              <a:t> come pure </a:t>
            </a:r>
            <a:r>
              <a:rPr sz="2500" dirty="0" err="1"/>
              <a:t>il</a:t>
            </a:r>
            <a:r>
              <a:rPr sz="2500" dirty="0"/>
              <a:t> </a:t>
            </a:r>
            <a:r>
              <a:rPr sz="2500" dirty="0" err="1"/>
              <a:t>dialogo</a:t>
            </a:r>
            <a:r>
              <a:rPr sz="2500" dirty="0"/>
              <a:t> e </a:t>
            </a:r>
            <a:r>
              <a:rPr sz="2500" dirty="0" err="1"/>
              <a:t>quindi</a:t>
            </a:r>
            <a:r>
              <a:rPr sz="2500" dirty="0"/>
              <a:t> la conversazione.</a:t>
            </a:r>
          </a:p>
          <a:p>
            <a:r>
              <a:rPr sz="2500" dirty="0" err="1"/>
              <a:t>Questo</a:t>
            </a:r>
            <a:r>
              <a:rPr sz="2500" dirty="0"/>
              <a:t> </a:t>
            </a:r>
            <a:r>
              <a:rPr sz="2500" dirty="0" err="1"/>
              <a:t>determina</a:t>
            </a:r>
            <a:r>
              <a:rPr sz="2500" dirty="0"/>
              <a:t> </a:t>
            </a:r>
            <a:r>
              <a:rPr sz="2500" dirty="0" err="1"/>
              <a:t>il</a:t>
            </a:r>
            <a:r>
              <a:rPr sz="2500" dirty="0"/>
              <a:t> </a:t>
            </a:r>
            <a:r>
              <a:rPr sz="2500" dirty="0" err="1"/>
              <a:t>movimento</a:t>
            </a:r>
            <a:r>
              <a:rPr sz="2500" dirty="0"/>
              <a:t> </a:t>
            </a:r>
            <a:r>
              <a:rPr sz="2500" dirty="0" err="1"/>
              <a:t>che</a:t>
            </a:r>
            <a:r>
              <a:rPr sz="2500" dirty="0"/>
              <a:t> </a:t>
            </a:r>
            <a:r>
              <a:rPr sz="2500" dirty="0" err="1"/>
              <a:t>si</a:t>
            </a:r>
            <a:r>
              <a:rPr sz="2500" dirty="0"/>
              <a:t> </a:t>
            </a:r>
            <a:r>
              <a:rPr sz="2500" dirty="0" err="1"/>
              <a:t>chiama</a:t>
            </a:r>
            <a:r>
              <a:rPr sz="2500" dirty="0"/>
              <a:t> </a:t>
            </a:r>
            <a:r>
              <a:rPr sz="2500" b="1" dirty="0" err="1"/>
              <a:t>esperienza</a:t>
            </a:r>
            <a:r>
              <a:rPr sz="2500" dirty="0"/>
              <a:t>.</a:t>
            </a:r>
          </a:p>
          <a:p>
            <a:r>
              <a:rPr lang="it-IT" sz="2500" dirty="0" err="1"/>
              <a:t>N</a:t>
            </a:r>
            <a:r>
              <a:rPr sz="2500" dirty="0"/>
              <a:t>e</a:t>
            </a:r>
            <a:r>
              <a:rPr lang="it-IT" sz="2500" dirty="0"/>
              <a:t>i</a:t>
            </a:r>
            <a:r>
              <a:rPr sz="2500" dirty="0"/>
              <a:t> rapport</a:t>
            </a:r>
            <a:r>
              <a:rPr lang="it-IT" sz="2500" dirty="0"/>
              <a:t>i</a:t>
            </a:r>
            <a:r>
              <a:rPr sz="2500" dirty="0"/>
              <a:t> </a:t>
            </a:r>
            <a:r>
              <a:rPr sz="2500" dirty="0" err="1"/>
              <a:t>genitoriale</a:t>
            </a:r>
            <a:r>
              <a:rPr sz="2500" dirty="0"/>
              <a:t> e di </a:t>
            </a:r>
            <a:r>
              <a:rPr sz="2500" dirty="0" err="1"/>
              <a:t>coppia</a:t>
            </a:r>
            <a:r>
              <a:rPr sz="2500" dirty="0"/>
              <a:t> </a:t>
            </a:r>
            <a:r>
              <a:rPr sz="2500" dirty="0" err="1"/>
              <a:t>questo</a:t>
            </a:r>
            <a:r>
              <a:rPr sz="2500" dirty="0"/>
              <a:t> </a:t>
            </a:r>
            <a:r>
              <a:rPr sz="2500" dirty="0" err="1"/>
              <a:t>aspetto</a:t>
            </a:r>
            <a:r>
              <a:rPr sz="2500" dirty="0"/>
              <a:t> o non c</a:t>
            </a:r>
            <a:r>
              <a:rPr lang="it-IT" sz="2500" dirty="0"/>
              <a:t>’è,</a:t>
            </a:r>
            <a:r>
              <a:rPr sz="2500" dirty="0"/>
              <a:t> o</a:t>
            </a:r>
            <a:r>
              <a:rPr lang="it-IT" sz="2500" dirty="0" err="1"/>
              <a:t>ppure</a:t>
            </a:r>
            <a:r>
              <a:rPr sz="2500" dirty="0"/>
              <a:t> c</a:t>
            </a:r>
            <a:r>
              <a:rPr lang="it-IT" sz="2500" dirty="0"/>
              <a:t>’è</a:t>
            </a:r>
            <a:r>
              <a:rPr sz="2500" dirty="0"/>
              <a:t> ma </a:t>
            </a:r>
            <a:r>
              <a:rPr lang="it-IT" sz="2500" dirty="0"/>
              <a:t>è </a:t>
            </a:r>
            <a:r>
              <a:rPr sz="2500" dirty="0" err="1"/>
              <a:t>superficiale</a:t>
            </a:r>
            <a:r>
              <a:rPr sz="2500" dirty="0"/>
              <a:t>.</a:t>
            </a:r>
          </a:p>
          <a:p>
            <a:r>
              <a:rPr sz="2500" dirty="0" err="1"/>
              <a:t>Quello</a:t>
            </a:r>
            <a:r>
              <a:rPr sz="2500" dirty="0"/>
              <a:t> </a:t>
            </a:r>
            <a:r>
              <a:rPr sz="2500" dirty="0" err="1"/>
              <a:t>che</a:t>
            </a:r>
            <a:r>
              <a:rPr sz="2500" dirty="0"/>
              <a:t> </a:t>
            </a:r>
            <a:r>
              <a:rPr lang="it-IT" sz="2500" dirty="0"/>
              <a:t>si manifesta</a:t>
            </a:r>
            <a:r>
              <a:rPr sz="2500" dirty="0"/>
              <a:t> </a:t>
            </a:r>
            <a:r>
              <a:rPr sz="2500" dirty="0" err="1"/>
              <a:t>sempre</a:t>
            </a:r>
            <a:r>
              <a:rPr sz="2500" dirty="0"/>
              <a:t> </a:t>
            </a:r>
            <a:r>
              <a:rPr sz="2500" dirty="0" err="1"/>
              <a:t>è</a:t>
            </a:r>
            <a:r>
              <a:rPr sz="2500" dirty="0"/>
              <a:t> un </a:t>
            </a:r>
            <a:r>
              <a:rPr sz="2500" dirty="0" err="1"/>
              <a:t>comportamento</a:t>
            </a:r>
            <a:r>
              <a:rPr sz="2500" dirty="0"/>
              <a:t> </a:t>
            </a:r>
            <a:r>
              <a:rPr sz="2500" dirty="0" err="1"/>
              <a:t>diverso</a:t>
            </a:r>
            <a:r>
              <a:rPr sz="2500" dirty="0"/>
              <a:t> da </a:t>
            </a:r>
            <a:r>
              <a:rPr sz="2500" dirty="0" err="1"/>
              <a:t>parte</a:t>
            </a:r>
            <a:r>
              <a:rPr sz="2500" dirty="0"/>
              <a:t> di </a:t>
            </a:r>
            <a:r>
              <a:rPr sz="2500" dirty="0" err="1"/>
              <a:t>entrambi</a:t>
            </a:r>
            <a:r>
              <a:rPr sz="2500" dirty="0"/>
              <a:t> </a:t>
            </a:r>
            <a:r>
              <a:rPr sz="2500" dirty="0" err="1"/>
              <a:t>i</a:t>
            </a:r>
            <a:r>
              <a:rPr sz="2500" dirty="0"/>
              <a:t> </a:t>
            </a:r>
            <a:r>
              <a:rPr sz="2500" dirty="0" err="1"/>
              <a:t>genitori</a:t>
            </a:r>
            <a:r>
              <a:rPr sz="2500" dirty="0"/>
              <a:t> o </a:t>
            </a:r>
            <a:r>
              <a:rPr lang="it-IT" sz="2500" dirty="0"/>
              <a:t>i </a:t>
            </a:r>
            <a:r>
              <a:rPr sz="2500" dirty="0" err="1"/>
              <a:t>coniugi</a:t>
            </a:r>
            <a:r>
              <a:rPr sz="2500" dirty="0"/>
              <a:t>.  </a:t>
            </a:r>
          </a:p>
        </p:txBody>
      </p:sp>
    </p:spTree>
    <p:extLst>
      <p:ext uri="{BB962C8B-B14F-4D97-AF65-F5344CB8AC3E}">
        <p14:creationId xmlns:p14="http://schemas.microsoft.com/office/powerpoint/2010/main" val="109366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Nel rapporto genitoriale"/>
          <p:cNvSpPr txBox="1">
            <a:spLocks noGrp="1"/>
          </p:cNvSpPr>
          <p:nvPr>
            <p:ph type="title"/>
          </p:nvPr>
        </p:nvSpPr>
        <p:spPr>
          <a:prstGeom prst="rect">
            <a:avLst/>
          </a:prstGeom>
        </p:spPr>
        <p:txBody>
          <a:bodyPr>
            <a:normAutofit/>
          </a:bodyPr>
          <a:lstStyle/>
          <a:p>
            <a:r>
              <a:rPr sz="3500" dirty="0" err="1">
                <a:solidFill>
                  <a:srgbClr val="C00000"/>
                </a:solidFill>
              </a:rPr>
              <a:t>Nel</a:t>
            </a:r>
            <a:r>
              <a:rPr sz="3500" dirty="0">
                <a:solidFill>
                  <a:srgbClr val="C00000"/>
                </a:solidFill>
              </a:rPr>
              <a:t> </a:t>
            </a:r>
            <a:r>
              <a:rPr sz="3500" dirty="0" err="1">
                <a:solidFill>
                  <a:srgbClr val="C00000"/>
                </a:solidFill>
              </a:rPr>
              <a:t>rapporto</a:t>
            </a:r>
            <a:r>
              <a:rPr sz="3500" dirty="0">
                <a:solidFill>
                  <a:srgbClr val="C00000"/>
                </a:solidFill>
              </a:rPr>
              <a:t> </a:t>
            </a:r>
            <a:r>
              <a:rPr sz="3500" b="1" dirty="0" err="1">
                <a:solidFill>
                  <a:srgbClr val="C00000"/>
                </a:solidFill>
              </a:rPr>
              <a:t>genitoriale</a:t>
            </a:r>
            <a:endParaRPr sz="3500" b="1" dirty="0">
              <a:solidFill>
                <a:srgbClr val="C00000"/>
              </a:solidFill>
            </a:endParaRPr>
          </a:p>
        </p:txBody>
      </p:sp>
      <p:sp>
        <p:nvSpPr>
          <p:cNvPr id="126" name="Vi è solo un comando, il pretendere, l’aspettativa.…"/>
          <p:cNvSpPr txBox="1">
            <a:spLocks noGrp="1"/>
          </p:cNvSpPr>
          <p:nvPr>
            <p:ph type="body" idx="1"/>
          </p:nvPr>
        </p:nvSpPr>
        <p:spPr>
          <a:prstGeom prst="rect">
            <a:avLst/>
          </a:prstGeom>
        </p:spPr>
        <p:txBody>
          <a:bodyPr>
            <a:normAutofit/>
          </a:bodyPr>
          <a:lstStyle/>
          <a:p>
            <a:pPr marL="208026" indent="-208026" defTabSz="832104">
              <a:spcBef>
                <a:spcPts val="900"/>
              </a:spcBef>
              <a:defRPr sz="2548"/>
            </a:pPr>
            <a:r>
              <a:rPr sz="2500" dirty="0"/>
              <a:t>Vi </a:t>
            </a:r>
            <a:r>
              <a:rPr sz="2500" dirty="0" err="1"/>
              <a:t>è</a:t>
            </a:r>
            <a:r>
              <a:rPr sz="2500" dirty="0"/>
              <a:t> solo </a:t>
            </a:r>
            <a:r>
              <a:rPr lang="it-IT" sz="2500" dirty="0"/>
              <a:t>il</a:t>
            </a:r>
            <a:r>
              <a:rPr sz="2500" dirty="0"/>
              <a:t> </a:t>
            </a:r>
            <a:r>
              <a:rPr sz="2500" b="1" dirty="0" err="1"/>
              <a:t>comand</a:t>
            </a:r>
            <a:r>
              <a:rPr lang="it-IT" sz="2500" b="1" dirty="0"/>
              <a:t>are</a:t>
            </a:r>
            <a:r>
              <a:rPr sz="2500" dirty="0"/>
              <a:t>, </a:t>
            </a:r>
            <a:r>
              <a:rPr sz="2500" dirty="0" err="1"/>
              <a:t>il</a:t>
            </a:r>
            <a:r>
              <a:rPr sz="2500" dirty="0"/>
              <a:t> </a:t>
            </a:r>
            <a:r>
              <a:rPr sz="2500" b="1" dirty="0" err="1"/>
              <a:t>pretendere</a:t>
            </a:r>
            <a:r>
              <a:rPr sz="2500" dirty="0"/>
              <a:t>, </a:t>
            </a:r>
            <a:r>
              <a:rPr sz="2500" dirty="0" err="1"/>
              <a:t>l’</a:t>
            </a:r>
            <a:r>
              <a:rPr sz="2500" b="1" dirty="0" err="1"/>
              <a:t>aspettativa</a:t>
            </a:r>
            <a:r>
              <a:rPr sz="2500" dirty="0"/>
              <a:t>.</a:t>
            </a:r>
          </a:p>
          <a:p>
            <a:pPr marL="208026" indent="-208026" defTabSz="832104">
              <a:spcBef>
                <a:spcPts val="900"/>
              </a:spcBef>
              <a:defRPr sz="2548"/>
            </a:pPr>
            <a:r>
              <a:rPr sz="2500" dirty="0"/>
              <a:t>Il </a:t>
            </a:r>
            <a:r>
              <a:rPr sz="2500" dirty="0" err="1"/>
              <a:t>genitore</a:t>
            </a:r>
            <a:r>
              <a:rPr sz="2500" dirty="0"/>
              <a:t> di </a:t>
            </a:r>
            <a:r>
              <a:rPr sz="2500" dirty="0" err="1"/>
              <a:t>solito</a:t>
            </a:r>
            <a:r>
              <a:rPr sz="2500" dirty="0"/>
              <a:t> </a:t>
            </a:r>
            <a:r>
              <a:rPr sz="2500" dirty="0" err="1"/>
              <a:t>si</a:t>
            </a:r>
            <a:r>
              <a:rPr sz="2500" dirty="0"/>
              <a:t> </a:t>
            </a:r>
            <a:r>
              <a:rPr sz="2500" dirty="0" err="1"/>
              <a:t>rivolge</a:t>
            </a:r>
            <a:r>
              <a:rPr sz="2500" dirty="0"/>
              <a:t> al </a:t>
            </a:r>
            <a:r>
              <a:rPr sz="2500" dirty="0" err="1"/>
              <a:t>figlio</a:t>
            </a:r>
            <a:r>
              <a:rPr sz="2500" dirty="0"/>
              <a:t> </a:t>
            </a:r>
            <a:r>
              <a:rPr sz="2500" dirty="0" err="1"/>
              <a:t>dicendo</a:t>
            </a:r>
            <a:r>
              <a:rPr lang="it-IT" sz="2500" dirty="0"/>
              <a:t>gli</a:t>
            </a:r>
            <a:r>
              <a:rPr sz="2500" dirty="0"/>
              <a:t> </a:t>
            </a:r>
            <a:r>
              <a:rPr sz="2500" dirty="0" err="1"/>
              <a:t>quello</a:t>
            </a:r>
            <a:r>
              <a:rPr sz="2500" dirty="0"/>
              <a:t> </a:t>
            </a:r>
            <a:r>
              <a:rPr sz="2500" dirty="0" err="1"/>
              <a:t>che</a:t>
            </a:r>
            <a:r>
              <a:rPr sz="2500" dirty="0"/>
              <a:t> </a:t>
            </a:r>
            <a:r>
              <a:rPr sz="2500" dirty="0" err="1"/>
              <a:t>è</a:t>
            </a:r>
            <a:r>
              <a:rPr sz="2500" dirty="0"/>
              <a:t> giusto fare e non.</a:t>
            </a:r>
          </a:p>
          <a:p>
            <a:pPr marL="208026" indent="-208026" defTabSz="832104">
              <a:spcBef>
                <a:spcPts val="900"/>
              </a:spcBef>
              <a:defRPr sz="2548"/>
            </a:pPr>
            <a:r>
              <a:rPr sz="2500" dirty="0"/>
              <a:t>Il </a:t>
            </a:r>
            <a:r>
              <a:rPr sz="2500" dirty="0" err="1"/>
              <a:t>genitore</a:t>
            </a:r>
            <a:r>
              <a:rPr sz="2500" dirty="0"/>
              <a:t> </a:t>
            </a:r>
            <a:r>
              <a:rPr sz="2500" dirty="0" err="1"/>
              <a:t>pretende</a:t>
            </a:r>
            <a:r>
              <a:rPr sz="2500" dirty="0"/>
              <a:t> </a:t>
            </a:r>
            <a:r>
              <a:rPr sz="2500" dirty="0" err="1"/>
              <a:t>che</a:t>
            </a:r>
            <a:r>
              <a:rPr sz="2500" dirty="0"/>
              <a:t> </a:t>
            </a:r>
            <a:r>
              <a:rPr sz="2500" dirty="0" err="1"/>
              <a:t>il</a:t>
            </a:r>
            <a:r>
              <a:rPr sz="2500" dirty="0"/>
              <a:t> </a:t>
            </a:r>
            <a:r>
              <a:rPr sz="2500" dirty="0" err="1"/>
              <a:t>figlio</a:t>
            </a:r>
            <a:r>
              <a:rPr sz="2500" dirty="0"/>
              <a:t> </a:t>
            </a:r>
            <a:r>
              <a:rPr sz="2500" dirty="0" err="1"/>
              <a:t>sia</a:t>
            </a:r>
            <a:r>
              <a:rPr sz="2500" dirty="0"/>
              <a:t> </a:t>
            </a:r>
            <a:r>
              <a:rPr sz="2500" dirty="0" err="1"/>
              <a:t>sempre</a:t>
            </a:r>
            <a:r>
              <a:rPr sz="2500" dirty="0"/>
              <a:t> </a:t>
            </a:r>
            <a:r>
              <a:rPr sz="2500" dirty="0" err="1"/>
              <a:t>all’altezza</a:t>
            </a:r>
            <a:r>
              <a:rPr sz="2500" dirty="0"/>
              <a:t> </a:t>
            </a:r>
            <a:r>
              <a:rPr sz="2500" dirty="0" err="1"/>
              <a:t>delle</a:t>
            </a:r>
            <a:r>
              <a:rPr sz="2500" dirty="0"/>
              <a:t> </a:t>
            </a:r>
            <a:r>
              <a:rPr sz="2500" dirty="0" err="1"/>
              <a:t>situazioni</a:t>
            </a:r>
            <a:r>
              <a:rPr sz="2500" dirty="0"/>
              <a:t> </a:t>
            </a:r>
            <a:r>
              <a:rPr sz="2500" dirty="0" err="1"/>
              <a:t>che</a:t>
            </a:r>
            <a:r>
              <a:rPr sz="2500" dirty="0"/>
              <a:t> </a:t>
            </a:r>
            <a:r>
              <a:rPr sz="2500" dirty="0" err="1"/>
              <a:t>attira</a:t>
            </a:r>
            <a:r>
              <a:rPr lang="it-IT" sz="2500" dirty="0"/>
              <a:t>,</a:t>
            </a:r>
            <a:r>
              <a:rPr sz="2500" dirty="0"/>
              <a:t> </a:t>
            </a:r>
            <a:r>
              <a:rPr lang="it-IT" sz="2500" dirty="0"/>
              <a:t>e</a:t>
            </a:r>
            <a:r>
              <a:rPr sz="2500" dirty="0"/>
              <a:t> </a:t>
            </a:r>
            <a:r>
              <a:rPr sz="2500" dirty="0" err="1"/>
              <a:t>sopratutto</a:t>
            </a:r>
            <a:r>
              <a:rPr sz="2500" dirty="0"/>
              <a:t> </a:t>
            </a:r>
            <a:r>
              <a:rPr sz="2500" dirty="0" err="1"/>
              <a:t>che</a:t>
            </a:r>
            <a:r>
              <a:rPr sz="2500" dirty="0"/>
              <a:t> </a:t>
            </a:r>
            <a:r>
              <a:rPr sz="2500" dirty="0" err="1"/>
              <a:t>sia</a:t>
            </a:r>
            <a:r>
              <a:rPr sz="2500" dirty="0"/>
              <a:t> </a:t>
            </a:r>
            <a:r>
              <a:rPr sz="2500" dirty="0" err="1"/>
              <a:t>sempre</a:t>
            </a:r>
            <a:r>
              <a:rPr sz="2500" dirty="0"/>
              <a:t> </a:t>
            </a:r>
            <a:r>
              <a:rPr sz="2500" dirty="0" err="1"/>
              <a:t>migliore</a:t>
            </a:r>
            <a:r>
              <a:rPr sz="2500" dirty="0"/>
              <a:t> </a:t>
            </a:r>
            <a:r>
              <a:rPr sz="2500" dirty="0" err="1"/>
              <a:t>dell’altro</a:t>
            </a:r>
            <a:r>
              <a:rPr lang="it-IT" sz="2500" dirty="0"/>
              <a:t>.</a:t>
            </a:r>
            <a:r>
              <a:rPr sz="2500" dirty="0"/>
              <a:t> </a:t>
            </a:r>
            <a:endParaRPr lang="it-IT" sz="2500" dirty="0"/>
          </a:p>
          <a:p>
            <a:pPr marL="208026" indent="-208026" defTabSz="832104">
              <a:spcBef>
                <a:spcPts val="900"/>
              </a:spcBef>
              <a:defRPr sz="2548"/>
            </a:pPr>
            <a:r>
              <a:rPr lang="it-IT" sz="2500" dirty="0"/>
              <a:t>I</a:t>
            </a:r>
            <a:r>
              <a:rPr sz="2500" dirty="0"/>
              <a:t>l </a:t>
            </a:r>
            <a:r>
              <a:rPr sz="2500" dirty="0" err="1"/>
              <a:t>paragone</a:t>
            </a:r>
            <a:r>
              <a:rPr sz="2500" dirty="0"/>
              <a:t> </a:t>
            </a:r>
            <a:r>
              <a:rPr sz="2500" dirty="0" err="1"/>
              <a:t>diventa</a:t>
            </a:r>
            <a:r>
              <a:rPr sz="2500" dirty="0"/>
              <a:t> </a:t>
            </a:r>
            <a:r>
              <a:rPr sz="2500" dirty="0" err="1"/>
              <a:t>fonte</a:t>
            </a:r>
            <a:r>
              <a:rPr sz="2500" dirty="0"/>
              <a:t> di </a:t>
            </a:r>
            <a:r>
              <a:rPr sz="2500" dirty="0" err="1"/>
              <a:t>chiusura</a:t>
            </a:r>
            <a:r>
              <a:rPr sz="2500" dirty="0"/>
              <a:t> da </a:t>
            </a:r>
            <a:r>
              <a:rPr sz="2500" dirty="0" err="1"/>
              <a:t>parte</a:t>
            </a:r>
            <a:r>
              <a:rPr sz="2500" dirty="0"/>
              <a:t> del </a:t>
            </a:r>
            <a:r>
              <a:rPr sz="2500" dirty="0" err="1"/>
              <a:t>figlio</a:t>
            </a:r>
            <a:r>
              <a:rPr sz="2500" dirty="0"/>
              <a:t>.</a:t>
            </a:r>
          </a:p>
          <a:p>
            <a:pPr marL="208026" indent="-208026" defTabSz="832104">
              <a:spcBef>
                <a:spcPts val="900"/>
              </a:spcBef>
              <a:defRPr sz="2548"/>
            </a:pPr>
            <a:r>
              <a:rPr sz="2500" dirty="0" err="1"/>
              <a:t>L’aspettativa</a:t>
            </a:r>
            <a:r>
              <a:rPr sz="2500" dirty="0"/>
              <a:t> </a:t>
            </a:r>
            <a:r>
              <a:rPr sz="2500" dirty="0" err="1"/>
              <a:t>è</a:t>
            </a:r>
            <a:r>
              <a:rPr sz="2500" dirty="0"/>
              <a:t> </a:t>
            </a:r>
            <a:r>
              <a:rPr sz="2500" dirty="0" err="1"/>
              <a:t>quel</a:t>
            </a:r>
            <a:r>
              <a:rPr sz="2500" dirty="0"/>
              <a:t> </a:t>
            </a:r>
            <a:r>
              <a:rPr sz="2500" dirty="0" err="1"/>
              <a:t>modo</a:t>
            </a:r>
            <a:r>
              <a:rPr sz="2500" dirty="0"/>
              <a:t> d</a:t>
            </a:r>
            <a:r>
              <a:rPr lang="it-IT" sz="2500" dirty="0"/>
              <a:t>'</a:t>
            </a:r>
            <a:r>
              <a:rPr sz="2500" dirty="0" err="1"/>
              <a:t>essere</a:t>
            </a:r>
            <a:r>
              <a:rPr sz="2500" dirty="0"/>
              <a:t> </a:t>
            </a:r>
            <a:r>
              <a:rPr sz="2500" dirty="0" err="1"/>
              <a:t>che</a:t>
            </a:r>
            <a:r>
              <a:rPr sz="2500" dirty="0"/>
              <a:t> porta </a:t>
            </a:r>
            <a:r>
              <a:rPr sz="2500" dirty="0" err="1"/>
              <a:t>il</a:t>
            </a:r>
            <a:r>
              <a:rPr sz="2500" dirty="0"/>
              <a:t> </a:t>
            </a:r>
            <a:r>
              <a:rPr sz="2500" dirty="0" err="1"/>
              <a:t>genitore</a:t>
            </a:r>
            <a:r>
              <a:rPr sz="2500" dirty="0"/>
              <a:t> al </a:t>
            </a:r>
            <a:r>
              <a:rPr sz="2500" dirty="0" err="1"/>
              <a:t>voler</a:t>
            </a:r>
            <a:r>
              <a:rPr sz="2500" dirty="0"/>
              <a:t> </a:t>
            </a:r>
            <a:r>
              <a:rPr sz="2500" dirty="0" err="1"/>
              <a:t>cambiare</a:t>
            </a:r>
            <a:r>
              <a:rPr sz="2500" dirty="0"/>
              <a:t> </a:t>
            </a:r>
            <a:r>
              <a:rPr sz="2500" dirty="0" err="1"/>
              <a:t>il</a:t>
            </a:r>
            <a:r>
              <a:rPr sz="2500" dirty="0"/>
              <a:t> </a:t>
            </a:r>
            <a:r>
              <a:rPr sz="2500" dirty="0" err="1"/>
              <a:t>proprio</a:t>
            </a:r>
            <a:r>
              <a:rPr sz="2500" dirty="0"/>
              <a:t> </a:t>
            </a:r>
            <a:r>
              <a:rPr sz="2500" dirty="0" err="1"/>
              <a:t>figlio</a:t>
            </a:r>
            <a:r>
              <a:rPr sz="2500" dirty="0"/>
              <a:t>.</a:t>
            </a:r>
          </a:p>
        </p:txBody>
      </p:sp>
    </p:spTree>
    <p:extLst>
      <p:ext uri="{BB962C8B-B14F-4D97-AF65-F5344CB8AC3E}">
        <p14:creationId xmlns:p14="http://schemas.microsoft.com/office/powerpoint/2010/main" val="89296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Il voler aver ragione prende il sopravvento."/>
          <p:cNvSpPr txBox="1">
            <a:spLocks noGrp="1"/>
          </p:cNvSpPr>
          <p:nvPr>
            <p:ph type="title"/>
          </p:nvPr>
        </p:nvSpPr>
        <p:spPr>
          <a:prstGeom prst="rect">
            <a:avLst/>
          </a:prstGeom>
        </p:spPr>
        <p:txBody>
          <a:bodyPr>
            <a:normAutofit/>
          </a:bodyPr>
          <a:lstStyle>
            <a:lvl1pPr defTabSz="868680">
              <a:defRPr sz="4180"/>
            </a:lvl1pPr>
          </a:lstStyle>
          <a:p>
            <a:r>
              <a:rPr sz="3500" dirty="0">
                <a:solidFill>
                  <a:srgbClr val="C00000"/>
                </a:solidFill>
              </a:rPr>
              <a:t>Il </a:t>
            </a:r>
            <a:r>
              <a:rPr sz="3500" b="1" dirty="0" err="1">
                <a:solidFill>
                  <a:srgbClr val="C00000"/>
                </a:solidFill>
              </a:rPr>
              <a:t>voler</a:t>
            </a:r>
            <a:r>
              <a:rPr sz="3500" b="1" dirty="0">
                <a:solidFill>
                  <a:srgbClr val="C00000"/>
                </a:solidFill>
              </a:rPr>
              <a:t> aver </a:t>
            </a:r>
            <a:r>
              <a:rPr sz="3500" b="1" dirty="0" err="1">
                <a:solidFill>
                  <a:srgbClr val="C00000"/>
                </a:solidFill>
              </a:rPr>
              <a:t>ragione</a:t>
            </a:r>
            <a:r>
              <a:rPr sz="3500" b="1" dirty="0">
                <a:solidFill>
                  <a:srgbClr val="C00000"/>
                </a:solidFill>
              </a:rPr>
              <a:t> </a:t>
            </a:r>
            <a:r>
              <a:rPr sz="3500" dirty="0" err="1">
                <a:solidFill>
                  <a:srgbClr val="C00000"/>
                </a:solidFill>
              </a:rPr>
              <a:t>prende</a:t>
            </a:r>
            <a:r>
              <a:rPr sz="3500" dirty="0">
                <a:solidFill>
                  <a:srgbClr val="C00000"/>
                </a:solidFill>
              </a:rPr>
              <a:t> </a:t>
            </a:r>
            <a:r>
              <a:rPr sz="3500" dirty="0" err="1">
                <a:solidFill>
                  <a:srgbClr val="C00000"/>
                </a:solidFill>
              </a:rPr>
              <a:t>il</a:t>
            </a:r>
            <a:r>
              <a:rPr sz="3500" dirty="0">
                <a:solidFill>
                  <a:srgbClr val="C00000"/>
                </a:solidFill>
              </a:rPr>
              <a:t> </a:t>
            </a:r>
            <a:r>
              <a:rPr sz="3500" dirty="0" err="1">
                <a:solidFill>
                  <a:srgbClr val="C00000"/>
                </a:solidFill>
              </a:rPr>
              <a:t>sopravvento</a:t>
            </a:r>
            <a:r>
              <a:rPr sz="3500" dirty="0">
                <a:solidFill>
                  <a:srgbClr val="C00000"/>
                </a:solidFill>
              </a:rPr>
              <a:t>.</a:t>
            </a:r>
          </a:p>
        </p:txBody>
      </p:sp>
      <p:sp>
        <p:nvSpPr>
          <p:cNvPr id="129" name="A questo punto la chiusura o il dialogo con il figlio evidenzia sempre un proprio modo di essere.…"/>
          <p:cNvSpPr txBox="1">
            <a:spLocks noGrp="1"/>
          </p:cNvSpPr>
          <p:nvPr>
            <p:ph type="body" idx="1"/>
          </p:nvPr>
        </p:nvSpPr>
        <p:spPr>
          <a:xfrm>
            <a:off x="628650" y="1690689"/>
            <a:ext cx="7886700" cy="4351338"/>
          </a:xfrm>
          <a:prstGeom prst="rect">
            <a:avLst/>
          </a:prstGeom>
        </p:spPr>
        <p:txBody>
          <a:bodyPr>
            <a:normAutofit/>
          </a:bodyPr>
          <a:lstStyle/>
          <a:p>
            <a:pPr marL="224027" indent="-224027" defTabSz="896111">
              <a:spcBef>
                <a:spcPts val="900"/>
              </a:spcBef>
              <a:defRPr sz="2744"/>
            </a:pPr>
            <a:r>
              <a:rPr sz="2500" dirty="0"/>
              <a:t>A </a:t>
            </a:r>
            <a:r>
              <a:rPr sz="2500" dirty="0" err="1"/>
              <a:t>questo</a:t>
            </a:r>
            <a:r>
              <a:rPr sz="2500" dirty="0"/>
              <a:t> </a:t>
            </a:r>
            <a:r>
              <a:rPr sz="2500" dirty="0" err="1"/>
              <a:t>punto</a:t>
            </a:r>
            <a:r>
              <a:rPr lang="it-IT" sz="2500" dirty="0"/>
              <a:t>,</a:t>
            </a:r>
            <a:r>
              <a:rPr sz="2500" dirty="0"/>
              <a:t> la </a:t>
            </a:r>
            <a:r>
              <a:rPr sz="2500" dirty="0" err="1"/>
              <a:t>chiusura</a:t>
            </a:r>
            <a:r>
              <a:rPr sz="2500" dirty="0"/>
              <a:t> o </a:t>
            </a:r>
            <a:r>
              <a:rPr sz="2500" dirty="0" err="1"/>
              <a:t>il</a:t>
            </a:r>
            <a:r>
              <a:rPr sz="2500" dirty="0"/>
              <a:t> </a:t>
            </a:r>
            <a:r>
              <a:rPr sz="2500" dirty="0" err="1"/>
              <a:t>dialogo</a:t>
            </a:r>
            <a:r>
              <a:rPr sz="2500" dirty="0"/>
              <a:t> con </a:t>
            </a:r>
            <a:r>
              <a:rPr sz="2500" dirty="0" err="1"/>
              <a:t>il</a:t>
            </a:r>
            <a:r>
              <a:rPr sz="2500" dirty="0"/>
              <a:t> </a:t>
            </a:r>
            <a:r>
              <a:rPr sz="2500" dirty="0" err="1"/>
              <a:t>figlio</a:t>
            </a:r>
            <a:r>
              <a:rPr sz="2500" dirty="0"/>
              <a:t> </a:t>
            </a:r>
            <a:r>
              <a:rPr sz="2500" dirty="0" err="1"/>
              <a:t>evidenzia</a:t>
            </a:r>
            <a:r>
              <a:rPr lang="it-IT" sz="2500" dirty="0"/>
              <a:t>no</a:t>
            </a:r>
            <a:r>
              <a:rPr sz="2500" dirty="0"/>
              <a:t> </a:t>
            </a:r>
            <a:r>
              <a:rPr sz="2500" dirty="0" err="1"/>
              <a:t>sempre</a:t>
            </a:r>
            <a:r>
              <a:rPr sz="2500" dirty="0"/>
              <a:t> un </a:t>
            </a:r>
            <a:r>
              <a:rPr sz="2500" dirty="0" err="1"/>
              <a:t>proprio</a:t>
            </a:r>
            <a:r>
              <a:rPr sz="2500" dirty="0"/>
              <a:t> </a:t>
            </a:r>
            <a:r>
              <a:rPr sz="2500" dirty="0" err="1"/>
              <a:t>modo</a:t>
            </a:r>
            <a:r>
              <a:rPr sz="2500" dirty="0"/>
              <a:t> d</a:t>
            </a:r>
            <a:r>
              <a:rPr lang="it-IT" sz="2500" dirty="0"/>
              <a:t>'</a:t>
            </a:r>
            <a:r>
              <a:rPr sz="2500" dirty="0" err="1"/>
              <a:t>essere</a:t>
            </a:r>
            <a:r>
              <a:rPr sz="2500" dirty="0"/>
              <a:t>.</a:t>
            </a:r>
          </a:p>
          <a:p>
            <a:pPr marL="224027" indent="-224027" defTabSz="896111">
              <a:spcBef>
                <a:spcPts val="900"/>
              </a:spcBef>
              <a:defRPr sz="2744"/>
            </a:pPr>
            <a:r>
              <a:rPr lang="it-IT" sz="2500" dirty="0"/>
              <a:t>Tale m</a:t>
            </a:r>
            <a:r>
              <a:rPr sz="2500" dirty="0" err="1"/>
              <a:t>odo</a:t>
            </a:r>
            <a:r>
              <a:rPr sz="2500" dirty="0"/>
              <a:t> di </a:t>
            </a:r>
            <a:r>
              <a:rPr sz="2500" dirty="0" err="1"/>
              <a:t>essere</a:t>
            </a:r>
            <a:r>
              <a:rPr sz="2500" dirty="0"/>
              <a:t> </a:t>
            </a:r>
            <a:r>
              <a:rPr sz="2500" dirty="0" err="1"/>
              <a:t>definisce</a:t>
            </a:r>
            <a:r>
              <a:rPr sz="2500" dirty="0"/>
              <a:t> </a:t>
            </a:r>
            <a:r>
              <a:rPr sz="2500" dirty="0" err="1"/>
              <a:t>chiaramente</a:t>
            </a:r>
            <a:r>
              <a:rPr sz="2500" dirty="0"/>
              <a:t> </a:t>
            </a:r>
            <a:r>
              <a:rPr sz="2500" dirty="0" err="1"/>
              <a:t>entrambi</a:t>
            </a:r>
            <a:r>
              <a:rPr sz="2500" dirty="0"/>
              <a:t>, </a:t>
            </a:r>
            <a:r>
              <a:rPr sz="2500" dirty="0" err="1"/>
              <a:t>genitore</a:t>
            </a:r>
            <a:r>
              <a:rPr sz="2500" dirty="0"/>
              <a:t> e </a:t>
            </a:r>
            <a:r>
              <a:rPr sz="2500" dirty="0" err="1"/>
              <a:t>figlio</a:t>
            </a:r>
            <a:r>
              <a:rPr sz="2500" dirty="0"/>
              <a:t>.</a:t>
            </a:r>
          </a:p>
          <a:p>
            <a:pPr marL="224027" indent="-224027" defTabSz="896111">
              <a:spcBef>
                <a:spcPts val="900"/>
              </a:spcBef>
              <a:defRPr sz="2744"/>
            </a:pPr>
            <a:r>
              <a:rPr sz="2500" dirty="0"/>
              <a:t>Il </a:t>
            </a:r>
            <a:r>
              <a:rPr sz="2500" dirty="0" err="1"/>
              <a:t>rapporto</a:t>
            </a:r>
            <a:r>
              <a:rPr sz="2500" dirty="0"/>
              <a:t> </a:t>
            </a:r>
            <a:r>
              <a:rPr lang="it-IT" sz="2500" dirty="0"/>
              <a:t>tra </a:t>
            </a:r>
            <a:r>
              <a:rPr sz="2500" dirty="0" err="1"/>
              <a:t>genitori</a:t>
            </a:r>
            <a:r>
              <a:rPr sz="2500" dirty="0"/>
              <a:t> e</a:t>
            </a:r>
            <a:r>
              <a:rPr lang="it-IT" sz="2500" dirty="0"/>
              <a:t> </a:t>
            </a:r>
            <a:r>
              <a:rPr sz="2500" dirty="0" err="1"/>
              <a:t>figli</a:t>
            </a:r>
            <a:r>
              <a:rPr sz="2500" dirty="0"/>
              <a:t> </a:t>
            </a:r>
            <a:r>
              <a:rPr sz="2500" dirty="0" err="1"/>
              <a:t>è</a:t>
            </a:r>
            <a:r>
              <a:rPr sz="2500" dirty="0"/>
              <a:t> un </a:t>
            </a:r>
            <a:r>
              <a:rPr sz="2500" dirty="0" err="1"/>
              <a:t>tassello</a:t>
            </a:r>
            <a:r>
              <a:rPr sz="2500" dirty="0"/>
              <a:t> </a:t>
            </a:r>
            <a:r>
              <a:rPr sz="2500" dirty="0" err="1"/>
              <a:t>fondamentale</a:t>
            </a:r>
            <a:r>
              <a:rPr sz="2500" dirty="0"/>
              <a:t> per la </a:t>
            </a:r>
            <a:r>
              <a:rPr sz="2500" dirty="0" err="1"/>
              <a:t>crescita</a:t>
            </a:r>
            <a:r>
              <a:rPr sz="2500" dirty="0"/>
              <a:t> </a:t>
            </a:r>
            <a:r>
              <a:rPr sz="2500" dirty="0" err="1"/>
              <a:t>dell’individuo</a:t>
            </a:r>
            <a:r>
              <a:rPr sz="2500" dirty="0"/>
              <a:t>.</a:t>
            </a:r>
          </a:p>
          <a:p>
            <a:pPr marL="224027" indent="-224027" defTabSz="896111">
              <a:spcBef>
                <a:spcPts val="900"/>
              </a:spcBef>
              <a:defRPr sz="2744"/>
            </a:pPr>
            <a:r>
              <a:rPr sz="2500" dirty="0" err="1"/>
              <a:t>Attraverso</a:t>
            </a:r>
            <a:r>
              <a:rPr sz="2500" dirty="0"/>
              <a:t> </a:t>
            </a:r>
            <a:r>
              <a:rPr sz="2500" dirty="0" err="1"/>
              <a:t>questo</a:t>
            </a:r>
            <a:r>
              <a:rPr sz="2500" dirty="0"/>
              <a:t> </a:t>
            </a:r>
            <a:r>
              <a:rPr sz="2500" dirty="0" err="1"/>
              <a:t>rapporto</a:t>
            </a:r>
            <a:r>
              <a:rPr sz="2500" dirty="0"/>
              <a:t> </a:t>
            </a:r>
            <a:r>
              <a:rPr sz="2500" dirty="0" err="1"/>
              <a:t>si</a:t>
            </a:r>
            <a:r>
              <a:rPr sz="2500" dirty="0"/>
              <a:t> </a:t>
            </a:r>
            <a:r>
              <a:rPr sz="2500" dirty="0" err="1"/>
              <a:t>scoprono</a:t>
            </a:r>
            <a:r>
              <a:rPr sz="2500" dirty="0"/>
              <a:t> </a:t>
            </a:r>
            <a:r>
              <a:rPr sz="2500" dirty="0" err="1"/>
              <a:t>elementi</a:t>
            </a:r>
            <a:r>
              <a:rPr sz="2500" dirty="0"/>
              <a:t> </a:t>
            </a:r>
            <a:r>
              <a:rPr sz="2500" dirty="0" err="1"/>
              <a:t>fondamentali</a:t>
            </a:r>
            <a:r>
              <a:rPr sz="2500" dirty="0"/>
              <a:t> </a:t>
            </a:r>
            <a:r>
              <a:rPr sz="2500" dirty="0" err="1"/>
              <a:t>della</a:t>
            </a:r>
            <a:r>
              <a:rPr sz="2500" dirty="0"/>
              <a:t> vita</a:t>
            </a:r>
            <a:r>
              <a:rPr lang="it-IT" sz="2500" dirty="0"/>
              <a:t> </a:t>
            </a:r>
            <a:r>
              <a:rPr sz="2500" dirty="0"/>
              <a:t>(</a:t>
            </a:r>
            <a:r>
              <a:rPr sz="2500" b="1" dirty="0" err="1">
                <a:solidFill>
                  <a:srgbClr val="C00000"/>
                </a:solidFill>
              </a:rPr>
              <a:t>comportamenti</a:t>
            </a:r>
            <a:r>
              <a:rPr sz="2500" dirty="0"/>
              <a:t>, </a:t>
            </a:r>
            <a:r>
              <a:rPr sz="2500" b="1" dirty="0" err="1">
                <a:solidFill>
                  <a:srgbClr val="C00000"/>
                </a:solidFill>
              </a:rPr>
              <a:t>carattere</a:t>
            </a:r>
            <a:r>
              <a:rPr sz="2500" dirty="0"/>
              <a:t>, </a:t>
            </a:r>
            <a:r>
              <a:rPr sz="2500" b="1" dirty="0" err="1">
                <a:solidFill>
                  <a:srgbClr val="C00000"/>
                </a:solidFill>
              </a:rPr>
              <a:t>modi</a:t>
            </a:r>
            <a:r>
              <a:rPr sz="2500" b="1" dirty="0">
                <a:solidFill>
                  <a:srgbClr val="C00000"/>
                </a:solidFill>
              </a:rPr>
              <a:t> di </a:t>
            </a:r>
            <a:r>
              <a:rPr sz="2500" b="1" dirty="0" err="1">
                <a:solidFill>
                  <a:srgbClr val="C00000"/>
                </a:solidFill>
              </a:rPr>
              <a:t>essere</a:t>
            </a:r>
            <a:r>
              <a:rPr sz="2500" dirty="0"/>
              <a:t>)</a:t>
            </a:r>
            <a:r>
              <a:rPr lang="it-IT" sz="2500" dirty="0"/>
              <a:t>.</a:t>
            </a:r>
            <a:endParaRPr sz="2500" dirty="0"/>
          </a:p>
        </p:txBody>
      </p:sp>
    </p:spTree>
    <p:extLst>
      <p:ext uri="{BB962C8B-B14F-4D97-AF65-F5344CB8AC3E}">
        <p14:creationId xmlns:p14="http://schemas.microsoft.com/office/powerpoint/2010/main" val="150923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Questo rapporto è stato sempre pensato ad un solo binario."/>
          <p:cNvSpPr txBox="1">
            <a:spLocks noGrp="1"/>
          </p:cNvSpPr>
          <p:nvPr>
            <p:ph type="title"/>
          </p:nvPr>
        </p:nvSpPr>
        <p:spPr>
          <a:xfrm>
            <a:off x="628650" y="593725"/>
            <a:ext cx="7886700" cy="1090696"/>
          </a:xfrm>
          <a:prstGeom prst="rect">
            <a:avLst/>
          </a:prstGeom>
        </p:spPr>
        <p:txBody>
          <a:bodyPr>
            <a:normAutofit/>
          </a:bodyPr>
          <a:lstStyle>
            <a:lvl1pPr defTabSz="868680">
              <a:defRPr sz="4180"/>
            </a:lvl1pPr>
          </a:lstStyle>
          <a:p>
            <a:r>
              <a:rPr sz="3500" dirty="0" err="1">
                <a:solidFill>
                  <a:srgbClr val="C00000"/>
                </a:solidFill>
              </a:rPr>
              <a:t>Questo</a:t>
            </a:r>
            <a:r>
              <a:rPr sz="3500" dirty="0">
                <a:solidFill>
                  <a:srgbClr val="C00000"/>
                </a:solidFill>
              </a:rPr>
              <a:t> </a:t>
            </a:r>
            <a:r>
              <a:rPr sz="3500" dirty="0" err="1">
                <a:solidFill>
                  <a:srgbClr val="C00000"/>
                </a:solidFill>
              </a:rPr>
              <a:t>rapporto</a:t>
            </a:r>
            <a:r>
              <a:rPr sz="3500" dirty="0">
                <a:solidFill>
                  <a:srgbClr val="C00000"/>
                </a:solidFill>
              </a:rPr>
              <a:t> </a:t>
            </a:r>
            <a:r>
              <a:rPr sz="3500" dirty="0" err="1">
                <a:solidFill>
                  <a:srgbClr val="C00000"/>
                </a:solidFill>
              </a:rPr>
              <a:t>è</a:t>
            </a:r>
            <a:r>
              <a:rPr sz="3500" dirty="0">
                <a:solidFill>
                  <a:srgbClr val="C00000"/>
                </a:solidFill>
              </a:rPr>
              <a:t> </a:t>
            </a:r>
            <a:r>
              <a:rPr sz="3500" dirty="0" err="1">
                <a:solidFill>
                  <a:srgbClr val="C00000"/>
                </a:solidFill>
              </a:rPr>
              <a:t>stato</a:t>
            </a:r>
            <a:r>
              <a:rPr sz="3500" dirty="0">
                <a:solidFill>
                  <a:srgbClr val="C00000"/>
                </a:solidFill>
              </a:rPr>
              <a:t> </a:t>
            </a:r>
            <a:r>
              <a:rPr sz="3500" dirty="0" err="1">
                <a:solidFill>
                  <a:srgbClr val="C00000"/>
                </a:solidFill>
              </a:rPr>
              <a:t>sempre</a:t>
            </a:r>
            <a:r>
              <a:rPr sz="3500" dirty="0">
                <a:solidFill>
                  <a:srgbClr val="C00000"/>
                </a:solidFill>
              </a:rPr>
              <a:t> </a:t>
            </a:r>
            <a:r>
              <a:rPr sz="3500" dirty="0" err="1">
                <a:solidFill>
                  <a:srgbClr val="C00000"/>
                </a:solidFill>
              </a:rPr>
              <a:t>pensato</a:t>
            </a:r>
            <a:r>
              <a:rPr sz="3500" dirty="0">
                <a:solidFill>
                  <a:srgbClr val="C00000"/>
                </a:solidFill>
              </a:rPr>
              <a:t> ad un solo </a:t>
            </a:r>
            <a:r>
              <a:rPr sz="3500" dirty="0" err="1">
                <a:solidFill>
                  <a:srgbClr val="C00000"/>
                </a:solidFill>
              </a:rPr>
              <a:t>binario</a:t>
            </a:r>
            <a:r>
              <a:rPr sz="3500" dirty="0">
                <a:solidFill>
                  <a:srgbClr val="C00000"/>
                </a:solidFill>
              </a:rPr>
              <a:t>.</a:t>
            </a:r>
          </a:p>
        </p:txBody>
      </p:sp>
      <p:sp>
        <p:nvSpPr>
          <p:cNvPr id="132" name="Il genitore che educa, che insegna, che indirizza ma sopratutto che decide per il figlio le attività da fare, sia quando il bambino è d’accordo sia in caso contrario.…"/>
          <p:cNvSpPr txBox="1">
            <a:spLocks noGrp="1"/>
          </p:cNvSpPr>
          <p:nvPr>
            <p:ph type="body" idx="1"/>
          </p:nvPr>
        </p:nvSpPr>
        <p:spPr>
          <a:xfrm>
            <a:off x="628650" y="2138446"/>
            <a:ext cx="7886700" cy="3311859"/>
          </a:xfrm>
          <a:prstGeom prst="rect">
            <a:avLst/>
          </a:prstGeom>
        </p:spPr>
        <p:txBody>
          <a:bodyPr>
            <a:normAutofit/>
          </a:bodyPr>
          <a:lstStyle/>
          <a:p>
            <a:r>
              <a:rPr sz="2500" dirty="0"/>
              <a:t>Il </a:t>
            </a:r>
            <a:r>
              <a:rPr sz="2500" dirty="0" err="1"/>
              <a:t>genitore</a:t>
            </a:r>
            <a:r>
              <a:rPr sz="2500" dirty="0"/>
              <a:t> </a:t>
            </a:r>
            <a:r>
              <a:rPr sz="2500" dirty="0" err="1"/>
              <a:t>che</a:t>
            </a:r>
            <a:r>
              <a:rPr sz="2500" dirty="0"/>
              <a:t> </a:t>
            </a:r>
            <a:r>
              <a:rPr sz="2500" dirty="0" err="1"/>
              <a:t>educa</a:t>
            </a:r>
            <a:r>
              <a:rPr sz="2500" dirty="0"/>
              <a:t>, </a:t>
            </a:r>
            <a:r>
              <a:rPr sz="2500" dirty="0" err="1"/>
              <a:t>che</a:t>
            </a:r>
            <a:r>
              <a:rPr sz="2500" dirty="0"/>
              <a:t> </a:t>
            </a:r>
            <a:r>
              <a:rPr sz="2500" dirty="0" err="1"/>
              <a:t>insegna</a:t>
            </a:r>
            <a:r>
              <a:rPr sz="2500" dirty="0"/>
              <a:t>, </a:t>
            </a:r>
            <a:r>
              <a:rPr sz="2500" dirty="0" err="1"/>
              <a:t>che</a:t>
            </a:r>
            <a:r>
              <a:rPr sz="2500" dirty="0"/>
              <a:t> </a:t>
            </a:r>
            <a:r>
              <a:rPr sz="2500" dirty="0" err="1"/>
              <a:t>indirizza</a:t>
            </a:r>
            <a:r>
              <a:rPr sz="2500" dirty="0"/>
              <a:t> ma </a:t>
            </a:r>
            <a:r>
              <a:rPr sz="2500" dirty="0" err="1"/>
              <a:t>sopratutto</a:t>
            </a:r>
            <a:r>
              <a:rPr sz="2500" dirty="0"/>
              <a:t> </a:t>
            </a:r>
            <a:r>
              <a:rPr sz="2500" dirty="0" err="1"/>
              <a:t>che</a:t>
            </a:r>
            <a:r>
              <a:rPr sz="2500" dirty="0"/>
              <a:t> decide per </a:t>
            </a:r>
            <a:r>
              <a:rPr sz="2500" dirty="0" err="1"/>
              <a:t>il</a:t>
            </a:r>
            <a:r>
              <a:rPr sz="2500" dirty="0"/>
              <a:t> </a:t>
            </a:r>
            <a:r>
              <a:rPr sz="2500" dirty="0" err="1"/>
              <a:t>figlio</a:t>
            </a:r>
            <a:r>
              <a:rPr sz="2500" dirty="0"/>
              <a:t> le </a:t>
            </a:r>
            <a:r>
              <a:rPr sz="2500" dirty="0" err="1"/>
              <a:t>attività</a:t>
            </a:r>
            <a:r>
              <a:rPr sz="2500" dirty="0"/>
              <a:t> da fare, </a:t>
            </a:r>
            <a:r>
              <a:rPr sz="2500" dirty="0" err="1"/>
              <a:t>sia</a:t>
            </a:r>
            <a:r>
              <a:rPr sz="2500" dirty="0"/>
              <a:t> </a:t>
            </a:r>
            <a:r>
              <a:rPr sz="2500" dirty="0" err="1"/>
              <a:t>quando</a:t>
            </a:r>
            <a:r>
              <a:rPr sz="2500" dirty="0"/>
              <a:t> </a:t>
            </a:r>
            <a:r>
              <a:rPr sz="2500" dirty="0" err="1"/>
              <a:t>il</a:t>
            </a:r>
            <a:r>
              <a:rPr sz="2500" dirty="0"/>
              <a:t> bambino </a:t>
            </a:r>
            <a:r>
              <a:rPr sz="2500" dirty="0" err="1"/>
              <a:t>è</a:t>
            </a:r>
            <a:r>
              <a:rPr sz="2500" dirty="0"/>
              <a:t> </a:t>
            </a:r>
            <a:r>
              <a:rPr sz="2500" dirty="0" err="1"/>
              <a:t>d’accordo</a:t>
            </a:r>
            <a:r>
              <a:rPr sz="2500" dirty="0"/>
              <a:t> </a:t>
            </a:r>
            <a:r>
              <a:rPr sz="2500" dirty="0" err="1"/>
              <a:t>sia</a:t>
            </a:r>
            <a:r>
              <a:rPr sz="2500" dirty="0"/>
              <a:t> in </a:t>
            </a:r>
            <a:r>
              <a:rPr sz="2500" dirty="0" err="1"/>
              <a:t>caso</a:t>
            </a:r>
            <a:r>
              <a:rPr sz="2500" dirty="0"/>
              <a:t> </a:t>
            </a:r>
            <a:r>
              <a:rPr sz="2500" dirty="0" err="1"/>
              <a:t>contrario</a:t>
            </a:r>
            <a:r>
              <a:rPr sz="2500" dirty="0"/>
              <a:t>.</a:t>
            </a:r>
          </a:p>
          <a:p>
            <a:r>
              <a:rPr lang="it-IT" sz="2500" dirty="0"/>
              <a:t>Tale</a:t>
            </a:r>
            <a:r>
              <a:rPr sz="2500" dirty="0"/>
              <a:t> influenza </a:t>
            </a:r>
            <a:r>
              <a:rPr sz="2500" dirty="0" err="1"/>
              <a:t>durante</a:t>
            </a:r>
            <a:r>
              <a:rPr sz="2500" dirty="0"/>
              <a:t> </a:t>
            </a:r>
            <a:r>
              <a:rPr sz="2500" dirty="0" err="1"/>
              <a:t>l’adolescenza</a:t>
            </a:r>
            <a:r>
              <a:rPr sz="2500" dirty="0"/>
              <a:t> </a:t>
            </a:r>
            <a:r>
              <a:rPr sz="2500" dirty="0" err="1"/>
              <a:t>diventa</a:t>
            </a:r>
            <a:r>
              <a:rPr sz="2500" dirty="0"/>
              <a:t> </a:t>
            </a:r>
            <a:r>
              <a:rPr sz="2500" dirty="0" err="1"/>
              <a:t>ambivalente</a:t>
            </a:r>
            <a:r>
              <a:rPr sz="2500" dirty="0"/>
              <a:t>.</a:t>
            </a:r>
            <a:r>
              <a:rPr lang="it-IT" sz="2500" dirty="0"/>
              <a:t> </a:t>
            </a:r>
            <a:r>
              <a:rPr sz="2500" dirty="0"/>
              <a:t>Da un </a:t>
            </a:r>
            <a:r>
              <a:rPr sz="2500" dirty="0" err="1"/>
              <a:t>lato</a:t>
            </a:r>
            <a:r>
              <a:rPr sz="2500" dirty="0"/>
              <a:t> </a:t>
            </a:r>
            <a:r>
              <a:rPr sz="2500" dirty="0" err="1"/>
              <a:t>l’adolescente</a:t>
            </a:r>
            <a:r>
              <a:rPr sz="2500" dirty="0"/>
              <a:t> </a:t>
            </a:r>
            <a:r>
              <a:rPr sz="2500" dirty="0" err="1"/>
              <a:t>sente</a:t>
            </a:r>
            <a:r>
              <a:rPr sz="2500" dirty="0"/>
              <a:t> </a:t>
            </a:r>
            <a:r>
              <a:rPr sz="2500" dirty="0" err="1"/>
              <a:t>il</a:t>
            </a:r>
            <a:r>
              <a:rPr sz="2500" dirty="0"/>
              <a:t> </a:t>
            </a:r>
            <a:r>
              <a:rPr sz="2500" dirty="0" err="1"/>
              <a:t>bisogno</a:t>
            </a:r>
            <a:r>
              <a:rPr sz="2500" dirty="0"/>
              <a:t> di </a:t>
            </a:r>
            <a:r>
              <a:rPr sz="2500" dirty="0" err="1"/>
              <a:t>provare</a:t>
            </a:r>
            <a:r>
              <a:rPr sz="2500" dirty="0"/>
              <a:t> </a:t>
            </a:r>
            <a:r>
              <a:rPr sz="2500" dirty="0" err="1"/>
              <a:t>nuove</a:t>
            </a:r>
            <a:r>
              <a:rPr sz="2500" dirty="0"/>
              <a:t> </a:t>
            </a:r>
            <a:r>
              <a:rPr sz="2500" dirty="0" err="1"/>
              <a:t>esperienze</a:t>
            </a:r>
            <a:r>
              <a:rPr lang="it-IT" sz="2500" dirty="0"/>
              <a:t>,</a:t>
            </a:r>
            <a:r>
              <a:rPr sz="2500" dirty="0"/>
              <a:t> </a:t>
            </a:r>
            <a:r>
              <a:rPr sz="2500" dirty="0" err="1"/>
              <a:t>dall’altro</a:t>
            </a:r>
            <a:r>
              <a:rPr sz="2500" dirty="0"/>
              <a:t> </a:t>
            </a:r>
            <a:r>
              <a:rPr sz="2500" dirty="0" err="1"/>
              <a:t>il</a:t>
            </a:r>
            <a:r>
              <a:rPr sz="2500" dirty="0"/>
              <a:t> </a:t>
            </a:r>
            <a:r>
              <a:rPr sz="2500" dirty="0" err="1"/>
              <a:t>genitore</a:t>
            </a:r>
            <a:r>
              <a:rPr sz="2500" dirty="0"/>
              <a:t> lo </a:t>
            </a:r>
            <a:r>
              <a:rPr sz="2500" dirty="0" err="1"/>
              <a:t>frena</a:t>
            </a:r>
            <a:r>
              <a:rPr sz="2500" dirty="0"/>
              <a:t>.</a:t>
            </a:r>
          </a:p>
          <a:p>
            <a:r>
              <a:rPr sz="2500" dirty="0"/>
              <a:t>I</a:t>
            </a:r>
            <a:r>
              <a:rPr lang="it-IT" sz="2500" dirty="0"/>
              <a:t>l</a:t>
            </a:r>
            <a:r>
              <a:rPr sz="2500" dirty="0"/>
              <a:t> </a:t>
            </a:r>
            <a:r>
              <a:rPr sz="2500" dirty="0" err="1"/>
              <a:t>comportamento</a:t>
            </a:r>
            <a:r>
              <a:rPr sz="2500" dirty="0"/>
              <a:t> del </a:t>
            </a:r>
            <a:r>
              <a:rPr sz="2500" dirty="0" err="1"/>
              <a:t>genitore</a:t>
            </a:r>
            <a:r>
              <a:rPr sz="2500" dirty="0"/>
              <a:t> e del </a:t>
            </a:r>
            <a:r>
              <a:rPr sz="2500" dirty="0" err="1"/>
              <a:t>figlio</a:t>
            </a:r>
            <a:r>
              <a:rPr sz="2500" dirty="0"/>
              <a:t> </a:t>
            </a:r>
            <a:r>
              <a:rPr sz="2500" dirty="0" err="1"/>
              <a:t>si</a:t>
            </a:r>
            <a:r>
              <a:rPr sz="2500" dirty="0"/>
              <a:t> </a:t>
            </a:r>
            <a:r>
              <a:rPr sz="2500" dirty="0" err="1"/>
              <a:t>muov</a:t>
            </a:r>
            <a:r>
              <a:rPr lang="it-IT" sz="2500" dirty="0"/>
              <a:t>e</a:t>
            </a:r>
            <a:r>
              <a:rPr sz="2500" dirty="0"/>
              <a:t> </a:t>
            </a:r>
            <a:r>
              <a:rPr sz="2500" dirty="0" err="1"/>
              <a:t>sulla</a:t>
            </a:r>
            <a:r>
              <a:rPr sz="2500" dirty="0"/>
              <a:t> </a:t>
            </a:r>
            <a:r>
              <a:rPr sz="2500" dirty="0" err="1"/>
              <a:t>stessa</a:t>
            </a:r>
            <a:r>
              <a:rPr sz="2500" dirty="0"/>
              <a:t> </a:t>
            </a:r>
            <a:r>
              <a:rPr sz="2500" dirty="0" err="1"/>
              <a:t>frequenza</a:t>
            </a:r>
            <a:r>
              <a:rPr sz="2500" dirty="0"/>
              <a:t>.</a:t>
            </a:r>
          </a:p>
        </p:txBody>
      </p:sp>
    </p:spTree>
    <p:extLst>
      <p:ext uri="{BB962C8B-B14F-4D97-AF65-F5344CB8AC3E}">
        <p14:creationId xmlns:p14="http://schemas.microsoft.com/office/powerpoint/2010/main" val="174078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osa significa?"/>
          <p:cNvSpPr txBox="1">
            <a:spLocks noGrp="1"/>
          </p:cNvSpPr>
          <p:nvPr>
            <p:ph type="title"/>
          </p:nvPr>
        </p:nvSpPr>
        <p:spPr>
          <a:prstGeom prst="rect">
            <a:avLst/>
          </a:prstGeom>
        </p:spPr>
        <p:txBody>
          <a:bodyPr>
            <a:normAutofit/>
          </a:bodyPr>
          <a:lstStyle/>
          <a:p>
            <a:r>
              <a:rPr sz="3500" dirty="0">
                <a:solidFill>
                  <a:srgbClr val="C00000"/>
                </a:solidFill>
              </a:rPr>
              <a:t>Cosa </a:t>
            </a:r>
            <a:r>
              <a:rPr sz="3500" dirty="0" err="1">
                <a:solidFill>
                  <a:srgbClr val="C00000"/>
                </a:solidFill>
              </a:rPr>
              <a:t>significa</a:t>
            </a:r>
            <a:r>
              <a:rPr sz="3500" dirty="0">
                <a:solidFill>
                  <a:srgbClr val="C00000"/>
                </a:solidFill>
              </a:rPr>
              <a:t>?</a:t>
            </a:r>
          </a:p>
        </p:txBody>
      </p:sp>
      <p:sp>
        <p:nvSpPr>
          <p:cNvPr id="135" name="Da un lato abbiamo un genitore che assume un comportamento (A) dall’altro abbiamo un figlio che risponde o con un comportamento (A) viceversa con un comportamento (B).…"/>
          <p:cNvSpPr txBox="1">
            <a:spLocks noGrp="1"/>
          </p:cNvSpPr>
          <p:nvPr>
            <p:ph type="body" idx="1"/>
          </p:nvPr>
        </p:nvSpPr>
        <p:spPr>
          <a:xfrm>
            <a:off x="628650" y="1825625"/>
            <a:ext cx="7886700" cy="2914817"/>
          </a:xfrm>
          <a:prstGeom prst="rect">
            <a:avLst/>
          </a:prstGeom>
        </p:spPr>
        <p:txBody>
          <a:bodyPr>
            <a:normAutofit/>
          </a:bodyPr>
          <a:lstStyle/>
          <a:p>
            <a:r>
              <a:rPr sz="2500" dirty="0"/>
              <a:t>Da un </a:t>
            </a:r>
            <a:r>
              <a:rPr sz="2500" dirty="0" err="1"/>
              <a:t>lato</a:t>
            </a:r>
            <a:r>
              <a:rPr sz="2500" dirty="0"/>
              <a:t> </a:t>
            </a:r>
            <a:r>
              <a:rPr sz="2500" dirty="0" err="1"/>
              <a:t>abbiamo</a:t>
            </a:r>
            <a:r>
              <a:rPr sz="2500" dirty="0"/>
              <a:t> un </a:t>
            </a:r>
            <a:r>
              <a:rPr sz="2500" dirty="0" err="1"/>
              <a:t>genitore</a:t>
            </a:r>
            <a:r>
              <a:rPr sz="2500" dirty="0"/>
              <a:t> </a:t>
            </a:r>
            <a:r>
              <a:rPr sz="2500" dirty="0" err="1"/>
              <a:t>che</a:t>
            </a:r>
            <a:r>
              <a:rPr sz="2500" dirty="0"/>
              <a:t> assume un </a:t>
            </a:r>
            <a:r>
              <a:rPr sz="2500" dirty="0" err="1"/>
              <a:t>comportamento</a:t>
            </a:r>
            <a:r>
              <a:rPr sz="2500" dirty="0"/>
              <a:t> (A) </a:t>
            </a:r>
            <a:r>
              <a:rPr sz="2500" dirty="0" err="1"/>
              <a:t>dall’altro</a:t>
            </a:r>
            <a:r>
              <a:rPr sz="2500" dirty="0"/>
              <a:t> </a:t>
            </a:r>
            <a:r>
              <a:rPr sz="2500" dirty="0" err="1"/>
              <a:t>abbiamo</a:t>
            </a:r>
            <a:r>
              <a:rPr sz="2500" dirty="0"/>
              <a:t> un </a:t>
            </a:r>
            <a:r>
              <a:rPr sz="2500" dirty="0" err="1"/>
              <a:t>figlio</a:t>
            </a:r>
            <a:r>
              <a:rPr sz="2500" dirty="0"/>
              <a:t> </a:t>
            </a:r>
            <a:r>
              <a:rPr sz="2500" dirty="0" err="1"/>
              <a:t>che</a:t>
            </a:r>
            <a:r>
              <a:rPr sz="2500" dirty="0"/>
              <a:t> </a:t>
            </a:r>
            <a:r>
              <a:rPr sz="2500" dirty="0" err="1"/>
              <a:t>risponde</a:t>
            </a:r>
            <a:r>
              <a:rPr lang="it-IT" sz="2500" dirty="0"/>
              <a:t> o</a:t>
            </a:r>
            <a:r>
              <a:rPr sz="2500" dirty="0"/>
              <a:t> con un </a:t>
            </a:r>
            <a:r>
              <a:rPr sz="2500" dirty="0" err="1"/>
              <a:t>comportamento</a:t>
            </a:r>
            <a:r>
              <a:rPr sz="2500" dirty="0"/>
              <a:t> (A)</a:t>
            </a:r>
            <a:r>
              <a:rPr lang="it-IT" sz="2500" dirty="0"/>
              <a:t>,</a:t>
            </a:r>
            <a:r>
              <a:rPr sz="2500" dirty="0"/>
              <a:t> </a:t>
            </a:r>
            <a:r>
              <a:rPr sz="2500" dirty="0" err="1"/>
              <a:t>viceversa</a:t>
            </a:r>
            <a:r>
              <a:rPr sz="2500" dirty="0"/>
              <a:t> con un </a:t>
            </a:r>
            <a:r>
              <a:rPr sz="2500" dirty="0" err="1"/>
              <a:t>comportamento</a:t>
            </a:r>
            <a:r>
              <a:rPr sz="2500" dirty="0"/>
              <a:t> (B).</a:t>
            </a:r>
          </a:p>
          <a:p>
            <a:r>
              <a:rPr sz="2500" dirty="0"/>
              <a:t>In </a:t>
            </a:r>
            <a:r>
              <a:rPr sz="2500" dirty="0" err="1"/>
              <a:t>entrambi</a:t>
            </a:r>
            <a:r>
              <a:rPr sz="2500" dirty="0"/>
              <a:t> </a:t>
            </a:r>
            <a:r>
              <a:rPr sz="2500" dirty="0" err="1"/>
              <a:t>i</a:t>
            </a:r>
            <a:r>
              <a:rPr sz="2500" dirty="0"/>
              <a:t> </a:t>
            </a:r>
            <a:r>
              <a:rPr sz="2500" dirty="0" err="1"/>
              <a:t>casi</a:t>
            </a:r>
            <a:r>
              <a:rPr sz="2500" dirty="0"/>
              <a:t> vi </a:t>
            </a:r>
            <a:r>
              <a:rPr sz="2500" dirty="0" err="1"/>
              <a:t>è</a:t>
            </a:r>
            <a:r>
              <a:rPr sz="2500" dirty="0"/>
              <a:t> </a:t>
            </a:r>
            <a:r>
              <a:rPr sz="2500" dirty="0" err="1"/>
              <a:t>una</a:t>
            </a:r>
            <a:r>
              <a:rPr sz="2500" dirty="0"/>
              <a:t> </a:t>
            </a:r>
            <a:r>
              <a:rPr sz="2500" b="1" dirty="0" err="1"/>
              <a:t>risonanza</a:t>
            </a:r>
            <a:r>
              <a:rPr sz="2500" dirty="0"/>
              <a:t> e un</a:t>
            </a:r>
            <a:r>
              <a:rPr lang="it-IT" sz="2500" dirty="0"/>
              <a:t>'</a:t>
            </a:r>
            <a:r>
              <a:rPr sz="2500" b="1" dirty="0" err="1"/>
              <a:t>attrazione</a:t>
            </a:r>
            <a:r>
              <a:rPr sz="2500" dirty="0"/>
              <a:t>.</a:t>
            </a:r>
          </a:p>
          <a:p>
            <a:r>
              <a:rPr sz="2500" dirty="0"/>
              <a:t>Il </a:t>
            </a:r>
            <a:r>
              <a:rPr sz="2500" dirty="0" err="1"/>
              <a:t>punto</a:t>
            </a:r>
            <a:r>
              <a:rPr sz="2500" dirty="0"/>
              <a:t> </a:t>
            </a:r>
            <a:r>
              <a:rPr sz="2500" dirty="0" err="1"/>
              <a:t>è</a:t>
            </a:r>
            <a:r>
              <a:rPr sz="2500" dirty="0"/>
              <a:t> “CHI HA RAGIONE?”</a:t>
            </a:r>
          </a:p>
        </p:txBody>
      </p:sp>
    </p:spTree>
    <p:extLst>
      <p:ext uri="{BB962C8B-B14F-4D97-AF65-F5344CB8AC3E}">
        <p14:creationId xmlns:p14="http://schemas.microsoft.com/office/powerpoint/2010/main" val="626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Entrami hanno ragione."/>
          <p:cNvSpPr txBox="1">
            <a:spLocks noGrp="1"/>
          </p:cNvSpPr>
          <p:nvPr>
            <p:ph type="title"/>
          </p:nvPr>
        </p:nvSpPr>
        <p:spPr>
          <a:xfrm>
            <a:off x="628650" y="569662"/>
            <a:ext cx="7886700" cy="1114759"/>
          </a:xfrm>
          <a:prstGeom prst="rect">
            <a:avLst/>
          </a:prstGeom>
        </p:spPr>
        <p:txBody>
          <a:bodyPr>
            <a:normAutofit/>
          </a:bodyPr>
          <a:lstStyle/>
          <a:p>
            <a:r>
              <a:rPr sz="3500" dirty="0" err="1">
                <a:solidFill>
                  <a:srgbClr val="C00000"/>
                </a:solidFill>
              </a:rPr>
              <a:t>Entram</a:t>
            </a:r>
            <a:r>
              <a:rPr lang="it-IT" sz="3500" dirty="0">
                <a:solidFill>
                  <a:srgbClr val="C00000"/>
                </a:solidFill>
              </a:rPr>
              <a:t>b</a:t>
            </a:r>
            <a:r>
              <a:rPr sz="3500" dirty="0" err="1">
                <a:solidFill>
                  <a:srgbClr val="C00000"/>
                </a:solidFill>
              </a:rPr>
              <a:t>i</a:t>
            </a:r>
            <a:r>
              <a:rPr sz="3500" dirty="0">
                <a:solidFill>
                  <a:srgbClr val="C00000"/>
                </a:solidFill>
              </a:rPr>
              <a:t> </a:t>
            </a:r>
            <a:r>
              <a:rPr sz="3500" dirty="0" err="1">
                <a:solidFill>
                  <a:srgbClr val="C00000"/>
                </a:solidFill>
              </a:rPr>
              <a:t>hanno</a:t>
            </a:r>
            <a:r>
              <a:rPr sz="3500" dirty="0">
                <a:solidFill>
                  <a:srgbClr val="C00000"/>
                </a:solidFill>
              </a:rPr>
              <a:t> </a:t>
            </a:r>
            <a:r>
              <a:rPr sz="3500" dirty="0" err="1">
                <a:solidFill>
                  <a:srgbClr val="C00000"/>
                </a:solidFill>
              </a:rPr>
              <a:t>ragione</a:t>
            </a:r>
            <a:r>
              <a:rPr sz="3500" dirty="0">
                <a:solidFill>
                  <a:srgbClr val="C00000"/>
                </a:solidFill>
              </a:rPr>
              <a:t>.</a:t>
            </a:r>
          </a:p>
        </p:txBody>
      </p:sp>
      <p:sp>
        <p:nvSpPr>
          <p:cNvPr id="138" name="In entrambi esiste il rifiuto, si evidenzia un comportamento che ha un unico denominatore che è l’essere simile.…"/>
          <p:cNvSpPr txBox="1">
            <a:spLocks noGrp="1"/>
          </p:cNvSpPr>
          <p:nvPr>
            <p:ph type="body" idx="1"/>
          </p:nvPr>
        </p:nvSpPr>
        <p:spPr>
          <a:xfrm>
            <a:off x="628650" y="2090320"/>
            <a:ext cx="7886700" cy="2962943"/>
          </a:xfrm>
          <a:prstGeom prst="rect">
            <a:avLst/>
          </a:prstGeom>
        </p:spPr>
        <p:txBody>
          <a:bodyPr>
            <a:normAutofit/>
          </a:bodyPr>
          <a:lstStyle/>
          <a:p>
            <a:r>
              <a:rPr sz="2500" dirty="0"/>
              <a:t>In </a:t>
            </a:r>
            <a:r>
              <a:rPr sz="2500" dirty="0" err="1"/>
              <a:t>entrambi</a:t>
            </a:r>
            <a:r>
              <a:rPr sz="2500" dirty="0"/>
              <a:t> </a:t>
            </a:r>
            <a:r>
              <a:rPr sz="2500" dirty="0" err="1"/>
              <a:t>esiste</a:t>
            </a:r>
            <a:r>
              <a:rPr sz="2500" dirty="0"/>
              <a:t> </a:t>
            </a:r>
            <a:r>
              <a:rPr sz="2500" dirty="0" err="1"/>
              <a:t>il</a:t>
            </a:r>
            <a:r>
              <a:rPr sz="2500" dirty="0"/>
              <a:t> </a:t>
            </a:r>
            <a:r>
              <a:rPr sz="2500" dirty="0" err="1"/>
              <a:t>rifiuto</a:t>
            </a:r>
            <a:r>
              <a:rPr sz="2500" dirty="0"/>
              <a:t>, </a:t>
            </a:r>
            <a:r>
              <a:rPr sz="2500" dirty="0" err="1"/>
              <a:t>si</a:t>
            </a:r>
            <a:r>
              <a:rPr sz="2500" dirty="0"/>
              <a:t> </a:t>
            </a:r>
            <a:r>
              <a:rPr sz="2500" dirty="0" err="1"/>
              <a:t>evidenzia</a:t>
            </a:r>
            <a:r>
              <a:rPr sz="2500" dirty="0"/>
              <a:t> un </a:t>
            </a:r>
            <a:r>
              <a:rPr sz="2500" dirty="0" err="1"/>
              <a:t>comportamento</a:t>
            </a:r>
            <a:r>
              <a:rPr sz="2500" dirty="0"/>
              <a:t> </a:t>
            </a:r>
            <a:r>
              <a:rPr sz="2500" dirty="0" err="1"/>
              <a:t>che</a:t>
            </a:r>
            <a:r>
              <a:rPr sz="2500" dirty="0"/>
              <a:t> ha un </a:t>
            </a:r>
            <a:r>
              <a:rPr sz="2500" dirty="0" err="1"/>
              <a:t>unico</a:t>
            </a:r>
            <a:r>
              <a:rPr sz="2500" dirty="0"/>
              <a:t> </a:t>
            </a:r>
            <a:r>
              <a:rPr sz="2500" dirty="0" err="1"/>
              <a:t>denominatore</a:t>
            </a:r>
            <a:r>
              <a:rPr lang="it-IT" sz="2500" dirty="0"/>
              <a:t>,</a:t>
            </a:r>
            <a:r>
              <a:rPr sz="2500" dirty="0"/>
              <a:t> </a:t>
            </a:r>
            <a:r>
              <a:rPr sz="2500" dirty="0" err="1"/>
              <a:t>l’essere</a:t>
            </a:r>
            <a:r>
              <a:rPr sz="2500" dirty="0"/>
              <a:t> </a:t>
            </a:r>
            <a:r>
              <a:rPr sz="2500" dirty="0" err="1"/>
              <a:t>simil</a:t>
            </a:r>
            <a:r>
              <a:rPr lang="it-IT" sz="2500" dirty="0"/>
              <a:t>i</a:t>
            </a:r>
            <a:r>
              <a:rPr sz="2500" dirty="0"/>
              <a:t>.</a:t>
            </a:r>
          </a:p>
          <a:p>
            <a:r>
              <a:rPr sz="2500" dirty="0"/>
              <a:t>Un padre, un </a:t>
            </a:r>
            <a:r>
              <a:rPr sz="2500" dirty="0" err="1"/>
              <a:t>figlio</a:t>
            </a:r>
            <a:r>
              <a:rPr sz="2500" dirty="0"/>
              <a:t>, </a:t>
            </a:r>
            <a:r>
              <a:rPr sz="2500" dirty="0" err="1"/>
              <a:t>una</a:t>
            </a:r>
            <a:r>
              <a:rPr sz="2500" dirty="0"/>
              <a:t> </a:t>
            </a:r>
            <a:r>
              <a:rPr sz="2500" dirty="0" err="1"/>
              <a:t>madre</a:t>
            </a:r>
            <a:r>
              <a:rPr sz="2500" dirty="0"/>
              <a:t> </a:t>
            </a:r>
            <a:r>
              <a:rPr sz="2500" dirty="0" err="1"/>
              <a:t>definiscono</a:t>
            </a:r>
            <a:r>
              <a:rPr sz="2500" dirty="0"/>
              <a:t> la </a:t>
            </a:r>
            <a:r>
              <a:rPr sz="2500" dirty="0" err="1"/>
              <a:t>trinità</a:t>
            </a:r>
            <a:r>
              <a:rPr sz="2500" dirty="0"/>
              <a:t>:</a:t>
            </a:r>
            <a:r>
              <a:rPr lang="it-IT" sz="2500" dirty="0"/>
              <a:t> </a:t>
            </a:r>
            <a:r>
              <a:rPr sz="2500" dirty="0" err="1"/>
              <a:t>negativo</a:t>
            </a:r>
            <a:r>
              <a:rPr lang="it-IT" sz="2500" dirty="0"/>
              <a:t>,</a:t>
            </a:r>
            <a:r>
              <a:rPr sz="2500" dirty="0"/>
              <a:t> </a:t>
            </a:r>
            <a:r>
              <a:rPr sz="2500" dirty="0" err="1"/>
              <a:t>positivo</a:t>
            </a:r>
            <a:r>
              <a:rPr sz="2500" dirty="0"/>
              <a:t> </a:t>
            </a:r>
            <a:r>
              <a:rPr lang="it-IT" sz="2500" dirty="0"/>
              <a:t>e </a:t>
            </a:r>
            <a:r>
              <a:rPr sz="2500" dirty="0" err="1"/>
              <a:t>neutro</a:t>
            </a:r>
            <a:r>
              <a:rPr sz="2500" dirty="0"/>
              <a:t>.</a:t>
            </a:r>
          </a:p>
          <a:p>
            <a:r>
              <a:rPr sz="2500" dirty="0" err="1"/>
              <a:t>Ogni</a:t>
            </a:r>
            <a:r>
              <a:rPr sz="2500" dirty="0"/>
              <a:t> </a:t>
            </a:r>
            <a:r>
              <a:rPr sz="2500" dirty="0" err="1"/>
              <a:t>figura</a:t>
            </a:r>
            <a:r>
              <a:rPr sz="2500" dirty="0"/>
              <a:t> </a:t>
            </a:r>
            <a:r>
              <a:rPr sz="2500" dirty="0" err="1"/>
              <a:t>vive</a:t>
            </a:r>
            <a:r>
              <a:rPr sz="2500" dirty="0"/>
              <a:t> solo la </a:t>
            </a:r>
            <a:r>
              <a:rPr sz="2500" dirty="0" err="1"/>
              <a:t>dualità</a:t>
            </a:r>
            <a:r>
              <a:rPr sz="2500" dirty="0"/>
              <a:t>. </a:t>
            </a:r>
          </a:p>
        </p:txBody>
      </p:sp>
    </p:spTree>
    <p:extLst>
      <p:ext uri="{BB962C8B-B14F-4D97-AF65-F5344CB8AC3E}">
        <p14:creationId xmlns:p14="http://schemas.microsoft.com/office/powerpoint/2010/main" val="111059509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1806</TotalTime>
  <Words>2354</Words>
  <Application>Microsoft Macintosh PowerPoint</Application>
  <PresentationFormat>Presentazione su schermo (4:3)</PresentationFormat>
  <Paragraphs>154</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Calibri</vt:lpstr>
      <vt:lpstr>Calibri Light</vt:lpstr>
      <vt:lpstr>Montserrat Light</vt:lpstr>
      <vt:lpstr>Tema di Office</vt:lpstr>
      <vt:lpstr>Presentazione standard di PowerPoint</vt:lpstr>
      <vt:lpstr>Secondo la visione Omeosinergetica i ruoli dell’individuo sono tre.</vt:lpstr>
      <vt:lpstr>L’essere Uomo o Donna è quel ruolo che definisce l’individuo, nei rapporti sociali e lavorativi. </vt:lpstr>
      <vt:lpstr>Nei rapporti di qualsiasi genere tutto funziona sempre allo stesso modo</vt:lpstr>
      <vt:lpstr>Nel rapporto genitoriale</vt:lpstr>
      <vt:lpstr>Il voler aver ragione prende il sopravvento.</vt:lpstr>
      <vt:lpstr>Questo rapporto è stato sempre pensato ad un solo binario.</vt:lpstr>
      <vt:lpstr>Cosa significa?</vt:lpstr>
      <vt:lpstr>Entrambi hanno ragione.</vt:lpstr>
      <vt:lpstr>L’Omeosinergia </vt:lpstr>
      <vt:lpstr>Il ruolo del compagno\a</vt:lpstr>
      <vt:lpstr>Il compagno "condivide".</vt:lpstr>
      <vt:lpstr>Come nel rapporto genitoriale</vt:lpstr>
      <vt:lpstr>I rapporti sociali ed il lavoro.</vt:lpstr>
      <vt:lpstr>Questo è il ruolo con la quale ci confrontiamo con il nostro sé.</vt:lpstr>
      <vt:lpstr>Il comportamento</vt:lpstr>
      <vt:lpstr>Regole e solo regole.</vt:lpstr>
      <vt:lpstr>Non tutti i giorni sono uguali.</vt:lpstr>
      <vt:lpstr>LA QUOTIDIANITÀ ED IL RIFIUTO SCHEMI E STRUTTURE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Microsoft Office User</dc:creator>
  <cp:lastModifiedBy>Giovanna Pantaleo</cp:lastModifiedBy>
  <cp:revision>24</cp:revision>
  <dcterms:created xsi:type="dcterms:W3CDTF">2020-02-05T10:19:22Z</dcterms:created>
  <dcterms:modified xsi:type="dcterms:W3CDTF">2021-04-12T08:23:13Z</dcterms:modified>
</cp:coreProperties>
</file>