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8" r:id="rId4"/>
    <p:sldId id="267" r:id="rId5"/>
    <p:sldId id="263" r:id="rId6"/>
    <p:sldId id="269" r:id="rId7"/>
    <p:sldId id="270" r:id="rId8"/>
    <p:sldId id="262" r:id="rId9"/>
    <p:sldId id="259" r:id="rId10"/>
    <p:sldId id="264" r:id="rId1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58" autoAdjust="0"/>
    <p:restoredTop sz="94660"/>
  </p:normalViewPr>
  <p:slideViewPr>
    <p:cSldViewPr snapToGrid="0">
      <p:cViewPr varScale="1">
        <p:scale>
          <a:sx n="110" d="100"/>
          <a:sy n="110" d="100"/>
        </p:scale>
        <p:origin x="6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09/02/21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921967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09/02/21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582126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09/02/21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883185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14E42AB-4511-44DB-9793-EBD7C32C410A}" type="datetimeFigureOut">
              <a:rPr lang="it-IT" smtClean="0"/>
              <a:t>09/02/21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455931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09/02/21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263536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B14E42AB-4511-44DB-9793-EBD7C32C410A}" type="datetimeFigureOut">
              <a:rPr lang="it-IT" smtClean="0"/>
              <a:t>09/02/21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727697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B14E42AB-4511-44DB-9793-EBD7C32C410A}" type="datetimeFigureOut">
              <a:rPr lang="it-IT" smtClean="0"/>
              <a:t>09/02/21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673351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B14E42AB-4511-44DB-9793-EBD7C32C410A}" type="datetimeFigureOut">
              <a:rPr lang="it-IT" smtClean="0"/>
              <a:t>09/02/21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248012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14E42AB-4511-44DB-9793-EBD7C32C410A}" type="datetimeFigureOut">
              <a:rPr lang="it-IT" smtClean="0"/>
              <a:t>09/02/21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128503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09/02/21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11815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09/02/21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297742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E42AB-4511-44DB-9793-EBD7C32C410A}" type="datetimeFigureOut">
              <a:rPr lang="it-IT" smtClean="0"/>
              <a:t>09/02/21</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430FFB-5CA7-4E54-9DBE-252CDB923632}" type="slidenum">
              <a:rPr lang="it-IT" smtClean="0"/>
              <a:t>‹N›</a:t>
            </a:fld>
            <a:endParaRPr lang="it-IT"/>
          </a:p>
        </p:txBody>
      </p:sp>
    </p:spTree>
    <p:extLst>
      <p:ext uri="{BB962C8B-B14F-4D97-AF65-F5344CB8AC3E}">
        <p14:creationId xmlns:p14="http://schemas.microsoft.com/office/powerpoint/2010/main" val="2427980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mailto:valentina.franceschini90@gmail.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601884" y="3958630"/>
            <a:ext cx="6447098" cy="1730327"/>
          </a:xfrm>
        </p:spPr>
        <p:txBody>
          <a:bodyPr>
            <a:normAutofit/>
          </a:bodyPr>
          <a:lstStyle/>
          <a:p>
            <a:pPr algn="l"/>
            <a:r>
              <a:rPr lang="it-IT" sz="2400" dirty="0">
                <a:solidFill>
                  <a:schemeClr val="bg1"/>
                </a:solidFill>
              </a:rPr>
              <a:t>VALENTINA FRANCESCHINI</a:t>
            </a:r>
            <a:br>
              <a:rPr lang="it-IT" sz="2400" dirty="0">
                <a:solidFill>
                  <a:schemeClr val="bg1"/>
                </a:solidFill>
              </a:rPr>
            </a:br>
            <a:br>
              <a:rPr lang="it-IT" sz="2000" dirty="0">
                <a:solidFill>
                  <a:schemeClr val="bg1"/>
                </a:solidFill>
              </a:rPr>
            </a:br>
            <a:r>
              <a:rPr lang="it-IT" sz="2000" dirty="0">
                <a:solidFill>
                  <a:schemeClr val="bg1"/>
                </a:solidFill>
              </a:rPr>
              <a:t>- Trainer Omeosinergetico</a:t>
            </a:r>
            <a:br>
              <a:rPr lang="it-IT" sz="2000" dirty="0">
                <a:solidFill>
                  <a:schemeClr val="bg1"/>
                </a:solidFill>
              </a:rPr>
            </a:br>
            <a:r>
              <a:rPr lang="it-IT" sz="2000" dirty="0">
                <a:solidFill>
                  <a:schemeClr val="bg1"/>
                </a:solidFill>
              </a:rPr>
              <a:t>- Naturopata ad Indirizzo Omeosinergetico</a:t>
            </a:r>
            <a:br>
              <a:rPr lang="it-IT" sz="2000" dirty="0">
                <a:solidFill>
                  <a:schemeClr val="bg1"/>
                </a:solidFill>
              </a:rPr>
            </a:br>
            <a:r>
              <a:rPr lang="it-IT" sz="2000" dirty="0">
                <a:solidFill>
                  <a:schemeClr val="bg1"/>
                </a:solidFill>
              </a:rPr>
              <a:t>- Floriterapeuta</a:t>
            </a:r>
          </a:p>
        </p:txBody>
      </p:sp>
      <p:pic>
        <p:nvPicPr>
          <p:cNvPr id="4" name="Immagine 3" descr="Immagine che contiene persona, parete, interni, posando&#10;&#10;Descrizione generata automaticamente">
            <a:extLst>
              <a:ext uri="{FF2B5EF4-FFF2-40B4-BE49-F238E27FC236}">
                <a16:creationId xmlns:a16="http://schemas.microsoft.com/office/drawing/2014/main" id="{5AD39834-B58F-3745-AF93-ABB496067B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4097" y="2926925"/>
            <a:ext cx="3294007" cy="3294007"/>
          </a:xfrm>
          <a:prstGeom prst="roundRect">
            <a:avLst/>
          </a:prstGeom>
        </p:spPr>
      </p:pic>
      <p:sp>
        <p:nvSpPr>
          <p:cNvPr id="5" name="CasellaDiTesto 4">
            <a:extLst>
              <a:ext uri="{FF2B5EF4-FFF2-40B4-BE49-F238E27FC236}">
                <a16:creationId xmlns:a16="http://schemas.microsoft.com/office/drawing/2014/main" id="{D2433F94-9ED2-B347-A9D7-E171E50B59BB}"/>
              </a:ext>
            </a:extLst>
          </p:cNvPr>
          <p:cNvSpPr txBox="1"/>
          <p:nvPr/>
        </p:nvSpPr>
        <p:spPr>
          <a:xfrm>
            <a:off x="601884" y="1169043"/>
            <a:ext cx="5652125" cy="461665"/>
          </a:xfrm>
          <a:prstGeom prst="rect">
            <a:avLst/>
          </a:prstGeom>
          <a:noFill/>
        </p:spPr>
        <p:txBody>
          <a:bodyPr wrap="none" rtlCol="0">
            <a:spAutoFit/>
          </a:bodyPr>
          <a:lstStyle/>
          <a:p>
            <a:r>
              <a:rPr lang="it-IT" sz="2400">
                <a:solidFill>
                  <a:schemeClr val="bg1"/>
                </a:solidFill>
              </a:rPr>
              <a:t>“L’IMPORTANZA DELLE SEDUTE PERSONALI“</a:t>
            </a:r>
            <a:endParaRPr lang="it-IT" sz="2400" dirty="0">
              <a:solidFill>
                <a:schemeClr val="bg1"/>
              </a:solidFill>
            </a:endParaRPr>
          </a:p>
        </p:txBody>
      </p:sp>
      <p:pic>
        <p:nvPicPr>
          <p:cNvPr id="7" name="Immagine 6">
            <a:extLst>
              <a:ext uri="{FF2B5EF4-FFF2-40B4-BE49-F238E27FC236}">
                <a16:creationId xmlns:a16="http://schemas.microsoft.com/office/drawing/2014/main" id="{90EA1AEF-99C2-0E4C-87C1-D68DF7DD66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2851" y="836958"/>
            <a:ext cx="2476500" cy="1587500"/>
          </a:xfrm>
          <a:prstGeom prst="roundRect">
            <a:avLst/>
          </a:prstGeom>
        </p:spPr>
      </p:pic>
    </p:spTree>
    <p:extLst>
      <p:ext uri="{BB962C8B-B14F-4D97-AF65-F5344CB8AC3E}">
        <p14:creationId xmlns:p14="http://schemas.microsoft.com/office/powerpoint/2010/main" val="208963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9AE163-0070-4E44-8374-1BEDCA02105E}"/>
              </a:ext>
            </a:extLst>
          </p:cNvPr>
          <p:cNvSpPr>
            <a:spLocks noGrp="1"/>
          </p:cNvSpPr>
          <p:nvPr>
            <p:ph type="title"/>
          </p:nvPr>
        </p:nvSpPr>
        <p:spPr>
          <a:xfrm>
            <a:off x="899448" y="1273413"/>
            <a:ext cx="10393101" cy="2477765"/>
          </a:xfrm>
        </p:spPr>
        <p:txBody>
          <a:bodyPr>
            <a:normAutofit fontScale="90000"/>
          </a:bodyPr>
          <a:lstStyle/>
          <a:p>
            <a:pPr algn="ctr"/>
            <a:r>
              <a:rPr lang="it-IT" dirty="0">
                <a:solidFill>
                  <a:srgbClr val="C00000"/>
                </a:solidFill>
              </a:rPr>
              <a:t>GRAZIE PER L’ASCOLTO</a:t>
            </a:r>
            <a:br>
              <a:rPr lang="it-IT" dirty="0">
                <a:solidFill>
                  <a:srgbClr val="C00000"/>
                </a:solidFill>
              </a:rPr>
            </a:br>
            <a:br>
              <a:rPr lang="it-IT" dirty="0">
                <a:solidFill>
                  <a:srgbClr val="C00000"/>
                </a:solidFill>
              </a:rPr>
            </a:br>
            <a:r>
              <a:rPr lang="it-IT" dirty="0">
                <a:solidFill>
                  <a:srgbClr val="C00000"/>
                </a:solidFill>
              </a:rPr>
              <a:t>BUONA VITA!</a:t>
            </a:r>
            <a:br>
              <a:rPr lang="it-IT" dirty="0"/>
            </a:br>
            <a:endParaRPr lang="it-IT" dirty="0"/>
          </a:p>
        </p:txBody>
      </p:sp>
      <p:pic>
        <p:nvPicPr>
          <p:cNvPr id="4" name="Immagine 3">
            <a:extLst>
              <a:ext uri="{FF2B5EF4-FFF2-40B4-BE49-F238E27FC236}">
                <a16:creationId xmlns:a16="http://schemas.microsoft.com/office/drawing/2014/main" id="{FC268A43-E1C7-6B41-9A33-777EA431A9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8036" y="1179539"/>
            <a:ext cx="2079101" cy="1332757"/>
          </a:xfrm>
          <a:prstGeom prst="rect">
            <a:avLst/>
          </a:prstGeom>
        </p:spPr>
      </p:pic>
      <p:pic>
        <p:nvPicPr>
          <p:cNvPr id="6" name="Immagine 5">
            <a:extLst>
              <a:ext uri="{FF2B5EF4-FFF2-40B4-BE49-F238E27FC236}">
                <a16:creationId xmlns:a16="http://schemas.microsoft.com/office/drawing/2014/main" id="{2FBF6EAD-168D-1547-AA68-99D0279DF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679" y="1161197"/>
            <a:ext cx="1065869" cy="1369439"/>
          </a:xfrm>
          <a:prstGeom prst="rect">
            <a:avLst/>
          </a:prstGeom>
        </p:spPr>
      </p:pic>
      <p:sp>
        <p:nvSpPr>
          <p:cNvPr id="8" name="CasellaDiTesto 7">
            <a:extLst>
              <a:ext uri="{FF2B5EF4-FFF2-40B4-BE49-F238E27FC236}">
                <a16:creationId xmlns:a16="http://schemas.microsoft.com/office/drawing/2014/main" id="{5B850389-F9C1-1B49-B19E-8F51CB24234E}"/>
              </a:ext>
            </a:extLst>
          </p:cNvPr>
          <p:cNvSpPr txBox="1"/>
          <p:nvPr/>
        </p:nvSpPr>
        <p:spPr>
          <a:xfrm>
            <a:off x="3653740" y="3845052"/>
            <a:ext cx="4884516" cy="1200329"/>
          </a:xfrm>
          <a:prstGeom prst="rect">
            <a:avLst/>
          </a:prstGeom>
          <a:noFill/>
        </p:spPr>
        <p:txBody>
          <a:bodyPr wrap="square" rtlCol="0">
            <a:spAutoFit/>
          </a:bodyPr>
          <a:lstStyle/>
          <a:p>
            <a:pPr algn="ctr"/>
            <a:r>
              <a:rPr lang="it-IT" dirty="0"/>
              <a:t>CONTATTI</a:t>
            </a:r>
          </a:p>
          <a:p>
            <a:pPr algn="ctr"/>
            <a:r>
              <a:rPr lang="it-IT" dirty="0"/>
              <a:t>348 1596825</a:t>
            </a:r>
          </a:p>
          <a:p>
            <a:pPr algn="ctr"/>
            <a:r>
              <a:rPr lang="it-IT" dirty="0">
                <a:hlinkClick r:id="rId4"/>
              </a:rPr>
              <a:t>valentina.franceschini90@gmail.com</a:t>
            </a:r>
            <a:endParaRPr lang="it-IT" dirty="0"/>
          </a:p>
          <a:p>
            <a:pPr algn="ctr"/>
            <a:endParaRPr lang="it-IT" dirty="0"/>
          </a:p>
        </p:txBody>
      </p:sp>
    </p:spTree>
    <p:extLst>
      <p:ext uri="{BB962C8B-B14F-4D97-AF65-F5344CB8AC3E}">
        <p14:creationId xmlns:p14="http://schemas.microsoft.com/office/powerpoint/2010/main" val="477180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solidFill>
                  <a:srgbClr val="C00000"/>
                </a:solidFill>
              </a:rPr>
              <a:t>IL RUOLO DEL TRAINER</a:t>
            </a:r>
          </a:p>
        </p:txBody>
      </p:sp>
      <p:sp>
        <p:nvSpPr>
          <p:cNvPr id="3" name="Segnaposto contenuto 2"/>
          <p:cNvSpPr>
            <a:spLocks noGrp="1"/>
          </p:cNvSpPr>
          <p:nvPr>
            <p:ph idx="1"/>
          </p:nvPr>
        </p:nvSpPr>
        <p:spPr>
          <a:xfrm>
            <a:off x="838200" y="1690688"/>
            <a:ext cx="10515600" cy="4447498"/>
          </a:xfrm>
        </p:spPr>
        <p:txBody>
          <a:bodyPr>
            <a:noAutofit/>
          </a:bodyPr>
          <a:lstStyle/>
          <a:p>
            <a:pPr algn="just"/>
            <a:r>
              <a:rPr lang="it-IT" sz="1600" b="1" dirty="0"/>
              <a:t>Il Trainer Omeosinergetico </a:t>
            </a:r>
            <a:r>
              <a:rPr lang="it-IT" sz="1600" dirty="0"/>
              <a:t>è la qualifica che assumono medici, farmacisti, biologi, psicologi, naturopati, osteopati, fisioterapisti ed ogni altra professione che opera nel campo della cura e del benessere, grazie alla </a:t>
            </a:r>
            <a:r>
              <a:rPr lang="it-IT" sz="1600" b="1" dirty="0"/>
              <a:t>Specializzazione</a:t>
            </a:r>
            <a:r>
              <a:rPr lang="it-IT" sz="1600" dirty="0"/>
              <a:t> acquisita nella </a:t>
            </a:r>
            <a:r>
              <a:rPr lang="it-IT" sz="1600" b="1" dirty="0"/>
              <a:t>Accademia di Omeosinergia,</a:t>
            </a:r>
            <a:r>
              <a:rPr lang="it-IT" sz="1600" dirty="0"/>
              <a:t> continuando ad aggiornarsi costantemente. Tutte queste figure di terapeuti hanno arricchito le metodiche specificate dal loro mansionario con la visione Omeosinergetica della Vita e con i 5 strumenti dell’Omeosinergia. </a:t>
            </a:r>
          </a:p>
          <a:p>
            <a:pPr algn="just"/>
            <a:r>
              <a:rPr lang="it-IT" sz="1600" dirty="0"/>
              <a:t>Il trainer Omeosinergetico è un professionista che opera nel campo della salute, della prevenzione, dell’educazione al benessere e della riscoperta e valorizzazione delle risorse vitali proprie di ogni essere vivente. </a:t>
            </a:r>
          </a:p>
          <a:p>
            <a:pPr algn="just"/>
            <a:r>
              <a:rPr lang="it-IT" sz="1600" dirty="0"/>
              <a:t>Lo scopo primario del trainer è accompagnare la persona in un percorso di Consapevolezza attraverso l’utilizzo dei </a:t>
            </a:r>
            <a:r>
              <a:rPr lang="it-IT" sz="1600" b="1" dirty="0"/>
              <a:t>4 strumenti dell’Omeosinergia: </a:t>
            </a:r>
            <a:r>
              <a:rPr lang="it-IT" sz="1600" dirty="0"/>
              <a:t>l’obiettivo che persegue è guidare l’individuo a prendere in mano la propria Vita, conoscendosi in profondità, solo in questo modo sarà possibile la guarigione, appannaggio non del terapeuta, che cura, ma del paziente/cliente stesso.</a:t>
            </a:r>
          </a:p>
          <a:p>
            <a:pPr algn="just"/>
            <a:r>
              <a:rPr lang="it-IT" sz="1600" dirty="0"/>
              <a:t>E’ quindi un percorso pedagogico e didattico che permette al cliente/paziente di scoprire quelle norme psicodinamiche che portano alla malattia stessa, occupandosi del rifiuto primario (di sé stessi) e secondario (dell’esperienza) che sempre, non consapevolizzato, conduce ad un accumulo, limitando così la libertà di esprimerci e di essere sé stessi. </a:t>
            </a:r>
          </a:p>
        </p:txBody>
      </p:sp>
    </p:spTree>
    <p:extLst>
      <p:ext uri="{BB962C8B-B14F-4D97-AF65-F5344CB8AC3E}">
        <p14:creationId xmlns:p14="http://schemas.microsoft.com/office/powerpoint/2010/main" val="2930312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6A7C2E5-A096-6846-9C8B-457A664528AF}"/>
              </a:ext>
            </a:extLst>
          </p:cNvPr>
          <p:cNvSpPr>
            <a:spLocks noGrp="1"/>
          </p:cNvSpPr>
          <p:nvPr>
            <p:ph type="title"/>
          </p:nvPr>
        </p:nvSpPr>
        <p:spPr/>
        <p:txBody>
          <a:bodyPr>
            <a:normAutofit/>
          </a:bodyPr>
          <a:lstStyle/>
          <a:p>
            <a:pPr algn="ctr"/>
            <a:r>
              <a:rPr lang="it-IT" sz="4000" dirty="0">
                <a:solidFill>
                  <a:srgbClr val="C00000"/>
                </a:solidFill>
              </a:rPr>
              <a:t>IL RUOLO DEL TRAINER</a:t>
            </a:r>
            <a:endParaRPr lang="it-IT" sz="4000" dirty="0"/>
          </a:p>
        </p:txBody>
      </p:sp>
      <p:sp>
        <p:nvSpPr>
          <p:cNvPr id="3" name="Segnaposto contenuto 2">
            <a:extLst>
              <a:ext uri="{FF2B5EF4-FFF2-40B4-BE49-F238E27FC236}">
                <a16:creationId xmlns:a16="http://schemas.microsoft.com/office/drawing/2014/main" id="{60FF16A5-98D1-584C-8EA3-CB3EB0480E15}"/>
              </a:ext>
            </a:extLst>
          </p:cNvPr>
          <p:cNvSpPr>
            <a:spLocks noGrp="1"/>
          </p:cNvSpPr>
          <p:nvPr>
            <p:ph idx="1"/>
          </p:nvPr>
        </p:nvSpPr>
        <p:spPr>
          <a:xfrm>
            <a:off x="838200" y="1559407"/>
            <a:ext cx="10515600" cy="4351338"/>
          </a:xfrm>
        </p:spPr>
        <p:txBody>
          <a:bodyPr>
            <a:normAutofit/>
          </a:bodyPr>
          <a:lstStyle/>
          <a:p>
            <a:pPr algn="just"/>
            <a:r>
              <a:rPr lang="it-IT" sz="1600" dirty="0"/>
              <a:t>Accompagnerà il paziente/cliente a conoscere chi è, cosa è e come è.</a:t>
            </a:r>
          </a:p>
          <a:p>
            <a:pPr algn="just"/>
            <a:r>
              <a:rPr lang="it-IT" sz="1600" dirty="0"/>
              <a:t>Eserciterà la sua attività, non soltanto per la comprensione del disagio della persona che si è rivolta a lui, ma soprattutto per favorire consapevolmente la sua crescita individuale.</a:t>
            </a:r>
          </a:p>
          <a:p>
            <a:r>
              <a:rPr lang="it-IT" sz="1600" dirty="0"/>
              <a:t>Compito primario del trainer è favorire la Consapevolezza del vivere quotidiano e il ripristino delle capacità di autoregolazione dell’unità psicofisica della persona, favorendo in questo modo il mantenimento di un ottimale stato di benessere.</a:t>
            </a:r>
          </a:p>
          <a:p>
            <a:r>
              <a:rPr lang="it-IT" sz="1600" dirty="0"/>
              <a:t>Il trainer deve essere sempre consapevole delle potenzialità e dei limiti di applicazione della filosofia e metodica Omeosinergetica, non deve mai sconfinare in ambito diagnostico e di prescrizione farmacologica, a meno che il professionista non sia un medico.</a:t>
            </a:r>
          </a:p>
          <a:p>
            <a:r>
              <a:rPr lang="it-IT" sz="1600" dirty="0"/>
              <a:t>Il trainer è una figura nuova nel panorama nazionale, che si contraddistingue da tutte le altre perché ha in mano un metodo unico, con lo scopo di migliorare la qualità di vita delle persone; grazie ai principi Universali che l’Omeosinergia insegna, il trainer si troverà ad affrontare qualsiasi ambito della vita quotidiana, a differenze di altre figure professionali che si specializzano in determinati settori. 		</a:t>
            </a:r>
          </a:p>
          <a:p>
            <a:endParaRPr lang="it-IT" dirty="0"/>
          </a:p>
        </p:txBody>
      </p:sp>
    </p:spTree>
    <p:extLst>
      <p:ext uri="{BB962C8B-B14F-4D97-AF65-F5344CB8AC3E}">
        <p14:creationId xmlns:p14="http://schemas.microsoft.com/office/powerpoint/2010/main" val="2869892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F7AF08C-3C98-F94C-9863-B3C5F8B85666}"/>
              </a:ext>
            </a:extLst>
          </p:cNvPr>
          <p:cNvSpPr>
            <a:spLocks noGrp="1"/>
          </p:cNvSpPr>
          <p:nvPr>
            <p:ph type="title"/>
          </p:nvPr>
        </p:nvSpPr>
        <p:spPr/>
        <p:txBody>
          <a:bodyPr>
            <a:normAutofit/>
          </a:bodyPr>
          <a:lstStyle/>
          <a:p>
            <a:pPr algn="ctr"/>
            <a:r>
              <a:rPr lang="it-IT" sz="4000" dirty="0">
                <a:solidFill>
                  <a:srgbClr val="C00000"/>
                </a:solidFill>
              </a:rPr>
              <a:t>IL RUOLO DEL TRAINER</a:t>
            </a:r>
            <a:endParaRPr lang="it-IT" sz="4000" dirty="0"/>
          </a:p>
        </p:txBody>
      </p:sp>
      <p:sp>
        <p:nvSpPr>
          <p:cNvPr id="3" name="Segnaposto contenuto 2">
            <a:extLst>
              <a:ext uri="{FF2B5EF4-FFF2-40B4-BE49-F238E27FC236}">
                <a16:creationId xmlns:a16="http://schemas.microsoft.com/office/drawing/2014/main" id="{39570710-B105-3842-962E-FD0137585E34}"/>
              </a:ext>
            </a:extLst>
          </p:cNvPr>
          <p:cNvSpPr>
            <a:spLocks noGrp="1"/>
          </p:cNvSpPr>
          <p:nvPr>
            <p:ph idx="1"/>
          </p:nvPr>
        </p:nvSpPr>
        <p:spPr/>
        <p:txBody>
          <a:bodyPr>
            <a:normAutofit/>
          </a:bodyPr>
          <a:lstStyle/>
          <a:p>
            <a:r>
              <a:rPr lang="it-IT" sz="1600" dirty="0"/>
              <a:t>Il trainer omeosinergetico è sostenitore del pieno ed incondizionato pluralismo scientifico e filosofico, condizione necessaria affinché il campo della ricerca  della conoscenza sia sempre libero da condizionamenti da vari ordine, da preconcetti e da conseguenti limitazioni.</a:t>
            </a:r>
          </a:p>
          <a:p>
            <a:r>
              <a:rPr lang="it-IT" sz="1600" dirty="0"/>
              <a:t>Basa il suo approccio sulle conoscenze dell’Omeosinergia, delle altre medicine non convenzionali, delle discipline naturali e sulle moderne acquisizioni scientifiche in ambiti multidisciplinari. Il fine ultimo, in ogni caso, sarà sempre il rispetto della vita, della dignità e libertà della persona. </a:t>
            </a:r>
          </a:p>
          <a:p>
            <a:r>
              <a:rPr lang="it-IT" sz="1600" dirty="0"/>
              <a:t>Dopo il corso di studi minimo definito dal Regolamento Interno, decide di adeguarsi volontariamente agli standard minimi di qualità e formazione e alle norme di deontologia professionale.</a:t>
            </a:r>
          </a:p>
          <a:p>
            <a:r>
              <a:rPr lang="it-IT" sz="1600" dirty="0"/>
              <a:t>Per offrire le proprie consulenze con sempre maggiore professionalità e competenza, si impegna espressamente ad accrescere continuamente le proprie conoscenze, coltivando lo studio. Quindi dopo il Diploma presso l’Accademia di Omeosinergia, si impegna a frequentare </a:t>
            </a:r>
            <a:r>
              <a:rPr lang="it-IT" sz="1600" b="1" dirty="0"/>
              <a:t>l’Aggiornamento annuale </a:t>
            </a:r>
            <a:r>
              <a:rPr lang="it-IT" sz="1600" dirty="0"/>
              <a:t>organizzato dall’Accademia, consentendo al trainer il confronto con gli altri trainers, tutors e medici omeosinergetici. L’aggiornamento garantisce l’apprendimento delle ultime evoluzioni della Filosofia e della Medicina, garantendo di poter operare utilizzando il Metodo Omeosinergetico.</a:t>
            </a:r>
          </a:p>
          <a:p>
            <a:endParaRPr lang="it-IT" sz="1600" dirty="0"/>
          </a:p>
          <a:p>
            <a:endParaRPr lang="it-IT" sz="1600" dirty="0"/>
          </a:p>
        </p:txBody>
      </p:sp>
    </p:spTree>
    <p:extLst>
      <p:ext uri="{BB962C8B-B14F-4D97-AF65-F5344CB8AC3E}">
        <p14:creationId xmlns:p14="http://schemas.microsoft.com/office/powerpoint/2010/main" val="1206063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6260CB9-5F43-974C-8770-5C5EA154D1F7}"/>
              </a:ext>
            </a:extLst>
          </p:cNvPr>
          <p:cNvSpPr>
            <a:spLocks noGrp="1"/>
          </p:cNvSpPr>
          <p:nvPr>
            <p:ph type="title"/>
          </p:nvPr>
        </p:nvSpPr>
        <p:spPr/>
        <p:txBody>
          <a:bodyPr>
            <a:normAutofit/>
          </a:bodyPr>
          <a:lstStyle/>
          <a:p>
            <a:pPr algn="ctr"/>
            <a:r>
              <a:rPr lang="it-IT" sz="4000" dirty="0">
                <a:solidFill>
                  <a:srgbClr val="C00000"/>
                </a:solidFill>
              </a:rPr>
              <a:t>AGGIORNAMENTO ANNUALE</a:t>
            </a:r>
          </a:p>
        </p:txBody>
      </p:sp>
      <p:sp>
        <p:nvSpPr>
          <p:cNvPr id="3" name="Segnaposto contenuto 2">
            <a:extLst>
              <a:ext uri="{FF2B5EF4-FFF2-40B4-BE49-F238E27FC236}">
                <a16:creationId xmlns:a16="http://schemas.microsoft.com/office/drawing/2014/main" id="{F98C233C-E147-514E-B5E9-E2CCF18EA697}"/>
              </a:ext>
            </a:extLst>
          </p:cNvPr>
          <p:cNvSpPr>
            <a:spLocks noGrp="1"/>
          </p:cNvSpPr>
          <p:nvPr>
            <p:ph idx="1"/>
          </p:nvPr>
        </p:nvSpPr>
        <p:spPr>
          <a:xfrm>
            <a:off x="838200" y="1374213"/>
            <a:ext cx="10515600" cy="4351338"/>
          </a:xfrm>
        </p:spPr>
        <p:txBody>
          <a:bodyPr/>
          <a:lstStyle/>
          <a:p>
            <a:pPr marL="0" indent="0">
              <a:buNone/>
            </a:pPr>
            <a:endParaRPr lang="it-IT" sz="2000" b="1" dirty="0">
              <a:solidFill>
                <a:srgbClr val="C00000"/>
              </a:solidFill>
            </a:endParaRPr>
          </a:p>
          <a:p>
            <a:pPr marL="342900" indent="-342900">
              <a:buFont typeface="+mj-lt"/>
              <a:buAutoNum type="arabicPeriod"/>
            </a:pPr>
            <a:r>
              <a:rPr lang="it-IT" sz="1600" b="1" dirty="0">
                <a:solidFill>
                  <a:srgbClr val="C00000"/>
                </a:solidFill>
              </a:rPr>
              <a:t>AGGIORNAMENTO BASE </a:t>
            </a:r>
          </a:p>
          <a:p>
            <a:pPr marL="0" indent="0">
              <a:buNone/>
            </a:pPr>
            <a:r>
              <a:rPr lang="it-IT" sz="1600" b="1" dirty="0">
                <a:solidFill>
                  <a:srgbClr val="C00000"/>
                </a:solidFill>
              </a:rPr>
              <a:t>(TUTOR OMEOSINERGETICO, MEDICO E FARMACISTA SPECIALIZZATI IN OMEOSINERGIA):</a:t>
            </a:r>
          </a:p>
          <a:p>
            <a:pPr marL="0" indent="0">
              <a:buNone/>
            </a:pPr>
            <a:r>
              <a:rPr lang="it-IT" sz="1600" dirty="0"/>
              <a:t>Rivolto a tutti i Terapeuti che si sono Diplomati alla scuola di Specializzazione in Omeosinergia®. </a:t>
            </a:r>
          </a:p>
          <a:p>
            <a:pPr marL="0" indent="0">
              <a:buNone/>
            </a:pPr>
            <a:r>
              <a:rPr lang="it-IT" sz="1600" dirty="0"/>
              <a:t>Necessario ad acquisire e mantenere la qualifica di TUTOR OMEOSINERGETICO, cioè̀ colui che opera con l’Omeosinergia®, divulgandone il messaggio e promuovendola nel suo ambito e mansionario professionale. </a:t>
            </a:r>
          </a:p>
          <a:p>
            <a:pPr marL="0" indent="0">
              <a:buNone/>
            </a:pPr>
            <a:r>
              <a:rPr lang="it-IT" sz="1600" dirty="0"/>
              <a:t>Adempimenti obbligatori inclusi nella retta annuale:</a:t>
            </a:r>
          </a:p>
          <a:p>
            <a:r>
              <a:rPr lang="it-IT" sz="1600" dirty="0"/>
              <a:t>Aggiornamento annuale in due moduli (Marzo- Settembre): 1°MODULO giovedì 11 marzo alle ore 9:00 fino a domenica 14 marzo ore 13:00 </a:t>
            </a:r>
            <a:r>
              <a:rPr lang="it-IT" sz="1600" b="1" u="sng" dirty="0"/>
              <a:t>in presenza, </a:t>
            </a:r>
            <a:r>
              <a:rPr lang="it-IT" sz="1600" dirty="0"/>
              <a:t>2° MODULO 9-12 settembre;</a:t>
            </a:r>
          </a:p>
          <a:p>
            <a:r>
              <a:rPr lang="it-IT" sz="1600" dirty="0"/>
              <a:t>Rinnovare annualmente la tessera associativa OMEOS del prezzo di 50 euro </a:t>
            </a:r>
          </a:p>
          <a:p>
            <a:pPr marL="0" indent="0">
              <a:buNone/>
            </a:pPr>
            <a:endParaRPr lang="it-IT" dirty="0"/>
          </a:p>
        </p:txBody>
      </p:sp>
    </p:spTree>
    <p:extLst>
      <p:ext uri="{BB962C8B-B14F-4D97-AF65-F5344CB8AC3E}">
        <p14:creationId xmlns:p14="http://schemas.microsoft.com/office/powerpoint/2010/main" val="3628394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0307E61-3DF2-814A-835E-9DDB8C686592}"/>
              </a:ext>
            </a:extLst>
          </p:cNvPr>
          <p:cNvSpPr>
            <a:spLocks noGrp="1"/>
          </p:cNvSpPr>
          <p:nvPr>
            <p:ph type="title"/>
          </p:nvPr>
        </p:nvSpPr>
        <p:spPr/>
        <p:txBody>
          <a:bodyPr>
            <a:normAutofit/>
          </a:bodyPr>
          <a:lstStyle/>
          <a:p>
            <a:pPr algn="ctr"/>
            <a:r>
              <a:rPr lang="it-IT" sz="4000" dirty="0">
                <a:solidFill>
                  <a:srgbClr val="C00000"/>
                </a:solidFill>
              </a:rPr>
              <a:t>AGGIORNAMENTO ANNUALE</a:t>
            </a:r>
            <a:endParaRPr lang="it-IT" sz="4000" dirty="0"/>
          </a:p>
        </p:txBody>
      </p:sp>
      <p:sp>
        <p:nvSpPr>
          <p:cNvPr id="3" name="Segnaposto contenuto 2">
            <a:extLst>
              <a:ext uri="{FF2B5EF4-FFF2-40B4-BE49-F238E27FC236}">
                <a16:creationId xmlns:a16="http://schemas.microsoft.com/office/drawing/2014/main" id="{1035BF9B-24B9-B646-AD4C-214D329493D9}"/>
              </a:ext>
            </a:extLst>
          </p:cNvPr>
          <p:cNvSpPr>
            <a:spLocks noGrp="1"/>
          </p:cNvSpPr>
          <p:nvPr>
            <p:ph idx="1"/>
          </p:nvPr>
        </p:nvSpPr>
        <p:spPr>
          <a:xfrm>
            <a:off x="838200" y="1690688"/>
            <a:ext cx="10515600" cy="4351338"/>
          </a:xfrm>
        </p:spPr>
        <p:txBody>
          <a:bodyPr>
            <a:normAutofit/>
          </a:bodyPr>
          <a:lstStyle/>
          <a:p>
            <a:pPr marL="342900" indent="-342900">
              <a:buFont typeface="+mj-lt"/>
              <a:buAutoNum type="arabicPeriod" startAt="2"/>
            </a:pPr>
            <a:r>
              <a:rPr lang="it-IT" sz="1600" b="1" dirty="0">
                <a:solidFill>
                  <a:srgbClr val="C00000"/>
                </a:solidFill>
              </a:rPr>
              <a:t>AGGIORNAMENTO AVANZATO </a:t>
            </a:r>
          </a:p>
          <a:p>
            <a:pPr marL="0" indent="0">
              <a:buNone/>
            </a:pPr>
            <a:r>
              <a:rPr lang="it-IT" sz="1600" b="1" dirty="0">
                <a:solidFill>
                  <a:srgbClr val="C00000"/>
                </a:solidFill>
              </a:rPr>
              <a:t>(TRAINER OMEOSINERGETICO):</a:t>
            </a:r>
            <a:br>
              <a:rPr lang="it-IT" sz="1600" b="1" dirty="0"/>
            </a:br>
            <a:endParaRPr lang="it-IT" sz="1600" b="1" dirty="0"/>
          </a:p>
          <a:p>
            <a:pPr marL="0" indent="0">
              <a:buNone/>
            </a:pPr>
            <a:r>
              <a:rPr lang="it-IT" sz="1600" dirty="0"/>
              <a:t>Rivolto a tutti i Terapeuti che si sono Diplomati alla scuola di Naturopatia ad indirizzo omeosinergetico e alla scuola di Specializzazione in Omeosinergia®. </a:t>
            </a:r>
          </a:p>
          <a:p>
            <a:pPr marL="0" indent="0">
              <a:buNone/>
            </a:pPr>
            <a:r>
              <a:rPr lang="it-IT" sz="1600" b="1" u="sng" dirty="0"/>
              <a:t>Necessario per ottenere e mantenere la qualifica di TRAINER OMEOSINERGETICO</a:t>
            </a:r>
            <a:r>
              <a:rPr lang="it-IT" sz="1600" dirty="0"/>
              <a:t>, cioè colui che opera con l’Omeosinergia, divulgandone il messaggio e promuovendola nel suo ambito e mansionario professionale ed accompagna la persona in un percorso di Consapevolezza attraverso l’utilizzo dei 4 Strumenti dell’Omeosinergia. </a:t>
            </a:r>
          </a:p>
          <a:p>
            <a:endParaRPr lang="it-IT" sz="1800" dirty="0"/>
          </a:p>
        </p:txBody>
      </p:sp>
    </p:spTree>
    <p:extLst>
      <p:ext uri="{BB962C8B-B14F-4D97-AF65-F5344CB8AC3E}">
        <p14:creationId xmlns:p14="http://schemas.microsoft.com/office/powerpoint/2010/main" val="228632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AE0802F-56DD-254F-B34A-B0FBBF8C859D}"/>
              </a:ext>
            </a:extLst>
          </p:cNvPr>
          <p:cNvSpPr>
            <a:spLocks noGrp="1"/>
          </p:cNvSpPr>
          <p:nvPr>
            <p:ph type="title"/>
          </p:nvPr>
        </p:nvSpPr>
        <p:spPr/>
        <p:txBody>
          <a:bodyPr>
            <a:normAutofit/>
          </a:bodyPr>
          <a:lstStyle/>
          <a:p>
            <a:pPr algn="ctr"/>
            <a:r>
              <a:rPr lang="it-IT" sz="4000" dirty="0">
                <a:solidFill>
                  <a:srgbClr val="C00000"/>
                </a:solidFill>
              </a:rPr>
              <a:t>AGGIORNAMENTO ANNUALE</a:t>
            </a:r>
            <a:endParaRPr lang="it-IT" sz="4000" dirty="0"/>
          </a:p>
        </p:txBody>
      </p:sp>
      <p:sp>
        <p:nvSpPr>
          <p:cNvPr id="3" name="Segnaposto contenuto 2">
            <a:extLst>
              <a:ext uri="{FF2B5EF4-FFF2-40B4-BE49-F238E27FC236}">
                <a16:creationId xmlns:a16="http://schemas.microsoft.com/office/drawing/2014/main" id="{805E71A8-FD16-F44F-A25C-84BE46D4A61B}"/>
              </a:ext>
            </a:extLst>
          </p:cNvPr>
          <p:cNvSpPr>
            <a:spLocks noGrp="1"/>
          </p:cNvSpPr>
          <p:nvPr>
            <p:ph idx="1"/>
          </p:nvPr>
        </p:nvSpPr>
        <p:spPr/>
        <p:txBody>
          <a:bodyPr>
            <a:normAutofit/>
          </a:bodyPr>
          <a:lstStyle/>
          <a:p>
            <a:pPr marL="0" indent="0">
              <a:buNone/>
            </a:pPr>
            <a:r>
              <a:rPr lang="it-IT" sz="1600" dirty="0"/>
              <a:t>Adempimenti obbligatori:</a:t>
            </a:r>
            <a:br>
              <a:rPr lang="it-IT" sz="1600" dirty="0"/>
            </a:br>
            <a:r>
              <a:rPr lang="it-IT" sz="1600" dirty="0"/>
              <a:t>• Aggiornamento annuale in due moduli (Marzo- Settembre): 1°MODULO giovedì 11 marzo alle ore 9:00 fino a domenica 14 marzo ore 13:00 </a:t>
            </a:r>
            <a:r>
              <a:rPr lang="it-IT" sz="1600" b="1" u="sng" dirty="0"/>
              <a:t>in presenza, </a:t>
            </a:r>
            <a:r>
              <a:rPr lang="it-IT" sz="1600" dirty="0"/>
              <a:t>2° MODULO 9-12 settembre;</a:t>
            </a:r>
          </a:p>
          <a:p>
            <a:r>
              <a:rPr lang="it-IT" sz="1600" dirty="0"/>
              <a:t>Rinnovare annualmente la tessera associativa OMEOS del prezzo di 50 euro </a:t>
            </a:r>
          </a:p>
          <a:p>
            <a:r>
              <a:rPr lang="it-IT" sz="1600" dirty="0"/>
              <a:t>6 ore di percorso personale con la naturopata Giovanna Pantaleo al costo di 50,00 euro ciascuna, le sedute non devono essere intervallate da periodi superiori ai 3 mesi;</a:t>
            </a:r>
          </a:p>
          <a:p>
            <a:r>
              <a:rPr lang="it-IT" sz="1600" dirty="0"/>
              <a:t>Nella quota è inclusa la Carta del Trainer in formato digitale e biglietto da visita in formato digitale </a:t>
            </a:r>
          </a:p>
          <a:p>
            <a:endParaRPr lang="it-IT" dirty="0"/>
          </a:p>
        </p:txBody>
      </p:sp>
    </p:spTree>
    <p:extLst>
      <p:ext uri="{BB962C8B-B14F-4D97-AF65-F5344CB8AC3E}">
        <p14:creationId xmlns:p14="http://schemas.microsoft.com/office/powerpoint/2010/main" val="122555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3199D4E-101D-B04D-AF92-2F5A3B0FE5C9}"/>
              </a:ext>
            </a:extLst>
          </p:cNvPr>
          <p:cNvSpPr>
            <a:spLocks noGrp="1"/>
          </p:cNvSpPr>
          <p:nvPr>
            <p:ph type="title"/>
          </p:nvPr>
        </p:nvSpPr>
        <p:spPr/>
        <p:txBody>
          <a:bodyPr>
            <a:normAutofit/>
          </a:bodyPr>
          <a:lstStyle/>
          <a:p>
            <a:pPr algn="ctr"/>
            <a:r>
              <a:rPr lang="it-IT" sz="4000" dirty="0">
                <a:solidFill>
                  <a:srgbClr val="C00000"/>
                </a:solidFill>
              </a:rPr>
              <a:t>L’IMPORTANZA DELLE SEDUTE PERSONALI</a:t>
            </a:r>
            <a:endParaRPr lang="it-IT" sz="4000" dirty="0"/>
          </a:p>
        </p:txBody>
      </p:sp>
      <p:sp>
        <p:nvSpPr>
          <p:cNvPr id="3" name="Segnaposto contenuto 2">
            <a:extLst>
              <a:ext uri="{FF2B5EF4-FFF2-40B4-BE49-F238E27FC236}">
                <a16:creationId xmlns:a16="http://schemas.microsoft.com/office/drawing/2014/main" id="{B71ABE64-73AC-A840-916A-88C59063C089}"/>
              </a:ext>
            </a:extLst>
          </p:cNvPr>
          <p:cNvSpPr>
            <a:spLocks noGrp="1"/>
          </p:cNvSpPr>
          <p:nvPr>
            <p:ph idx="1"/>
          </p:nvPr>
        </p:nvSpPr>
        <p:spPr>
          <a:xfrm>
            <a:off x="838200" y="1473933"/>
            <a:ext cx="10515600" cy="4351338"/>
          </a:xfrm>
        </p:spPr>
        <p:txBody>
          <a:bodyPr/>
          <a:lstStyle/>
          <a:p>
            <a:pPr marL="0" indent="0" algn="ctr">
              <a:buNone/>
            </a:pPr>
            <a:endParaRPr lang="it-IT" sz="4400" dirty="0"/>
          </a:p>
          <a:p>
            <a:pPr marL="0" indent="0" algn="ctr">
              <a:buNone/>
            </a:pPr>
            <a:endParaRPr lang="it-IT" sz="4400" dirty="0"/>
          </a:p>
          <a:p>
            <a:pPr marL="0" indent="0" algn="ctr">
              <a:buNone/>
            </a:pPr>
            <a:r>
              <a:rPr lang="it-IT" sz="3200" dirty="0"/>
              <a:t>SECONDO LA VOSTRA ESPERIENZA, </a:t>
            </a:r>
          </a:p>
          <a:p>
            <a:pPr marL="0" indent="0" algn="ctr">
              <a:buNone/>
            </a:pPr>
            <a:r>
              <a:rPr lang="it-IT" sz="3200" dirty="0"/>
              <a:t>PERCHE SONO IMPORTANTI LE SEDUTE PERSONALI?</a:t>
            </a:r>
          </a:p>
          <a:p>
            <a:pPr marL="0" indent="0">
              <a:buNone/>
            </a:pPr>
            <a:endParaRPr lang="it-IT" dirty="0"/>
          </a:p>
        </p:txBody>
      </p:sp>
    </p:spTree>
    <p:extLst>
      <p:ext uri="{BB962C8B-B14F-4D97-AF65-F5344CB8AC3E}">
        <p14:creationId xmlns:p14="http://schemas.microsoft.com/office/powerpoint/2010/main" val="1693576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0E2633-42F9-5F4A-BD21-9F9CF19E5E79}"/>
              </a:ext>
            </a:extLst>
          </p:cNvPr>
          <p:cNvSpPr>
            <a:spLocks noGrp="1"/>
          </p:cNvSpPr>
          <p:nvPr>
            <p:ph type="title"/>
          </p:nvPr>
        </p:nvSpPr>
        <p:spPr/>
        <p:txBody>
          <a:bodyPr>
            <a:normAutofit/>
          </a:bodyPr>
          <a:lstStyle/>
          <a:p>
            <a:pPr algn="ctr"/>
            <a:r>
              <a:rPr lang="it-IT" sz="4000" dirty="0">
                <a:solidFill>
                  <a:srgbClr val="C00000"/>
                </a:solidFill>
              </a:rPr>
              <a:t>L’IMPORTANZA DELLE SEDUTE PERSONALI</a:t>
            </a:r>
          </a:p>
        </p:txBody>
      </p:sp>
      <p:sp>
        <p:nvSpPr>
          <p:cNvPr id="3" name="Segnaposto contenuto 2">
            <a:extLst>
              <a:ext uri="{FF2B5EF4-FFF2-40B4-BE49-F238E27FC236}">
                <a16:creationId xmlns:a16="http://schemas.microsoft.com/office/drawing/2014/main" id="{735698ED-68F0-2C4F-957B-86AF9BC234EC}"/>
              </a:ext>
            </a:extLst>
          </p:cNvPr>
          <p:cNvSpPr>
            <a:spLocks noGrp="1"/>
          </p:cNvSpPr>
          <p:nvPr>
            <p:ph idx="1"/>
          </p:nvPr>
        </p:nvSpPr>
        <p:spPr>
          <a:xfrm>
            <a:off x="838200" y="2007891"/>
            <a:ext cx="10515600" cy="3084969"/>
          </a:xfrm>
        </p:spPr>
        <p:txBody>
          <a:bodyPr>
            <a:normAutofit/>
          </a:bodyPr>
          <a:lstStyle/>
          <a:p>
            <a:pPr marL="514350" indent="-514350">
              <a:buFont typeface="+mj-lt"/>
              <a:buAutoNum type="arabicPeriod"/>
            </a:pPr>
            <a:r>
              <a:rPr lang="it-IT" sz="1600" dirty="0"/>
              <a:t>Applicazione quotidiana dei 4 strumenti, come pensiamo di riuscire a trasmetterli agli altri se noi per primi non li applichiamo su di noi?</a:t>
            </a:r>
          </a:p>
          <a:p>
            <a:pPr marL="514350" indent="-514350">
              <a:buFont typeface="+mj-lt"/>
              <a:buAutoNum type="arabicPeriod"/>
            </a:pPr>
            <a:endParaRPr lang="it-IT" sz="1600" dirty="0"/>
          </a:p>
          <a:p>
            <a:pPr marL="514350" indent="-514350">
              <a:buFont typeface="+mj-lt"/>
              <a:buAutoNum type="arabicPeriod"/>
            </a:pPr>
            <a:r>
              <a:rPr lang="it-IT" sz="1600" dirty="0"/>
              <a:t>Il cliente/paziente ci riporta sempre ciò che noi siamo; attiriamo sempre come noi siamo, o la parte A o la parte B.     Nel rapportarsi con l’altro, esiste sempre la risonanza e l’attrazione (2°Principio)</a:t>
            </a:r>
          </a:p>
          <a:p>
            <a:pPr marL="514350" indent="-514350">
              <a:buFont typeface="+mj-lt"/>
              <a:buAutoNum type="arabicPeriod"/>
            </a:pPr>
            <a:endParaRPr lang="it-IT" sz="1600" dirty="0"/>
          </a:p>
        </p:txBody>
      </p:sp>
    </p:spTree>
    <p:extLst>
      <p:ext uri="{BB962C8B-B14F-4D97-AF65-F5344CB8AC3E}">
        <p14:creationId xmlns:p14="http://schemas.microsoft.com/office/powerpoint/2010/main" val="235972349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5250</TotalTime>
  <Words>1057</Words>
  <Application>Microsoft Macintosh PowerPoint</Application>
  <PresentationFormat>Widescreen</PresentationFormat>
  <Paragraphs>50</Paragraphs>
  <Slides>10</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10</vt:i4>
      </vt:variant>
    </vt:vector>
  </HeadingPairs>
  <TitlesOfParts>
    <vt:vector size="14" baseType="lpstr">
      <vt:lpstr>Arial</vt:lpstr>
      <vt:lpstr>Calibri</vt:lpstr>
      <vt:lpstr>Calibri Light</vt:lpstr>
      <vt:lpstr>Tema di Office</vt:lpstr>
      <vt:lpstr>VALENTINA FRANCESCHINI  - Trainer Omeosinergetico - Naturopata ad Indirizzo Omeosinergetico - Floriterapeuta</vt:lpstr>
      <vt:lpstr>IL RUOLO DEL TRAINER</vt:lpstr>
      <vt:lpstr>IL RUOLO DEL TRAINER</vt:lpstr>
      <vt:lpstr>IL RUOLO DEL TRAINER</vt:lpstr>
      <vt:lpstr>AGGIORNAMENTO ANNUALE</vt:lpstr>
      <vt:lpstr>AGGIORNAMENTO ANNUALE</vt:lpstr>
      <vt:lpstr>AGGIORNAMENTO ANNUALE</vt:lpstr>
      <vt:lpstr>L’IMPORTANZA DELLE SEDUTE PERSONALI</vt:lpstr>
      <vt:lpstr>L’IMPORTANZA DELLE SEDUTE PERSONALI</vt:lpstr>
      <vt:lpstr>GRAZIE PER L’ASCOLTO  BUONA VITA! </vt:lpstr>
    </vt:vector>
  </TitlesOfParts>
  <Company>Utente Office 2016</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Area55</dc:creator>
  <cp:lastModifiedBy>Giovanna Pantaleo</cp:lastModifiedBy>
  <cp:revision>31</cp:revision>
  <dcterms:created xsi:type="dcterms:W3CDTF">2021-01-28T09:13:39Z</dcterms:created>
  <dcterms:modified xsi:type="dcterms:W3CDTF">2021-02-09T11:48:48Z</dcterms:modified>
</cp:coreProperties>
</file>