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8" r:id="rId4"/>
    <p:sldId id="259" r:id="rId5"/>
    <p:sldId id="260" r:id="rId6"/>
    <p:sldId id="261" r:id="rId7"/>
    <p:sldId id="265" r:id="rId8"/>
    <p:sldId id="266" r:id="rId9"/>
    <p:sldId id="268" r:id="rId10"/>
    <p:sldId id="269" r:id="rId11"/>
    <p:sldId id="270" r:id="rId12"/>
    <p:sldId id="276" r:id="rId13"/>
    <p:sldId id="271" r:id="rId14"/>
    <p:sldId id="272" r:id="rId15"/>
    <p:sldId id="273" r:id="rId16"/>
    <p:sldId id="274" r:id="rId1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6" autoAdjust="0"/>
    <p:restoredTop sz="94660"/>
  </p:normalViewPr>
  <p:slideViewPr>
    <p:cSldViewPr snapToGrid="0">
      <p:cViewPr>
        <p:scale>
          <a:sx n="78" d="100"/>
          <a:sy n="78" d="100"/>
        </p:scale>
        <p:origin x="768" y="9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42AB-4511-44DB-9793-EBD7C32C410A}" type="datetimeFigureOut">
              <a:rPr lang="it-IT" smtClean="0"/>
              <a:t>31/01/21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1967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42AB-4511-44DB-9793-EBD7C32C410A}" type="datetimeFigureOut">
              <a:rPr lang="it-IT" smtClean="0"/>
              <a:t>31/01/21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2126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42AB-4511-44DB-9793-EBD7C32C410A}" type="datetimeFigureOut">
              <a:rPr lang="it-IT" smtClean="0"/>
              <a:t>31/01/21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3185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42AB-4511-44DB-9793-EBD7C32C410A}" type="datetimeFigureOut">
              <a:rPr lang="it-IT" smtClean="0"/>
              <a:t>31/01/21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5931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42AB-4511-44DB-9793-EBD7C32C410A}" type="datetimeFigureOut">
              <a:rPr lang="it-IT" smtClean="0"/>
              <a:t>31/01/21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3536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42AB-4511-44DB-9793-EBD7C32C410A}" type="datetimeFigureOut">
              <a:rPr lang="it-IT" smtClean="0"/>
              <a:t>31/01/21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27697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42AB-4511-44DB-9793-EBD7C32C410A}" type="datetimeFigureOut">
              <a:rPr lang="it-IT" smtClean="0"/>
              <a:t>31/01/21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3351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42AB-4511-44DB-9793-EBD7C32C410A}" type="datetimeFigureOut">
              <a:rPr lang="it-IT" smtClean="0"/>
              <a:t>31/01/21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8012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42AB-4511-44DB-9793-EBD7C32C410A}" type="datetimeFigureOut">
              <a:rPr lang="it-IT" smtClean="0"/>
              <a:t>31/01/21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8503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42AB-4511-44DB-9793-EBD7C32C410A}" type="datetimeFigureOut">
              <a:rPr lang="it-IT" smtClean="0"/>
              <a:t>31/01/21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815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42AB-4511-44DB-9793-EBD7C32C410A}" type="datetimeFigureOut">
              <a:rPr lang="it-IT" smtClean="0"/>
              <a:t>31/01/21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7742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E42AB-4511-44DB-9793-EBD7C32C410A}" type="datetimeFigureOut">
              <a:rPr lang="it-IT" smtClean="0"/>
              <a:t>31/01/21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7980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678873" y="4236719"/>
            <a:ext cx="510401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GIOVANNA PANTALEO</a:t>
            </a:r>
          </a:p>
          <a:p>
            <a:endParaRPr lang="it-IT" dirty="0" smtClean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  <a:p>
            <a:pPr marL="285750" indent="-285750">
              <a:buFontTx/>
              <a:buChar char="-"/>
            </a:pPr>
            <a:r>
              <a:rPr lang="it-IT" dirty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Trainer Omeosinergetico</a:t>
            </a:r>
          </a:p>
          <a:p>
            <a:pPr marL="285750" indent="-285750">
              <a:buFontTx/>
              <a:buChar char="-"/>
            </a:pPr>
            <a:r>
              <a:rPr lang="it-IT" dirty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Ideatrice della Filosofia Omeosinergetica e dei suoi 4 strumenti</a:t>
            </a:r>
            <a:endParaRPr lang="it-IT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  <a:p>
            <a:pPr marL="285750" indent="-285750">
              <a:buFontTx/>
              <a:buChar char="-"/>
            </a:pPr>
            <a:r>
              <a:rPr lang="it-IT" dirty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Naturopata </a:t>
            </a:r>
          </a:p>
          <a:p>
            <a:endParaRPr lang="it-IT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678873" y="1011382"/>
            <a:ext cx="53062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”LA STRUTTURA DELLE SEDUTE”</a:t>
            </a:r>
            <a:endParaRPr lang="it-IT" sz="2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957" y="3292148"/>
            <a:ext cx="3749964" cy="2812473"/>
          </a:xfrm>
          <a:prstGeom prst="round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160" y="1011382"/>
            <a:ext cx="2415557" cy="154447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08963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800" b="1" dirty="0" smtClean="0">
                <a:solidFill>
                  <a:srgbClr val="FF0000"/>
                </a:solidFill>
                <a:latin typeface="+mn-lt"/>
              </a:rPr>
              <a:t>6° INCONTRO</a:t>
            </a:r>
            <a:endParaRPr lang="it-IT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617890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l’Omeocentratura Ortostatica®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l’Auto-trattamento®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l’Omeocentratura Clinostatica®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la Respirazione Omeosinergetica®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Colloquio e spiegazione sui centri energetici </a:t>
            </a:r>
            <a:r>
              <a:rPr lang="it-IT" dirty="0" smtClean="0"/>
              <a:t>emersi</a:t>
            </a:r>
          </a:p>
          <a:p>
            <a:pPr>
              <a:lnSpc>
                <a:spcPct val="150000"/>
              </a:lnSpc>
            </a:pPr>
            <a:r>
              <a:rPr lang="it-IT" dirty="0" smtClean="0"/>
              <a:t>Compilare l’Unologramma® </a:t>
            </a:r>
          </a:p>
          <a:p>
            <a:pPr>
              <a:lnSpc>
                <a:spcPct val="150000"/>
              </a:lnSpc>
            </a:pPr>
            <a:r>
              <a:rPr lang="it-IT" dirty="0" smtClean="0"/>
              <a:t>Spiegare </a:t>
            </a:r>
            <a:r>
              <a:rPr lang="it-IT" b="1" dirty="0" smtClean="0"/>
              <a:t>i 7 passaggi del rapporto di coppia</a:t>
            </a:r>
            <a:endParaRPr lang="it-IT" b="1" dirty="0"/>
          </a:p>
          <a:p>
            <a:pPr marL="457200" indent="-457200">
              <a:buFont typeface="+mj-lt"/>
              <a:buAutoNum type="arabicPeriod"/>
            </a:pPr>
            <a:endParaRPr lang="it-IT" dirty="0"/>
          </a:p>
          <a:p>
            <a:pPr marL="342900" indent="-342900">
              <a:buFontTx/>
              <a:buChar char="-"/>
            </a:pPr>
            <a:endParaRPr lang="it-IT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it-IT" dirty="0"/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02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800" b="1" dirty="0" smtClean="0">
                <a:solidFill>
                  <a:srgbClr val="FF0000"/>
                </a:solidFill>
                <a:latin typeface="+mn-lt"/>
              </a:rPr>
              <a:t>7° INCONTRO</a:t>
            </a:r>
            <a:endParaRPr lang="it-IT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515383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l’Omeocentratura Ortostatica®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l’Auto-trattamento®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l’Omeocentratura Clinostatica®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la Respirazione Omeosinergetica®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Colloquio e spiegazione sui centri energetici </a:t>
            </a:r>
            <a:r>
              <a:rPr lang="it-IT" dirty="0" smtClean="0"/>
              <a:t>emersi</a:t>
            </a:r>
          </a:p>
          <a:p>
            <a:pPr>
              <a:lnSpc>
                <a:spcPct val="150000"/>
              </a:lnSpc>
            </a:pPr>
            <a:r>
              <a:rPr lang="it-IT" dirty="0" smtClean="0"/>
              <a:t>Lettura dei </a:t>
            </a:r>
            <a:r>
              <a:rPr lang="it-IT" b="1" dirty="0" smtClean="0"/>
              <a:t>centri emersi con l’Unologramma®</a:t>
            </a:r>
          </a:p>
          <a:p>
            <a:pPr>
              <a:lnSpc>
                <a:spcPct val="150000"/>
              </a:lnSpc>
            </a:pPr>
            <a:r>
              <a:rPr lang="it-IT" dirty="0" smtClean="0"/>
              <a:t>Spiegare il significato delle</a:t>
            </a:r>
            <a:r>
              <a:rPr lang="it-IT" b="1" dirty="0" smtClean="0"/>
              <a:t> emozioni </a:t>
            </a:r>
            <a:r>
              <a:rPr lang="it-IT" dirty="0" smtClean="0"/>
              <a:t>secondo la visione Omeosinergetica</a:t>
            </a:r>
          </a:p>
          <a:p>
            <a:pPr>
              <a:lnSpc>
                <a:spcPct val="150000"/>
              </a:lnSpc>
            </a:pPr>
            <a:endParaRPr lang="it-IT" dirty="0"/>
          </a:p>
          <a:p>
            <a:pPr marL="457200" indent="-457200">
              <a:buFont typeface="+mj-lt"/>
              <a:buAutoNum type="arabicPeriod"/>
            </a:pPr>
            <a:endParaRPr lang="it-IT" dirty="0"/>
          </a:p>
          <a:p>
            <a:pPr marL="342900" indent="-342900">
              <a:buFontTx/>
              <a:buChar char="-"/>
            </a:pPr>
            <a:endParaRPr lang="it-IT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it-IT" dirty="0"/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969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800" b="1" dirty="0" smtClean="0">
                <a:solidFill>
                  <a:srgbClr val="FF0000"/>
                </a:solidFill>
                <a:latin typeface="+mn-lt"/>
              </a:rPr>
              <a:t>8° INCONTRO</a:t>
            </a:r>
            <a:endParaRPr lang="it-IT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482725"/>
            <a:ext cx="10515600" cy="4351338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l’Omeocentratura Ortostatica®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l’Auto-trattamento®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l’Omeocentratura Clinostatica®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la Respirazione Omeosinergetica®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Colloquio e spiegazione sui centri energetici </a:t>
            </a:r>
            <a:r>
              <a:rPr lang="it-IT" dirty="0" smtClean="0"/>
              <a:t>emersi</a:t>
            </a:r>
          </a:p>
          <a:p>
            <a:pPr>
              <a:lnSpc>
                <a:spcPct val="150000"/>
              </a:lnSpc>
            </a:pPr>
            <a:r>
              <a:rPr lang="it-IT" dirty="0" smtClean="0"/>
              <a:t>Spiegare </a:t>
            </a:r>
            <a:r>
              <a:rPr lang="it-IT" b="1" dirty="0" smtClean="0"/>
              <a:t>COSA SIAMO </a:t>
            </a:r>
            <a:r>
              <a:rPr lang="it-IT" dirty="0" smtClean="0"/>
              <a:t>(uomo/donna, compagno/compagna, padre/madre)</a:t>
            </a:r>
          </a:p>
          <a:p>
            <a:pPr>
              <a:lnSpc>
                <a:spcPct val="150000"/>
              </a:lnSpc>
            </a:pPr>
            <a:r>
              <a:rPr lang="it-IT" dirty="0" smtClean="0"/>
              <a:t>Inserire il concetto </a:t>
            </a:r>
            <a:r>
              <a:rPr lang="it-IT" b="1" dirty="0" smtClean="0"/>
              <a:t>ESSERE e FARE </a:t>
            </a:r>
            <a:r>
              <a:rPr lang="it-IT" dirty="0" smtClean="0"/>
              <a:t>nello schema </a:t>
            </a:r>
            <a:r>
              <a:rPr lang="it-IT" dirty="0"/>
              <a:t>uomo/donna, compagno/compagna, padre/madre</a:t>
            </a:r>
          </a:p>
          <a:p>
            <a:pPr marL="457200" indent="-457200">
              <a:buFont typeface="+mj-lt"/>
              <a:buAutoNum type="arabicPeriod"/>
            </a:pPr>
            <a:endParaRPr lang="it-IT" dirty="0"/>
          </a:p>
          <a:p>
            <a:pPr marL="342900" indent="-342900">
              <a:buFontTx/>
              <a:buChar char="-"/>
            </a:pPr>
            <a:endParaRPr lang="it-IT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it-IT" dirty="0"/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7233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800" b="1" dirty="0" smtClean="0">
                <a:solidFill>
                  <a:srgbClr val="FF0000"/>
                </a:solidFill>
                <a:latin typeface="+mn-lt"/>
              </a:rPr>
              <a:t>9° INCONTRO</a:t>
            </a:r>
            <a:endParaRPr lang="it-IT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585233"/>
            <a:ext cx="10515600" cy="4351338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l’Omeocentratura Ortostatica®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l’Auto-trattamento®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l’Omeocentratura Clinostatica®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la Respirazione Omeosinergetica®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Colloquio e spiegazione sui centri energetici </a:t>
            </a:r>
            <a:r>
              <a:rPr lang="it-IT" dirty="0" smtClean="0"/>
              <a:t>emersi</a:t>
            </a:r>
          </a:p>
          <a:p>
            <a:pPr>
              <a:lnSpc>
                <a:spcPct val="150000"/>
              </a:lnSpc>
            </a:pPr>
            <a:r>
              <a:rPr lang="it-IT" dirty="0" smtClean="0"/>
              <a:t>Usare la </a:t>
            </a:r>
            <a:r>
              <a:rPr lang="it-IT" b="1" dirty="0" smtClean="0"/>
              <a:t>“mappa concettuale” </a:t>
            </a:r>
            <a:r>
              <a:rPr lang="it-IT" dirty="0" smtClean="0"/>
              <a:t>partendo dal </a:t>
            </a:r>
            <a:r>
              <a:rPr lang="it-IT" b="1" dirty="0" smtClean="0"/>
              <a:t>“concetto di Atomo” </a:t>
            </a:r>
            <a:r>
              <a:rPr lang="it-IT" dirty="0" smtClean="0"/>
              <a:t>ed inizio della vita</a:t>
            </a:r>
            <a:endParaRPr lang="it-IT" dirty="0"/>
          </a:p>
          <a:p>
            <a:pPr>
              <a:lnSpc>
                <a:spcPct val="150000"/>
              </a:lnSpc>
            </a:pPr>
            <a:r>
              <a:rPr lang="it-IT" dirty="0" smtClean="0"/>
              <a:t>Spiegazione</a:t>
            </a:r>
            <a:r>
              <a:rPr lang="it-IT" b="1" dirty="0" smtClean="0"/>
              <a:t> Amore universale, amore condizionato, amore incondizionato</a:t>
            </a:r>
            <a:endParaRPr lang="it-IT" b="1" dirty="0"/>
          </a:p>
          <a:p>
            <a:pPr marL="457200" indent="-457200">
              <a:buFont typeface="+mj-lt"/>
              <a:buAutoNum type="arabicPeriod"/>
            </a:pPr>
            <a:endParaRPr lang="it-IT" dirty="0"/>
          </a:p>
          <a:p>
            <a:pPr marL="342900" indent="-342900">
              <a:buFontTx/>
              <a:buChar char="-"/>
            </a:pPr>
            <a:endParaRPr lang="it-IT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it-IT" dirty="0"/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7256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800" b="1" dirty="0" smtClean="0">
                <a:solidFill>
                  <a:srgbClr val="FF0000"/>
                </a:solidFill>
                <a:latin typeface="+mn-lt"/>
              </a:rPr>
              <a:t>10° </a:t>
            </a:r>
            <a:r>
              <a:rPr lang="it-IT" sz="2800" b="1" dirty="0">
                <a:solidFill>
                  <a:srgbClr val="FF0000"/>
                </a:solidFill>
                <a:latin typeface="+mn-lt"/>
              </a:rPr>
              <a:t>INCONTRO</a:t>
            </a:r>
            <a:endParaRPr lang="it-IT" sz="2800" dirty="0"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450068"/>
            <a:ext cx="10515600" cy="4351338"/>
          </a:xfrm>
        </p:spPr>
        <p:txBody>
          <a:bodyPr>
            <a:normAutofit lnSpcReduction="1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l’Omeocentratura Ortostatica®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l’Auto-trattamento®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l’Omeocentratura Clinostatica®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la Respirazione Omeosinergetica®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Colloquio e spiegazione sui centri energetici </a:t>
            </a:r>
            <a:r>
              <a:rPr lang="it-IT" dirty="0" smtClean="0"/>
              <a:t>emersi</a:t>
            </a:r>
          </a:p>
          <a:p>
            <a:pPr>
              <a:lnSpc>
                <a:spcPct val="150000"/>
              </a:lnSpc>
            </a:pPr>
            <a:r>
              <a:rPr lang="it-IT" dirty="0" smtClean="0"/>
              <a:t>Spiegazione del </a:t>
            </a:r>
            <a:r>
              <a:rPr lang="it-IT" b="1" dirty="0" smtClean="0"/>
              <a:t>CHI SIAMO</a:t>
            </a:r>
            <a:endParaRPr lang="it-IT" b="1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6386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rgbClr val="FF0000"/>
                </a:solidFill>
                <a:latin typeface="+mn-lt"/>
              </a:rPr>
              <a:t>DAL 10° INCONTRO IN POI</a:t>
            </a:r>
            <a:r>
              <a:rPr lang="mr-IN" sz="2800" b="1" dirty="0" smtClean="0">
                <a:solidFill>
                  <a:srgbClr val="FF0000"/>
                </a:solidFill>
                <a:latin typeface="+mn-lt"/>
              </a:rPr>
              <a:t>…</a:t>
            </a:r>
            <a:endParaRPr lang="it-IT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585233"/>
            <a:ext cx="10515600" cy="4351338"/>
          </a:xfrm>
        </p:spPr>
        <p:txBody>
          <a:bodyPr>
            <a:normAutofit lnSpcReduction="1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l’Omeocentratura Ortostatica®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l’Auto-trattamento®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l’Omeocentratura Clinostatica®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la Respirazione Omeosinergetica®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 smtClean="0"/>
              <a:t>Colloquio e spiegazione sui centri energetici emersi, su come sta il cliente e sul suo </a:t>
            </a:r>
            <a:r>
              <a:rPr lang="it-IT" b="1" dirty="0" smtClean="0"/>
              <a:t>quotidiano</a:t>
            </a:r>
            <a:r>
              <a:rPr lang="mr-IN" dirty="0" smtClean="0"/>
              <a:t>…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322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5812" y="3037114"/>
            <a:ext cx="3004458" cy="1325563"/>
          </a:xfrm>
        </p:spPr>
        <p:txBody>
          <a:bodyPr/>
          <a:lstStyle/>
          <a:p>
            <a:pPr algn="ctr"/>
            <a:r>
              <a:rPr lang="it-IT" b="1" dirty="0" smtClean="0"/>
              <a:t>GRAZIE</a:t>
            </a:r>
            <a:endParaRPr lang="it-IT" b="1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543" y="472539"/>
            <a:ext cx="4010997" cy="2564575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86509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t-IT" sz="2800" b="1" dirty="0" smtClean="0">
                <a:solidFill>
                  <a:srgbClr val="FF0000"/>
                </a:solidFill>
                <a:latin typeface="+mn-lt"/>
              </a:rPr>
              <a:t>STRUTTURA DELLA SEDUTA</a:t>
            </a:r>
            <a:endParaRPr lang="it-IT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325563"/>
            <a:ext cx="10515600" cy="4351338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it-IT" dirty="0" smtClean="0"/>
              <a:t>Omeocentratura Ortostatica</a:t>
            </a:r>
          </a:p>
          <a:p>
            <a:pPr marL="514350" indent="-514350">
              <a:buFont typeface="+mj-lt"/>
              <a:buAutoNum type="arabicPeriod"/>
            </a:pPr>
            <a:endParaRPr lang="it-IT" dirty="0" smtClean="0"/>
          </a:p>
          <a:p>
            <a:pPr marL="514350" indent="-514350">
              <a:buFont typeface="+mj-lt"/>
              <a:buAutoNum type="arabicPeriod"/>
            </a:pPr>
            <a:r>
              <a:rPr lang="it-IT" dirty="0" smtClean="0"/>
              <a:t>Auto-trattamento</a:t>
            </a:r>
          </a:p>
          <a:p>
            <a:pPr marL="514350" indent="-514350">
              <a:buFont typeface="+mj-lt"/>
              <a:buAutoNum type="arabicPeriod"/>
            </a:pPr>
            <a:endParaRPr lang="it-IT" dirty="0" smtClean="0"/>
          </a:p>
          <a:p>
            <a:pPr marL="514350" indent="-514350">
              <a:buFont typeface="+mj-lt"/>
              <a:buAutoNum type="arabicPeriod"/>
            </a:pPr>
            <a:r>
              <a:rPr lang="it-IT" dirty="0" smtClean="0"/>
              <a:t>Omeocentratura Clinostatica </a:t>
            </a:r>
          </a:p>
          <a:p>
            <a:pPr marL="514350" indent="-514350">
              <a:buFont typeface="+mj-lt"/>
              <a:buAutoNum type="arabicPeriod"/>
            </a:pPr>
            <a:endParaRPr lang="it-IT" dirty="0" smtClean="0"/>
          </a:p>
          <a:p>
            <a:pPr marL="514350" indent="-514350">
              <a:buFont typeface="+mj-lt"/>
              <a:buAutoNum type="arabicPeriod"/>
            </a:pPr>
            <a:r>
              <a:rPr lang="it-IT" dirty="0" smtClean="0"/>
              <a:t>Respirazione Omeosinergetica®</a:t>
            </a:r>
          </a:p>
          <a:p>
            <a:pPr marL="514350" indent="-514350">
              <a:buFont typeface="+mj-lt"/>
              <a:buAutoNum type="arabicPeriod"/>
            </a:pPr>
            <a:endParaRPr lang="it-IT" dirty="0"/>
          </a:p>
          <a:p>
            <a:pPr marL="514350" indent="-514350">
              <a:buFont typeface="+mj-lt"/>
              <a:buAutoNum type="arabicPeriod"/>
            </a:pPr>
            <a:r>
              <a:rPr lang="it-IT" dirty="0" smtClean="0"/>
              <a:t>Colloquio</a:t>
            </a:r>
          </a:p>
        </p:txBody>
      </p:sp>
      <p:sp>
        <p:nvSpPr>
          <p:cNvPr id="4" name="Parentesi graffa chiusa 3"/>
          <p:cNvSpPr/>
          <p:nvPr/>
        </p:nvSpPr>
        <p:spPr>
          <a:xfrm>
            <a:off x="6446520" y="1325563"/>
            <a:ext cx="792480" cy="313944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>
              <a:solidFill>
                <a:sysClr val="windowText" lastClr="00000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7239000" y="2516011"/>
            <a:ext cx="3840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/>
              <a:t>Evidenziano i centri energetici</a:t>
            </a:r>
            <a:endParaRPr lang="it-IT" sz="2800" b="1" dirty="0"/>
          </a:p>
        </p:txBody>
      </p:sp>
    </p:spTree>
    <p:extLst>
      <p:ext uri="{BB962C8B-B14F-4D97-AF65-F5344CB8AC3E}">
        <p14:creationId xmlns:p14="http://schemas.microsoft.com/office/powerpoint/2010/main" val="66508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800" b="1" dirty="0" smtClean="0">
                <a:solidFill>
                  <a:srgbClr val="FF0000"/>
                </a:solidFill>
                <a:latin typeface="+mn-lt"/>
              </a:rPr>
              <a:t>LE SEDUTE PERSONALI</a:t>
            </a:r>
            <a:endParaRPr lang="it-IT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it-IT" dirty="0" smtClean="0"/>
              <a:t>Le prime cinque sedute sono incentrate sull’insegnamento di:</a:t>
            </a:r>
          </a:p>
          <a:p>
            <a:r>
              <a:rPr lang="it-IT" dirty="0" smtClean="0"/>
              <a:t>Omeocentratura ortostatica/clinostatica </a:t>
            </a:r>
          </a:p>
          <a:p>
            <a:r>
              <a:rPr lang="it-IT" dirty="0" smtClean="0"/>
              <a:t>Auto-trattamento</a:t>
            </a:r>
          </a:p>
          <a:p>
            <a:endParaRPr lang="it-IT" dirty="0" smtClean="0"/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4637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77240" y="304800"/>
            <a:ext cx="10881360" cy="5623560"/>
          </a:xfrm>
        </p:spPr>
        <p:txBody>
          <a:bodyPr>
            <a:normAutofit fontScale="92500" lnSpcReduction="1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dirty="0" smtClean="0">
                <a:solidFill>
                  <a:srgbClr val="FF0000"/>
                </a:solidFill>
              </a:rPr>
              <a:t>NB: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it-IT" dirty="0" smtClean="0"/>
              <a:t>Il percorso è formato da 30 sedute, successivamente su richiesta o bisogno.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it-IT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it-IT" dirty="0" smtClean="0"/>
              <a:t>Il </a:t>
            </a:r>
            <a:r>
              <a:rPr lang="it-IT" dirty="0"/>
              <a:t>cliente dovrà eseguire l’omeocentratura ortostatica ogni mattina e l’auto-trattamento mattina e sera.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it-IT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it-IT" dirty="0" smtClean="0"/>
              <a:t>La respirazione Omeosinergetica e l’Omeocentratura clinostatica sono esclusivamente di pertinenza del Trainer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it-IT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it-IT" dirty="0" smtClean="0"/>
              <a:t>Durante la seduta è importante che il cliente sia presente nell’eseguire la respirazione (non deve addormentarsi)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it-IT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it-IT" dirty="0" smtClean="0"/>
              <a:t>Scrivere nel </a:t>
            </a:r>
            <a:r>
              <a:rPr lang="it-IT" b="1" dirty="0" smtClean="0"/>
              <a:t>“diario di bordo” </a:t>
            </a:r>
            <a:r>
              <a:rPr lang="it-IT" dirty="0" smtClean="0"/>
              <a:t>i centri energetici emersi che serviranno come strumento per dimostrare ciò che il cliente sta vivendo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1238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4676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t-IT" sz="2800" b="1" dirty="0" smtClean="0">
                <a:solidFill>
                  <a:srgbClr val="FF0000"/>
                </a:solidFill>
                <a:latin typeface="+mn-lt"/>
              </a:rPr>
              <a:t>1° INCONTRO:</a:t>
            </a:r>
            <a:endParaRPr lang="it-IT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46760" y="1218883"/>
            <a:ext cx="11094720" cy="4267200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it-IT" sz="2400" dirty="0" smtClean="0"/>
              <a:t>Incontro con il cliente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it-IT" sz="2400" dirty="0" smtClean="0"/>
              <a:t>Spiegare che il percorso è didattico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it-IT" sz="2400" dirty="0"/>
              <a:t>Spiegare i 5 strumenti Omeosinergetici e la loro </a:t>
            </a:r>
            <a:r>
              <a:rPr lang="it-IT" sz="2400" dirty="0" smtClean="0"/>
              <a:t>importanza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it-IT" sz="2400" dirty="0" smtClean="0"/>
              <a:t>Spiegare come si svolge il percorso: 5 appuntamenti consecutivi (in presenza o online se impossibilitato)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it-IT" sz="2400" dirty="0" smtClean="0"/>
              <a:t>Consigliare al cliente l’</a:t>
            </a:r>
            <a:r>
              <a:rPr lang="it-IT" sz="2400" dirty="0"/>
              <a:t>O</a:t>
            </a:r>
            <a:r>
              <a:rPr lang="it-IT" sz="2400" dirty="0" smtClean="0"/>
              <a:t>meoskintest® presso un Medico Omeosinergetico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it-IT" sz="2400" dirty="0"/>
              <a:t>Prendere i dati del cliente e scriverli sull’Unologramma</a:t>
            </a:r>
            <a:r>
              <a:rPr lang="it-IT" sz="2400" dirty="0" smtClean="0"/>
              <a:t>®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it-IT" sz="2400" dirty="0" smtClean="0"/>
              <a:t>Concordare i primi 10 appuntamenti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it-IT" sz="2400" dirty="0" smtClean="0"/>
          </a:p>
        </p:txBody>
      </p:sp>
    </p:spTree>
    <p:extLst>
      <p:ext uri="{BB962C8B-B14F-4D97-AF65-F5344CB8AC3E}">
        <p14:creationId xmlns:p14="http://schemas.microsoft.com/office/powerpoint/2010/main" val="27764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640080" y="213360"/>
            <a:ext cx="102870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it-IT" sz="2400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 startAt="8"/>
            </a:pPr>
            <a:r>
              <a:rPr lang="it-IT" sz="2400" dirty="0" smtClean="0"/>
              <a:t>Eseguire l’Omeocentratura Ortostatica®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 startAt="8"/>
            </a:pPr>
            <a:r>
              <a:rPr lang="it-IT" sz="2400" dirty="0" smtClean="0"/>
              <a:t>Eseguire l’Auto-trattamento®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 startAt="8"/>
            </a:pPr>
            <a:r>
              <a:rPr lang="it-IT" sz="2400" dirty="0" smtClean="0"/>
              <a:t>Eseguire l’Omeocentratura Clinostatica®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 startAt="8"/>
            </a:pPr>
            <a:r>
              <a:rPr lang="it-IT" sz="2400" dirty="0" smtClean="0"/>
              <a:t>Eseguire la Respirazione Omeosinergetica®</a:t>
            </a:r>
          </a:p>
          <a:p>
            <a:pPr marL="457200" indent="-457200">
              <a:buFont typeface="+mj-lt"/>
              <a:buAutoNum type="arabicPeriod"/>
            </a:pPr>
            <a:endParaRPr lang="it-IT" sz="2800" dirty="0" smtClean="0"/>
          </a:p>
          <a:p>
            <a:pPr marL="342900" indent="-342900">
              <a:buFontTx/>
              <a:buChar char="-"/>
            </a:pPr>
            <a:endParaRPr lang="it-IT" sz="2400" dirty="0" smtClean="0"/>
          </a:p>
        </p:txBody>
      </p:sp>
    </p:spTree>
    <p:extLst>
      <p:ext uri="{BB962C8B-B14F-4D97-AF65-F5344CB8AC3E}">
        <p14:creationId xmlns:p14="http://schemas.microsoft.com/office/powerpoint/2010/main" val="27414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800" b="1" dirty="0" smtClean="0">
                <a:solidFill>
                  <a:srgbClr val="FF0000"/>
                </a:solidFill>
                <a:latin typeface="+mn-lt"/>
              </a:rPr>
              <a:t>2° INCONTRO</a:t>
            </a:r>
            <a:endParaRPr lang="it-IT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sz="2400" dirty="0"/>
              <a:t>Eseguire l’Omeocentratura Ortostatica®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sz="2400" dirty="0"/>
              <a:t>Eseguire l’Auto-trattamento®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sz="2400" dirty="0"/>
              <a:t>Eseguire l’Omeocentratura Clinostatica®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sz="2400" dirty="0"/>
              <a:t>Eseguire la Respirazione Omeosinergetica®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sz="2400" dirty="0"/>
              <a:t>Colloquio e spiegazione sui centri energetici emersi</a:t>
            </a:r>
          </a:p>
          <a:p>
            <a:pPr marL="457200" indent="-457200">
              <a:buFont typeface="+mj-lt"/>
              <a:buAutoNum type="arabicPeriod"/>
            </a:pPr>
            <a:endParaRPr lang="it-IT" sz="2400" dirty="0"/>
          </a:p>
          <a:p>
            <a:pPr marL="342900" indent="-342900">
              <a:buFontTx/>
              <a:buChar char="-"/>
            </a:pPr>
            <a:endParaRPr lang="it-IT" sz="2400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it-IT" sz="2400" dirty="0"/>
          </a:p>
          <a:p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12220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t-IT" sz="2800" b="1" dirty="0" smtClean="0">
                <a:solidFill>
                  <a:srgbClr val="FF0000"/>
                </a:solidFill>
                <a:latin typeface="+mn-lt"/>
              </a:rPr>
              <a:t>3° INCONTRO</a:t>
            </a:r>
            <a:endParaRPr lang="it-IT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325563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it-IT" sz="2400" dirty="0"/>
              <a:t>Eseguire l’Omeocentratura Ortostatica®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it-IT" sz="2400" dirty="0"/>
              <a:t>Eseguire l’Auto-trattamento®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it-IT" sz="2400" dirty="0"/>
              <a:t>Eseguire l’Omeocentratura Clinostatica®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it-IT" sz="2400" dirty="0"/>
              <a:t>Eseguire la Respirazione Omeosinergetica</a:t>
            </a:r>
            <a:r>
              <a:rPr lang="it-IT" sz="2400" dirty="0" smtClean="0"/>
              <a:t>®</a:t>
            </a:r>
            <a:endParaRPr lang="it-IT" sz="2400" dirty="0"/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it-IT" sz="2400" dirty="0" smtClean="0"/>
              <a:t>Spiegare </a:t>
            </a:r>
            <a:r>
              <a:rPr lang="it-IT" sz="2400" b="1" dirty="0" smtClean="0"/>
              <a:t>i primi tre principi </a:t>
            </a:r>
            <a:r>
              <a:rPr lang="it-IT" sz="2400" dirty="0" smtClean="0"/>
              <a:t>della Filosofia Omeosinergetica, spiegando le “relazioni”</a:t>
            </a:r>
          </a:p>
          <a:p>
            <a:pPr marL="0" indent="0">
              <a:buNone/>
            </a:pPr>
            <a:endParaRPr lang="it-IT" sz="2400" dirty="0" smtClean="0"/>
          </a:p>
          <a:p>
            <a:r>
              <a:rPr lang="it-IT" sz="2400" dirty="0"/>
              <a:t>Il cliente deve entrare in contatto con le sue dinamiche </a:t>
            </a:r>
            <a:r>
              <a:rPr lang="it-IT" sz="2400" dirty="0" smtClean="0"/>
              <a:t>quotidiane</a:t>
            </a:r>
          </a:p>
          <a:p>
            <a:endParaRPr lang="it-IT" sz="2400" dirty="0"/>
          </a:p>
          <a:p>
            <a:r>
              <a:rPr lang="it-IT" sz="2400" dirty="0"/>
              <a:t>Invitarlo ad osservarsi durante il respiro, nella sua postura, nelle sue dipendenze, abitudini e dinamiche</a:t>
            </a:r>
          </a:p>
          <a:p>
            <a:pPr marL="457200" indent="-457200">
              <a:buFont typeface="+mj-lt"/>
              <a:buAutoNum type="arabicPeriod"/>
            </a:pPr>
            <a:endParaRPr lang="it-IT" sz="2400" dirty="0" smtClean="0"/>
          </a:p>
          <a:p>
            <a:pPr marL="342900" indent="-342900">
              <a:buFontTx/>
              <a:buChar char="-"/>
            </a:pPr>
            <a:endParaRPr lang="it-IT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7991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800" b="1" dirty="0" smtClean="0">
                <a:solidFill>
                  <a:srgbClr val="FF0000"/>
                </a:solidFill>
                <a:latin typeface="+mn-lt"/>
              </a:rPr>
              <a:t>4-5° INCONTRO</a:t>
            </a:r>
            <a:endParaRPr lang="it-IT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527402"/>
            <a:ext cx="10515600" cy="4351338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l’Omeocentratura Ortostatica®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l’Auto-trattamento®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l’Omeocentratura Clinostatica®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Eseguire la Respirazione Omeosinergetica®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/>
              <a:t>Colloquio e spiegazione sui centri energetici </a:t>
            </a:r>
            <a:r>
              <a:rPr lang="it-IT" dirty="0" smtClean="0"/>
              <a:t>emersi</a:t>
            </a:r>
          </a:p>
          <a:p>
            <a:pPr>
              <a:lnSpc>
                <a:spcPct val="150000"/>
              </a:lnSpc>
            </a:pPr>
            <a:r>
              <a:rPr lang="it-IT" dirty="0"/>
              <a:t>Spiegare gli </a:t>
            </a:r>
            <a:r>
              <a:rPr lang="it-IT" b="1" dirty="0"/>
              <a:t>altri 4 principi </a:t>
            </a:r>
            <a:r>
              <a:rPr lang="it-IT" dirty="0"/>
              <a:t>della Filosofia </a:t>
            </a:r>
            <a:r>
              <a:rPr lang="it-IT" dirty="0" smtClean="0"/>
              <a:t>Omeosinergetica</a:t>
            </a:r>
          </a:p>
          <a:p>
            <a:pPr>
              <a:lnSpc>
                <a:spcPct val="150000"/>
              </a:lnSpc>
            </a:pPr>
            <a:r>
              <a:rPr lang="it-IT" dirty="0" smtClean="0"/>
              <a:t>Ascoltare il cliente nelle sue eventuali difficoltà nel mettere in pratica gli strumenti</a:t>
            </a:r>
          </a:p>
          <a:p>
            <a:pPr>
              <a:lnSpc>
                <a:spcPct val="150000"/>
              </a:lnSpc>
            </a:pPr>
            <a:r>
              <a:rPr lang="it-IT" dirty="0" smtClean="0"/>
              <a:t>Invitare il cliente ad osservarsi nel quotidiano, nelle relazioni</a:t>
            </a:r>
          </a:p>
          <a:p>
            <a:pPr marL="457200" indent="-457200">
              <a:buFont typeface="+mj-lt"/>
              <a:buAutoNum type="arabicPeriod"/>
            </a:pPr>
            <a:endParaRPr lang="it-IT" dirty="0"/>
          </a:p>
          <a:p>
            <a:pPr marL="342900" indent="-342900">
              <a:buFontTx/>
              <a:buChar char="-"/>
            </a:pPr>
            <a:endParaRPr lang="it-IT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it-IT" dirty="0"/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9969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2887</TotalTime>
  <Words>611</Words>
  <Application>Microsoft Macintosh PowerPoint</Application>
  <PresentationFormat>Widescreen</PresentationFormat>
  <Paragraphs>136</Paragraphs>
  <Slides>16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23" baseType="lpstr">
      <vt:lpstr>Calibri</vt:lpstr>
      <vt:lpstr>Calibri Light</vt:lpstr>
      <vt:lpstr>Mangal</vt:lpstr>
      <vt:lpstr>Montserrat</vt:lpstr>
      <vt:lpstr>Montserrat Light</vt:lpstr>
      <vt:lpstr>Arial</vt:lpstr>
      <vt:lpstr>Tema di Office</vt:lpstr>
      <vt:lpstr>Presentazione di PowerPoint</vt:lpstr>
      <vt:lpstr>STRUTTURA DELLA SEDUTA</vt:lpstr>
      <vt:lpstr>LE SEDUTE PERSONALI</vt:lpstr>
      <vt:lpstr>Presentazione di PowerPoint</vt:lpstr>
      <vt:lpstr>1° INCONTRO:</vt:lpstr>
      <vt:lpstr>Presentazione di PowerPoint</vt:lpstr>
      <vt:lpstr>2° INCONTRO</vt:lpstr>
      <vt:lpstr>3° INCONTRO</vt:lpstr>
      <vt:lpstr>4-5° INCONTRO</vt:lpstr>
      <vt:lpstr>6° INCONTRO</vt:lpstr>
      <vt:lpstr>7° INCONTRO</vt:lpstr>
      <vt:lpstr>8° INCONTRO</vt:lpstr>
      <vt:lpstr>9° INCONTRO</vt:lpstr>
      <vt:lpstr>10° INCONTRO</vt:lpstr>
      <vt:lpstr>DAL 10° INCONTRO IN POI…</vt:lpstr>
      <vt:lpstr>GRAZIE</vt:lpstr>
    </vt:vector>
  </TitlesOfParts>
  <Company>Utente Office 2016</Company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Area55</dc:creator>
  <cp:lastModifiedBy>Alberto Maraschio</cp:lastModifiedBy>
  <cp:revision>15</cp:revision>
  <dcterms:created xsi:type="dcterms:W3CDTF">2021-01-28T09:13:39Z</dcterms:created>
  <dcterms:modified xsi:type="dcterms:W3CDTF">2021-02-02T17:29:29Z</dcterms:modified>
</cp:coreProperties>
</file>