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6" autoAdjust="0"/>
    <p:restoredTop sz="94660"/>
  </p:normalViewPr>
  <p:slideViewPr>
    <p:cSldViewPr snapToGrid="0">
      <p:cViewPr>
        <p:scale>
          <a:sx n="84" d="100"/>
          <a:sy n="84" d="100"/>
        </p:scale>
        <p:origin x="552" y="7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B14E42AB-4511-44DB-9793-EBD7C32C410A}" type="datetimeFigureOut">
              <a:rPr lang="it-IT" smtClean="0"/>
              <a:t>02/02/21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921967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14E42AB-4511-44DB-9793-EBD7C32C410A}" type="datetimeFigureOut">
              <a:rPr lang="it-IT" smtClean="0"/>
              <a:t>02/02/21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582126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14E42AB-4511-44DB-9793-EBD7C32C410A}" type="datetimeFigureOut">
              <a:rPr lang="it-IT" smtClean="0"/>
              <a:t>02/02/21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883185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14E42AB-4511-44DB-9793-EBD7C32C410A}" type="datetimeFigureOut">
              <a:rPr lang="it-IT" smtClean="0"/>
              <a:t>02/02/21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455931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4" name="Segnaposto data 3"/>
          <p:cNvSpPr>
            <a:spLocks noGrp="1"/>
          </p:cNvSpPr>
          <p:nvPr>
            <p:ph type="dt" sz="half" idx="10"/>
          </p:nvPr>
        </p:nvSpPr>
        <p:spPr/>
        <p:txBody>
          <a:bodyPr/>
          <a:lstStyle/>
          <a:p>
            <a:fld id="{B14E42AB-4511-44DB-9793-EBD7C32C410A}" type="datetimeFigureOut">
              <a:rPr lang="it-IT" smtClean="0"/>
              <a:t>02/02/21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263536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B14E42AB-4511-44DB-9793-EBD7C32C410A}" type="datetimeFigureOut">
              <a:rPr lang="it-IT" smtClean="0"/>
              <a:t>02/02/21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727697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B14E42AB-4511-44DB-9793-EBD7C32C410A}" type="datetimeFigureOut">
              <a:rPr lang="it-IT" smtClean="0"/>
              <a:t>02/02/21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673351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B14E42AB-4511-44DB-9793-EBD7C32C410A}" type="datetimeFigureOut">
              <a:rPr lang="it-IT" smtClean="0"/>
              <a:t>02/02/21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3248012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14E42AB-4511-44DB-9793-EBD7C32C410A}" type="datetimeFigureOut">
              <a:rPr lang="it-IT" smtClean="0"/>
              <a:t>02/02/21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2128503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02/02/21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11815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Segnaposto data 4"/>
          <p:cNvSpPr>
            <a:spLocks noGrp="1"/>
          </p:cNvSpPr>
          <p:nvPr>
            <p:ph type="dt" sz="half" idx="10"/>
          </p:nvPr>
        </p:nvSpPr>
        <p:spPr/>
        <p:txBody>
          <a:bodyPr/>
          <a:lstStyle/>
          <a:p>
            <a:fld id="{B14E42AB-4511-44DB-9793-EBD7C32C410A}" type="datetimeFigureOut">
              <a:rPr lang="it-IT" smtClean="0"/>
              <a:t>02/02/21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7430FFB-5CA7-4E54-9DBE-252CDB923632}" type="slidenum">
              <a:rPr lang="it-IT" smtClean="0"/>
              <a:t>‹n.›</a:t>
            </a:fld>
            <a:endParaRPr lang="it-IT"/>
          </a:p>
        </p:txBody>
      </p:sp>
    </p:spTree>
    <p:extLst>
      <p:ext uri="{BB962C8B-B14F-4D97-AF65-F5344CB8AC3E}">
        <p14:creationId xmlns:p14="http://schemas.microsoft.com/office/powerpoint/2010/main" val="12977424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E42AB-4511-44DB-9793-EBD7C32C410A}" type="datetimeFigureOut">
              <a:rPr lang="it-IT" smtClean="0"/>
              <a:t>02/02/21</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430FFB-5CA7-4E54-9DBE-252CDB923632}" type="slidenum">
              <a:rPr lang="it-IT" smtClean="0"/>
              <a:t>‹n.›</a:t>
            </a:fld>
            <a:endParaRPr lang="it-IT"/>
          </a:p>
        </p:txBody>
      </p:sp>
    </p:spTree>
    <p:extLst>
      <p:ext uri="{BB962C8B-B14F-4D97-AF65-F5344CB8AC3E}">
        <p14:creationId xmlns:p14="http://schemas.microsoft.com/office/powerpoint/2010/main" val="2427980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t> </a:t>
            </a:r>
            <a:endParaRPr lang="it-IT" dirty="0"/>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5957" y="3292148"/>
            <a:ext cx="3749964" cy="2812473"/>
          </a:xfrm>
          <a:prstGeom prst="roundRect">
            <a:avLst/>
          </a:prstGeom>
        </p:spPr>
      </p:pic>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3160" y="1011382"/>
            <a:ext cx="2415557" cy="1544473"/>
          </a:xfrm>
          <a:prstGeom prst="roundRect">
            <a:avLst/>
          </a:prstGeom>
        </p:spPr>
      </p:pic>
      <p:sp>
        <p:nvSpPr>
          <p:cNvPr id="6" name="CasellaDiTesto 5"/>
          <p:cNvSpPr txBox="1"/>
          <p:nvPr/>
        </p:nvSpPr>
        <p:spPr>
          <a:xfrm>
            <a:off x="678873" y="4236719"/>
            <a:ext cx="5104015" cy="2185214"/>
          </a:xfrm>
          <a:prstGeom prst="rect">
            <a:avLst/>
          </a:prstGeom>
          <a:noFill/>
        </p:spPr>
        <p:txBody>
          <a:bodyPr wrap="square" rtlCol="0">
            <a:spAutoFit/>
          </a:bodyPr>
          <a:lstStyle/>
          <a:p>
            <a:r>
              <a:rPr lang="it-IT" sz="2800" dirty="0" smtClean="0">
                <a:solidFill>
                  <a:schemeClr val="bg1"/>
                </a:solidFill>
                <a:latin typeface="Montserrat Light" charset="0"/>
                <a:ea typeface="Montserrat Light" charset="0"/>
                <a:cs typeface="Montserrat Light" charset="0"/>
              </a:rPr>
              <a:t>GIOVANNA PANTALEO</a:t>
            </a:r>
          </a:p>
          <a:p>
            <a:endParaRPr lang="it-IT" dirty="0" smtClean="0">
              <a:solidFill>
                <a:schemeClr val="bg1"/>
              </a:solidFill>
              <a:latin typeface="Montserrat" charset="0"/>
              <a:ea typeface="Montserrat" charset="0"/>
              <a:cs typeface="Montserrat" charset="0"/>
            </a:endParaRPr>
          </a:p>
          <a:p>
            <a:pPr marL="285750" indent="-285750">
              <a:buFontTx/>
              <a:buChar char="-"/>
            </a:pPr>
            <a:r>
              <a:rPr lang="it-IT" dirty="0" smtClean="0">
                <a:solidFill>
                  <a:schemeClr val="bg1"/>
                </a:solidFill>
                <a:latin typeface="Montserrat Light" charset="0"/>
                <a:ea typeface="Montserrat Light" charset="0"/>
                <a:cs typeface="Montserrat Light" charset="0"/>
              </a:rPr>
              <a:t>Trainer Omeosinergetico</a:t>
            </a:r>
          </a:p>
          <a:p>
            <a:pPr marL="285750" indent="-285750">
              <a:buFontTx/>
              <a:buChar char="-"/>
            </a:pPr>
            <a:r>
              <a:rPr lang="it-IT" dirty="0" smtClean="0">
                <a:solidFill>
                  <a:schemeClr val="bg1"/>
                </a:solidFill>
                <a:latin typeface="Montserrat Light" charset="0"/>
                <a:ea typeface="Montserrat Light" charset="0"/>
                <a:cs typeface="Montserrat Light" charset="0"/>
              </a:rPr>
              <a:t>Ideatrice della Filosofia Omeosinergetica e dei suoi 4 strumenti</a:t>
            </a:r>
            <a:endParaRPr lang="it-IT" dirty="0">
              <a:solidFill>
                <a:schemeClr val="bg1"/>
              </a:solidFill>
              <a:latin typeface="Montserrat Light" charset="0"/>
              <a:ea typeface="Montserrat Light" charset="0"/>
              <a:cs typeface="Montserrat Light" charset="0"/>
            </a:endParaRPr>
          </a:p>
          <a:p>
            <a:pPr marL="285750" indent="-285750">
              <a:buFontTx/>
              <a:buChar char="-"/>
            </a:pPr>
            <a:r>
              <a:rPr lang="it-IT" dirty="0" smtClean="0">
                <a:solidFill>
                  <a:schemeClr val="bg1"/>
                </a:solidFill>
                <a:latin typeface="Montserrat Light" charset="0"/>
                <a:ea typeface="Montserrat Light" charset="0"/>
                <a:cs typeface="Montserrat Light" charset="0"/>
              </a:rPr>
              <a:t>Naturopata </a:t>
            </a:r>
          </a:p>
          <a:p>
            <a:endParaRPr lang="it-IT" dirty="0">
              <a:solidFill>
                <a:schemeClr val="bg1"/>
              </a:solidFill>
              <a:latin typeface="Montserrat Light" charset="0"/>
              <a:ea typeface="Montserrat Light" charset="0"/>
              <a:cs typeface="Montserrat Light" charset="0"/>
            </a:endParaRPr>
          </a:p>
        </p:txBody>
      </p:sp>
      <p:sp>
        <p:nvSpPr>
          <p:cNvPr id="7" name="CasellaDiTesto 6"/>
          <p:cNvSpPr txBox="1"/>
          <p:nvPr/>
        </p:nvSpPr>
        <p:spPr>
          <a:xfrm>
            <a:off x="678873" y="1011382"/>
            <a:ext cx="3788217" cy="461665"/>
          </a:xfrm>
          <a:prstGeom prst="rect">
            <a:avLst/>
          </a:prstGeom>
          <a:noFill/>
        </p:spPr>
        <p:txBody>
          <a:bodyPr wrap="none" rtlCol="0">
            <a:spAutoFit/>
          </a:bodyPr>
          <a:lstStyle/>
          <a:p>
            <a:r>
              <a:rPr lang="it-IT" sz="2400" dirty="0" smtClean="0">
                <a:solidFill>
                  <a:schemeClr val="bg1"/>
                </a:solidFill>
                <a:latin typeface="Montserrat Light" charset="0"/>
                <a:ea typeface="Montserrat Light" charset="0"/>
                <a:cs typeface="Montserrat Light" charset="0"/>
              </a:rPr>
              <a:t>L’AUTO-TRATTAMENTO</a:t>
            </a:r>
            <a:endParaRPr lang="it-IT" sz="240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2089635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62000" y="926465"/>
            <a:ext cx="10515600" cy="4351338"/>
          </a:xfrm>
        </p:spPr>
        <p:txBody>
          <a:bodyPr/>
          <a:lstStyle/>
          <a:p>
            <a:pPr marL="0" indent="0">
              <a:buNone/>
            </a:pPr>
            <a:r>
              <a:rPr lang="it-IT" b="1" dirty="0"/>
              <a:t>Introduzione</a:t>
            </a:r>
            <a:endParaRPr lang="it-IT" dirty="0"/>
          </a:p>
          <a:p>
            <a:pPr marL="0" indent="0">
              <a:buNone/>
            </a:pPr>
            <a:r>
              <a:rPr lang="it-IT" dirty="0"/>
              <a:t>Le diverse attività di </a:t>
            </a:r>
            <a:r>
              <a:rPr lang="it-IT" b="1" dirty="0"/>
              <a:t>Auto-Trattamento</a:t>
            </a:r>
            <a:r>
              <a:rPr lang="it-IT" dirty="0"/>
              <a:t> rappresentano uno strumento fondamentale, utilizzato dal Trainer Omeosinergetico sul cliente in sede di percorso Omeosinergetico, e sono altamente indicate al cliente medesimo nell’esecuzione domiciliare autonoma, due volte al giorno, preferibilmente mattina e sera.</a:t>
            </a:r>
          </a:p>
          <a:p>
            <a:pPr marL="0" indent="0">
              <a:buNone/>
            </a:pPr>
            <a:r>
              <a:rPr lang="it-IT" dirty="0"/>
              <a:t/>
            </a:r>
            <a:br>
              <a:rPr lang="it-IT" dirty="0"/>
            </a:br>
            <a:endParaRPr lang="it-IT" dirty="0"/>
          </a:p>
        </p:txBody>
      </p:sp>
    </p:spTree>
    <p:extLst>
      <p:ext uri="{BB962C8B-B14F-4D97-AF65-F5344CB8AC3E}">
        <p14:creationId xmlns:p14="http://schemas.microsoft.com/office/powerpoint/2010/main" val="2930312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2800" b="1" dirty="0" smtClean="0">
                <a:solidFill>
                  <a:srgbClr val="FF0000"/>
                </a:solidFill>
                <a:latin typeface="+mn-lt"/>
              </a:rPr>
              <a:t>FASE 1</a:t>
            </a:r>
            <a:endParaRPr lang="it-IT" sz="2800" b="1" dirty="0">
              <a:solidFill>
                <a:srgbClr val="FF0000"/>
              </a:solidFill>
              <a:latin typeface="+mn-lt"/>
            </a:endParaRPr>
          </a:p>
        </p:txBody>
      </p:sp>
      <p:sp>
        <p:nvSpPr>
          <p:cNvPr id="3" name="Segnaposto contenuto 2"/>
          <p:cNvSpPr>
            <a:spLocks noGrp="1"/>
          </p:cNvSpPr>
          <p:nvPr>
            <p:ph idx="1"/>
          </p:nvPr>
        </p:nvSpPr>
        <p:spPr/>
        <p:txBody>
          <a:bodyPr/>
          <a:lstStyle/>
          <a:p>
            <a:r>
              <a:rPr lang="it-IT" dirty="0"/>
              <a:t>La </a:t>
            </a:r>
            <a:r>
              <a:rPr lang="it-IT" b="1" dirty="0"/>
              <a:t>prima fase </a:t>
            </a:r>
            <a:r>
              <a:rPr lang="it-IT" dirty="0"/>
              <a:t>o</a:t>
            </a:r>
            <a:r>
              <a:rPr lang="it-IT" b="1" dirty="0"/>
              <a:t> primo passaggio</a:t>
            </a:r>
            <a:r>
              <a:rPr lang="it-IT" dirty="0"/>
              <a:t> dell’Auto-Trattamento consta di </a:t>
            </a:r>
            <a:r>
              <a:rPr lang="it-IT" b="1" dirty="0"/>
              <a:t>7 atti respiratori</a:t>
            </a:r>
            <a:r>
              <a:rPr lang="it-IT" dirty="0"/>
              <a:t>,  </a:t>
            </a:r>
            <a:r>
              <a:rPr lang="it-IT" b="1" dirty="0"/>
              <a:t>3</a:t>
            </a:r>
            <a:r>
              <a:rPr lang="it-IT" dirty="0"/>
              <a:t> dei quali riflettono la tipologia di </a:t>
            </a:r>
            <a:r>
              <a:rPr lang="it-IT" b="1" dirty="0"/>
              <a:t>inspirazione</a:t>
            </a:r>
            <a:r>
              <a:rPr lang="it-IT" dirty="0"/>
              <a:t> </a:t>
            </a:r>
            <a:r>
              <a:rPr lang="it-IT" b="1" dirty="0"/>
              <a:t>clavicolare</a:t>
            </a:r>
            <a:r>
              <a:rPr lang="it-IT" dirty="0"/>
              <a:t>, altri </a:t>
            </a:r>
            <a:r>
              <a:rPr lang="it-IT" b="1" dirty="0"/>
              <a:t>3</a:t>
            </a:r>
            <a:r>
              <a:rPr lang="it-IT" dirty="0"/>
              <a:t> la tipologia </a:t>
            </a:r>
            <a:r>
              <a:rPr lang="it-IT" b="1" dirty="0"/>
              <a:t>addominale</a:t>
            </a:r>
            <a:r>
              <a:rPr lang="it-IT" dirty="0"/>
              <a:t> e </a:t>
            </a:r>
            <a:r>
              <a:rPr lang="it-IT" b="1" dirty="0"/>
              <a:t>1</a:t>
            </a:r>
            <a:r>
              <a:rPr lang="it-IT" dirty="0"/>
              <a:t> nuovamente la tipologia </a:t>
            </a:r>
            <a:r>
              <a:rPr lang="it-IT" b="1" dirty="0"/>
              <a:t>clavicolare</a:t>
            </a:r>
            <a:r>
              <a:rPr lang="it-IT" dirty="0"/>
              <a:t>. I movimenti respiratori appena citati si susseguono in sequenza.</a:t>
            </a:r>
            <a:endParaRPr lang="it-IT" dirty="0"/>
          </a:p>
        </p:txBody>
      </p:sp>
    </p:spTree>
    <p:extLst>
      <p:ext uri="{BB962C8B-B14F-4D97-AF65-F5344CB8AC3E}">
        <p14:creationId xmlns:p14="http://schemas.microsoft.com/office/powerpoint/2010/main" val="469388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63880" y="1901825"/>
            <a:ext cx="10515600" cy="4351338"/>
          </a:xfrm>
        </p:spPr>
        <p:txBody>
          <a:bodyPr>
            <a:normAutofit/>
          </a:bodyPr>
          <a:lstStyle/>
          <a:p>
            <a:r>
              <a:rPr lang="it-IT" dirty="0"/>
              <a:t>Nelle </a:t>
            </a:r>
            <a:r>
              <a:rPr lang="it-IT" b="1" dirty="0"/>
              <a:t>fasi successive</a:t>
            </a:r>
            <a:r>
              <a:rPr lang="it-IT" dirty="0"/>
              <a:t> si eseguono le attività dell’</a:t>
            </a:r>
            <a:r>
              <a:rPr lang="it-IT" b="1" dirty="0"/>
              <a:t>Auto-Trattamento propriamente detto</a:t>
            </a:r>
            <a:r>
              <a:rPr lang="it-IT" dirty="0"/>
              <a:t>.</a:t>
            </a:r>
          </a:p>
          <a:p>
            <a:pPr marL="514350" indent="-514350">
              <a:buFont typeface="+mj-lt"/>
              <a:buAutoNum type="arabicPeriod"/>
            </a:pPr>
            <a:r>
              <a:rPr lang="it-IT" dirty="0"/>
              <a:t>Si posizionano entrambi gli arti superiori dirigendo la mano destra verso la zona ombelicale e orientandola con il </a:t>
            </a:r>
            <a:r>
              <a:rPr lang="it-IT" dirty="0" err="1"/>
              <a:t>mudra</a:t>
            </a:r>
            <a:r>
              <a:rPr lang="it-IT" dirty="0"/>
              <a:t> costituzionale </a:t>
            </a:r>
            <a:r>
              <a:rPr lang="it-IT" dirty="0" smtClean="0"/>
              <a:t>sull’ombelico</a:t>
            </a:r>
            <a:r>
              <a:rPr lang="it-IT" dirty="0"/>
              <a:t>. </a:t>
            </a:r>
          </a:p>
          <a:p>
            <a:pPr marL="514350" indent="-514350">
              <a:buFont typeface="+mj-lt"/>
              <a:buAutoNum type="arabicPeriod"/>
            </a:pPr>
            <a:r>
              <a:rPr lang="it-IT" dirty="0"/>
              <a:t>La mano sinistra si posiziona a livello della ghiandola pineale (epifisi), orientandola in modo </a:t>
            </a:r>
            <a:r>
              <a:rPr lang="it-IT" dirty="0" smtClean="0"/>
              <a:t>perpendicolare.</a:t>
            </a:r>
            <a:r>
              <a:rPr lang="it-IT" dirty="0"/>
              <a:t> </a:t>
            </a:r>
          </a:p>
          <a:p>
            <a:pPr marL="514350" indent="-514350">
              <a:buFont typeface="+mj-lt"/>
              <a:buAutoNum type="arabicPeriod"/>
            </a:pPr>
            <a:endParaRPr lang="it-IT" dirty="0" smtClean="0"/>
          </a:p>
        </p:txBody>
      </p:sp>
      <p:sp>
        <p:nvSpPr>
          <p:cNvPr id="4" name="Titolo 1"/>
          <p:cNvSpPr>
            <a:spLocks noGrp="1"/>
          </p:cNvSpPr>
          <p:nvPr>
            <p:ph type="title"/>
          </p:nvPr>
        </p:nvSpPr>
        <p:spPr>
          <a:xfrm>
            <a:off x="838200" y="365125"/>
            <a:ext cx="10515600" cy="1325563"/>
          </a:xfrm>
        </p:spPr>
        <p:txBody>
          <a:bodyPr>
            <a:normAutofit/>
          </a:bodyPr>
          <a:lstStyle/>
          <a:p>
            <a:pPr algn="ctr"/>
            <a:r>
              <a:rPr lang="it-IT" sz="2800" b="1" dirty="0" smtClean="0">
                <a:solidFill>
                  <a:srgbClr val="FF0000"/>
                </a:solidFill>
                <a:latin typeface="+mn-lt"/>
              </a:rPr>
              <a:t>FASI SUCCESSIVE</a:t>
            </a:r>
            <a:endParaRPr lang="it-IT" sz="2800" b="1" dirty="0">
              <a:solidFill>
                <a:srgbClr val="FF0000"/>
              </a:solidFill>
              <a:latin typeface="+mn-lt"/>
            </a:endParaRPr>
          </a:p>
        </p:txBody>
      </p:sp>
    </p:spTree>
    <p:extLst>
      <p:ext uri="{BB962C8B-B14F-4D97-AF65-F5344CB8AC3E}">
        <p14:creationId xmlns:p14="http://schemas.microsoft.com/office/powerpoint/2010/main" val="888443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t>Mentre la mano </a:t>
            </a:r>
            <a:r>
              <a:rPr lang="it-IT" b="1" dirty="0"/>
              <a:t>destra</a:t>
            </a:r>
            <a:r>
              <a:rPr lang="it-IT" dirty="0"/>
              <a:t> rimane ferma nella sua posizione, al contrario la mano </a:t>
            </a:r>
            <a:r>
              <a:rPr lang="it-IT" b="1" dirty="0"/>
              <a:t>sinistra</a:t>
            </a:r>
            <a:r>
              <a:rPr lang="it-IT" dirty="0"/>
              <a:t> deve muoversi gradualmente verso ogni centro energetico del corpo</a:t>
            </a:r>
            <a:r>
              <a:rPr lang="it-IT" dirty="0" smtClean="0"/>
              <a:t>.</a:t>
            </a:r>
          </a:p>
          <a:p>
            <a:endParaRPr lang="it-IT" dirty="0"/>
          </a:p>
          <a:p>
            <a:r>
              <a:rPr lang="it-IT" dirty="0"/>
              <a:t>Gli atti inspiratori ed espiratori si susseguono nel momento in cui la mano sinistra </a:t>
            </a:r>
            <a:r>
              <a:rPr lang="it-IT" dirty="0" smtClean="0"/>
              <a:t>passa da </a:t>
            </a:r>
            <a:r>
              <a:rPr lang="it-IT" dirty="0"/>
              <a:t>ciascun centro energetico.</a:t>
            </a:r>
          </a:p>
          <a:p>
            <a:endParaRPr lang="it-IT" dirty="0"/>
          </a:p>
        </p:txBody>
      </p:sp>
      <p:sp>
        <p:nvSpPr>
          <p:cNvPr id="5" name="Titolo 1"/>
          <p:cNvSpPr>
            <a:spLocks noGrp="1"/>
          </p:cNvSpPr>
          <p:nvPr>
            <p:ph type="title"/>
          </p:nvPr>
        </p:nvSpPr>
        <p:spPr>
          <a:xfrm>
            <a:off x="838200" y="365125"/>
            <a:ext cx="10515600" cy="1325563"/>
          </a:xfrm>
        </p:spPr>
        <p:txBody>
          <a:bodyPr>
            <a:normAutofit/>
          </a:bodyPr>
          <a:lstStyle/>
          <a:p>
            <a:pPr algn="ctr"/>
            <a:r>
              <a:rPr lang="it-IT" sz="2800" b="1" dirty="0" smtClean="0">
                <a:solidFill>
                  <a:srgbClr val="FF0000"/>
                </a:solidFill>
                <a:latin typeface="+mn-lt"/>
              </a:rPr>
              <a:t>MOVIMENTI:</a:t>
            </a:r>
            <a:endParaRPr lang="it-IT" sz="2800" b="1" dirty="0">
              <a:solidFill>
                <a:srgbClr val="FF0000"/>
              </a:solidFill>
              <a:latin typeface="+mn-lt"/>
            </a:endParaRPr>
          </a:p>
        </p:txBody>
      </p:sp>
    </p:spTree>
    <p:extLst>
      <p:ext uri="{BB962C8B-B14F-4D97-AF65-F5344CB8AC3E}">
        <p14:creationId xmlns:p14="http://schemas.microsoft.com/office/powerpoint/2010/main" val="1559919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1417320"/>
            <a:ext cx="10515600" cy="4363403"/>
          </a:xfrm>
        </p:spPr>
        <p:txBody>
          <a:bodyPr>
            <a:normAutofit/>
          </a:bodyPr>
          <a:lstStyle/>
          <a:p>
            <a:r>
              <a:rPr lang="it-IT" dirty="0"/>
              <a:t>La terminologia più consona dal punto di vista professionale che ciascun Trainer Omeosinergetico deve enunciare è: “</a:t>
            </a:r>
            <a:r>
              <a:rPr lang="it-IT" b="1" dirty="0"/>
              <a:t>Inspira </a:t>
            </a:r>
            <a:r>
              <a:rPr lang="it-IT" b="1" dirty="0" smtClean="0"/>
              <a:t>NELL’EPIFISI - Espira </a:t>
            </a:r>
            <a:r>
              <a:rPr lang="it-IT" b="1" dirty="0"/>
              <a:t>SULL’EPIFISI</a:t>
            </a:r>
            <a:r>
              <a:rPr lang="it-IT" dirty="0"/>
              <a:t>”.</a:t>
            </a:r>
          </a:p>
          <a:p>
            <a:r>
              <a:rPr lang="it-IT" dirty="0" smtClean="0"/>
              <a:t>Successivamente il </a:t>
            </a:r>
            <a:r>
              <a:rPr lang="it-IT" dirty="0"/>
              <a:t>Trainer Omeosinergetico aiuta il cliente </a:t>
            </a:r>
            <a:r>
              <a:rPr lang="it-IT" dirty="0" smtClean="0"/>
              <a:t>a muovere la </a:t>
            </a:r>
            <a:r>
              <a:rPr lang="it-IT" dirty="0"/>
              <a:t>mano sinistra a livello dell’ipofisi, </a:t>
            </a:r>
            <a:r>
              <a:rPr lang="it-IT" dirty="0" smtClean="0"/>
              <a:t>ed </a:t>
            </a:r>
            <a:r>
              <a:rPr lang="it-IT" dirty="0"/>
              <a:t>enunciando: “</a:t>
            </a:r>
            <a:r>
              <a:rPr lang="it-IT" b="1" dirty="0"/>
              <a:t>Inspira NELL’IPOFISI- Espira SULL’IPOFISI</a:t>
            </a:r>
            <a:r>
              <a:rPr lang="it-IT" dirty="0" smtClean="0"/>
              <a:t>”.</a:t>
            </a:r>
            <a:endParaRPr lang="it-IT" dirty="0"/>
          </a:p>
        </p:txBody>
      </p:sp>
      <p:sp>
        <p:nvSpPr>
          <p:cNvPr id="4" name="Titolo 1"/>
          <p:cNvSpPr>
            <a:spLocks noGrp="1"/>
          </p:cNvSpPr>
          <p:nvPr>
            <p:ph type="title"/>
          </p:nvPr>
        </p:nvSpPr>
        <p:spPr>
          <a:xfrm>
            <a:off x="838200" y="365125"/>
            <a:ext cx="10515600" cy="1325563"/>
          </a:xfrm>
        </p:spPr>
        <p:txBody>
          <a:bodyPr>
            <a:normAutofit/>
          </a:bodyPr>
          <a:lstStyle/>
          <a:p>
            <a:pPr algn="ctr"/>
            <a:r>
              <a:rPr lang="it-IT" sz="2800" b="1" dirty="0" smtClean="0">
                <a:solidFill>
                  <a:srgbClr val="FF0000"/>
                </a:solidFill>
                <a:latin typeface="+mn-lt"/>
              </a:rPr>
              <a:t>DETTAGLI:</a:t>
            </a:r>
            <a:endParaRPr lang="it-IT" sz="2800" b="1" dirty="0">
              <a:solidFill>
                <a:srgbClr val="FF0000"/>
              </a:solidFill>
              <a:latin typeface="+mn-lt"/>
            </a:endParaRPr>
          </a:p>
        </p:txBody>
      </p:sp>
    </p:spTree>
    <p:extLst>
      <p:ext uri="{BB962C8B-B14F-4D97-AF65-F5344CB8AC3E}">
        <p14:creationId xmlns:p14="http://schemas.microsoft.com/office/powerpoint/2010/main" val="1323961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22960" y="682624"/>
            <a:ext cx="10515600" cy="4895215"/>
          </a:xfrm>
        </p:spPr>
        <p:txBody>
          <a:bodyPr>
            <a:normAutofit lnSpcReduction="10000"/>
          </a:bodyPr>
          <a:lstStyle/>
          <a:p>
            <a:r>
              <a:rPr lang="it-IT" dirty="0"/>
              <a:t>Una volta che è stato effettuato l’atto espiratorio completo da parte del cliente, il Trainer Omeosinergetico muove la mano sinistra del cliente verso il centro energetico successivo, la tiroide, facendo ripetere al cliente l’atto respiratorio. </a:t>
            </a:r>
            <a:endParaRPr lang="it-IT" dirty="0" smtClean="0"/>
          </a:p>
          <a:p>
            <a:endParaRPr lang="it-IT" dirty="0"/>
          </a:p>
          <a:p>
            <a:r>
              <a:rPr lang="it-IT" dirty="0"/>
              <a:t>La stessa dinamica va attuata in ciascun centro energetico, fino alle GONADI. Dopodiché, si riparte dalle GONADI per arrivare nuovamente al centro energetico dell’EPIFISI</a:t>
            </a:r>
            <a:r>
              <a:rPr lang="it-IT" dirty="0" smtClean="0"/>
              <a:t>.</a:t>
            </a:r>
          </a:p>
          <a:p>
            <a:endParaRPr lang="it-IT" dirty="0"/>
          </a:p>
          <a:p>
            <a:r>
              <a:rPr lang="it-IT" dirty="0"/>
              <a:t>È importante che il Trainer rispetti il metodo d’esecuzione delle diverse attività dell’Auto-Trattamento, con la corretta terminologia “</a:t>
            </a:r>
            <a:r>
              <a:rPr lang="it-IT" b="1" dirty="0"/>
              <a:t>SUL-NEL</a:t>
            </a:r>
            <a:r>
              <a:rPr lang="it-IT" dirty="0"/>
              <a:t>”</a:t>
            </a:r>
          </a:p>
          <a:p>
            <a:endParaRPr lang="it-IT" dirty="0"/>
          </a:p>
          <a:p>
            <a:endParaRPr lang="it-IT" dirty="0"/>
          </a:p>
        </p:txBody>
      </p:sp>
    </p:spTree>
    <p:extLst>
      <p:ext uri="{BB962C8B-B14F-4D97-AF65-F5344CB8AC3E}">
        <p14:creationId xmlns:p14="http://schemas.microsoft.com/office/powerpoint/2010/main" val="2067086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804544"/>
            <a:ext cx="10515600" cy="4605655"/>
          </a:xfrm>
        </p:spPr>
        <p:txBody>
          <a:bodyPr>
            <a:normAutofit fontScale="92500" lnSpcReduction="20000"/>
          </a:bodyPr>
          <a:lstStyle/>
          <a:p>
            <a:r>
              <a:rPr lang="it-IT" dirty="0"/>
              <a:t>L’esecuzione del Auto-Trattamento (mattina e sera) è efficace per dare nutrimento alle cellule. </a:t>
            </a:r>
            <a:endParaRPr lang="it-IT" dirty="0" smtClean="0"/>
          </a:p>
          <a:p>
            <a:endParaRPr lang="it-IT" dirty="0"/>
          </a:p>
          <a:p>
            <a:r>
              <a:rPr lang="it-IT" dirty="0"/>
              <a:t>Ha un risultato differente, se praticata la mattina e la sera: la mattina dà il giusto quantitativo di forza al corpo; la sera invece rilassa il corpo e permette un sonno continuativo, dando sempre il giusto nutrimento alle cellule</a:t>
            </a:r>
            <a:r>
              <a:rPr lang="it-IT" dirty="0" smtClean="0"/>
              <a:t>.</a:t>
            </a:r>
            <a:r>
              <a:rPr lang="it-IT" dirty="0"/>
              <a:t/>
            </a:r>
            <a:br>
              <a:rPr lang="it-IT" dirty="0"/>
            </a:br>
            <a:endParaRPr lang="it-IT" dirty="0"/>
          </a:p>
          <a:p>
            <a:endParaRPr lang="it-IT" dirty="0" smtClean="0"/>
          </a:p>
          <a:p>
            <a:pPr marL="0" indent="0">
              <a:buNone/>
            </a:pPr>
            <a:r>
              <a:rPr lang="it-IT" b="1" dirty="0" smtClean="0">
                <a:solidFill>
                  <a:srgbClr val="FF0000"/>
                </a:solidFill>
              </a:rPr>
              <a:t>NB</a:t>
            </a:r>
            <a:endParaRPr lang="it-IT" b="1" dirty="0">
              <a:solidFill>
                <a:srgbClr val="FF0000"/>
              </a:solidFill>
            </a:endParaRPr>
          </a:p>
          <a:p>
            <a:r>
              <a:rPr lang="it-IT" dirty="0" smtClean="0"/>
              <a:t>È importante consigliare al cliente di effettuare in sequenza i tre atti respiratori di tipo clavicolare, tre di tipo addominale e l’ultimo di tipo clavicolare, sia all’inizio dell’auto-trattamento che alla fine. </a:t>
            </a:r>
            <a:endParaRPr lang="it-IT" dirty="0"/>
          </a:p>
        </p:txBody>
      </p:sp>
    </p:spTree>
    <p:extLst>
      <p:ext uri="{BB962C8B-B14F-4D97-AF65-F5344CB8AC3E}">
        <p14:creationId xmlns:p14="http://schemas.microsoft.com/office/powerpoint/2010/main" val="1943671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762000" y="2193925"/>
            <a:ext cx="10515600" cy="1325563"/>
          </a:xfrm>
        </p:spPr>
        <p:txBody>
          <a:bodyPr>
            <a:normAutofit/>
          </a:bodyPr>
          <a:lstStyle/>
          <a:p>
            <a:pPr algn="ctr"/>
            <a:r>
              <a:rPr lang="it-IT" sz="2800" b="1" smtClean="0">
                <a:solidFill>
                  <a:srgbClr val="FF0000"/>
                </a:solidFill>
                <a:latin typeface="+mn-lt"/>
              </a:rPr>
              <a:t>GRAZIE</a:t>
            </a:r>
            <a:endParaRPr lang="it-IT" sz="2800" b="1" dirty="0">
              <a:solidFill>
                <a:srgbClr val="FF0000"/>
              </a:solidFill>
              <a:latin typeface="+mn-lt"/>
            </a:endParaRPr>
          </a:p>
        </p:txBody>
      </p:sp>
    </p:spTree>
    <p:extLst>
      <p:ext uri="{BB962C8B-B14F-4D97-AF65-F5344CB8AC3E}">
        <p14:creationId xmlns:p14="http://schemas.microsoft.com/office/powerpoint/2010/main" val="158881919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181</Words>
  <Application>Microsoft Macintosh PowerPoint</Application>
  <PresentationFormat>Widescreen</PresentationFormat>
  <Paragraphs>35</Paragraphs>
  <Slides>9</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9</vt:i4>
      </vt:variant>
    </vt:vector>
  </HeadingPairs>
  <TitlesOfParts>
    <vt:vector size="15" baseType="lpstr">
      <vt:lpstr>Calibri</vt:lpstr>
      <vt:lpstr>Calibri Light</vt:lpstr>
      <vt:lpstr>Montserrat</vt:lpstr>
      <vt:lpstr>Montserrat Light</vt:lpstr>
      <vt:lpstr>Arial</vt:lpstr>
      <vt:lpstr>Tema di Office</vt:lpstr>
      <vt:lpstr> </vt:lpstr>
      <vt:lpstr>Presentazione di PowerPoint</vt:lpstr>
      <vt:lpstr>FASE 1</vt:lpstr>
      <vt:lpstr>FASI SUCCESSIVE</vt:lpstr>
      <vt:lpstr>MOVIMENTI:</vt:lpstr>
      <vt:lpstr>DETTAGLI:</vt:lpstr>
      <vt:lpstr>Presentazione di PowerPoint</vt:lpstr>
      <vt:lpstr>Presentazione di PowerPoint</vt:lpstr>
      <vt:lpstr>GRAZIE</vt:lpstr>
    </vt:vector>
  </TitlesOfParts>
  <Company>Utente Office 2016</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Area55</dc:creator>
  <cp:lastModifiedBy>Alberto Maraschio</cp:lastModifiedBy>
  <cp:revision>4</cp:revision>
  <dcterms:created xsi:type="dcterms:W3CDTF">2021-01-28T09:13:39Z</dcterms:created>
  <dcterms:modified xsi:type="dcterms:W3CDTF">2021-02-02T18:14:03Z</dcterms:modified>
</cp:coreProperties>
</file>