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notesSlides/notesSlide4.xml" ContentType="application/vnd.openxmlformats-officedocument.presentationml.notesSlide+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975" r:id="rId3"/>
    <p:sldId id="991" r:id="rId4"/>
    <p:sldId id="257" r:id="rId5"/>
    <p:sldId id="977" r:id="rId6"/>
    <p:sldId id="976" r:id="rId7"/>
    <p:sldId id="980" r:id="rId8"/>
    <p:sldId id="535" r:id="rId9"/>
    <p:sldId id="978" r:id="rId10"/>
    <p:sldId id="979" r:id="rId11"/>
    <p:sldId id="572" r:id="rId12"/>
    <p:sldId id="573" r:id="rId13"/>
    <p:sldId id="574" r:id="rId14"/>
    <p:sldId id="575" r:id="rId15"/>
    <p:sldId id="261" r:id="rId16"/>
    <p:sldId id="539" r:id="rId17"/>
    <p:sldId id="576" r:id="rId18"/>
    <p:sldId id="570" r:id="rId19"/>
    <p:sldId id="989" r:id="rId20"/>
    <p:sldId id="990" r:id="rId21"/>
    <p:sldId id="260" r:id="rId22"/>
    <p:sldId id="577" r:id="rId23"/>
    <p:sldId id="264" r:id="rId24"/>
    <p:sldId id="569" r:id="rId25"/>
    <p:sldId id="578" r:id="rId26"/>
    <p:sldId id="579" r:id="rId27"/>
    <p:sldId id="580" r:id="rId28"/>
    <p:sldId id="262" r:id="rId29"/>
    <p:sldId id="268" r:id="rId30"/>
    <p:sldId id="581" r:id="rId31"/>
    <p:sldId id="969" r:id="rId32"/>
    <p:sldId id="970" r:id="rId33"/>
    <p:sldId id="987" r:id="rId34"/>
    <p:sldId id="981" r:id="rId35"/>
    <p:sldId id="982" r:id="rId36"/>
    <p:sldId id="983" r:id="rId37"/>
    <p:sldId id="984" r:id="rId38"/>
    <p:sldId id="988" r:id="rId39"/>
    <p:sldId id="985" r:id="rId40"/>
    <p:sldId id="986" r:id="rId41"/>
    <p:sldId id="571" r:id="rId42"/>
    <p:sldId id="971" r:id="rId43"/>
    <p:sldId id="972" r:id="rId44"/>
    <p:sldId id="973" r:id="rId45"/>
    <p:sldId id="263" r:id="rId46"/>
    <p:sldId id="974" r:id="rId47"/>
    <p:sldId id="259" r:id="rId48"/>
    <p:sldId id="565" r:id="rId49"/>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573" autoAdjust="0"/>
    <p:restoredTop sz="94660"/>
  </p:normalViewPr>
  <p:slideViewPr>
    <p:cSldViewPr snapToGrid="0">
      <p:cViewPr>
        <p:scale>
          <a:sx n="110" d="100"/>
          <a:sy n="110" d="100"/>
        </p:scale>
        <p:origin x="520" y="3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8:48:19.623"/>
    </inkml:context>
    <inkml:brush xml:id="br0">
      <inkml:brushProperty name="width" value="0.05" units="cm"/>
      <inkml:brushProperty name="height" value="0.05" units="cm"/>
      <inkml:brushProperty name="color" value="#E71224"/>
    </inkml:brush>
  </inkml:definitions>
  <inkml:trace contextRef="#ctx0" brushRef="#br0">319 567 24575,'0'-9'0,"0"-4"0,0 4 0,0-5 0,0 1 0,0-8 0,0-5 0,0-12 0,0-2 0,5-7 0,1 1 0,6 0 0,-1 6 0,-5 2 0,3 6 0,-7 6 0,6 5 0,-7 3 0,7 8 0,-8-3 0,8 8 0,-7-3 0,2 4 0,1-1 0,-3-3 0,2 3 0,1 1 0,-3-4 0,3 11 0,-4-2 0,0 7 0,-4 1 0,3 5 0,-3-5 0,4 5 0,-4-1 0,3-3 0,-8 4 0,5-6 0,-5 1 0,0 0 0,0-1 0,0 1 0,0 0 0,1-4 0,-1 3 0,0-4 0,0 1 0,-5 3 0,4-6 0,-8 6 0,8-3 0,-4 4 0,1-4 0,3 3 0,-4-7 0,5 7 0,1-8 0,-1 8 0,0-3 0,0 0 0,0-1 0,0 0 0,0-3 0,1 6 0,-1-6 0,0 7 0,-5-7 0,0 3 0,-1 0 0,1-3 0,5 3 0,-3-4 0,2 0 0,-2 0 0,7 0 0,1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8:48:08.329"/>
    </inkml:context>
    <inkml:brush xml:id="br0">
      <inkml:brushProperty name="width" value="0.05" units="cm"/>
      <inkml:brushProperty name="height" value="0.05" units="cm"/>
      <inkml:brushProperty name="color" value="#E71224"/>
    </inkml:brush>
  </inkml:definitions>
  <inkml:trace contextRef="#ctx0" brushRef="#br0">1 337 24575,'0'-12'0,"0"3"0,0-4 0,0 5 0,0 0 0,0-1 0,0 1 0,3 0 0,-2 0 0,6-1 0,-6 1 0,3 0 0,-4 0 0,4 3 0,-3-2 0,6 6 0,-6-7 0,7 4 0,-7-5 0,6 1 0,-2-1 0,3 1 0,-4-1 0,0 1 0,0 3 0,-3-3 0,6 7 0,-6-6 0,3 2 0,-4-4 0,4 5 0,-3-4 0,2 4 0,1-1 0,-3-3 0,7 7 0,-7-6 0,2 2 0,1 0 0,-3-2 0,3 2 0,-4-4 0,3 5 0,-2-4 0,6 4 0,-6-5 0,3 1 0,0 3 0,-3 2 0,2 3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7:13:30.816"/>
    </inkml:context>
    <inkml:brush xml:id="br0">
      <inkml:brushProperty name="width" value="0.05" units="cm"/>
      <inkml:brushProperty name="height" value="0.05" units="cm"/>
      <inkml:brushProperty name="color" value="#E71224"/>
    </inkml:brush>
  </inkml:definitions>
  <inkml:trace contextRef="#ctx0" brushRef="#br0">219 560 24575,'0'-13'0,"0"-13"0,0-9 0,0-5 0,0-12 0,0 3 0,0-13 0,0-1 0,5 8 0,1 8 0,5 9 0,-5 11 0,-2 7 0,0 6 0,-3 6 0,3-1 0,-4 7 0,0 7 0,0 4 0,0 4 0,0-4 0,0-1 0,-4 1 0,-1 5 0,-9 0 0,3 5 0,-7-4 0,3 4 0,-5-9 0,1 4 0,-1-4 0,-5 0 0,5-4 0,-1-2 0,3 1 0,8-4 0,-3 3 0,4-4 0,0 0 0,4 0 0,1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7:13:34.218"/>
    </inkml:context>
    <inkml:brush xml:id="br0">
      <inkml:brushProperty name="width" value="0.05" units="cm"/>
      <inkml:brushProperty name="height" value="0.05" units="cm"/>
      <inkml:brushProperty name="color" value="#E71224"/>
    </inkml:brush>
  </inkml:definitions>
  <inkml:trace contextRef="#ctx0" brushRef="#br0">584 1127 24575,'-17'0'0,"-1"0"0,-1 0 0,-1 0 0,-5 0 0,9 0 0,-7 0 0,13 0 0,-4 0 0,1 0 0,0 0 0,0 0 0,-4-4 0,7-1 0,-8-5 0,3 0 0,-4 1 0,-1-1 0,1 0 0,4 1 0,1-1 0,5 6 0,5-4 0,-4 7 0,7-7 0,-7 7 0,7-6 0,-7 6 0,3-10 0,-4 9 0,0-10 0,-4 6 0,2-7 0,-2 2 0,3 2 0,-3 0 0,2 0 0,-2-1 0,4 0 0,4 2 0,-3 7 0,7-6 0,-3 2 0,1 0 0,2-2 0,-7 2 0,7-4 0,-7-4 0,7 3 0,-8-4 0,4 1 0,0 3 0,-3-4 0,7 5 0,-7 0 0,7 0 0,-3 1 0,4-1 0,0 0 0,0 0 0,0-4 0,0 3 0,0-8 0,0 8 0,0-9 0,0 5 0,0-6 0,0 1 0,0-1 0,0 1 0,0-1 0,0 6 0,0-5 0,0 9 0,0-8 0,0 8 0,0-4 0,4 1 0,-3 3 0,8-8 0,-4 7 0,4-7 0,0 8 0,1-8 0,-1 3 0,1-4 0,-1-1 0,1 1 0,0-1 0,4 5 0,-4-3 0,4 3 0,-5 0 0,1 1 0,-2 6 0,1-1 0,0 0 0,0 0 0,-1 0 0,-3 0 0,3 4 0,-3-2 0,3 2 0,1-4 0,0 0 0,-1 5 0,1-4 0,-1 3 0,1 0 0,0-3 0,4 3 0,-3-4 0,8-1 0,-3 5 0,4-4 0,1 4 0,-6-5 0,4 5 0,-3-3 0,0 7 0,3-8 0,-8 8 0,3-3 0,1 4 0,-5 0 0,5 0 0,-1 0 0,-3 0 0,4 0 0,-1 0 0,-3 0 0,8 0 0,-8 0 0,3 0 0,1 0 0,-4 0 0,3 0 0,-4 0 0,0 0 0,-1 0 0,1 3 0,0 2 0,0 4 0,-1 0 0,1 0 0,0-1 0,-4 1 0,2 0 0,-2-1 0,0 6 0,3-4 0,-3 3 0,0 1 0,2-4 0,-6 3 0,8 0 0,-8 2 0,3 0 0,0 3 0,-3-4 0,4 11 0,-1-4 0,-3-1 0,3-2 0,-4-3 0,0-1 0,0 0 0,0-5 0,4-1 0,-3 1 0,3 0 0,-4-1 0,0 1 0,0-1 0,0 1 0,0 0 0,0 0 0,0-1 0,0 1 0,0 0 0,0 4 0,0-3 0,0 8 0,0-8 0,0 8 0,0-3 0,0-1 0,0 0 0,0-6 0,-4 6 0,3-4 0,-4 3 0,1-4 0,3 0 0,-7-1 0,7 6 0,-7-4 0,7 3 0,-2-4 0,-1 0 0,3-1 0,-3 1 0,4-1 0,-4 0 0,3 1 0,-7-1 0,7 1 0,-7 5 0,7 0 0,-8 1 0,8-2 0,-7-4 0,7 0 0,-3-1 0,1-3 0,2 3 0,-3-4 0,0 5 0,3-1 0,-7 1 0,7 0 0,-7-1 0,3 1 0,-4 0 0,0 0 0,0-1 0,4 1 0,-2 0 0,2-1 0,-4 1 0,0 0 0,0 0 0,0-1 0,0 1 0,-4 0 0,3 0 0,-8-4 0,8 3 0,-9-3 0,5 0 0,-1 0 0,1-5 0,5 0 0,1 0 0,3 0 0,1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7:13:48.929"/>
    </inkml:context>
    <inkml:brush xml:id="br0">
      <inkml:brushProperty name="width" value="0.05" units="cm"/>
      <inkml:brushProperty name="height" value="0.05" units="cm"/>
      <inkml:brushProperty name="color" value="#E71224"/>
    </inkml:brush>
  </inkml:definitions>
  <inkml:trace contextRef="#ctx0" brushRef="#br0">71 80 24575,'-4'-5'0,"-1"-7"0,-8 2 0,7-4 0,-2 1 0,8 0 0,3 8 0,2-3 0,3 8 0,0 0 0,1 0 0,-1 0 0,1 0 0,-1 0 0,1 0 0,0 0 0,-1 0 0,1 0 0,0 0 0,-1 0 0,0 0 0,0 0 0,-4 4 0,4-4 0,-7 8 0,6-4 0,-6 5 0,6-5 0,-6 4 0,3-4 0,-4 4 0,0 0 0,0 0 0,0 1 0,0-1 0,0 0 0,0 1 0,0-1 0,0 0 0,0 1 0,-4-1 0,3 1 0,-6-5 0,6 4 0,-3-4 0,0 5 0,-1-1 0,-4 1 0,0-1 0,0 1 0,-4 0 0,2 5 0,-7-3 0,3 7 0,0-8 0,-3 4 0,8-5 0,-4 0 0,9 0 0,-3-5 0,3 4 0,1-4 0,0 4 0,4 0 0,0 0 0,0 0 0,0 0 0,0 1 0,0 0 0,0 0 0,0-1 0,0 1 0,0 0 0,0-1 0,3-3 0,2-1 0,3-4 0,1 0 0,-1 0 0,1 0 0,0 0 0,-1 0 0,1 0 0,0 0 0,-1 0 0,1 0 0,0 0 0,-1 0 0,1 0 0,0 0 0,-1 0 0,1 0 0,-1 0 0,0 0 0,1 0 0,-1 0 0,1 0 0,0 0 0,-1 0 0,1 0 0,-1 0 0,0 0 0,0 0 0,0 0 0,-3 0 0,-2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7:13:52.394"/>
    </inkml:context>
    <inkml:brush xml:id="br0">
      <inkml:brushProperty name="width" value="0.05" units="cm"/>
      <inkml:brushProperty name="height" value="0.05" units="cm"/>
      <inkml:brushProperty name="color" value="#E71224"/>
    </inkml:brush>
  </inkml:definitions>
  <inkml:trace contextRef="#ctx0" brushRef="#br0">694 855 24575,'-9'0'0,"1"0"0,-1 0 0,0 0 0,0 0 0,1 0 0,-1 0 0,1 0 0,-1 0 0,1 0 0,-1 0 0,-4 0 0,3 0 0,-9 0 0,9 0 0,-8 0 0,8 0 0,-4 0 0,6 4 0,-1-3 0,-2 2 0,1-3 0,-2 0 0,-1 0 0,-2 0 0,0 0 0,2 0 0,-1 0 0,4 4 0,-3-3 0,4 3 0,0-4 0,1 0 0,0 0 0,0 0 0,-1 0 0,0 4 0,1-3 0,-6 3 0,4-4 0,-8 0 0,8 4 0,-4-3 0,5 3 0,1-4 0,-1 0 0,1 0 0,0 0 0,-1 0 0,1 0 0,-1 0 0,0 0 0,0 0 0,1 0 0,-1 0 0,0 0 0,0 0 0,1 0 0,3-4 0,-2 3 0,6-6 0,-3 2 0,0 0 0,-1-3 0,-3 4 0,-1-1 0,4-3 0,-3 3 0,7-4 0,-7 4 0,7-2 0,-7 2 0,7-4 0,-3 0 0,0-4 0,3 3 0,-3-3 0,4 4 0,0-5 0,-5 0 0,4-6 0,-3 5 0,4-3 0,0 3 0,0-4 0,0 0 0,0 4 0,0-3 0,0 8 0,0-9 0,0 5 0,0-1 0,0 2 0,0-1 0,0 4 0,0-4 0,0 5 0,0-4 0,0 3 0,0-4 0,0 1 0,4 3 0,-3-4 0,6 6 0,-1-6 0,-1 4 0,3-8 0,-3 8 0,5-9 0,-1 9 0,0-3 0,0-1 0,-4 4 0,3-8 0,-3 8 0,4-4 0,0 5 0,0-4 0,0-1 0,0 0 0,0 1 0,-5 4 0,4 0 0,-3 4 0,0-2 0,3 2 0,-7-4 0,6 0 0,-2 0 0,4 4 0,-4-3 0,3 7 0,-4-7 0,1 4 0,3-1 0,-7-3 0,7 7 0,-3-3 0,3 0 0,1-1 0,-1-4 0,1 1 0,0 3 0,-1-3 0,1 7 0,0-3 0,4 4 0,-3-4 0,8 3 0,-3-3 0,0 4 0,3 0 0,-8 0 0,8 0 0,-4 0 0,1 0 0,3 0 0,-3 0 0,-1 0 0,4 0 0,-8 0 0,4 0 0,-6 0 0,1 0 0,0 0 0,0 0 0,-1 0 0,1 0 0,0 0 0,-1 4 0,1-3 0,0 7 0,-4-3 0,2-1 0,-2 4 0,0-3 0,3-1 0,-7 4 0,6-4 0,-6 5 0,7-1 0,-7 1 0,7 0 0,-7-1 0,6 1 0,-6 0 0,7 0 0,-3-1 0,0 1 0,3 0 0,-7-1 0,6 1 0,-6 0 0,3 0 0,0 4 0,-3-3 0,4 3 0,-1-4 0,-3 0 0,3 0 0,-4-1 0,0 1 0,3-5 0,-2 4 0,3-3 0,-4 4 0,0-1 0,0 1 0,0 0 0,4 4 0,-3-3 0,3 3 0,-4 1 0,0-4 0,0 3 0,0-4 0,0 0 0,0-1 0,4 1 0,-3 0 0,3-1 0,-4 6 0,0 1 0,0 4 0,0 0 0,0 0 0,0 1 0,0-1 0,0-4 0,0 3 0,0-8 0,0 3 0,0-4 0,0-1 0,0 1 0,0-1 0,0 1 0,0 0 0,0 4 0,0 2 0,0 4 0,0-4 0,0-2 0,0 1 0,0-5 0,0 5 0,0-6 0,-4 1 0,0-1 0,-1-3 0,1-2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6:35:34.045"/>
    </inkml:context>
    <inkml:brush xml:id="br0">
      <inkml:brushProperty name="width" value="0.1" units="cm"/>
      <inkml:brushProperty name="height" value="0.1" units="cm"/>
      <inkml:brushProperty name="color" value="#FF0000"/>
    </inkml:brush>
  </inkml:definitions>
  <inkml:trace contextRef="#ctx0" brushRef="#br0">1 4271 24575,'15'0'0,"1"0"0,0 0 0,63-40 0,-24 14 0,-4-4 0,8-7 0,23-17 0,-4 1 0,-36 24 0,-1 0-466,40-31 0,-3 2 466,-17 15 0,1-4 0,2-3 0,9-6 0,-18 14 0,-2 1 0,3-9 0,-6-3 0,1 4 0,-21 2 0,-8 19 0,-3-24 932,-4 23-932,2-22 0,4 16 0,0-13 0,10-8 0,-3-5 0,-8 13 0,10-47 0,-16 44 0,2-14 0,0 0 0,-4 15 0,7-31 0,-9 41 0,0-30 0,-4 22 0,-2-28 0,-4 28 0,0-10 0,0-3 0,0-3 0,0 7 0,0 2 0,0 3 0,-4-9 0,-2 5 0,-9-8 0,-3 10 0,-3 1 0,-5-10 0,5 11 0,-2-1 0,-21-30 0,13 31 0,-3-11 0,-1 0 0,-2 5 0,-7-25 0,9 13 0,-2 5 0,-11-23 0,6 29 0,1-1 0,-4 9 0,-10-9 0,-7-8 0,8 14 0,12 16 0,12 9 0,-29-12 0,23 12 0,-30-23 0,12 9 0,0-5 0,-10-2 0,26 17 0,9 8 0,7 12 0,4 0 0,-3 5 0,-1-1 0,5 0 0,-5 4 0,9-2 0,-2 6 0,9-5 0,-5 5 0,7-6 0,-3 6 0,-1-2 0,1 3 0,-4 0 0,2 0 0,-3 0 0,5 0 0,3-4 0,0 1 0,1-1 0,2-3 0,-2 3 0,3 0 0,0 1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9T06:35:35.753"/>
    </inkml:context>
    <inkml:brush xml:id="br0">
      <inkml:brushProperty name="width" value="0.1" units="cm"/>
      <inkml:brushProperty name="height" value="0.1" units="cm"/>
      <inkml:brushProperty name="color" value="#FF0000"/>
    </inkml:brush>
  </inkml:definitions>
  <inkml:trace contextRef="#ctx0" brushRef="#br0">93 464 24575,'0'-11'0,"0"1"0,-4-6 0,-7-15 0,1 1 0,-1-9 0,3 11 0,3 1 0,-1 4 0,-6-3 0,10 8 0,-6 0 0,8 6 0,0 5 0,-7 3 0,6-3 0,-6 9 0,16-1 0,6 3 0,10-5 0,8 0 0,1-8 0,0 4 0,5 0 0,-11 1 0,5 4 0,-10-4 0,3-1 0,-3-8 0,-1 3 0,0 1 0,-1 1 0,-3 3 0,3 0 0,-4-2 0,0 2 0,-5 0 0,4 2 0,-4 3 0,1 0 0,3-4 0,-4-1 0,5 1 0,-1-4 0,6 3 0,-5-3 0,5 3 0,-6-3 0,1 7 0,-4-6 0,-2 6 0,-3-2 0,-4 3 0,-1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23T15:39:35.662"/>
    </inkml:context>
    <inkml:brush xml:id="br0">
      <inkml:brushProperty name="width" value="0.2" units="cm"/>
      <inkml:brushProperty name="height" value="0.4" units="cm"/>
      <inkml:brushProperty name="color" value="#00B44B"/>
      <inkml:brushProperty name="tip" value="rectangle"/>
      <inkml:brushProperty name="rasterOp" value="maskPen"/>
    </inkml:brush>
  </inkml:definitions>
  <inkml:trace contextRef="#ctx0" brushRef="#br0">841 2099,'37'-11,"-4"-1,-13-8,-5-1,4 1,-3 0,-1 0,4 0,-7-1,2 6,0-4,-4 9,4-5,-5 6,1 0,-1 0,-4 0,7-6,-6 9,8-7,-5 8,0-4,0-1,0 1,0 0,0 0,1 0,-1-1,5 1,-4-6,4 4,1-8,-4 4,8-5,-9 5,9-4,-4 8,1-8,3 7,-8-2,8 4,-4-4,0 3,4-8,-4 8,5-8,0 8,-4-9,3 9,-8-3,8 4,-9 1,4-1,-5 1,5-1,-4 5,4-4,-5 4,0-4,0 0,1 3,-1-2,0 3,9-4,-7 0,12-1,-13 1,9 3,-3-3,-1 4,4-5,-4 0,11 5,-5-4,5-2,-6 0,6-4,-4 5,3-5,1 3,-4-3,9-1,-9 5,10-5,-11 6,5-1,-6 1,0 4,0-3,0 3,0 1,5-4,-4 4,-2-1,0-3,-4 8,5-8,-5 4,4-5,-3 0,4 0,-5 0,4 0,-4 0,5 0,0-5,0 4,1-4,-1 1,0-2,0-4,0-1,0 1,6-1,-4 1,3-2,-5 2,6-1,-4 5,4-4,-11 9,8-7,-7 11,3-5,-5 11,-5-8,1 8,4-7,-4 7,9-8,-9 3,9 1,-4-4,5 3,0-4,1 0,4-1,-3 1,4-1,0 1,-5 0,5-1,-6 1,6-1,-5-3,5 2,-6-3,0 5,0 0,9-5,-6 4,6-4,-9 5,0 0,0 0,0-1,0-3,0 2,0-2,1 4,-6 4,4-3,-4 3,5-4,-5 0,4 0,-9 5,4-4,0 4,-3-5,8 5,-9-3,4 3,-5-5,0 5,5 1,-4 0,4 3,-5-7,9-2,-1-1,2 2,0 0,-4 3,5-4,0-1,-4 2,2 3,-2-2,4 2,0 0,0 2,0-1,0 4,0-4,6 5,-4 0,4 0,-6 0,6 0,-5 0,5 0,0 0,-5 0,5 0,-6 0,1 0,-1 0,0 0,9 0,-7 0,7 0,-9 0,0 0,6 0,-4 0,4 0,0 0,-5 0,11 0,-5 0,6 0,0 0,0 0,0 0,-5 5,3-4,-3 4,-1-5,4 0,-9 0,10 0,-11 4,5-3,-6 8,0-3,0 4,6 0,-4 0,13 1,-13-1,7 0,-3-5,-5 4,5-8,0 9,-4-9,9 9,-9-9,4 8,-1-3,-3 5,-1-5,-3-2,-3-4,5 0,0 0,1 0,-6 4,4-3,-4 3,0-4,4 0,-9 4,9-3,-4 3,5-4,0 5,-4-4,3 8,-9-8,9 8,-9-8,9 8,-9-8,9 8,-8-4,7 1,-2 2,-1-7,4 8,-4-3,0-1,4 4,-4-3,0 3,4 1,-4 0,0-1,4 1,-8 4,8-2,1 11,1-11,4 7,-5-9,0 1,6 4,-4-4,4 5,-6-6,0 0,0 0,0 0,-5-4,-1 2,-5-7,5 3,-3 0,3-3,-5 3,0 0,9-3,-7 7,7-7,-4 8,-3-8,7 8,-7-8,7 8,-2-8,4 8,0-8,0 8,0-8,0 8,0-8,0 8,0-8,0 8,1-4,-1 1,0 3,-5-8,4 8,-4-4,5 6,-5-6,4 4,-3-3,-1-1,4 4,-4-3,0 3,4-3,-9 2,9-3,-9 5,9 0,-3-1,13 6,-12-4,11 3,-13 0,0-3,4 3,-3-4,-1 4,-1-3,-4 3,4-4,-4-1,4 0,-5 0,0 1,0-1,0 0,1 0,-1 0,0 0,0-4,0 3,0-3,5 5,-4-1,4 0,-5-3,1 2,-1-3,0 4,4 4,-3-3,3 3,-4-4,0 0,0 0,5 1,-3-1,3 1,-5-1,5 0,-4 5,9-3,-7 8,7-7,-8 7,8-8,-4 8,1-8,3 7,-9-7,9 3,-9 0,9-3,-3 4,-1-5,4 0,-8-1,7 5,-7-3,7 6,-8-6,3 2,-4-4,0 0,1 5,-1-4,0 4,1 0,0 1,0 5,4 1,-3-1,9 6,-9-5,10 11,-9-5,8 0,-9-1,8-6,-7 0,2 0,-4 1,5-1,-4 0,3 0,-3 6,-1-5,0 5,1 0,3 4,-2 4,3-3,-4-5,-6-6,4 0,-3 0,4 0,-1-5,1 4,-1-9,-3 4,2-5,-7 4,3 7,-4 0,5 12,1-11,4 11,1-11,0 11,-1-10,0 4,0-6,1 6,-1-5,0 5,-4-11,3 4,-3-4,4 5,-5-5,4 4,-3-3,-1-1,4-1,-4 0,4-4,1 9,-4-9,2 9,-2-9,4 9,-1-4,1 1,4 11,-3-9,3 6,-4-5,0-4,-1 0,1 4,0-3,0 4,0 0,0 0,0 0,0 0,0 0,0 0,0-4,0 2,0-2,-5 4,4 0,-4-5,1 4,2-9,-7 9,7-9,-7 4,7 0,-6-3,2 3,0-5,1 9,0-7,-1 12,0-13,-3 4,3 0,-4-3,5 8,-4-9,3 9,-4-4,0 0,0 4,5-4,-4 6,3-1,-4 0,5 0,-4 0,3-5,-4 4,5-4,-4 1,4 2,-5-2,4-1,-3 4,7-4,-7 5,4-5,-1 13,2-10,-1 6,4-5,-8-4,4 0,-1-1,-3 0,3-4,0 9,-2-8,2 8,0-4,-2 0,2 4,-4-4,4 0,-3 4,3-4,-4 0,0 4,0-4,0 6,0-6,4 13,-2-11,2 12,-4-9,0 0,0-4,0 2,0-2,0 4,0 0,0 0,0 0,0 0,0 0,0 6,0-4,0 9,0-9,0 9,0-4,0 1,0 3,0-9,0 3,0 1,-4-4,2 4,-2 0,4-5,0 5,0 0,0-5,0 14,-5-12,4 6,-3-14,4 4,0-9,0 9,-5-4,4 0,-4 4,5-3,0 4,0 0,0 0,0 0,0 0,0 0,0 0,0 0,0 6,0-4,0 3,-4 1,2-4,-3 4,5-1,0-3,0 4,-5 9,4-6,-4 7,0-4,4-10,-9 9,9-9,-9 9,9-9,-9 4,9-6,-3 0,-1 0,4 0,-8-5,8 4,-7-8,3 7,0-7,-5 7,5-7,-5 8,1-4,-2 5,2-5,-7 10,5-9,-4 10,-1 0,-1 1,-10 21,4-12,-4 12,5-15,-1 0,1 0,5-5,-3-2,9-6,-3-5,8-1,-2-5,7 0,-7 4,7-3,-3 3,0-4,3 0,-7 0,7 5,-7 1,6 5,-7 0,8 0,-8 1,4-6,-1 4,-2-9,7 9,-7-9,7 4,-8 0,8 1,-8 5,8-5,-8 4,3-4,1 11,-4-4,2 9,2-3,-10 5,8 0,-9 0,9 0,-2-6,3 5,-5-5,0 0,1-1,0-6,-1 0,6-4,-4 2,3-7,-3 2,-1 1,-3 1,-3 5,2-6,-5 0,8 1,-8-4,3 8,-4-8,-1 8,1-8,0 8,0-8,-1 8,1-3,0-1,4 4,-3-7,8 2,-8 0,9-4,-4 4,4-4,-4-1,4 0,-4 1,5-1,-1 0,1 0,0 0,0 0,-9 4,1-2,-7 7,4-6,0 7,-1-4,1 1,0 3,4-8,-3 7,4-2,0-1,-4 4,8-9,-3 4,0 0,4-4,-5 4,6 0,-5-3,3 3,-3-4,4-1,1 5,-1-4,-4 4,3 0,-8 2,3 0,-5 8,-14-1,5 4,-7-1,6-4,3-1,1-4,-5-1,10-6,-4 0,11 0,1-5,4-1,1-4,-21 0,-1 0,-29 0,10 6,-13 7,5 6,1 6,1 0,8-1,-1 0,1 0,7-1,6-5,9-3,6-5,0 0,0 1,4-2,-3 1,9-1,-9 1,8-1,-3-3,-4 6,7-10,-7 7,8-5,1-3,0 7,-4-3,-3 5,2-5,-5 4,8-4,-8 5,9-5,-9 4,3-3,1 3,-4 1,4-5,-6 4,1-3,0 4,0 0,0 0,-6 0,4-4,-10 4,11-5,-11 6,10-5,-9 4,9-5,-19 11,17-5,-11 4,15-5,0 0,0 0,-1 0,1 0,0 0,0-4,4 2,-3-2,4-1,0-1,-4 1,3-4,1 3,-4-4,4 5,-1-4,-2 3,2-4,-4 5,0-4,-1 3,1 1,-15 1,11 0,-11 3,9-3,-1 0,-1 3,-3-3,3 0,1 3,-5-8,5 9,-7-9,1 4,6-1,-5-3,4 4,-5 0,0-4,0 8,0-7,0 3,-7 0,5-4,-5 4,7 0,0-3,0 7,-1-2,7-1,-5-1,-4-1,6-3,-11 4,14-5,-6 0,5 0,-4 0,5 0,-6 0,-7 0,5 0,-5 0,7 0,0 0,5 0,-4 0,5 0,-6 0,6 0,-5 0,10 0,-10-5,11 3,-11-7,4 2,-5-4,0 0,0 0,-22-11,17 4,-24-11,19 0,-6 3,-2-12,-6 6,4-7,-5 0,6-1,-1 1,1 0,9 8,-8-7,16 14,-6-5,13 7,2 6,6 1,5 5,0 5,6-3,0 7,-17-4,-4 5,-43-6,2-8,15 3,0-2,-19-21,21 15,-1 0,-17-16,26 14,-1 0,-38-15,10-5,9 8,10 2,15 8,1 5,12 2,2 5,6-3,0 7,5-6,0 3,6-1,-1-3,1 5,0 0,-1-5,-4 3,3-8,-4 8,5-8,0 4,0-6,-4 1,3 5,-4-10,-4-1,6-2,-6-7,4 13,3-4,-3 0,5 5,-1-5,1 10,1 2,-1 0,5 4,-4-4,8 4,-7 1,3 0,0 0,-4-1,8 1,-7 0,3-4,0 2,-3-2,3 4,0 0,-4-1,8 1,-7 0,3 0,-5-5,1 3,4-8,-4 4,3-5,-4 0,0-1,0 1,0 0,0 0,-1-1,1 1,-5-6,3 5,-4-11,6 10,-1-10,-4 5,2-6,-2 5,-1-3,4 3,-4-5,5 0,-5 0,3 0,-3-1,5 7,0-5,1 5,-11-15,8 12,-7-5,9 9,1 4,-1-4,1 6,0 0,-5-1,4 1,-3 5,4 1,-6 9,-6-9,-2-4,-10-11,11-5,-7-7,-7-10,3-7,-13-10,14 3,-5 6,11-5,-4 12,6-3,1 6,5 8,2 1,6 7,-5 0,4-22,-4 16,4-15,6 14,1 5,0-5,4 7,-4 5,1 2,2 6,-2 0,4 0,0 4,-4 2,3 5,-3 0,4-5,0-1,0 1,0 0,0-1,0 5,0-9,0 9,0-9,0 3,0 1,0-4,0 4,0-6,4 1,-3 0,8 0,-8-1,8 1,-8 0,4 0,0-6,-4 4,8-4,-7 6,7-6,-8 4,9-4,-9 6,3-1,1 1,-4 0,8 0,-8-1,3 6,0 1,-3 5,3-1,0-20,-3-2,3-19,-4 2,0 1,0 0,0 6,0 2,0 7,0 0,0 6,4 1,2 0,5 4,-1-10,1 10,0-9,-1 3,1-5,0 0,0 5,0-3,-1 9,1-10,-1 11,0-5,-4 0,3 4,-4-4,1 0,3 4,-8-10,8 2,-3 1,-1-6,4 14,-8-5,8 6,-8-1,8 1,-3 0,-1 4,4-3,-3 4,4-5,0 0,0-1,0 1,1-6,-1 4,0-4,0 6,1-6,-1 4,0-4,0 6,1 0,-1-6,5-5,-4 3,4-1,-5 9,0-1,0-5,0 5,1-5,-6 5,4 1,-3 0,-1 0,4-1,-3-5,5-1,0 0,-1-5,1 4,0-5,0 0,0 6,0-5,-1 4,1-5,0 0,0-7,6-1,2-8,6-6,0-3,-2 14,3 0,17-21,13-8,-6 28,1 19,-21 7,-1 13</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23T15:39:56.958"/>
    </inkml:context>
    <inkml:brush xml:id="br0">
      <inkml:brushProperty name="width" value="0.4" units="cm"/>
      <inkml:brushProperty name="height" value="0.8" units="cm"/>
      <inkml:brushProperty name="color" value="#00FDFF"/>
      <inkml:brushProperty name="tip" value="rectangle"/>
      <inkml:brushProperty name="rasterOp" value="maskPen"/>
    </inkml:brush>
  </inkml:definitions>
  <inkml:trace contextRef="#ctx0" brushRef="#br0">452 3603,'0'-76,"6"6,0 28,5 8,0 3,-6 9,5-10,-4 10,0-4,2 11,-2-4,8-5,-3 1,4-6,-5 9,0-1,0 1,0 0,0 0,0-1,0 1,0 5,-1-8,4 7,-3-3,8 1,-8 3,7-3,-6-2,3 5,-1-7,-3 10,3-9,1 2,-5 4,4-6,0 7,-3-5,8 1,-8-1,3 5,0-8,-3 11,4-11,-1 7,-2-5,7-4,-8 8,4-2,-1 0,-2 2,2-3,0-3,-7 11,10-10,-5 6,3-4,3 0,-6 4,6-2,-3 2,1-4,-2 5,1-10,-4 13,8-16,-8 15,4-6,-1 1,-3 5,7-9,-3 7,0-1,4-11,-8 18,-1-18,8 11,-10-1,10-6,-4 8,-3 0,8-9,-8 12,8-16,-8 15,9-6,-5-1,6 7,-5-6,3 8,-4-3,8 7,-2-22,5 8,-4-19,6 11,-4-4,10 2,-3-5,1-6,2 10,-9-8,3 11,-6 0,1-4,-1 11,0-5,-1 5,-5 6,4-4,-4 4,0-1,4-3,-9 9,9-5,-4 2,0 2,7-2,-7 4,8 0,-5 0,0-5,1 3,-4-2,3-1,-4 0,0 0,4 0,-4 5,6-1,-2-4,2 7,4-9,-8 9,7-7,-8 5,0-1,8 0,-3-4,1 4,1-4,-7 5,3-1,2 0,3-4,-6 3,6 2,-9-4,5 7,4-12,-8 12,12-11,-15 11,11-9,-4 6,2-1,3 0,-9 1,8-1,-6 5,11-8,-7 11,-2-11,0 8,5-5,-6 0,10 4,-13-2,11 2,-5 0,5-4,0 4,1-4,6 3,0-3,0 4,7-5,-5-1,11 0,-11 1,12-1,-13 1,13-1,-13 6,6-5,-7 5,0 0,0-4,0 9,-5-4,3 5,-9-5,4 4,0-4,-5 5,5 0,-6 0,6 0,-5-4,5 3,-6-4,1 5,-1 0,6 0,-10 0,22-13,-14-1,16-7,-7 1,7 7,-5-8,5 8,-7-8,0 8,-6-2,-1 4,-6 1,0 5,0-5,4 1,-7 2,5-6,-2 8,1-5,3 0,-9 4,8-7,-7 7,3-8,2 5,-6 0,8-1,0 0,-6 0,6 0,-8 5,9-8,-3 11,3-11,0 7,-3 0,4 2,-5 4,5 0,-3 0,10-5,-5 3,6-3,0 5,0 0,0 0,0 0,0 0,1 0,-1 0,0 0,0 0,0 0,0 0,0 0,-6 0,-1 5,0-4,-9 4,7-5,-4 0,1 0,7 0,-12 0,7 0,-4 0,2 0,8 0,-13 0,7 0,-4 0,2 4,3-3,0 12,-2-11,2 11,-4-12,0 8,0-8,0 8,6-8,-4 8,9-7,-9 6,9-2,-3 5,-1 0,5 0,-11-1,11 1,-11-6,11 5,-10-9,3 9,-4-9,-1 8,6-8,-5 3,5 1,-6-4,0 8,0-8,0 8,1-8,-1 4,6-1,-5-2,5 3,-6-1,0-3,0 4,0-5,8 4,-10 1,9 0,-9 3,3-7,1 7,-2-7,-1 7,1-2,-1-1,5 3,-3-2,3-1,-4 4,1-4,-1 1,0 3,0-8,6 8,-5-7,11 7,-5-7,1 7,3-8,-3 9,5-9,0 9,0-4,0 0,0-1,-6-1,5-3,-11 4,11 0,-11-4,5 4,-6-1,0-3,1 8,3-3,-3 0,3 2,2-2,-5 5,5-1,-6 0,1 0,-1 0,6 1,-5-1,5 0,-6 1,0 3,0-3,-4 8,3-8,-3 4,4-1,0-2,6 2,-5 1,5-3,-6 7,0-4,6 1,-4 3,-1-7,-3 2,-2 0,-1-3,8 7,-12-8,7 4,-1 3,-6-6,11 10,-7-10,-1 2,4 1,-4-4,4 7,1-3,-5 0,4 0,-4-1,6-2,-5 7,4-6,-4 6,4-7,-4 2,3 0,1 2,-4-1,4 5,-5-9,6 13,1-6,-2 2,0 0,-4-8,0 8,4-4,-8 1,8 3,0 0,-2 2,6 3,-7-4,-1 0,4-4,-3 3,0-3,2 4,-7-5,8 4,0-5,-2 6,1 0,-3-4,-4 3,8-8,-8 8,8-8,-3 8,-1-8,4 7,-4 2,5 1,-6-2,1 0,-1-4,-3 5,3-5,-4 4,0-4,4 10,-4-9,4 2,-1 0,-3-7,8 16,-11-16,6 12,-3 1,1-1,3 6,-4-9,0 0,5 0,-4 0,4 0,-1 0,-3 1,3-6,-4 4,4 0,-4-3,8 6,-12-5,2 3,-3 2,5-2,1 0,9 6,-4 1,6 6,-4 0,2-5,-8 3,2-9,-3 4,-1-6,0 0,0 0,0 0,4 4,-3-3,3 4,-4-5,0 0,0 0,1 6,-1-5,0 5,0-6,0 0,0 0,1 0,-1 1,0-1,-5 0,4 0,-3 0,4 0,-5 0,4 4,-4-2,1 2,3-4,-8 6,8-5,-8 5,3 0,1-5,-4 11,8-10,-8 9,8-9,-8 4,8-6,-8 5,8-3,-4 4,1-6,3 6,-3 1,1 6,2 0,-7 0,7 0,-7 7,3-5,0 11,-4-11,4 5,1-1,-5-4,4 5,0-7,-3-6,7 5,-7-5,7 0,-3 5,0-10,3 3,-3-4,-1-1,4 9,-3-7,4 7,-5-9,4 0,-3 1,8 3,-3-3,-1 9,-1-9,-4 5,5-6,0 0,-4 1,3-1,-8 0,8 0,-8 6,8-5,-8 11,8-11,-8 11,9-5,-9 6,9 0,-9 7,9-5,-4 11,6-4,-6 6,5 0,-4 0,-1 0,6 8,-11-7,5 15,-1-14,-4 5,5-7,-1 8,-3-6,4-1,-6-3,0-11,0 4,0-5,5-1,-4-6,4-1,-5-6,0 0,0 6,4-5,-3 5,4 9,-1-11,-3 16,4-18,-5 10,5-5,-4 0,9 5,-5-11,1 11,4-5,-9 0,9 5,-9-5,9 6,-9 7,4-6,-5 6,0-7,0 7,0-5,0 5,0-7,-5-6,-1 4,-4-9,-1 10,5-11,-3 5,3 0,0-9,-4 7,5-9,-1 11,-3 5,3-3,-4 7,4-14,-3 5,2 0,2-5,-5 5,5-6,-1 6,-3-4,3 4,-4-6,4 0,-3 0,3 6,-4-5,-1 5,-4 0,3 1,-4 7,0-1,3 0,-8 0,9 0,-9 0,3 7,-5-6,-5 27,-3-14,1 16,0-20,6 4,7-13,-5 6,10-13,-4-1,6-6,0 1,0-2,5 0,1 2,0-3,3 7,-7-6,7 2,-7 1,3-3,-9 3,4-8,-7-1,-3-8,-4-1,3-4,-1 0,3 0,0 0,-8 0,8 0,-3 0,-1 0,4 0,-4 0,1 0,11 27,-2-11,13 22,0-18,0 1,0 2,0-3,0 2,-4 5,-2-6,-4 8,0-9,0 0,-5 0,4 0,-4-5,5 4,-3-4,3 4,-3-1,0 0,-2 1,0 0,0-4,5 4,-4-4,3 5,-3-4,3 2,-2 2,-3 1,1-2,0 0,1 0,-1-2,-1 6,2-12,4 8,-9 0,7 2,-12 4,13-5,-4 0,6-5,-6 4,4-4,-4 11,0-4,4 4,-9-1,8-3,-9 10,10-11,-10 11,4-5,-4 0,-1 5,1-11,-7 12,6-11,-5 6,7-8,-6 1,4-1,-10 2,11-6,-11 4,4-3,-5 5,0 0,-7 1,5-1,-11 2,4-1,-1 6,-5 3,11-2,-13 7,15-13,-22 22,25-25,-10 14,16-18,4 3,-4-3,6 2,-6-3,-1 1,-1 2,-3-2,-4 5,1 1,-8 6,9-6,-2 1,2-3,0-4,0 0,5 3,-3-8,9 7,-10-7,11 2,-5-3,6-1,-6 0,4 0,-13 10,12-8,-6 7,9-9,0 0,-1 0,1 0,0 0,4 0,-3 0,4 0,-5 4,0-3,-1 4,1-1,0-3,0 4,-1-5,1 0,0 0,0 0,-1 0,1-4,0 3,0-8,-6 3,4 1,-10-4,11 8,-11-8,10 4,-4-1,0-3,4 4,-9-1,9-2,-10 8,11-5,-5 1,0 4,4-9,-4 8,2-3,2 4,3-5,-9 0,15-5,-15 4,4-3,1 4,-6-5,3 5,5-4,-6 8,1-7,5 7,-11-8,10 3,-4 1,6-4,0 3,0 1,-1-4,-5 3,5-4,-11 5,10-4,-9 4,9 0,-4-4,6 3,-1-4,1 0,0 0,-5 5,5-4,-4 3,0-4,8 0,-11 0,10 0,-7 0,0 0,7 0,-15 0,14 0,-6 0,-4 0,10 0,-17 0,14 0,-11 0,4 0,-5 0,0 0,-7 0,5 0,-5 0,1 0,4 0,-5 0,7 0,6 0,-5 0,1 0,8 0,-5 0,13 0,-8 0,-1 0,5-4,-4-1,7-1,-4-3,-6 3,5 1,-5-5,0 4,4 0,-4-3,6 8,-1-9,-5 9,5-3,-11-1,10 4,-19-9,12 9,-8-4,6 5,9-5,-4 4,6-4,-1 5,1 0,0 0,-4 0,4 0,-5 0,-1 0,-3 0,-19-5,-3 3,-14-9,7 4,-5 0,13-4,-6 9,8-3,7 0,6 4,9-4,6 0,1 4,-5-11,5 6,1-7,-3 8,2 1,-6 4,-2-4,10 3,-6-8,4 8,-3-8,-2 8,4-8,-5 3,4 1,-3-4,3 8,1-8,0 7,0-7,0 4,-6-6,4 5,-4-3,6 3,0-4,-1 5,1-4,-15 2,11-3,-17 4,20-3,-5 3,10 1,-7-4,7 7,-12-6,11 3,-10 0,7-4,-1 4,-2 0,8-3,-5 2,-5-4,4 0,-3 0,3 0,1 0,0 0,0 0,-1-1,-5 1,5-1,-5 1,5 0,1-5,0 4,0-4,-1 5,1 0,0-1,4-3,-3 3,3-4,-4 0,0-1,5 1,-4-4,3 4,-4-1,4-3,-3 3,8-4,-4 0,0-7,3 6,-4-5,2 6,2-1,-2 1,4 0,-5-10,4 8,0-2,2 5,0-1,2 4,-10-6,11 7,-11-3,7 0,-8 4,4-3,0 3,-3-5,7 5,-8-3,8 1,-9 1,8-4,-8 8,3-12,-4 10,5-5,-4 8,8-4,-7-1,0-15,-16-6,-1-11,-16-6,11 1,-5 0,7 7,0 2,2 6,6 2,7 7,3 2,9 5,-4 6,6-3,-4 4,2-9,-2-1,2-2,1 2,-5-5,4 6,-8-6,8 9,-4-6,0 4,3-4,-8 0,4 4,-1-9,-3 3,3-5,-5 0,-2-7,2 5,-2-12,7 13,-5-6,10 7,-9 0,8 0,-7 5,8-4,-3 11,0-5,4 5,-4 1,1 0,2 0,-2 0,4-1,-1 1,1 0,0 0,-4-5,7 4,-6 2,4-4,2 11,-10-15,11 15,-8-10,5-3,4-9,-5-12,9-2,-14 6,7-4,-15-3,-4-17,-1-2,-5-5,6-1,0 7,1 1,6 3,-3 13,9-13,-3 19,0-24,9 35,-7-20,13 36,-7-8,4 7,-1-2,-2-7,3 7,0-4,-4 4,7-1,-7 1,8 0,-8 0,8 0,-7 1,7-8,-3 11,4-11,0 2,0 8,0-11,0 12,0-4,0-4,0-2,0 1,0 0,0 5,0 0,0 0,0 0,0-4,0-7,0-14,-6-10,-1-10,-1 0,-4-9,5 7,-6 1,0 3,0 13,6-6,-3 14,9-4,-4 11,5 1,0 2,0 10,0-4,0 2,0 7,0-9,0 6,0 0,0-11,0 18,0-14,0 7,0 4,0-16,0 14,0-11,0 9,0 0,4-1,-3 1,8 0,-3-1,-1 1,4 0,-3-4,0 2,-2 3,1-9,-4 15,8-15,-8 10,7 1,-7-9,8 10,-8-13,8 8,-8-3,8 3,-4-3,1 8,2-7,-7-1,8 7,-8-15,7 16,-7-3,8-4,-8 6,7-7,-7-1,8 4,-7-9,6 8,-6-9,7 3,-8-5,9 0,-9-7,9-2,-3-6,0 0,4-8,-4 6,5-5,0 7,0-8,1 6,-1-14,0 14,7-13,1 6,6-9,-7 20,0-2,9-24,-8 25,-2 0,2-18,4 7,-11 9,4 9,-7 13,-4 10,-1 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23T15:40:00.368"/>
    </inkml:context>
    <inkml:brush xml:id="br0">
      <inkml:brushProperty name="width" value="0.4" units="cm"/>
      <inkml:brushProperty name="height" value="0.8" units="cm"/>
      <inkml:brushProperty name="color" value="#00FDFF"/>
      <inkml:brushProperty name="tip" value="rectangle"/>
      <inkml:brushProperty name="rasterOp" value="maskPen"/>
    </inkml:brush>
  </inkml:definitions>
  <inkml:trace contextRef="#ctx0" brushRef="#br0">1 0,'49'0,"-8"0,-32 0,8 0,11 0,-7 0,6 0,-10 0,-2 0,11 0,-7 0,2 0,1 0,-3 0,9 0,-12 0,11 0,-12 0,8 0,0 0,1 0,-5 0,7 0,-11 0,8 0,-5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8:48:19.624"/>
    </inkml:context>
    <inkml:brush xml:id="br0">
      <inkml:brushProperty name="width" value="0.05" units="cm"/>
      <inkml:brushProperty name="height" value="0.05" units="cm"/>
      <inkml:brushProperty name="color" value="#E71224"/>
    </inkml:brush>
  </inkml:definitions>
  <inkml:trace contextRef="#ctx0" brushRef="#br0">144 92 24575,'0'-8'0,"0"0"0,0-4 0,0-2 0,0 1 0,0 1 0,4 8 0,0 0 0,1 0 0,2 3 0,-3-3 0,4 1 0,0 2 0,0-3 0,0 4 0,1 0 0,-1 0 0,0 0 0,0 0 0,1 0 0,0 0 0,-1 0 0,1 0 0,0 0 0,-1 0 0,1 0 0,-1 0 0,-3 4 0,2 1 0,-6 3 0,3 1 0,-4-1 0,4 1 0,-3-1 0,3 1 0,-4-1 0,0 1 0,0 0 0,0-1 0,0 1 0,0 0 0,0 0 0,0-1 0,0 1 0,0 0 0,0-1 0,0 1 0,0 0 0,0 0 0,0-1 0,0 1 0,0-1 0,-4-3 0,-6 3 0,0-3 0,-8 5 0,8-5 0,-8 3 0,8-3 0,-4 0 0,0 4 0,4-8 0,-3 7 0,4-3 0,-5 0 0,4 2 0,-3-2 0,4 0 0,-5 3 0,4-3 0,-3 0 0,4 3 0,0-7 0,0 7 0,1-7 0,-1 6 0,-5-1 0,4-1 0,1 3 0,1-7 0,3 7 0,-4-8 0,4 8 0,5-7 0,4 3 0,5-4 0,-1 3 0,1-2 0,0 3 0,-1 0 0,1-3 0,4 7 0,-3-7 0,9 8 0,-5-4 0,5 1 0,1 2 0,-6-7 0,4 8 0,-3-8 0,0 3 0,3-4 0,-8 0 0,3 4 0,-4-3 0,4 3 0,-3-4 0,4 0 0,-6 0 0,1 0 0,0 0 0,-1 0 0,1 0 0,0 0 0,0 0 0,-1 0 0,1 0 0,0 0 0,-1 0 0,1 0 0,0 0 0,-1 0 0,1 0 0,-1 0 0,0 0 0,0 0 0,0 0 0,-3 0 0,-2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23T15:40:32.238"/>
    </inkml:context>
    <inkml:brush xml:id="br0">
      <inkml:brushProperty name="width" value="0.4" units="cm"/>
      <inkml:brushProperty name="height" value="0.8" units="cm"/>
      <inkml:brushProperty name="color" value="#00B44B"/>
      <inkml:brushProperty name="tip" value="rectangle"/>
      <inkml:brushProperty name="rasterOp" value="maskPen"/>
    </inkml:brush>
  </inkml:definitions>
  <inkml:trace contextRef="#ctx0" brushRef="#br0">0 0,'53'0,"-10"0,-34 0,8 0,11 0,-7 0,6 0,-10 0,-2 0,10 0,-6 0,3 0,0 0,-4 0,8 0,-8 0,4 0,0 0,-3 0,3 0,0 0,-3 0,6 0,-7 0,3 0,-4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8:48:19.625"/>
    </inkml:context>
    <inkml:brush xml:id="br0">
      <inkml:brushProperty name="width" value="0.05" units="cm"/>
      <inkml:brushProperty name="height" value="0.05" units="cm"/>
      <inkml:brushProperty name="color" value="#E71224"/>
    </inkml:brush>
  </inkml:definitions>
  <inkml:trace contextRef="#ctx0" brushRef="#br0">60 1 24575,'18'0'0,"5"0"0,-3 0 0,5 0 0,-5 0 0,-1 0 0,-4 0 0,3 0 0,-9 0 0,10 0 0,-10 0 0,5 0 0,-5 4 0,-1 1 0,1 3 0,0 1 0,0-4 0,-1 3 0,-3-3 0,3 3 0,-3-3 0,0 3 0,2-3 0,-6 3 0,3 1 0,0 0 0,-3-1 0,2 1 0,-3-1 0,0 1 0,0 0 0,0-1 0,0 1 0,0-1 0,0 1 0,0-1 0,0 1 0,0-1 0,-3-3 0,-2-1 0,-3-4 0,-1 0 0,0 0 0,1 0 0,-1 0 0,1 0 0,0 0 0,0 3 0,-1-2 0,1 3 0,-1-4 0,1 0 0,0 0 0,-1 0 0,1 0 0,0 0 0,3 4 0,-3-4 0,4 4 0,-5-4 0,1 0 0,-1 0 0,1 0 0,-1 0 0,1 0 0,-1 0 0,5 4 0,-4-3 0,7 6 0,1-6 0,4 2 0,4-3 0,0 0 0,1 0 0,-1 0 0,-4 4 0,4-3 0,-7 7 0,7-7 0,-4 6 0,5-2 0,0 0 0,0 3 0,-1-3 0,-3 3 0,3-3 0,-3 3 0,4-3 0,-1 4 0,1-5 0,0 4 0,-4-3 0,2 4 0,-2 0 0,4-1 0,-1 1 0,-3-1 0,3-3 0,-7 3 0,6-3 0,-6 3 0,3 1 0,0 0 0,-3-1 0,3 1 0,0-4 0,-3 3 0,3-3 0,-4 3 0,0 1 0,0 0 0,0-1 0,0 0 0,0 0 0,0 1 0,-4-5 0,-1 3 0,-3-6 0,-1 3 0,0-4 0,0 0 0,0 0 0,0 0 0,0 0 0,1 0 0,-1 0 0,0 0 0,0 0 0,1 0 0,-1 0 0,0 0 0,0 0 0,0 0 0,1 0 0,-1 0 0,0 0 0,0 0 0,0 0 0,1 0 0,-1 0 0,0 0 0,-5 0 0,4 0 0,-3 0 0,4 0 0,0 0 0,0 0 0,0 0 0,0 0 0,1 0 0,-1 0 0,1 0 0,0 0 0,0 0 0,0 0 0,3 0 0,1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8:48:19.626"/>
    </inkml:context>
    <inkml:brush xml:id="br0">
      <inkml:brushProperty name="width" value="0.05" units="cm"/>
      <inkml:brushProperty name="height" value="0.05" units="cm"/>
      <inkml:brushProperty name="color" value="#E71224"/>
    </inkml:brush>
  </inkml:definitions>
  <inkml:trace contextRef="#ctx0" brushRef="#br0">221 1 24575,'0'12'0,"0"5"0,0-7 0,0 3 0,0 0 0,0-3 0,0 4 0,-5-1 0,4-3 0,-7 8 0,2-3 0,-3-1 0,-1 5 0,1-9 0,0 3 0,0-4 0,0 4 0,0-3 0,-1 3 0,2-4 0,3 0 0,-3 0 0,3-1 0,-4 1 0,4 0 0,-3-4 0,7 2 0,-7-2 0,4 4 0,-1-1 0,-3-3 0,7 2 0,-3-2 0,0 4 0,3 0 0,-7-5 0,7 4 0,-6-3 0,6 4 0,-7-1 0,7 1 0,-7-1 0,7 0 0,-2 0 0,-1-3 0,7-2 0,-2-3 0,17 0 0,-2 0 0,9 0 0,0 0 0,-4 5 0,3 0 0,-4 0 0,-1 4 0,-4-8 0,-2 3 0,-4-4 0,0 0 0,-1 0 0,1 0 0,0 0 0,0 0 0,-1 0 0,1 0 0,0 0 0,-1 0 0,1 0 0,0 0 0,-1 0 0,0 0 0,0 0 0,1 0 0,-1 0 0,0 0 0,1 0 0,-1 0 0,0 0 0,-3 4 0,-2 0 0,-3 1 0,0-2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8:48:19.627"/>
    </inkml:context>
    <inkml:brush xml:id="br0">
      <inkml:brushProperty name="width" value="0.05" units="cm"/>
      <inkml:brushProperty name="height" value="0.05" units="cm"/>
      <inkml:brushProperty name="color" value="#E71224"/>
    </inkml:brush>
  </inkml:definitions>
  <inkml:trace contextRef="#ctx0" brushRef="#br0">1 337 24575,'0'-12'0,"0"3"0,0-4 0,0 5 0,0 0 0,0-1 0,0 1 0,3 0 0,-2 0 0,6-1 0,-6 1 0,3 0 0,-4 0 0,4 3 0,-3-2 0,6 6 0,-6-7 0,7 4 0,-7-5 0,6 1 0,-2-1 0,3 1 0,-4-1 0,0 1 0,0 3 0,-3-3 0,6 7 0,-6-6 0,3 2 0,-4-4 0,4 5 0,-3-4 0,2 4 0,1-1 0,-3-3 0,7 7 0,-7-6 0,2 2 0,1 0 0,-3-2 0,3 2 0,-4-4 0,3 5 0,-2-4 0,6 4 0,-6-5 0,3 1 0,0 3 0,-3 2 0,2 3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8:47:56.899"/>
    </inkml:context>
    <inkml:brush xml:id="br0">
      <inkml:brushProperty name="width" value="0.05" units="cm"/>
      <inkml:brushProperty name="height" value="0.05" units="cm"/>
      <inkml:brushProperty name="color" value="#E71224"/>
    </inkml:brush>
  </inkml:definitions>
  <inkml:trace contextRef="#ctx0" brushRef="#br0">319 567 24575,'0'-9'0,"0"-4"0,0 4 0,0-5 0,0 1 0,0-8 0,0-5 0,0-12 0,0-2 0,5-7 0,1 1 0,6 0 0,-1 6 0,-5 2 0,3 6 0,-7 6 0,6 5 0,-7 3 0,7 8 0,-8-3 0,8 8 0,-7-3 0,2 4 0,1-1 0,-3-3 0,2 3 0,1 1 0,-3-4 0,3 11 0,-4-2 0,0 7 0,-4 1 0,3 5 0,-3-5 0,4 5 0,-4-1 0,3-3 0,-8 4 0,5-6 0,-5 1 0,0 0 0,0-1 0,0 1 0,0 0 0,1-4 0,-1 3 0,0-4 0,0 1 0,-5 3 0,4-6 0,-8 6 0,8-3 0,-4 4 0,1-4 0,3 3 0,-4-7 0,5 7 0,1-8 0,-1 8 0,0-3 0,0 0 0,0-1 0,0 0 0,0-3 0,1 6 0,-1-6 0,0 7 0,-5-7 0,0 3 0,-1 0 0,1-3 0,5 3 0,-3-4 0,2 0 0,-2 0 0,7 0 0,1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8:47:59.744"/>
    </inkml:context>
    <inkml:brush xml:id="br0">
      <inkml:brushProperty name="width" value="0.05" units="cm"/>
      <inkml:brushProperty name="height" value="0.05" units="cm"/>
      <inkml:brushProperty name="color" value="#E71224"/>
    </inkml:brush>
  </inkml:definitions>
  <inkml:trace contextRef="#ctx0" brushRef="#br0">144 92 24575,'0'-8'0,"0"0"0,0-4 0,0-2 0,0 1 0,0 1 0,4 8 0,0 0 0,1 0 0,2 3 0,-3-3 0,4 1 0,0 2 0,0-3 0,0 4 0,1 0 0,-1 0 0,0 0 0,0 0 0,1 0 0,0 0 0,-1 0 0,1 0 0,0 0 0,-1 0 0,1 0 0,-1 0 0,-3 4 0,2 1 0,-6 3 0,3 1 0,-4-1 0,4 1 0,-3-1 0,3 1 0,-4-1 0,0 1 0,0 0 0,0-1 0,0 1 0,0 0 0,0 0 0,0-1 0,0 1 0,0 0 0,0-1 0,0 1 0,0 0 0,0 0 0,0-1 0,0 1 0,0-1 0,-4-3 0,-6 3 0,0-3 0,-8 5 0,8-5 0,-8 3 0,8-3 0,-4 0 0,0 4 0,4-8 0,-3 7 0,4-3 0,-5 0 0,4 2 0,-3-2 0,4 0 0,-5 3 0,4-3 0,-3 0 0,4 3 0,0-7 0,0 7 0,1-7 0,-1 6 0,-5-1 0,4-1 0,1 3 0,1-7 0,3 7 0,-4-8 0,4 8 0,5-7 0,4 3 0,5-4 0,-1 3 0,1-2 0,0 3 0,-1 0 0,1-3 0,4 7 0,-3-7 0,9 8 0,-5-4 0,5 1 0,1 2 0,-6-7 0,4 8 0,-3-8 0,0 3 0,3-4 0,-8 0 0,3 4 0,-4-3 0,4 3 0,-3-4 0,4 0 0,-6 0 0,1 0 0,0 0 0,-1 0 0,1 0 0,0 0 0,0 0 0,-1 0 0,1 0 0,0 0 0,-1 0 0,1 0 0,0 0 0,-1 0 0,1 0 0,-1 0 0,0 0 0,0 0 0,0 0 0,-3 0 0,-2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8:48:03.379"/>
    </inkml:context>
    <inkml:brush xml:id="br0">
      <inkml:brushProperty name="width" value="0.05" units="cm"/>
      <inkml:brushProperty name="height" value="0.05" units="cm"/>
      <inkml:brushProperty name="color" value="#E71224"/>
    </inkml:brush>
  </inkml:definitions>
  <inkml:trace contextRef="#ctx0" brushRef="#br0">60 1 24575,'18'0'0,"5"0"0,-3 0 0,5 0 0,-5 0 0,-1 0 0,-4 0 0,3 0 0,-9 0 0,10 0 0,-10 0 0,5 0 0,-5 4 0,-1 1 0,1 3 0,0 1 0,0-4 0,-1 3 0,-3-3 0,3 3 0,-3-3 0,0 3 0,2-3 0,-6 3 0,3 1 0,0 0 0,-3-1 0,2 1 0,-3-1 0,0 1 0,0 0 0,0-1 0,0 1 0,0-1 0,0 1 0,0-1 0,0 1 0,0-1 0,-3-3 0,-2-1 0,-3-4 0,-1 0 0,0 0 0,1 0 0,-1 0 0,1 0 0,0 0 0,0 3 0,-1-2 0,1 3 0,-1-4 0,1 0 0,0 0 0,-1 0 0,1 0 0,0 0 0,3 4 0,-3-4 0,4 4 0,-5-4 0,1 0 0,-1 0 0,1 0 0,-1 0 0,1 0 0,-1 0 0,5 4 0,-4-3 0,7 6 0,1-6 0,4 2 0,4-3 0,0 0 0,1 0 0,-1 0 0,-4 4 0,4-3 0,-7 7 0,7-7 0,-4 6 0,5-2 0,0 0 0,0 3 0,-1-3 0,-3 3 0,3-3 0,-3 3 0,4-3 0,-1 4 0,1-5 0,0 4 0,-4-3 0,2 4 0,-2 0 0,4-1 0,-1 1 0,-3-1 0,3-3 0,-7 3 0,6-3 0,-6 3 0,3 1 0,0 0 0,-3-1 0,3 1 0,0-4 0,-3 3 0,3-3 0,-4 3 0,0 1 0,0 0 0,0-1 0,0 0 0,0 0 0,0 1 0,-4-5 0,-1 3 0,-3-6 0,-1 3 0,0-4 0,0 0 0,0 0 0,0 0 0,0 0 0,1 0 0,-1 0 0,0 0 0,0 0 0,1 0 0,-1 0 0,0 0 0,0 0 0,0 0 0,1 0 0,-1 0 0,0 0 0,0 0 0,0 0 0,1 0 0,-1 0 0,0 0 0,-5 0 0,4 0 0,-3 0 0,4 0 0,0 0 0,0 0 0,0 0 0,0 0 0,1 0 0,-1 0 0,1 0 0,0 0 0,0 0 0,0 0 0,3 0 0,1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6T18:48:05.910"/>
    </inkml:context>
    <inkml:brush xml:id="br0">
      <inkml:brushProperty name="width" value="0.05" units="cm"/>
      <inkml:brushProperty name="height" value="0.05" units="cm"/>
      <inkml:brushProperty name="color" value="#E71224"/>
    </inkml:brush>
  </inkml:definitions>
  <inkml:trace contextRef="#ctx0" brushRef="#br0">221 1 24575,'0'12'0,"0"5"0,0-7 0,0 3 0,0 0 0,0-3 0,0 4 0,-5-1 0,4-3 0,-7 8 0,2-3 0,-3-1 0,-1 5 0,1-9 0,0 3 0,0-4 0,0 4 0,0-3 0,-1 3 0,2-4 0,3 0 0,-3 0 0,3-1 0,-4 1 0,4 0 0,-3-4 0,7 2 0,-7-2 0,4 4 0,-1-1 0,-3-3 0,7 2 0,-3-2 0,0 4 0,3 0 0,-7-5 0,7 4 0,-6-3 0,6 4 0,-7-1 0,7 1 0,-7-1 0,7 0 0,-2 0 0,-1-3 0,7-2 0,-2-3 0,17 0 0,-2 0 0,9 0 0,0 0 0,-4 5 0,3 0 0,-4 0 0,-1 4 0,-4-8 0,-2 3 0,-4-4 0,0 0 0,-1 0 0,1 0 0,0 0 0,0 0 0,-1 0 0,1 0 0,0 0 0,-1 0 0,1 0 0,0 0 0,-1 0 0,0 0 0,0 0 0,1 0 0,-1 0 0,0 0 0,1 0 0,-1 0 0,0 0 0,-3 4 0,-2 0 0,-3 1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DE1BF5-EE62-9144-90C7-A2378B62FCD8}" type="datetimeFigureOut">
              <a:rPr lang="it-IT" smtClean="0"/>
              <a:t>10/02/21</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FCFCF9-4288-3A46-B59E-9DFECADB8A6F}" type="slidenum">
              <a:rPr lang="it-IT" smtClean="0"/>
              <a:t>‹N›</a:t>
            </a:fld>
            <a:endParaRPr lang="it-IT"/>
          </a:p>
        </p:txBody>
      </p:sp>
    </p:spTree>
    <p:extLst>
      <p:ext uri="{BB962C8B-B14F-4D97-AF65-F5344CB8AC3E}">
        <p14:creationId xmlns:p14="http://schemas.microsoft.com/office/powerpoint/2010/main" val="29898580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620FC4-BBCD-0642-A465-F5FEAC931D06}" type="slidenum">
              <a:rPr lang="it-IT" smtClean="0"/>
              <a:t>4</a:t>
            </a:fld>
            <a:endParaRPr lang="it-IT"/>
          </a:p>
        </p:txBody>
      </p:sp>
    </p:spTree>
    <p:extLst>
      <p:ext uri="{BB962C8B-B14F-4D97-AF65-F5344CB8AC3E}">
        <p14:creationId xmlns:p14="http://schemas.microsoft.com/office/powerpoint/2010/main" val="3045863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620FC4-BBCD-0642-A465-F5FEAC931D06}" type="slidenum">
              <a:rPr lang="it-IT" smtClean="0"/>
              <a:t>15</a:t>
            </a:fld>
            <a:endParaRPr lang="it-IT"/>
          </a:p>
        </p:txBody>
      </p:sp>
    </p:spTree>
    <p:extLst>
      <p:ext uri="{BB962C8B-B14F-4D97-AF65-F5344CB8AC3E}">
        <p14:creationId xmlns:p14="http://schemas.microsoft.com/office/powerpoint/2010/main" val="1109828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Abbiamo bisogno di questo trattamento, perché oggi purtroppo stiamo riducendo i casi d’incidenza di una malattia ma stiamo aumentando i casi di prevalenza: </a:t>
            </a:r>
            <a:r>
              <a:rPr lang="it-IT" dirty="0" err="1"/>
              <a:t>dpv</a:t>
            </a:r>
            <a:r>
              <a:rPr lang="it-IT" dirty="0"/>
              <a:t> epidemiologico significa che stanno diminuendo le comparse di nuovi casi di malattia di minor durata (acuta), ma stanno aumentando quei casi che presentano una malattia più duratura (cronica). Perché questo? Perché oggi l’intenzionalità diffusa è sopprimere o prevenire ma sempre in termini di soppressione, e non riattivare, rinforzare, recuperare, supportare l’</a:t>
            </a:r>
            <a:r>
              <a:rPr lang="it-IT" dirty="0" err="1"/>
              <a:t>orgnanismo</a:t>
            </a:r>
            <a:r>
              <a:rPr lang="it-IT" dirty="0"/>
              <a:t>.</a:t>
            </a:r>
          </a:p>
          <a:p>
            <a:endParaRPr lang="it-IT" dirty="0"/>
          </a:p>
        </p:txBody>
      </p:sp>
      <p:sp>
        <p:nvSpPr>
          <p:cNvPr id="4" name="Segnaposto numero diapositiva 3"/>
          <p:cNvSpPr>
            <a:spLocks noGrp="1"/>
          </p:cNvSpPr>
          <p:nvPr>
            <p:ph type="sldNum" sz="quarter" idx="5"/>
          </p:nvPr>
        </p:nvSpPr>
        <p:spPr/>
        <p:txBody>
          <a:bodyPr/>
          <a:lstStyle/>
          <a:p>
            <a:fld id="{B8620FC4-BBCD-0642-A465-F5FEAC931D06}" type="slidenum">
              <a:rPr lang="it-IT" smtClean="0"/>
              <a:t>22</a:t>
            </a:fld>
            <a:endParaRPr lang="it-IT"/>
          </a:p>
        </p:txBody>
      </p:sp>
    </p:spTree>
    <p:extLst>
      <p:ext uri="{BB962C8B-B14F-4D97-AF65-F5344CB8AC3E}">
        <p14:creationId xmlns:p14="http://schemas.microsoft.com/office/powerpoint/2010/main" val="559153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Abbiamo bisogno di questo trattamento, perché oggi purtroppo stiamo riducendo i casi d’incidenza di una malattia ma stiamo aumentando i casi di prevalenza: </a:t>
            </a:r>
            <a:r>
              <a:rPr lang="it-IT" dirty="0" err="1"/>
              <a:t>dpv</a:t>
            </a:r>
            <a:r>
              <a:rPr lang="it-IT" dirty="0"/>
              <a:t> epidemiologico significa che stanno diminuendo le comparse di nuovi casi di malattia di minor durata (acuta), ma stanno aumentando quei casi che presentano una malattia più duratura (cronica). Perché questo? Perché oggi l’intenzionalità diffusa è sopprimere o prevenire ma sempre in termini di soppressione, e non riattivare, rinforzare, recuperare, supportare l’</a:t>
            </a:r>
            <a:r>
              <a:rPr lang="it-IT" dirty="0" err="1"/>
              <a:t>orgnanismo</a:t>
            </a:r>
            <a:r>
              <a:rPr lang="it-IT" dirty="0"/>
              <a:t>.</a:t>
            </a:r>
          </a:p>
          <a:p>
            <a:endParaRPr lang="it-IT" dirty="0"/>
          </a:p>
        </p:txBody>
      </p:sp>
      <p:sp>
        <p:nvSpPr>
          <p:cNvPr id="4" name="Segnaposto numero diapositiva 3"/>
          <p:cNvSpPr>
            <a:spLocks noGrp="1"/>
          </p:cNvSpPr>
          <p:nvPr>
            <p:ph type="sldNum" sz="quarter" idx="5"/>
          </p:nvPr>
        </p:nvSpPr>
        <p:spPr/>
        <p:txBody>
          <a:bodyPr/>
          <a:lstStyle/>
          <a:p>
            <a:fld id="{B8620FC4-BBCD-0642-A465-F5FEAC931D06}" type="slidenum">
              <a:rPr lang="it-IT" smtClean="0"/>
              <a:t>44</a:t>
            </a:fld>
            <a:endParaRPr lang="it-IT"/>
          </a:p>
        </p:txBody>
      </p:sp>
    </p:spTree>
    <p:extLst>
      <p:ext uri="{BB962C8B-B14F-4D97-AF65-F5344CB8AC3E}">
        <p14:creationId xmlns:p14="http://schemas.microsoft.com/office/powerpoint/2010/main" val="2870724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B14E42AB-4511-44DB-9793-EBD7C32C410A}" type="datetimeFigureOut">
              <a:rPr lang="it-IT" smtClean="0"/>
              <a:t>10/02/21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921967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14E42AB-4511-44DB-9793-EBD7C32C410A}" type="datetimeFigureOut">
              <a:rPr lang="it-IT" smtClean="0"/>
              <a:t>10/02/21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582126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14E42AB-4511-44DB-9793-EBD7C32C410A}" type="datetimeFigureOut">
              <a:rPr lang="it-IT" smtClean="0"/>
              <a:t>10/02/21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883185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14E42AB-4511-44DB-9793-EBD7C32C410A}" type="datetimeFigureOut">
              <a:rPr lang="it-IT" smtClean="0"/>
              <a:t>10/02/21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3455931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B14E42AB-4511-44DB-9793-EBD7C32C410A}" type="datetimeFigureOut">
              <a:rPr lang="it-IT" smtClean="0"/>
              <a:t>10/02/21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263536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B14E42AB-4511-44DB-9793-EBD7C32C410A}" type="datetimeFigureOut">
              <a:rPr lang="it-IT" smtClean="0"/>
              <a:t>10/02/21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727697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B14E42AB-4511-44DB-9793-EBD7C32C410A}" type="datetimeFigureOut">
              <a:rPr lang="it-IT" smtClean="0"/>
              <a:t>10/02/21</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673351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B14E42AB-4511-44DB-9793-EBD7C32C410A}" type="datetimeFigureOut">
              <a:rPr lang="it-IT" smtClean="0"/>
              <a:t>10/02/21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3248012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14E42AB-4511-44DB-9793-EBD7C32C410A}" type="datetimeFigureOut">
              <a:rPr lang="it-IT" smtClean="0"/>
              <a:t>10/02/21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128503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B14E42AB-4511-44DB-9793-EBD7C32C410A}" type="datetimeFigureOut">
              <a:rPr lang="it-IT" smtClean="0"/>
              <a:t>10/02/21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11815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B14E42AB-4511-44DB-9793-EBD7C32C410A}" type="datetimeFigureOut">
              <a:rPr lang="it-IT" smtClean="0"/>
              <a:t>10/02/21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297742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E42AB-4511-44DB-9793-EBD7C32C410A}" type="datetimeFigureOut">
              <a:rPr lang="it-IT" smtClean="0"/>
              <a:t>10/02/21</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430FFB-5CA7-4E54-9DBE-252CDB923632}" type="slidenum">
              <a:rPr lang="it-IT" smtClean="0"/>
              <a:t>‹N›</a:t>
            </a:fld>
            <a:endParaRPr lang="it-IT"/>
          </a:p>
        </p:txBody>
      </p:sp>
    </p:spTree>
    <p:extLst>
      <p:ext uri="{BB962C8B-B14F-4D97-AF65-F5344CB8AC3E}">
        <p14:creationId xmlns:p14="http://schemas.microsoft.com/office/powerpoint/2010/main" val="2427980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16.tiff"/><Relationship Id="rId4" Type="http://schemas.openxmlformats.org/officeDocument/2006/relationships/image" Target="../media/image15.tiff"/></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8" Type="http://schemas.openxmlformats.org/officeDocument/2006/relationships/customXml" Target="../ink/ink2.xml"/><Relationship Id="rId13" Type="http://schemas.openxmlformats.org/officeDocument/2006/relationships/image" Target="../media/image60.png"/><Relationship Id="rId3" Type="http://schemas.openxmlformats.org/officeDocument/2006/relationships/image" Target="../media/image43.jpeg"/><Relationship Id="rId7" Type="http://schemas.openxmlformats.org/officeDocument/2006/relationships/image" Target="../media/image57.png"/><Relationship Id="rId12" Type="http://schemas.openxmlformats.org/officeDocument/2006/relationships/customXml" Target="../ink/ink4.xml"/><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customXml" Target="../ink/ink1.xml"/><Relationship Id="rId11" Type="http://schemas.openxmlformats.org/officeDocument/2006/relationships/image" Target="../media/image59.png"/><Relationship Id="rId5" Type="http://schemas.openxmlformats.org/officeDocument/2006/relationships/image" Target="../media/image44.png"/><Relationship Id="rId15" Type="http://schemas.openxmlformats.org/officeDocument/2006/relationships/image" Target="../media/image61.png"/><Relationship Id="rId10" Type="http://schemas.openxmlformats.org/officeDocument/2006/relationships/customXml" Target="../ink/ink3.xml"/><Relationship Id="rId4" Type="http://schemas.openxmlformats.org/officeDocument/2006/relationships/image" Target="../media/image40.png"/><Relationship Id="rId9" Type="http://schemas.openxmlformats.org/officeDocument/2006/relationships/image" Target="../media/image58.png"/><Relationship Id="rId14" Type="http://schemas.openxmlformats.org/officeDocument/2006/relationships/customXml" Target="../ink/ink5.xml"/></Relationships>
</file>

<file path=ppt/slides/_rels/slide25.xml.rels><?xml version="1.0" encoding="UTF-8" standalone="yes"?>
<Relationships xmlns="http://schemas.openxmlformats.org/package/2006/relationships"><Relationship Id="rId8" Type="http://schemas.openxmlformats.org/officeDocument/2006/relationships/customXml" Target="../ink/ink7.xml"/><Relationship Id="rId13" Type="http://schemas.openxmlformats.org/officeDocument/2006/relationships/image" Target="../media/image60.png"/><Relationship Id="rId3" Type="http://schemas.openxmlformats.org/officeDocument/2006/relationships/image" Target="../media/image46.png"/><Relationship Id="rId7" Type="http://schemas.openxmlformats.org/officeDocument/2006/relationships/image" Target="../media/image57.png"/><Relationship Id="rId12" Type="http://schemas.openxmlformats.org/officeDocument/2006/relationships/customXml" Target="../ink/ink9.xml"/><Relationship Id="rId2" Type="http://schemas.openxmlformats.org/officeDocument/2006/relationships/image" Target="../media/image45.jpeg"/><Relationship Id="rId1" Type="http://schemas.openxmlformats.org/officeDocument/2006/relationships/slideLayout" Target="../slideLayouts/slideLayout2.xml"/><Relationship Id="rId6" Type="http://schemas.openxmlformats.org/officeDocument/2006/relationships/customXml" Target="../ink/ink6.xml"/><Relationship Id="rId11" Type="http://schemas.openxmlformats.org/officeDocument/2006/relationships/image" Target="../media/image59.png"/><Relationship Id="rId5" Type="http://schemas.openxmlformats.org/officeDocument/2006/relationships/image" Target="../media/image44.png"/><Relationship Id="rId15" Type="http://schemas.openxmlformats.org/officeDocument/2006/relationships/image" Target="../media/image61.png"/><Relationship Id="rId10" Type="http://schemas.openxmlformats.org/officeDocument/2006/relationships/customXml" Target="../ink/ink8.xml"/><Relationship Id="rId4" Type="http://schemas.openxmlformats.org/officeDocument/2006/relationships/image" Target="../media/image41.png"/><Relationship Id="rId9" Type="http://schemas.openxmlformats.org/officeDocument/2006/relationships/image" Target="../media/image58.png"/><Relationship Id="rId14" Type="http://schemas.openxmlformats.org/officeDocument/2006/relationships/customXml" Target="../ink/ink10.xml"/></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5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63.png"/><Relationship Id="rId7" Type="http://schemas.openxmlformats.org/officeDocument/2006/relationships/customXml" Target="../ink/ink12.xml"/><Relationship Id="rId12" Type="http://schemas.openxmlformats.org/officeDocument/2006/relationships/image" Target="../media/image111.png"/><Relationship Id="rId2" Type="http://schemas.openxmlformats.org/officeDocument/2006/relationships/hyperlink" Target="https://www.ncbi.nlm.nih.gov/books/NBK501469/" TargetMode="External"/><Relationship Id="rId1" Type="http://schemas.openxmlformats.org/officeDocument/2006/relationships/slideLayout" Target="../slideLayouts/slideLayout7.xml"/><Relationship Id="rId6" Type="http://schemas.openxmlformats.org/officeDocument/2006/relationships/image" Target="../media/image108.png"/><Relationship Id="rId11" Type="http://schemas.openxmlformats.org/officeDocument/2006/relationships/customXml" Target="../ink/ink14.xml"/><Relationship Id="rId5" Type="http://schemas.openxmlformats.org/officeDocument/2006/relationships/customXml" Target="../ink/ink11.xml"/><Relationship Id="rId10" Type="http://schemas.openxmlformats.org/officeDocument/2006/relationships/image" Target="../media/image110.png"/><Relationship Id="rId4" Type="http://schemas.openxmlformats.org/officeDocument/2006/relationships/image" Target="../media/image64.png"/><Relationship Id="rId9" Type="http://schemas.openxmlformats.org/officeDocument/2006/relationships/customXml" Target="../ink/ink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s://www.ema.europa.eu/en/documents/herbal-report/final-assessment-report-echinacea-angustifolia-dc-radix_en.pdf" TargetMode="External"/><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tif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tiff"/><Relationship Id="rId4" Type="http://schemas.openxmlformats.org/officeDocument/2006/relationships/image" Target="../media/image4.tiff"/></Relationships>
</file>

<file path=ppt/slides/_rels/slide4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42.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jpg"/><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45.xml.rels><?xml version="1.0" encoding="UTF-8" standalone="yes"?>
<Relationships xmlns="http://schemas.openxmlformats.org/package/2006/relationships"><Relationship Id="rId8" Type="http://schemas.openxmlformats.org/officeDocument/2006/relationships/image" Target="../media/image80.tiff"/><Relationship Id="rId3" Type="http://schemas.openxmlformats.org/officeDocument/2006/relationships/image" Target="../media/image79.tiff"/><Relationship Id="rId7" Type="http://schemas.openxmlformats.org/officeDocument/2006/relationships/image" Target="../media/image300.png"/><Relationship Id="rId12" Type="http://schemas.openxmlformats.org/officeDocument/2006/relationships/image" Target="../media/image84.png"/><Relationship Id="rId2"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customXml" Target="../ink/ink16.xml"/><Relationship Id="rId11" Type="http://schemas.openxmlformats.org/officeDocument/2006/relationships/image" Target="../media/image83.tiff"/><Relationship Id="rId5" Type="http://schemas.openxmlformats.org/officeDocument/2006/relationships/image" Target="../media/image290.png"/><Relationship Id="rId10" Type="http://schemas.openxmlformats.org/officeDocument/2006/relationships/image" Target="../media/image82.tiff"/><Relationship Id="rId4" Type="http://schemas.openxmlformats.org/officeDocument/2006/relationships/customXml" Target="../ink/ink15.xml"/><Relationship Id="rId9" Type="http://schemas.openxmlformats.org/officeDocument/2006/relationships/image" Target="../media/image81.tiff"/></Relationships>
</file>

<file path=ppt/slides/_rels/slide46.xml.rels><?xml version="1.0" encoding="UTF-8" standalone="yes"?>
<Relationships xmlns="http://schemas.openxmlformats.org/package/2006/relationships"><Relationship Id="rId8" Type="http://schemas.openxmlformats.org/officeDocument/2006/relationships/customXml" Target="../ink/ink20.xml"/><Relationship Id="rId3" Type="http://schemas.openxmlformats.org/officeDocument/2006/relationships/image" Target="../media/image1160.png"/><Relationship Id="rId7" Type="http://schemas.openxmlformats.org/officeDocument/2006/relationships/image" Target="../media/image1180.png"/><Relationship Id="rId2" Type="http://schemas.openxmlformats.org/officeDocument/2006/relationships/customXml" Target="../ink/ink17.xml"/><Relationship Id="rId1" Type="http://schemas.openxmlformats.org/officeDocument/2006/relationships/slideLayout" Target="../slideLayouts/slideLayout2.xml"/><Relationship Id="rId6" Type="http://schemas.openxmlformats.org/officeDocument/2006/relationships/customXml" Target="../ink/ink19.xml"/><Relationship Id="rId5" Type="http://schemas.openxmlformats.org/officeDocument/2006/relationships/image" Target="../media/image1170.PNG"/><Relationship Id="rId4" Type="http://schemas.openxmlformats.org/officeDocument/2006/relationships/customXml" Target="../ink/ink18.xml"/><Relationship Id="rId9" Type="http://schemas.openxmlformats.org/officeDocument/2006/relationships/image" Target="../media/image1190.png"/></Relationships>
</file>

<file path=ppt/slides/_rels/slide4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tiff"/><Relationship Id="rId4" Type="http://schemas.openxmlformats.org/officeDocument/2006/relationships/image" Target="../media/image11.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sellaDiTesto 4"/>
          <p:cNvSpPr txBox="1"/>
          <p:nvPr/>
        </p:nvSpPr>
        <p:spPr>
          <a:xfrm>
            <a:off x="495300" y="4170661"/>
            <a:ext cx="7086118" cy="1908215"/>
          </a:xfrm>
          <a:prstGeom prst="rect">
            <a:avLst/>
          </a:prstGeom>
          <a:noFill/>
        </p:spPr>
        <p:txBody>
          <a:bodyPr wrap="square" rtlCol="0">
            <a:spAutoFit/>
          </a:bodyPr>
          <a:lstStyle/>
          <a:p>
            <a:r>
              <a:rPr lang="it-IT" sz="2000" b="1" dirty="0">
                <a:solidFill>
                  <a:schemeClr val="bg1"/>
                </a:solidFill>
              </a:rPr>
              <a:t>RIMEDI OMEOSINERGETICI: TECNOLOGIA DEI DIVERSI PRODOTTI E CONSIGLI D’IMPIEGO PER IL TRAINER OMEOSINERGETICO</a:t>
            </a:r>
          </a:p>
          <a:p>
            <a:endParaRPr lang="it-IT" dirty="0">
              <a:solidFill>
                <a:schemeClr val="bg1"/>
              </a:solidFill>
            </a:endParaRPr>
          </a:p>
          <a:p>
            <a:r>
              <a:rPr lang="it-IT" b="1" dirty="0">
                <a:solidFill>
                  <a:schemeClr val="bg1"/>
                </a:solidFill>
              </a:rPr>
              <a:t>Andrea Maraschio</a:t>
            </a:r>
          </a:p>
          <a:p>
            <a:r>
              <a:rPr lang="it-IT" sz="1400" dirty="0">
                <a:solidFill>
                  <a:schemeClr val="bg1"/>
                </a:solidFill>
              </a:rPr>
              <a:t>Farmacista </a:t>
            </a:r>
          </a:p>
          <a:p>
            <a:r>
              <a:rPr lang="it-IT" sz="1400" dirty="0">
                <a:solidFill>
                  <a:schemeClr val="bg1"/>
                </a:solidFill>
              </a:rPr>
              <a:t>Spec. in </a:t>
            </a:r>
            <a:r>
              <a:rPr lang="it-IT" sz="1400" i="1" dirty="0" err="1">
                <a:solidFill>
                  <a:schemeClr val="bg1"/>
                </a:solidFill>
              </a:rPr>
              <a:t>Pharmacoepidemiology</a:t>
            </a:r>
            <a:r>
              <a:rPr lang="it-IT" sz="1400" i="1" dirty="0">
                <a:solidFill>
                  <a:schemeClr val="bg1"/>
                </a:solidFill>
              </a:rPr>
              <a:t> Healthcare </a:t>
            </a:r>
            <a:r>
              <a:rPr lang="it-IT" sz="1400" i="1" dirty="0" err="1">
                <a:solidFill>
                  <a:schemeClr val="bg1"/>
                </a:solidFill>
              </a:rPr>
              <a:t>Research</a:t>
            </a:r>
            <a:r>
              <a:rPr lang="it-IT" sz="1400" i="1" dirty="0">
                <a:solidFill>
                  <a:schemeClr val="bg1"/>
                </a:solidFill>
              </a:rPr>
              <a:t> </a:t>
            </a:r>
            <a:r>
              <a:rPr lang="it-IT" sz="1400" dirty="0">
                <a:solidFill>
                  <a:schemeClr val="bg1"/>
                </a:solidFill>
              </a:rPr>
              <a:t>(</a:t>
            </a:r>
            <a:r>
              <a:rPr lang="it-IT" sz="1400" dirty="0" err="1">
                <a:solidFill>
                  <a:schemeClr val="bg1"/>
                </a:solidFill>
              </a:rPr>
              <a:t>UniPd</a:t>
            </a:r>
            <a:r>
              <a:rPr lang="it-IT" sz="1400" dirty="0">
                <a:solidFill>
                  <a:schemeClr val="bg1"/>
                </a:solidFill>
              </a:rPr>
              <a:t>)</a:t>
            </a:r>
          </a:p>
          <a:p>
            <a:r>
              <a:rPr lang="it-IT" sz="1400" dirty="0" err="1">
                <a:solidFill>
                  <a:schemeClr val="bg1"/>
                </a:solidFill>
              </a:rPr>
              <a:t>Dipl</a:t>
            </a:r>
            <a:r>
              <a:rPr lang="it-IT" sz="1400" dirty="0">
                <a:solidFill>
                  <a:schemeClr val="bg1"/>
                </a:solidFill>
              </a:rPr>
              <a:t>. in Omeosinergia e metodiche complementari</a:t>
            </a:r>
          </a:p>
        </p:txBody>
      </p:sp>
    </p:spTree>
    <p:extLst>
      <p:ext uri="{BB962C8B-B14F-4D97-AF65-F5344CB8AC3E}">
        <p14:creationId xmlns:p14="http://schemas.microsoft.com/office/powerpoint/2010/main" val="2089635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7D848BA3-9E23-9F45-929D-5B3812E93F19}"/>
              </a:ext>
            </a:extLst>
          </p:cNvPr>
          <p:cNvSpPr>
            <a:spLocks noGrp="1"/>
          </p:cNvSpPr>
          <p:nvPr>
            <p:ph idx="1"/>
          </p:nvPr>
        </p:nvSpPr>
        <p:spPr>
          <a:xfrm>
            <a:off x="838200" y="990600"/>
            <a:ext cx="10515600" cy="4452258"/>
          </a:xfrm>
        </p:spPr>
        <p:txBody>
          <a:bodyPr>
            <a:normAutofit/>
          </a:bodyPr>
          <a:lstStyle/>
          <a:p>
            <a:pPr marL="0" indent="0">
              <a:buNone/>
            </a:pPr>
            <a:r>
              <a:rPr lang="it-IT" sz="2000" dirty="0"/>
              <a:t>Vantaggi:</a:t>
            </a:r>
          </a:p>
          <a:p>
            <a:pPr marL="0" indent="0">
              <a:buNone/>
            </a:pPr>
            <a:endParaRPr lang="it-IT" sz="2000" dirty="0"/>
          </a:p>
          <a:p>
            <a:pPr marL="514350" indent="-514350">
              <a:buAutoNum type="arabicPeriod"/>
            </a:pPr>
            <a:r>
              <a:rPr lang="it-IT" sz="2000" dirty="0"/>
              <a:t>Formulazione accurata, completa, sinergica.</a:t>
            </a:r>
          </a:p>
          <a:p>
            <a:pPr marL="514350" indent="-514350">
              <a:buAutoNum type="arabicPeriod"/>
            </a:pPr>
            <a:r>
              <a:rPr lang="it-IT" sz="2000" dirty="0"/>
              <a:t>Clinica medica approfondita e prestabilita.</a:t>
            </a:r>
          </a:p>
          <a:p>
            <a:pPr marL="514350" indent="-514350">
              <a:buAutoNum type="arabicPeriod"/>
            </a:pPr>
            <a:r>
              <a:rPr lang="it-IT" sz="2000" dirty="0"/>
              <a:t>Facilità di consiglio e di impiego.</a:t>
            </a:r>
          </a:p>
          <a:p>
            <a:pPr marL="514350" indent="-514350">
              <a:buAutoNum type="arabicPeriod"/>
            </a:pPr>
            <a:r>
              <a:rPr lang="it-IT" sz="2000" dirty="0"/>
              <a:t>Modalità di somministrazione semplice (</a:t>
            </a:r>
            <a:r>
              <a:rPr lang="it-IT" sz="2000" dirty="0" err="1"/>
              <a:t>os</a:t>
            </a:r>
            <a:r>
              <a:rPr lang="it-IT" sz="2000" dirty="0"/>
              <a:t>, sublinguale..)</a:t>
            </a:r>
          </a:p>
          <a:p>
            <a:pPr marL="514350" indent="-514350">
              <a:buAutoNum type="arabicPeriod"/>
            </a:pPr>
            <a:r>
              <a:rPr lang="it-IT" sz="2000" dirty="0"/>
              <a:t>Posologia standard prestabilita. </a:t>
            </a:r>
          </a:p>
          <a:p>
            <a:pPr marL="514350" indent="-514350">
              <a:buAutoNum type="arabicPeriod"/>
            </a:pPr>
            <a:r>
              <a:rPr lang="it-IT" sz="2000" dirty="0"/>
              <a:t>Possibilità di esecuzione di Omeoskintest o altri test </a:t>
            </a:r>
            <a:r>
              <a:rPr lang="it-IT" sz="2000" dirty="0" err="1"/>
              <a:t>kinesiologici</a:t>
            </a:r>
            <a:r>
              <a:rPr lang="it-IT" sz="2000" dirty="0"/>
              <a:t>.</a:t>
            </a:r>
          </a:p>
          <a:p>
            <a:pPr marL="514350" indent="-514350">
              <a:buAutoNum type="arabicPeriod"/>
            </a:pPr>
            <a:r>
              <a:rPr lang="it-IT" sz="2000" dirty="0"/>
              <a:t>Sinergia d’effetto con altri tipi di integratori alimentari o altre metodiche (es. agopuntura).</a:t>
            </a:r>
          </a:p>
          <a:p>
            <a:pPr marL="514350" indent="-514350">
              <a:buAutoNum type="arabicPeriod"/>
            </a:pPr>
            <a:r>
              <a:rPr lang="it-IT" sz="2000" dirty="0"/>
              <a:t>Qualità e sicurezza garantite.</a:t>
            </a:r>
          </a:p>
          <a:p>
            <a:pPr marL="514350" indent="-514350">
              <a:buAutoNum type="arabicPeriod"/>
            </a:pPr>
            <a:r>
              <a:rPr lang="it-IT" sz="2000" dirty="0" err="1"/>
              <a:t>Benattia</a:t>
            </a:r>
            <a:r>
              <a:rPr lang="it-IT" sz="2000" dirty="0"/>
              <a:t>.</a:t>
            </a:r>
          </a:p>
        </p:txBody>
      </p:sp>
    </p:spTree>
    <p:extLst>
      <p:ext uri="{BB962C8B-B14F-4D97-AF65-F5344CB8AC3E}">
        <p14:creationId xmlns:p14="http://schemas.microsoft.com/office/powerpoint/2010/main" val="1345119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B6F9F82E-4C26-3845-A595-D31F37917DD6}"/>
              </a:ext>
            </a:extLst>
          </p:cNvPr>
          <p:cNvPicPr>
            <a:picLocks noChangeAspect="1"/>
          </p:cNvPicPr>
          <p:nvPr/>
        </p:nvPicPr>
        <p:blipFill>
          <a:blip r:embed="rId2"/>
          <a:stretch>
            <a:fillRect/>
          </a:stretch>
        </p:blipFill>
        <p:spPr>
          <a:xfrm>
            <a:off x="342024" y="0"/>
            <a:ext cx="5376897" cy="4550979"/>
          </a:xfrm>
          <a:prstGeom prst="rect">
            <a:avLst/>
          </a:prstGeom>
        </p:spPr>
      </p:pic>
      <p:sp>
        <p:nvSpPr>
          <p:cNvPr id="5" name="CasellaDiTesto 4">
            <a:extLst>
              <a:ext uri="{FF2B5EF4-FFF2-40B4-BE49-F238E27FC236}">
                <a16:creationId xmlns:a16="http://schemas.microsoft.com/office/drawing/2014/main" id="{DE51DAF2-1D3B-BC4E-85A9-1636E6246820}"/>
              </a:ext>
            </a:extLst>
          </p:cNvPr>
          <p:cNvSpPr txBox="1"/>
          <p:nvPr/>
        </p:nvSpPr>
        <p:spPr>
          <a:xfrm>
            <a:off x="7620810" y="1718221"/>
            <a:ext cx="2702343" cy="1815882"/>
          </a:xfrm>
          <a:prstGeom prst="rect">
            <a:avLst/>
          </a:prstGeom>
          <a:noFill/>
        </p:spPr>
        <p:txBody>
          <a:bodyPr wrap="none" rtlCol="0">
            <a:spAutoFit/>
          </a:bodyPr>
          <a:lstStyle/>
          <a:p>
            <a:r>
              <a:rPr lang="it-IT" sz="1600" dirty="0"/>
              <a:t>Contesto normativo vario:</a:t>
            </a:r>
          </a:p>
          <a:p>
            <a:r>
              <a:rPr lang="it-IT" sz="1600" dirty="0"/>
              <a:t> </a:t>
            </a:r>
          </a:p>
          <a:p>
            <a:pPr marL="742950" lvl="1" indent="-285750">
              <a:buFontTx/>
              <a:buChar char="-"/>
            </a:pPr>
            <a:r>
              <a:rPr lang="it-IT" sz="1600" dirty="0"/>
              <a:t>medicinali</a:t>
            </a:r>
          </a:p>
          <a:p>
            <a:pPr marL="742950" lvl="1" indent="-285750">
              <a:buFontTx/>
              <a:buChar char="-"/>
            </a:pPr>
            <a:r>
              <a:rPr lang="it-IT" sz="1600" dirty="0"/>
              <a:t>integratori alimentari</a:t>
            </a:r>
          </a:p>
          <a:p>
            <a:pPr marL="742950" lvl="1" indent="-285750">
              <a:buFontTx/>
              <a:buChar char="-"/>
            </a:pPr>
            <a:r>
              <a:rPr lang="it-IT" sz="1600" dirty="0"/>
              <a:t>cosmetici</a:t>
            </a:r>
          </a:p>
          <a:p>
            <a:pPr marL="742950" lvl="1" indent="-285750">
              <a:buFontTx/>
              <a:buChar char="-"/>
            </a:pPr>
            <a:r>
              <a:rPr lang="it-IT" sz="1600" dirty="0"/>
              <a:t>dispositivi medici</a:t>
            </a:r>
          </a:p>
          <a:p>
            <a:pPr marL="742950" lvl="1" indent="-285750">
              <a:buFontTx/>
              <a:buChar char="-"/>
            </a:pPr>
            <a:r>
              <a:rPr lang="it-IT" sz="1600" dirty="0"/>
              <a:t>etc.</a:t>
            </a:r>
          </a:p>
        </p:txBody>
      </p:sp>
      <p:pic>
        <p:nvPicPr>
          <p:cNvPr id="6" name="Immagine 5">
            <a:extLst>
              <a:ext uri="{FF2B5EF4-FFF2-40B4-BE49-F238E27FC236}">
                <a16:creationId xmlns:a16="http://schemas.microsoft.com/office/drawing/2014/main" id="{726E35EE-C432-8B48-9A74-36508B97B3DB}"/>
              </a:ext>
            </a:extLst>
          </p:cNvPr>
          <p:cNvPicPr>
            <a:picLocks noChangeAspect="1"/>
          </p:cNvPicPr>
          <p:nvPr/>
        </p:nvPicPr>
        <p:blipFill>
          <a:blip r:embed="rId3"/>
          <a:stretch>
            <a:fillRect/>
          </a:stretch>
        </p:blipFill>
        <p:spPr>
          <a:xfrm>
            <a:off x="9126968" y="4929352"/>
            <a:ext cx="2392370" cy="1597792"/>
          </a:xfrm>
          <a:prstGeom prst="rect">
            <a:avLst/>
          </a:prstGeom>
        </p:spPr>
      </p:pic>
      <p:pic>
        <p:nvPicPr>
          <p:cNvPr id="7" name="Immagine 6">
            <a:extLst>
              <a:ext uri="{FF2B5EF4-FFF2-40B4-BE49-F238E27FC236}">
                <a16:creationId xmlns:a16="http://schemas.microsoft.com/office/drawing/2014/main" id="{4E912AC2-A3BE-424A-A462-A6313CD7ED61}"/>
              </a:ext>
            </a:extLst>
          </p:cNvPr>
          <p:cNvPicPr>
            <a:picLocks noChangeAspect="1"/>
          </p:cNvPicPr>
          <p:nvPr/>
        </p:nvPicPr>
        <p:blipFill>
          <a:blip r:embed="rId4"/>
          <a:stretch>
            <a:fillRect/>
          </a:stretch>
        </p:blipFill>
        <p:spPr>
          <a:xfrm>
            <a:off x="4782208" y="4687256"/>
            <a:ext cx="3515710" cy="1839888"/>
          </a:xfrm>
          <a:prstGeom prst="rect">
            <a:avLst/>
          </a:prstGeom>
        </p:spPr>
      </p:pic>
      <p:cxnSp>
        <p:nvCxnSpPr>
          <p:cNvPr id="9" name="Connettore 1 8">
            <a:extLst>
              <a:ext uri="{FF2B5EF4-FFF2-40B4-BE49-F238E27FC236}">
                <a16:creationId xmlns:a16="http://schemas.microsoft.com/office/drawing/2014/main" id="{EE88802A-DA59-6046-A324-58D93F00863B}"/>
              </a:ext>
            </a:extLst>
          </p:cNvPr>
          <p:cNvCxnSpPr>
            <a:cxnSpLocks/>
          </p:cNvCxnSpPr>
          <p:nvPr/>
        </p:nvCxnSpPr>
        <p:spPr>
          <a:xfrm flipV="1">
            <a:off x="6096000" y="1944414"/>
            <a:ext cx="914400" cy="7882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nettore 1 9">
            <a:extLst>
              <a:ext uri="{FF2B5EF4-FFF2-40B4-BE49-F238E27FC236}">
                <a16:creationId xmlns:a16="http://schemas.microsoft.com/office/drawing/2014/main" id="{C9124BF0-E05D-B046-AD2B-07220913C455}"/>
              </a:ext>
            </a:extLst>
          </p:cNvPr>
          <p:cNvCxnSpPr>
            <a:cxnSpLocks/>
          </p:cNvCxnSpPr>
          <p:nvPr/>
        </p:nvCxnSpPr>
        <p:spPr>
          <a:xfrm>
            <a:off x="6096000" y="2732690"/>
            <a:ext cx="914400" cy="599089"/>
          </a:xfrm>
          <a:prstGeom prst="line">
            <a:avLst/>
          </a:prstGeom>
        </p:spPr>
        <p:style>
          <a:lnRef idx="1">
            <a:schemeClr val="accent1"/>
          </a:lnRef>
          <a:fillRef idx="0">
            <a:schemeClr val="accent1"/>
          </a:fillRef>
          <a:effectRef idx="0">
            <a:schemeClr val="accent1"/>
          </a:effectRef>
          <a:fontRef idx="minor">
            <a:schemeClr val="tx1"/>
          </a:fontRef>
        </p:style>
      </p:cxnSp>
      <p:sp>
        <p:nvSpPr>
          <p:cNvPr id="14" name="Rettangolo 13">
            <a:extLst>
              <a:ext uri="{FF2B5EF4-FFF2-40B4-BE49-F238E27FC236}">
                <a16:creationId xmlns:a16="http://schemas.microsoft.com/office/drawing/2014/main" id="{F872FA6A-9750-0A47-8F5E-8CC8A0E2BDDE}"/>
              </a:ext>
            </a:extLst>
          </p:cNvPr>
          <p:cNvSpPr/>
          <p:nvPr/>
        </p:nvSpPr>
        <p:spPr>
          <a:xfrm>
            <a:off x="8044249" y="2522483"/>
            <a:ext cx="2278904" cy="455495"/>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CasellaDiTesto 1">
            <a:extLst>
              <a:ext uri="{FF2B5EF4-FFF2-40B4-BE49-F238E27FC236}">
                <a16:creationId xmlns:a16="http://schemas.microsoft.com/office/drawing/2014/main" id="{377A1E03-F54B-F24D-AF30-EA9A180EA97D}"/>
              </a:ext>
            </a:extLst>
          </p:cNvPr>
          <p:cNvSpPr txBox="1"/>
          <p:nvPr/>
        </p:nvSpPr>
        <p:spPr>
          <a:xfrm>
            <a:off x="8884661" y="213887"/>
            <a:ext cx="3218703" cy="1523494"/>
          </a:xfrm>
          <a:prstGeom prst="rect">
            <a:avLst/>
          </a:prstGeom>
          <a:noFill/>
        </p:spPr>
        <p:txBody>
          <a:bodyPr wrap="square" rtlCol="0">
            <a:spAutoFit/>
          </a:bodyPr>
          <a:lstStyle/>
          <a:p>
            <a:pPr marL="285750" indent="-285750">
              <a:buFont typeface="Arial" panose="020B0604020202020204" pitchFamily="34" charset="0"/>
              <a:buChar char="•"/>
            </a:pPr>
            <a:r>
              <a:rPr lang="it-IT" sz="1200" dirty="0"/>
              <a:t>Aspetto </a:t>
            </a:r>
            <a:r>
              <a:rPr lang="it-IT" sz="1200" dirty="0" err="1"/>
              <a:t>regolatorio</a:t>
            </a:r>
            <a:endParaRPr lang="it-IT" sz="1200" dirty="0"/>
          </a:p>
          <a:p>
            <a:pPr marL="285750" indent="-285750">
              <a:buFont typeface="Arial" panose="020B0604020202020204" pitchFamily="34" charset="0"/>
              <a:buChar char="•"/>
            </a:pPr>
            <a:r>
              <a:rPr lang="it-IT" sz="1200" dirty="0"/>
              <a:t>Aspetto economico</a:t>
            </a:r>
          </a:p>
          <a:p>
            <a:pPr marL="285750" indent="-285750">
              <a:buFont typeface="Arial" panose="020B0604020202020204" pitchFamily="34" charset="0"/>
              <a:buChar char="•"/>
            </a:pPr>
            <a:r>
              <a:rPr lang="it-IT" sz="1200" i="1" dirty="0"/>
              <a:t>Borderline</a:t>
            </a:r>
            <a:r>
              <a:rPr lang="it-IT" sz="1200" dirty="0"/>
              <a:t> nella terapia</a:t>
            </a:r>
          </a:p>
          <a:p>
            <a:pPr marL="742950" lvl="1" indent="-285750">
              <a:buFont typeface="Arial" panose="020B0604020202020204" pitchFamily="34" charset="0"/>
              <a:buChar char="•"/>
            </a:pPr>
            <a:r>
              <a:rPr lang="it-IT" sz="1050" dirty="0"/>
              <a:t>Cosmetici funzionali</a:t>
            </a:r>
          </a:p>
          <a:p>
            <a:pPr marL="742950" lvl="1" indent="-285750">
              <a:buFont typeface="Arial" panose="020B0604020202020204" pitchFamily="34" charset="0"/>
              <a:buChar char="•"/>
            </a:pPr>
            <a:r>
              <a:rPr lang="it-IT" sz="1050" dirty="0"/>
              <a:t>Integratori nutraceutici</a:t>
            </a:r>
          </a:p>
          <a:p>
            <a:pPr marL="285750" indent="-285750">
              <a:buFont typeface="Arial" panose="020B0604020202020204" pitchFamily="34" charset="0"/>
              <a:buChar char="•"/>
            </a:pPr>
            <a:r>
              <a:rPr lang="it-IT" sz="1200" dirty="0"/>
              <a:t>Aspetto tecnologico: </a:t>
            </a:r>
          </a:p>
          <a:p>
            <a:pPr marL="742950" lvl="1" indent="-285750">
              <a:buFont typeface="Arial" panose="020B0604020202020204" pitchFamily="34" charset="0"/>
              <a:buChar char="•"/>
            </a:pPr>
            <a:r>
              <a:rPr lang="it-IT" sz="1200" dirty="0"/>
              <a:t>Adempiere alla funzione legislativa</a:t>
            </a:r>
          </a:p>
          <a:p>
            <a:pPr marL="742950" lvl="1" indent="-285750">
              <a:buFont typeface="Arial" panose="020B0604020202020204" pitchFamily="34" charset="0"/>
              <a:buChar char="•"/>
            </a:pPr>
            <a:r>
              <a:rPr lang="it-IT" sz="1200" dirty="0"/>
              <a:t>Veicolare l’informazione</a:t>
            </a:r>
          </a:p>
        </p:txBody>
      </p:sp>
      <p:pic>
        <p:nvPicPr>
          <p:cNvPr id="3" name="Immagine 2">
            <a:extLst>
              <a:ext uri="{FF2B5EF4-FFF2-40B4-BE49-F238E27FC236}">
                <a16:creationId xmlns:a16="http://schemas.microsoft.com/office/drawing/2014/main" id="{F04A6935-6E08-0640-AB03-84342545017A}"/>
              </a:ext>
            </a:extLst>
          </p:cNvPr>
          <p:cNvPicPr>
            <a:picLocks noChangeAspect="1"/>
          </p:cNvPicPr>
          <p:nvPr/>
        </p:nvPicPr>
        <p:blipFill rotWithShape="1">
          <a:blip r:embed="rId5"/>
          <a:srcRect l="23456" t="18100" r="24283" b="23312"/>
          <a:stretch/>
        </p:blipFill>
        <p:spPr>
          <a:xfrm>
            <a:off x="10406932" y="1928648"/>
            <a:ext cx="679319" cy="761555"/>
          </a:xfrm>
          <a:prstGeom prst="rect">
            <a:avLst/>
          </a:prstGeom>
        </p:spPr>
      </p:pic>
    </p:spTree>
    <p:extLst>
      <p:ext uri="{BB962C8B-B14F-4D97-AF65-F5344CB8AC3E}">
        <p14:creationId xmlns:p14="http://schemas.microsoft.com/office/powerpoint/2010/main" val="3173209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D891961A-55B7-E244-9DD3-44DE2D079650}"/>
              </a:ext>
            </a:extLst>
          </p:cNvPr>
          <p:cNvPicPr>
            <a:picLocks noChangeAspect="1"/>
          </p:cNvPicPr>
          <p:nvPr/>
        </p:nvPicPr>
        <p:blipFill>
          <a:blip r:embed="rId2"/>
          <a:stretch>
            <a:fillRect/>
          </a:stretch>
        </p:blipFill>
        <p:spPr>
          <a:xfrm>
            <a:off x="1643742" y="1943029"/>
            <a:ext cx="8743043" cy="4613799"/>
          </a:xfrm>
          <a:prstGeom prst="rect">
            <a:avLst/>
          </a:prstGeom>
        </p:spPr>
      </p:pic>
      <p:pic>
        <p:nvPicPr>
          <p:cNvPr id="5" name="Immagine 4">
            <a:extLst>
              <a:ext uri="{FF2B5EF4-FFF2-40B4-BE49-F238E27FC236}">
                <a16:creationId xmlns:a16="http://schemas.microsoft.com/office/drawing/2014/main" id="{A559F0E5-BF83-0F48-8051-B9DEB325666F}"/>
              </a:ext>
            </a:extLst>
          </p:cNvPr>
          <p:cNvPicPr>
            <a:picLocks noChangeAspect="1"/>
          </p:cNvPicPr>
          <p:nvPr/>
        </p:nvPicPr>
        <p:blipFill>
          <a:blip r:embed="rId3"/>
          <a:stretch>
            <a:fillRect/>
          </a:stretch>
        </p:blipFill>
        <p:spPr>
          <a:xfrm>
            <a:off x="2483142" y="301172"/>
            <a:ext cx="7225715" cy="1427732"/>
          </a:xfrm>
          <a:prstGeom prst="rect">
            <a:avLst/>
          </a:prstGeom>
        </p:spPr>
      </p:pic>
      <p:cxnSp>
        <p:nvCxnSpPr>
          <p:cNvPr id="6" name="Connettore 1 5">
            <a:extLst>
              <a:ext uri="{FF2B5EF4-FFF2-40B4-BE49-F238E27FC236}">
                <a16:creationId xmlns:a16="http://schemas.microsoft.com/office/drawing/2014/main" id="{2F8A516A-7C5F-B848-9DA3-C14BB61560BE}"/>
              </a:ext>
            </a:extLst>
          </p:cNvPr>
          <p:cNvCxnSpPr>
            <a:cxnSpLocks/>
          </p:cNvCxnSpPr>
          <p:nvPr/>
        </p:nvCxnSpPr>
        <p:spPr>
          <a:xfrm>
            <a:off x="4683312" y="1003691"/>
            <a:ext cx="15468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Connettore 1 6">
            <a:extLst>
              <a:ext uri="{FF2B5EF4-FFF2-40B4-BE49-F238E27FC236}">
                <a16:creationId xmlns:a16="http://schemas.microsoft.com/office/drawing/2014/main" id="{752B0E06-D9CD-F140-9A77-8AB7683F14D3}"/>
              </a:ext>
            </a:extLst>
          </p:cNvPr>
          <p:cNvCxnSpPr>
            <a:cxnSpLocks/>
          </p:cNvCxnSpPr>
          <p:nvPr/>
        </p:nvCxnSpPr>
        <p:spPr>
          <a:xfrm>
            <a:off x="8432352" y="4569851"/>
            <a:ext cx="15468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Connettore 1 7">
            <a:extLst>
              <a:ext uri="{FF2B5EF4-FFF2-40B4-BE49-F238E27FC236}">
                <a16:creationId xmlns:a16="http://schemas.microsoft.com/office/drawing/2014/main" id="{1DE669FF-7934-0F49-B625-DA3E70732CFA}"/>
              </a:ext>
            </a:extLst>
          </p:cNvPr>
          <p:cNvCxnSpPr>
            <a:cxnSpLocks/>
          </p:cNvCxnSpPr>
          <p:nvPr/>
        </p:nvCxnSpPr>
        <p:spPr>
          <a:xfrm>
            <a:off x="1643742" y="4758827"/>
            <a:ext cx="33136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Connettore 1 8">
            <a:extLst>
              <a:ext uri="{FF2B5EF4-FFF2-40B4-BE49-F238E27FC236}">
                <a16:creationId xmlns:a16="http://schemas.microsoft.com/office/drawing/2014/main" id="{A4490AC3-3F81-2B4F-AD58-E8121A0F1131}"/>
              </a:ext>
            </a:extLst>
          </p:cNvPr>
          <p:cNvCxnSpPr>
            <a:cxnSpLocks/>
          </p:cNvCxnSpPr>
          <p:nvPr/>
        </p:nvCxnSpPr>
        <p:spPr>
          <a:xfrm>
            <a:off x="1643742" y="4947803"/>
            <a:ext cx="194070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Connettore 1 12">
            <a:extLst>
              <a:ext uri="{FF2B5EF4-FFF2-40B4-BE49-F238E27FC236}">
                <a16:creationId xmlns:a16="http://schemas.microsoft.com/office/drawing/2014/main" id="{7E373795-8D05-D649-8A52-8C85BF59B079}"/>
              </a:ext>
            </a:extLst>
          </p:cNvPr>
          <p:cNvCxnSpPr>
            <a:cxnSpLocks/>
          </p:cNvCxnSpPr>
          <p:nvPr/>
        </p:nvCxnSpPr>
        <p:spPr>
          <a:xfrm>
            <a:off x="1643742" y="5148971"/>
            <a:ext cx="55081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Freccia giù 14">
            <a:extLst>
              <a:ext uri="{FF2B5EF4-FFF2-40B4-BE49-F238E27FC236}">
                <a16:creationId xmlns:a16="http://schemas.microsoft.com/office/drawing/2014/main" id="{664134CC-4452-4B41-8B84-BEE11BCBD9E6}"/>
              </a:ext>
            </a:extLst>
          </p:cNvPr>
          <p:cNvSpPr/>
          <p:nvPr/>
        </p:nvSpPr>
        <p:spPr>
          <a:xfrm rot="18031381">
            <a:off x="861081" y="4304485"/>
            <a:ext cx="491147" cy="638005"/>
          </a:xfrm>
          <a:prstGeom prst="down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17" name="Immagine 16">
            <a:extLst>
              <a:ext uri="{FF2B5EF4-FFF2-40B4-BE49-F238E27FC236}">
                <a16:creationId xmlns:a16="http://schemas.microsoft.com/office/drawing/2014/main" id="{2D5F6B4B-EC29-2647-9602-317AD022A38C}"/>
              </a:ext>
            </a:extLst>
          </p:cNvPr>
          <p:cNvPicPr>
            <a:picLocks noChangeAspect="1"/>
          </p:cNvPicPr>
          <p:nvPr/>
        </p:nvPicPr>
        <p:blipFill>
          <a:blip r:embed="rId4"/>
          <a:stretch>
            <a:fillRect/>
          </a:stretch>
        </p:blipFill>
        <p:spPr>
          <a:xfrm>
            <a:off x="0" y="0"/>
            <a:ext cx="3399670" cy="747105"/>
          </a:xfrm>
          <a:prstGeom prst="rect">
            <a:avLst/>
          </a:prstGeom>
        </p:spPr>
      </p:pic>
    </p:spTree>
    <p:extLst>
      <p:ext uri="{BB962C8B-B14F-4D97-AF65-F5344CB8AC3E}">
        <p14:creationId xmlns:p14="http://schemas.microsoft.com/office/powerpoint/2010/main" val="874579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BCA18470-9642-E74D-BD92-0828777A9221}"/>
              </a:ext>
            </a:extLst>
          </p:cNvPr>
          <p:cNvPicPr>
            <a:picLocks noChangeAspect="1"/>
          </p:cNvPicPr>
          <p:nvPr/>
        </p:nvPicPr>
        <p:blipFill>
          <a:blip r:embed="rId2"/>
          <a:stretch>
            <a:fillRect/>
          </a:stretch>
        </p:blipFill>
        <p:spPr>
          <a:xfrm>
            <a:off x="3505200" y="3429000"/>
            <a:ext cx="5181600" cy="3314700"/>
          </a:xfrm>
          <a:prstGeom prst="rect">
            <a:avLst/>
          </a:prstGeom>
        </p:spPr>
      </p:pic>
      <p:pic>
        <p:nvPicPr>
          <p:cNvPr id="5" name="Immagine 4">
            <a:extLst>
              <a:ext uri="{FF2B5EF4-FFF2-40B4-BE49-F238E27FC236}">
                <a16:creationId xmlns:a16="http://schemas.microsoft.com/office/drawing/2014/main" id="{B6341589-AA3D-1843-BE94-E2E805BD2861}"/>
              </a:ext>
            </a:extLst>
          </p:cNvPr>
          <p:cNvPicPr>
            <a:picLocks noChangeAspect="1"/>
          </p:cNvPicPr>
          <p:nvPr/>
        </p:nvPicPr>
        <p:blipFill>
          <a:blip r:embed="rId3"/>
          <a:stretch>
            <a:fillRect/>
          </a:stretch>
        </p:blipFill>
        <p:spPr>
          <a:xfrm>
            <a:off x="800100" y="327479"/>
            <a:ext cx="10591800" cy="2959100"/>
          </a:xfrm>
          <a:prstGeom prst="rect">
            <a:avLst/>
          </a:prstGeom>
        </p:spPr>
      </p:pic>
      <p:cxnSp>
        <p:nvCxnSpPr>
          <p:cNvPr id="6" name="Connettore 1 5">
            <a:extLst>
              <a:ext uri="{FF2B5EF4-FFF2-40B4-BE49-F238E27FC236}">
                <a16:creationId xmlns:a16="http://schemas.microsoft.com/office/drawing/2014/main" id="{B075743E-ED29-4649-8E56-559E42A2B5F6}"/>
              </a:ext>
            </a:extLst>
          </p:cNvPr>
          <p:cNvCxnSpPr>
            <a:cxnSpLocks/>
          </p:cNvCxnSpPr>
          <p:nvPr/>
        </p:nvCxnSpPr>
        <p:spPr>
          <a:xfrm>
            <a:off x="2466702" y="1790075"/>
            <a:ext cx="286120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Connettore 1 6">
            <a:extLst>
              <a:ext uri="{FF2B5EF4-FFF2-40B4-BE49-F238E27FC236}">
                <a16:creationId xmlns:a16="http://schemas.microsoft.com/office/drawing/2014/main" id="{2593868E-9834-504B-856E-78BA47E26A15}"/>
              </a:ext>
            </a:extLst>
          </p:cNvPr>
          <p:cNvCxnSpPr>
            <a:cxnSpLocks/>
          </p:cNvCxnSpPr>
          <p:nvPr/>
        </p:nvCxnSpPr>
        <p:spPr>
          <a:xfrm>
            <a:off x="5327904" y="5533019"/>
            <a:ext cx="302361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Connettore 1 7">
            <a:extLst>
              <a:ext uri="{FF2B5EF4-FFF2-40B4-BE49-F238E27FC236}">
                <a16:creationId xmlns:a16="http://schemas.microsoft.com/office/drawing/2014/main" id="{9F6C22D8-968E-8346-8C76-C2902039820A}"/>
              </a:ext>
            </a:extLst>
          </p:cNvPr>
          <p:cNvCxnSpPr>
            <a:cxnSpLocks/>
          </p:cNvCxnSpPr>
          <p:nvPr/>
        </p:nvCxnSpPr>
        <p:spPr>
          <a:xfrm>
            <a:off x="5163312" y="5965835"/>
            <a:ext cx="318820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Connettore 1 9">
            <a:extLst>
              <a:ext uri="{FF2B5EF4-FFF2-40B4-BE49-F238E27FC236}">
                <a16:creationId xmlns:a16="http://schemas.microsoft.com/office/drawing/2014/main" id="{4FF548E1-2658-7048-B447-4C5265AD01C3}"/>
              </a:ext>
            </a:extLst>
          </p:cNvPr>
          <p:cNvCxnSpPr>
            <a:cxnSpLocks/>
          </p:cNvCxnSpPr>
          <p:nvPr/>
        </p:nvCxnSpPr>
        <p:spPr>
          <a:xfrm>
            <a:off x="4639056" y="6386459"/>
            <a:ext cx="371246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Connettore 1 11">
            <a:extLst>
              <a:ext uri="{FF2B5EF4-FFF2-40B4-BE49-F238E27FC236}">
                <a16:creationId xmlns:a16="http://schemas.microsoft.com/office/drawing/2014/main" id="{48FFD387-0C3F-5B41-92A2-1AF38751C2C8}"/>
              </a:ext>
            </a:extLst>
          </p:cNvPr>
          <p:cNvCxnSpPr>
            <a:cxnSpLocks/>
          </p:cNvCxnSpPr>
          <p:nvPr/>
        </p:nvCxnSpPr>
        <p:spPr>
          <a:xfrm>
            <a:off x="3897303" y="6605915"/>
            <a:ext cx="94292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Freccia giù 13">
            <a:extLst>
              <a:ext uri="{FF2B5EF4-FFF2-40B4-BE49-F238E27FC236}">
                <a16:creationId xmlns:a16="http://schemas.microsoft.com/office/drawing/2014/main" id="{A846051E-F896-4E43-8C2A-3DD8DC800F8A}"/>
              </a:ext>
            </a:extLst>
          </p:cNvPr>
          <p:cNvSpPr/>
          <p:nvPr/>
        </p:nvSpPr>
        <p:spPr>
          <a:xfrm rot="4829854">
            <a:off x="8796393" y="5941699"/>
            <a:ext cx="491147" cy="638005"/>
          </a:xfrm>
          <a:prstGeom prst="down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16" name="Immagine 15">
            <a:extLst>
              <a:ext uri="{FF2B5EF4-FFF2-40B4-BE49-F238E27FC236}">
                <a16:creationId xmlns:a16="http://schemas.microsoft.com/office/drawing/2014/main" id="{530AD9CB-5F93-9844-9C97-9ED6CE8E7945}"/>
              </a:ext>
            </a:extLst>
          </p:cNvPr>
          <p:cNvPicPr>
            <a:picLocks noChangeAspect="1"/>
          </p:cNvPicPr>
          <p:nvPr/>
        </p:nvPicPr>
        <p:blipFill>
          <a:blip r:embed="rId4"/>
          <a:stretch>
            <a:fillRect/>
          </a:stretch>
        </p:blipFill>
        <p:spPr>
          <a:xfrm>
            <a:off x="0" y="0"/>
            <a:ext cx="3162259" cy="694932"/>
          </a:xfrm>
          <a:prstGeom prst="rect">
            <a:avLst/>
          </a:prstGeom>
        </p:spPr>
      </p:pic>
    </p:spTree>
    <p:extLst>
      <p:ext uri="{BB962C8B-B14F-4D97-AF65-F5344CB8AC3E}">
        <p14:creationId xmlns:p14="http://schemas.microsoft.com/office/powerpoint/2010/main" val="4240930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descr="Immagine che contiene testo&#10;&#10;Descrizione generata automaticamente">
            <a:extLst>
              <a:ext uri="{FF2B5EF4-FFF2-40B4-BE49-F238E27FC236}">
                <a16:creationId xmlns:a16="http://schemas.microsoft.com/office/drawing/2014/main" id="{334A34AC-0A88-B04A-809C-B7BDA3EB25EE}"/>
              </a:ext>
            </a:extLst>
          </p:cNvPr>
          <p:cNvPicPr>
            <a:picLocks noGrp="1" noChangeAspect="1"/>
          </p:cNvPicPr>
          <p:nvPr>
            <p:ph idx="1"/>
          </p:nvPr>
        </p:nvPicPr>
        <p:blipFill>
          <a:blip r:embed="rId2"/>
          <a:stretch>
            <a:fillRect/>
          </a:stretch>
        </p:blipFill>
        <p:spPr>
          <a:xfrm>
            <a:off x="1239520" y="3803174"/>
            <a:ext cx="9550400" cy="2286000"/>
          </a:xfrm>
        </p:spPr>
      </p:pic>
      <p:pic>
        <p:nvPicPr>
          <p:cNvPr id="6" name="Immagine 5">
            <a:extLst>
              <a:ext uri="{FF2B5EF4-FFF2-40B4-BE49-F238E27FC236}">
                <a16:creationId xmlns:a16="http://schemas.microsoft.com/office/drawing/2014/main" id="{A5423855-7BAE-9747-916F-31D5C3EA99DE}"/>
              </a:ext>
            </a:extLst>
          </p:cNvPr>
          <p:cNvPicPr>
            <a:picLocks noChangeAspect="1"/>
          </p:cNvPicPr>
          <p:nvPr/>
        </p:nvPicPr>
        <p:blipFill>
          <a:blip r:embed="rId3"/>
          <a:stretch>
            <a:fillRect/>
          </a:stretch>
        </p:blipFill>
        <p:spPr>
          <a:xfrm>
            <a:off x="0" y="1812833"/>
            <a:ext cx="12192000" cy="1711825"/>
          </a:xfrm>
          <a:prstGeom prst="rect">
            <a:avLst/>
          </a:prstGeom>
        </p:spPr>
      </p:pic>
      <p:cxnSp>
        <p:nvCxnSpPr>
          <p:cNvPr id="8" name="Connettore 1 7">
            <a:extLst>
              <a:ext uri="{FF2B5EF4-FFF2-40B4-BE49-F238E27FC236}">
                <a16:creationId xmlns:a16="http://schemas.microsoft.com/office/drawing/2014/main" id="{77012A8E-0885-4F4C-B69C-A49AE7EA2525}"/>
              </a:ext>
            </a:extLst>
          </p:cNvPr>
          <p:cNvCxnSpPr>
            <a:cxnSpLocks/>
          </p:cNvCxnSpPr>
          <p:nvPr/>
        </p:nvCxnSpPr>
        <p:spPr>
          <a:xfrm>
            <a:off x="4988560" y="2826395"/>
            <a:ext cx="204622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Connettore 1 8">
            <a:extLst>
              <a:ext uri="{FF2B5EF4-FFF2-40B4-BE49-F238E27FC236}">
                <a16:creationId xmlns:a16="http://schemas.microsoft.com/office/drawing/2014/main" id="{223FDDF2-33B9-2A43-AE43-C8A74759F2D4}"/>
              </a:ext>
            </a:extLst>
          </p:cNvPr>
          <p:cNvCxnSpPr>
            <a:cxnSpLocks/>
          </p:cNvCxnSpPr>
          <p:nvPr/>
        </p:nvCxnSpPr>
        <p:spPr>
          <a:xfrm>
            <a:off x="9509760" y="5447675"/>
            <a:ext cx="87782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Connettore 1 9">
            <a:extLst>
              <a:ext uri="{FF2B5EF4-FFF2-40B4-BE49-F238E27FC236}">
                <a16:creationId xmlns:a16="http://schemas.microsoft.com/office/drawing/2014/main" id="{2C88300A-9274-6C48-83C7-FF12BE98DD8A}"/>
              </a:ext>
            </a:extLst>
          </p:cNvPr>
          <p:cNvCxnSpPr>
            <a:cxnSpLocks/>
          </p:cNvCxnSpPr>
          <p:nvPr/>
        </p:nvCxnSpPr>
        <p:spPr>
          <a:xfrm>
            <a:off x="1725168" y="5697611"/>
            <a:ext cx="437083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Freccia giù 10">
            <a:extLst>
              <a:ext uri="{FF2B5EF4-FFF2-40B4-BE49-F238E27FC236}">
                <a16:creationId xmlns:a16="http://schemas.microsoft.com/office/drawing/2014/main" id="{6F5EC00C-4BE7-604A-96CD-32FED1E43C94}"/>
              </a:ext>
            </a:extLst>
          </p:cNvPr>
          <p:cNvSpPr/>
          <p:nvPr/>
        </p:nvSpPr>
        <p:spPr>
          <a:xfrm rot="16484158">
            <a:off x="800106" y="5246755"/>
            <a:ext cx="491147" cy="638005"/>
          </a:xfrm>
          <a:prstGeom prst="down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12" name="Immagine 11">
            <a:extLst>
              <a:ext uri="{FF2B5EF4-FFF2-40B4-BE49-F238E27FC236}">
                <a16:creationId xmlns:a16="http://schemas.microsoft.com/office/drawing/2014/main" id="{A669312A-0B9B-4445-A801-EEF874B99CD8}"/>
              </a:ext>
            </a:extLst>
          </p:cNvPr>
          <p:cNvPicPr>
            <a:picLocks noChangeAspect="1"/>
          </p:cNvPicPr>
          <p:nvPr/>
        </p:nvPicPr>
        <p:blipFill>
          <a:blip r:embed="rId4"/>
          <a:stretch>
            <a:fillRect/>
          </a:stretch>
        </p:blipFill>
        <p:spPr>
          <a:xfrm>
            <a:off x="0" y="0"/>
            <a:ext cx="3162259" cy="694932"/>
          </a:xfrm>
          <a:prstGeom prst="rect">
            <a:avLst/>
          </a:prstGeom>
        </p:spPr>
      </p:pic>
    </p:spTree>
    <p:extLst>
      <p:ext uri="{BB962C8B-B14F-4D97-AF65-F5344CB8AC3E}">
        <p14:creationId xmlns:p14="http://schemas.microsoft.com/office/powerpoint/2010/main" val="2779294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17135E17-6D5C-8F43-A586-1FC659E5B930}"/>
              </a:ext>
            </a:extLst>
          </p:cNvPr>
          <p:cNvSpPr txBox="1"/>
          <p:nvPr/>
        </p:nvSpPr>
        <p:spPr>
          <a:xfrm>
            <a:off x="975360" y="1682380"/>
            <a:ext cx="4114452" cy="2893100"/>
          </a:xfrm>
          <a:prstGeom prst="rect">
            <a:avLst/>
          </a:prstGeom>
          <a:noFill/>
          <a:ln>
            <a:solidFill>
              <a:schemeClr val="accent1">
                <a:shade val="50000"/>
              </a:schemeClr>
            </a:solidFill>
          </a:ln>
        </p:spPr>
        <p:txBody>
          <a:bodyPr wrap="square" rtlCol="0">
            <a:spAutoFit/>
          </a:bodyPr>
          <a:lstStyle/>
          <a:p>
            <a:r>
              <a:rPr lang="it-IT" sz="1400" dirty="0"/>
              <a:t>Tinture madri:</a:t>
            </a:r>
          </a:p>
          <a:p>
            <a:endParaRPr lang="it-IT" sz="1400" dirty="0"/>
          </a:p>
          <a:p>
            <a:pPr marL="285750" indent="-285750">
              <a:buFontTx/>
              <a:buChar char="-"/>
            </a:pPr>
            <a:r>
              <a:rPr lang="it-IT" sz="1400" dirty="0"/>
              <a:t>Macerazione (tipo di estrazione)</a:t>
            </a:r>
          </a:p>
          <a:p>
            <a:pPr marL="285750" indent="-285750">
              <a:buFontTx/>
              <a:buChar char="-"/>
            </a:pPr>
            <a:endParaRPr lang="it-IT" sz="1400" dirty="0"/>
          </a:p>
          <a:p>
            <a:pPr marL="285750" indent="-285750">
              <a:buFontTx/>
              <a:buChar char="-"/>
            </a:pPr>
            <a:r>
              <a:rPr lang="it-IT" sz="1400" dirty="0"/>
              <a:t>Droga fresca</a:t>
            </a:r>
          </a:p>
          <a:p>
            <a:pPr marL="285750" indent="-285750">
              <a:buFontTx/>
              <a:buChar char="-"/>
            </a:pPr>
            <a:endParaRPr lang="it-IT" sz="1400" dirty="0"/>
          </a:p>
          <a:p>
            <a:pPr marL="285750" indent="-285750">
              <a:buFontTx/>
              <a:buChar char="-"/>
            </a:pPr>
            <a:r>
              <a:rPr lang="it-IT" sz="1400" dirty="0"/>
              <a:t>«Preparazioni Omeopatiche» in FU</a:t>
            </a:r>
          </a:p>
          <a:p>
            <a:pPr marL="285750" indent="-285750">
              <a:buFontTx/>
              <a:buChar char="-"/>
            </a:pPr>
            <a:endParaRPr lang="it-IT" sz="1400" dirty="0"/>
          </a:p>
          <a:p>
            <a:pPr marL="285750" indent="-285750">
              <a:buFontTx/>
              <a:buChar char="-"/>
            </a:pPr>
            <a:r>
              <a:rPr lang="it-IT" sz="1400" dirty="0"/>
              <a:t>Droga fresca : solvente = 1 : 10 (1 kg : 10 kg)</a:t>
            </a:r>
          </a:p>
          <a:p>
            <a:pPr marL="285750" indent="-285750">
              <a:buFontTx/>
              <a:buChar char="-"/>
            </a:pPr>
            <a:endParaRPr lang="it-IT" sz="1400" dirty="0"/>
          </a:p>
          <a:p>
            <a:pPr marL="285750" indent="-285750">
              <a:buFontTx/>
              <a:buChar char="-"/>
            </a:pPr>
            <a:r>
              <a:rPr lang="it-IT" sz="1400" dirty="0"/>
              <a:t>Maggiori vantaggi rispetto alle tinture classiche</a:t>
            </a:r>
          </a:p>
          <a:p>
            <a:pPr marL="285750" indent="-285750">
              <a:buFontTx/>
              <a:buChar char="-"/>
            </a:pPr>
            <a:endParaRPr lang="it-IT" sz="1400" dirty="0"/>
          </a:p>
          <a:p>
            <a:endParaRPr lang="it-IT" sz="1400" dirty="0"/>
          </a:p>
        </p:txBody>
      </p:sp>
      <p:cxnSp>
        <p:nvCxnSpPr>
          <p:cNvPr id="6" name="Connettore 1 5">
            <a:extLst>
              <a:ext uri="{FF2B5EF4-FFF2-40B4-BE49-F238E27FC236}">
                <a16:creationId xmlns:a16="http://schemas.microsoft.com/office/drawing/2014/main" id="{DB18A606-881E-324C-9313-26FFC6E8D22C}"/>
              </a:ext>
            </a:extLst>
          </p:cNvPr>
          <p:cNvCxnSpPr>
            <a:cxnSpLocks/>
          </p:cNvCxnSpPr>
          <p:nvPr/>
        </p:nvCxnSpPr>
        <p:spPr>
          <a:xfrm flipH="1" flipV="1">
            <a:off x="5475892" y="2519680"/>
            <a:ext cx="1056988" cy="60925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Connettore 1 6">
            <a:extLst>
              <a:ext uri="{FF2B5EF4-FFF2-40B4-BE49-F238E27FC236}">
                <a16:creationId xmlns:a16="http://schemas.microsoft.com/office/drawing/2014/main" id="{B69E9B1E-4D04-AB43-8C3B-7EEEE0846F81}"/>
              </a:ext>
            </a:extLst>
          </p:cNvPr>
          <p:cNvCxnSpPr>
            <a:cxnSpLocks/>
          </p:cNvCxnSpPr>
          <p:nvPr/>
        </p:nvCxnSpPr>
        <p:spPr>
          <a:xfrm flipH="1">
            <a:off x="5598160" y="3128930"/>
            <a:ext cx="934720" cy="71155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Immagine 1">
            <a:extLst>
              <a:ext uri="{FF2B5EF4-FFF2-40B4-BE49-F238E27FC236}">
                <a16:creationId xmlns:a16="http://schemas.microsoft.com/office/drawing/2014/main" id="{BABDD55E-9720-304A-ADF5-F33EC74D2255}"/>
              </a:ext>
            </a:extLst>
          </p:cNvPr>
          <p:cNvPicPr>
            <a:picLocks noChangeAspect="1"/>
          </p:cNvPicPr>
          <p:nvPr/>
        </p:nvPicPr>
        <p:blipFill rotWithShape="1">
          <a:blip r:embed="rId3"/>
          <a:srcRect l="6843" r="11945"/>
          <a:stretch/>
        </p:blipFill>
        <p:spPr>
          <a:xfrm>
            <a:off x="6532880" y="526158"/>
            <a:ext cx="5335158" cy="5219734"/>
          </a:xfrm>
          <a:prstGeom prst="rect">
            <a:avLst/>
          </a:prstGeom>
        </p:spPr>
      </p:pic>
      <p:pic>
        <p:nvPicPr>
          <p:cNvPr id="3" name="Immagine 2">
            <a:extLst>
              <a:ext uri="{FF2B5EF4-FFF2-40B4-BE49-F238E27FC236}">
                <a16:creationId xmlns:a16="http://schemas.microsoft.com/office/drawing/2014/main" id="{4396299F-C24F-0848-96C2-62BB4568426E}"/>
              </a:ext>
            </a:extLst>
          </p:cNvPr>
          <p:cNvPicPr>
            <a:picLocks noChangeAspect="1"/>
          </p:cNvPicPr>
          <p:nvPr/>
        </p:nvPicPr>
        <p:blipFill>
          <a:blip r:embed="rId4"/>
          <a:stretch>
            <a:fillRect/>
          </a:stretch>
        </p:blipFill>
        <p:spPr>
          <a:xfrm>
            <a:off x="4034454" y="4698142"/>
            <a:ext cx="2110716" cy="2095500"/>
          </a:xfrm>
          <a:prstGeom prst="rect">
            <a:avLst/>
          </a:prstGeom>
        </p:spPr>
      </p:pic>
    </p:spTree>
    <p:extLst>
      <p:ext uri="{BB962C8B-B14F-4D97-AF65-F5344CB8AC3E}">
        <p14:creationId xmlns:p14="http://schemas.microsoft.com/office/powerpoint/2010/main" val="3690504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E2FC763A-D012-C14F-9719-EE6AC83ABC81}"/>
              </a:ext>
            </a:extLst>
          </p:cNvPr>
          <p:cNvPicPr>
            <a:picLocks noChangeAspect="1"/>
          </p:cNvPicPr>
          <p:nvPr/>
        </p:nvPicPr>
        <p:blipFill>
          <a:blip r:embed="rId2"/>
          <a:stretch>
            <a:fillRect/>
          </a:stretch>
        </p:blipFill>
        <p:spPr>
          <a:xfrm>
            <a:off x="295977" y="371475"/>
            <a:ext cx="6323451" cy="4576182"/>
          </a:xfrm>
          <a:prstGeom prst="rect">
            <a:avLst/>
          </a:prstGeom>
        </p:spPr>
      </p:pic>
      <p:pic>
        <p:nvPicPr>
          <p:cNvPr id="2" name="Immagine 1">
            <a:extLst>
              <a:ext uri="{FF2B5EF4-FFF2-40B4-BE49-F238E27FC236}">
                <a16:creationId xmlns:a16="http://schemas.microsoft.com/office/drawing/2014/main" id="{2BC55E4E-25D1-DB49-AC83-26B70E7EACEB}"/>
              </a:ext>
            </a:extLst>
          </p:cNvPr>
          <p:cNvPicPr>
            <a:picLocks noChangeAspect="1"/>
          </p:cNvPicPr>
          <p:nvPr/>
        </p:nvPicPr>
        <p:blipFill>
          <a:blip r:embed="rId3"/>
          <a:stretch>
            <a:fillRect/>
          </a:stretch>
        </p:blipFill>
        <p:spPr>
          <a:xfrm>
            <a:off x="9612953" y="3428999"/>
            <a:ext cx="2283070" cy="3290307"/>
          </a:xfrm>
          <a:prstGeom prst="rect">
            <a:avLst/>
          </a:prstGeom>
        </p:spPr>
      </p:pic>
      <p:pic>
        <p:nvPicPr>
          <p:cNvPr id="3" name="Immagine 2">
            <a:extLst>
              <a:ext uri="{FF2B5EF4-FFF2-40B4-BE49-F238E27FC236}">
                <a16:creationId xmlns:a16="http://schemas.microsoft.com/office/drawing/2014/main" id="{1B7EA5B8-97DC-BB4B-B7FD-B429DFD4297A}"/>
              </a:ext>
            </a:extLst>
          </p:cNvPr>
          <p:cNvPicPr>
            <a:picLocks noChangeAspect="1"/>
          </p:cNvPicPr>
          <p:nvPr/>
        </p:nvPicPr>
        <p:blipFill>
          <a:blip r:embed="rId4"/>
          <a:stretch>
            <a:fillRect/>
          </a:stretch>
        </p:blipFill>
        <p:spPr>
          <a:xfrm>
            <a:off x="7217228" y="206608"/>
            <a:ext cx="2275982" cy="3222391"/>
          </a:xfrm>
          <a:prstGeom prst="rect">
            <a:avLst/>
          </a:prstGeom>
        </p:spPr>
      </p:pic>
    </p:spTree>
    <p:extLst>
      <p:ext uri="{BB962C8B-B14F-4D97-AF65-F5344CB8AC3E}">
        <p14:creationId xmlns:p14="http://schemas.microsoft.com/office/powerpoint/2010/main" val="21914145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id="{2D9728F7-A5F0-7D4B-B5F3-40499DC48686}"/>
              </a:ext>
            </a:extLst>
          </p:cNvPr>
          <p:cNvSpPr txBox="1"/>
          <p:nvPr/>
        </p:nvSpPr>
        <p:spPr>
          <a:xfrm>
            <a:off x="7769425" y="1503240"/>
            <a:ext cx="3990775" cy="3170099"/>
          </a:xfrm>
          <a:prstGeom prst="rect">
            <a:avLst/>
          </a:prstGeom>
          <a:noFill/>
          <a:ln>
            <a:solidFill>
              <a:schemeClr val="accent1">
                <a:shade val="50000"/>
              </a:schemeClr>
            </a:solidFill>
          </a:ln>
        </p:spPr>
        <p:txBody>
          <a:bodyPr wrap="square" rtlCol="0">
            <a:spAutoFit/>
          </a:bodyPr>
          <a:lstStyle/>
          <a:p>
            <a:r>
              <a:rPr lang="it-IT" sz="1400" dirty="0"/>
              <a:t>Macerati glicerici:</a:t>
            </a:r>
          </a:p>
          <a:p>
            <a:endParaRPr lang="it-IT" sz="1400" dirty="0"/>
          </a:p>
          <a:p>
            <a:pPr marL="285750" indent="-285750">
              <a:buFontTx/>
              <a:buChar char="-"/>
            </a:pPr>
            <a:r>
              <a:rPr lang="it-IT" sz="1400" dirty="0"/>
              <a:t>Macerazione (tipo di estrazione)</a:t>
            </a:r>
          </a:p>
          <a:p>
            <a:pPr marL="285750" indent="-285750">
              <a:buFontTx/>
              <a:buChar char="-"/>
            </a:pPr>
            <a:endParaRPr lang="it-IT" sz="1400" dirty="0"/>
          </a:p>
          <a:p>
            <a:pPr marL="285750" indent="-285750">
              <a:buFontTx/>
              <a:buChar char="-"/>
            </a:pPr>
            <a:r>
              <a:rPr lang="it-IT" sz="1400" dirty="0"/>
              <a:t>Droga fresca = tessuti embrionali</a:t>
            </a:r>
          </a:p>
          <a:p>
            <a:pPr marL="285750" indent="-285750">
              <a:buFontTx/>
              <a:buChar char="-"/>
            </a:pPr>
            <a:endParaRPr lang="it-IT" sz="1400" dirty="0"/>
          </a:p>
          <a:p>
            <a:pPr marL="285750" indent="-285750">
              <a:buFontTx/>
              <a:buChar char="-"/>
            </a:pPr>
            <a:r>
              <a:rPr lang="it-IT" sz="1400" dirty="0"/>
              <a:t>«Preparazioni Omeopatiche» in FU</a:t>
            </a:r>
          </a:p>
          <a:p>
            <a:pPr marL="285750" indent="-285750">
              <a:buFontTx/>
              <a:buChar char="-"/>
            </a:pPr>
            <a:endParaRPr lang="it-IT" sz="1400" dirty="0"/>
          </a:p>
          <a:p>
            <a:pPr marL="285750" indent="-285750">
              <a:buFontTx/>
              <a:buChar char="-"/>
            </a:pPr>
            <a:r>
              <a:rPr lang="it-IT" sz="1400" dirty="0"/>
              <a:t>Glicerolo nel solvente; rapporto pianta-prodotto finito 1:20</a:t>
            </a:r>
          </a:p>
          <a:p>
            <a:endParaRPr lang="it-IT" sz="1400" dirty="0"/>
          </a:p>
          <a:p>
            <a:pPr marL="285750" indent="-285750">
              <a:buFontTx/>
              <a:buChar char="-"/>
            </a:pPr>
            <a:r>
              <a:rPr lang="it-IT" sz="1400" dirty="0"/>
              <a:t>Stimolazione del sistema reticolo-</a:t>
            </a:r>
            <a:r>
              <a:rPr lang="it-IT" sz="1400" dirty="0" err="1"/>
              <a:t>istocitario</a:t>
            </a:r>
            <a:endParaRPr lang="it-IT" sz="1400" dirty="0"/>
          </a:p>
          <a:p>
            <a:pPr marL="285750" indent="-285750">
              <a:buFontTx/>
              <a:buChar char="-"/>
            </a:pPr>
            <a:endParaRPr lang="it-IT" sz="1400" dirty="0"/>
          </a:p>
          <a:p>
            <a:endParaRPr lang="it-IT" dirty="0"/>
          </a:p>
        </p:txBody>
      </p:sp>
      <p:cxnSp>
        <p:nvCxnSpPr>
          <p:cNvPr id="8" name="Connettore 1 7">
            <a:extLst>
              <a:ext uri="{FF2B5EF4-FFF2-40B4-BE49-F238E27FC236}">
                <a16:creationId xmlns:a16="http://schemas.microsoft.com/office/drawing/2014/main" id="{197CAD01-D2F0-414F-8B1C-635571BBF091}"/>
              </a:ext>
            </a:extLst>
          </p:cNvPr>
          <p:cNvCxnSpPr>
            <a:cxnSpLocks/>
          </p:cNvCxnSpPr>
          <p:nvPr/>
        </p:nvCxnSpPr>
        <p:spPr>
          <a:xfrm flipV="1">
            <a:off x="6268720" y="2300014"/>
            <a:ext cx="914400" cy="78827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ttore 1 8">
            <a:extLst>
              <a:ext uri="{FF2B5EF4-FFF2-40B4-BE49-F238E27FC236}">
                <a16:creationId xmlns:a16="http://schemas.microsoft.com/office/drawing/2014/main" id="{221825A6-80BF-7C4C-BFE5-E1EF0EA3C71A}"/>
              </a:ext>
            </a:extLst>
          </p:cNvPr>
          <p:cNvCxnSpPr>
            <a:cxnSpLocks/>
          </p:cNvCxnSpPr>
          <p:nvPr/>
        </p:nvCxnSpPr>
        <p:spPr>
          <a:xfrm>
            <a:off x="6268720" y="3088290"/>
            <a:ext cx="914400" cy="599089"/>
          </a:xfrm>
          <a:prstGeom prst="line">
            <a:avLst/>
          </a:prstGeom>
        </p:spPr>
        <p:style>
          <a:lnRef idx="1">
            <a:schemeClr val="accent1"/>
          </a:lnRef>
          <a:fillRef idx="0">
            <a:schemeClr val="accent1"/>
          </a:fillRef>
          <a:effectRef idx="0">
            <a:schemeClr val="accent1"/>
          </a:effectRef>
          <a:fontRef idx="minor">
            <a:schemeClr val="tx1"/>
          </a:fontRef>
        </p:style>
      </p:cxnSp>
      <p:pic>
        <p:nvPicPr>
          <p:cNvPr id="2" name="Immagine 1">
            <a:extLst>
              <a:ext uri="{FF2B5EF4-FFF2-40B4-BE49-F238E27FC236}">
                <a16:creationId xmlns:a16="http://schemas.microsoft.com/office/drawing/2014/main" id="{A244CBCD-359C-3346-AE43-7D705B0AF6C8}"/>
              </a:ext>
            </a:extLst>
          </p:cNvPr>
          <p:cNvPicPr>
            <a:picLocks noChangeAspect="1"/>
          </p:cNvPicPr>
          <p:nvPr/>
        </p:nvPicPr>
        <p:blipFill>
          <a:blip r:embed="rId2"/>
          <a:stretch>
            <a:fillRect/>
          </a:stretch>
        </p:blipFill>
        <p:spPr>
          <a:xfrm>
            <a:off x="431800" y="939971"/>
            <a:ext cx="5664200" cy="4508500"/>
          </a:xfrm>
          <a:prstGeom prst="rect">
            <a:avLst/>
          </a:prstGeom>
        </p:spPr>
      </p:pic>
    </p:spTree>
    <p:extLst>
      <p:ext uri="{BB962C8B-B14F-4D97-AF65-F5344CB8AC3E}">
        <p14:creationId xmlns:p14="http://schemas.microsoft.com/office/powerpoint/2010/main" val="35391073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A9010846-AF5C-AF45-B523-15E4CEA8DD31}"/>
              </a:ext>
            </a:extLst>
          </p:cNvPr>
          <p:cNvPicPr>
            <a:picLocks noChangeAspect="1"/>
          </p:cNvPicPr>
          <p:nvPr/>
        </p:nvPicPr>
        <p:blipFill>
          <a:blip r:embed="rId2"/>
          <a:stretch>
            <a:fillRect/>
          </a:stretch>
        </p:blipFill>
        <p:spPr>
          <a:xfrm>
            <a:off x="6304446" y="725214"/>
            <a:ext cx="5263192" cy="4842466"/>
          </a:xfrm>
          <a:prstGeom prst="rect">
            <a:avLst/>
          </a:prstGeom>
        </p:spPr>
      </p:pic>
      <p:sp>
        <p:nvSpPr>
          <p:cNvPr id="5" name="CasellaDiTesto 4">
            <a:extLst>
              <a:ext uri="{FF2B5EF4-FFF2-40B4-BE49-F238E27FC236}">
                <a16:creationId xmlns:a16="http://schemas.microsoft.com/office/drawing/2014/main" id="{31EB587F-7C65-0F41-B6E3-F2A9D56CAC57}"/>
              </a:ext>
            </a:extLst>
          </p:cNvPr>
          <p:cNvSpPr txBox="1"/>
          <p:nvPr/>
        </p:nvSpPr>
        <p:spPr>
          <a:xfrm>
            <a:off x="853441" y="1324696"/>
            <a:ext cx="4023360" cy="3323987"/>
          </a:xfrm>
          <a:prstGeom prst="rect">
            <a:avLst/>
          </a:prstGeom>
          <a:noFill/>
          <a:ln>
            <a:solidFill>
              <a:schemeClr val="accent1">
                <a:shade val="50000"/>
              </a:schemeClr>
            </a:solidFill>
          </a:ln>
        </p:spPr>
        <p:txBody>
          <a:bodyPr wrap="square" rtlCol="0">
            <a:spAutoFit/>
          </a:bodyPr>
          <a:lstStyle/>
          <a:p>
            <a:r>
              <a:rPr lang="it-IT" sz="1600" dirty="0"/>
              <a:t>O.E.</a:t>
            </a:r>
          </a:p>
          <a:p>
            <a:endParaRPr lang="it-IT" sz="1600" dirty="0"/>
          </a:p>
          <a:p>
            <a:pPr marL="285750" indent="-285750">
              <a:buFontTx/>
              <a:buChar char="-"/>
            </a:pPr>
            <a:r>
              <a:rPr lang="it-IT" sz="1600" dirty="0"/>
              <a:t>Distillazione in corrente di vapore (tipo di estrazione)</a:t>
            </a:r>
          </a:p>
          <a:p>
            <a:pPr marL="285750" indent="-285750">
              <a:buFontTx/>
              <a:buChar char="-"/>
            </a:pPr>
            <a:endParaRPr lang="it-IT" sz="1600" dirty="0"/>
          </a:p>
          <a:p>
            <a:pPr marL="285750" indent="-285750">
              <a:buFontTx/>
              <a:buChar char="-"/>
            </a:pPr>
            <a:r>
              <a:rPr lang="it-IT" sz="1600" dirty="0"/>
              <a:t>Gruppo eterogeneo di sostanze organiche (volatili, scarsamente idrosolubili  e aromatiche)</a:t>
            </a:r>
          </a:p>
          <a:p>
            <a:pPr marL="285750" indent="-285750">
              <a:buFontTx/>
              <a:buChar char="-"/>
            </a:pPr>
            <a:endParaRPr lang="it-IT" sz="1600" dirty="0"/>
          </a:p>
          <a:p>
            <a:pPr marL="285750" indent="-285750">
              <a:buFontTx/>
              <a:buChar char="-"/>
            </a:pPr>
            <a:r>
              <a:rPr lang="it-IT" sz="1600" dirty="0"/>
              <a:t>Diverse affezioni (dermatologiche, infettive, gastro-enteriche, psichiatriche, neurologiche, ginecologiche..)</a:t>
            </a:r>
          </a:p>
          <a:p>
            <a:pPr marL="285750" indent="-285750">
              <a:buFontTx/>
              <a:buChar char="-"/>
            </a:pPr>
            <a:endParaRPr lang="it-IT" dirty="0"/>
          </a:p>
        </p:txBody>
      </p:sp>
      <p:cxnSp>
        <p:nvCxnSpPr>
          <p:cNvPr id="6" name="Connettore 1 5">
            <a:extLst>
              <a:ext uri="{FF2B5EF4-FFF2-40B4-BE49-F238E27FC236}">
                <a16:creationId xmlns:a16="http://schemas.microsoft.com/office/drawing/2014/main" id="{C28F8B6A-CFE4-5B44-AC96-78D010C14418}"/>
              </a:ext>
            </a:extLst>
          </p:cNvPr>
          <p:cNvCxnSpPr>
            <a:cxnSpLocks/>
          </p:cNvCxnSpPr>
          <p:nvPr/>
        </p:nvCxnSpPr>
        <p:spPr>
          <a:xfrm flipH="1" flipV="1">
            <a:off x="5160932" y="2377440"/>
            <a:ext cx="1056988" cy="60925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Connettore 1 6">
            <a:extLst>
              <a:ext uri="{FF2B5EF4-FFF2-40B4-BE49-F238E27FC236}">
                <a16:creationId xmlns:a16="http://schemas.microsoft.com/office/drawing/2014/main" id="{A6D56DB5-5FED-3C48-8BB5-5124C8BDA5AA}"/>
              </a:ext>
            </a:extLst>
          </p:cNvPr>
          <p:cNvCxnSpPr>
            <a:cxnSpLocks/>
          </p:cNvCxnSpPr>
          <p:nvPr/>
        </p:nvCxnSpPr>
        <p:spPr>
          <a:xfrm flipH="1">
            <a:off x="5283200" y="2986690"/>
            <a:ext cx="934720" cy="71155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7330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magine 3" descr="Immagine che contiene tavolo&#10;&#10;Descrizione generata automaticamente">
            <a:extLst>
              <a:ext uri="{FF2B5EF4-FFF2-40B4-BE49-F238E27FC236}">
                <a16:creationId xmlns:a16="http://schemas.microsoft.com/office/drawing/2014/main" id="{5BB8D416-A8E8-3F45-BC8F-AB16239377DD}"/>
              </a:ext>
            </a:extLst>
          </p:cNvPr>
          <p:cNvPicPr>
            <a:picLocks noChangeAspect="1"/>
          </p:cNvPicPr>
          <p:nvPr/>
        </p:nvPicPr>
        <p:blipFill>
          <a:blip r:embed="rId2"/>
          <a:stretch>
            <a:fillRect/>
          </a:stretch>
        </p:blipFill>
        <p:spPr>
          <a:xfrm>
            <a:off x="2974954" y="643466"/>
            <a:ext cx="6242091" cy="5571067"/>
          </a:xfrm>
          <a:prstGeom prst="rect">
            <a:avLst/>
          </a:prstGeom>
        </p:spPr>
      </p:pic>
    </p:spTree>
    <p:extLst>
      <p:ext uri="{BB962C8B-B14F-4D97-AF65-F5344CB8AC3E}">
        <p14:creationId xmlns:p14="http://schemas.microsoft.com/office/powerpoint/2010/main" val="3666306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FBA4F0EC-76EC-B14D-A52A-079412798976}"/>
              </a:ext>
            </a:extLst>
          </p:cNvPr>
          <p:cNvSpPr txBox="1"/>
          <p:nvPr/>
        </p:nvSpPr>
        <p:spPr>
          <a:xfrm>
            <a:off x="4882584" y="2974002"/>
            <a:ext cx="2462149" cy="369332"/>
          </a:xfrm>
          <a:prstGeom prst="rect">
            <a:avLst/>
          </a:prstGeom>
          <a:noFill/>
        </p:spPr>
        <p:txBody>
          <a:bodyPr wrap="none" rtlCol="0">
            <a:spAutoFit/>
          </a:bodyPr>
          <a:lstStyle/>
          <a:p>
            <a:r>
              <a:rPr lang="it-IT" b="1" dirty="0"/>
              <a:t>Rimedi Omeosinergetici</a:t>
            </a:r>
          </a:p>
        </p:txBody>
      </p:sp>
      <p:sp>
        <p:nvSpPr>
          <p:cNvPr id="5" name="CasellaDiTesto 4">
            <a:extLst>
              <a:ext uri="{FF2B5EF4-FFF2-40B4-BE49-F238E27FC236}">
                <a16:creationId xmlns:a16="http://schemas.microsoft.com/office/drawing/2014/main" id="{4D1680FA-A164-C24D-BCF9-0BCCBB738C77}"/>
              </a:ext>
            </a:extLst>
          </p:cNvPr>
          <p:cNvSpPr txBox="1"/>
          <p:nvPr/>
        </p:nvSpPr>
        <p:spPr>
          <a:xfrm>
            <a:off x="2768098" y="4148199"/>
            <a:ext cx="2067233" cy="369332"/>
          </a:xfrm>
          <a:prstGeom prst="rect">
            <a:avLst/>
          </a:prstGeom>
          <a:noFill/>
        </p:spPr>
        <p:txBody>
          <a:bodyPr wrap="none" rtlCol="0">
            <a:spAutoFit/>
          </a:bodyPr>
          <a:lstStyle/>
          <a:p>
            <a:r>
              <a:rPr lang="it-IT" dirty="0"/>
              <a:t>Aspetti farmaceutici</a:t>
            </a:r>
          </a:p>
        </p:txBody>
      </p:sp>
      <p:sp>
        <p:nvSpPr>
          <p:cNvPr id="6" name="CasellaDiTesto 5">
            <a:extLst>
              <a:ext uri="{FF2B5EF4-FFF2-40B4-BE49-F238E27FC236}">
                <a16:creationId xmlns:a16="http://schemas.microsoft.com/office/drawing/2014/main" id="{BC8C8519-7FA3-7840-995C-5A3A8CD909DB}"/>
              </a:ext>
            </a:extLst>
          </p:cNvPr>
          <p:cNvSpPr txBox="1"/>
          <p:nvPr/>
        </p:nvSpPr>
        <p:spPr>
          <a:xfrm>
            <a:off x="7281590" y="4148199"/>
            <a:ext cx="1768241" cy="369332"/>
          </a:xfrm>
          <a:prstGeom prst="rect">
            <a:avLst/>
          </a:prstGeom>
          <a:noFill/>
        </p:spPr>
        <p:txBody>
          <a:bodyPr wrap="none" rtlCol="0">
            <a:spAutoFit/>
          </a:bodyPr>
          <a:lstStyle/>
          <a:p>
            <a:r>
              <a:rPr lang="it-IT" dirty="0"/>
              <a:t>Aspetti legislativi</a:t>
            </a:r>
          </a:p>
        </p:txBody>
      </p:sp>
      <p:sp>
        <p:nvSpPr>
          <p:cNvPr id="7" name="CasellaDiTesto 6">
            <a:extLst>
              <a:ext uri="{FF2B5EF4-FFF2-40B4-BE49-F238E27FC236}">
                <a16:creationId xmlns:a16="http://schemas.microsoft.com/office/drawing/2014/main" id="{B85976BA-3A78-0341-AD60-5DB4434AD545}"/>
              </a:ext>
            </a:extLst>
          </p:cNvPr>
          <p:cNvSpPr txBox="1"/>
          <p:nvPr/>
        </p:nvSpPr>
        <p:spPr>
          <a:xfrm>
            <a:off x="1427599" y="5244840"/>
            <a:ext cx="1659989" cy="646331"/>
          </a:xfrm>
          <a:prstGeom prst="rect">
            <a:avLst/>
          </a:prstGeom>
          <a:noFill/>
        </p:spPr>
        <p:txBody>
          <a:bodyPr wrap="square" rtlCol="0">
            <a:spAutoFit/>
          </a:bodyPr>
          <a:lstStyle/>
          <a:p>
            <a:r>
              <a:rPr lang="it-IT" dirty="0"/>
              <a:t>Farmacognosia e Fitoterapia</a:t>
            </a:r>
          </a:p>
        </p:txBody>
      </p:sp>
      <p:sp>
        <p:nvSpPr>
          <p:cNvPr id="8" name="CasellaDiTesto 7">
            <a:extLst>
              <a:ext uri="{FF2B5EF4-FFF2-40B4-BE49-F238E27FC236}">
                <a16:creationId xmlns:a16="http://schemas.microsoft.com/office/drawing/2014/main" id="{42263C6A-08AF-894E-94B0-E06F6BBBBE72}"/>
              </a:ext>
            </a:extLst>
          </p:cNvPr>
          <p:cNvSpPr txBox="1"/>
          <p:nvPr/>
        </p:nvSpPr>
        <p:spPr>
          <a:xfrm>
            <a:off x="4400198" y="5244839"/>
            <a:ext cx="1477108" cy="646331"/>
          </a:xfrm>
          <a:prstGeom prst="rect">
            <a:avLst/>
          </a:prstGeom>
          <a:noFill/>
        </p:spPr>
        <p:txBody>
          <a:bodyPr wrap="square" rtlCol="0">
            <a:spAutoFit/>
          </a:bodyPr>
          <a:lstStyle/>
          <a:p>
            <a:r>
              <a:rPr lang="it-IT" dirty="0"/>
              <a:t>Tecnologia farmaceutica</a:t>
            </a:r>
          </a:p>
        </p:txBody>
      </p:sp>
      <p:sp>
        <p:nvSpPr>
          <p:cNvPr id="9" name="CasellaDiTesto 8">
            <a:extLst>
              <a:ext uri="{FF2B5EF4-FFF2-40B4-BE49-F238E27FC236}">
                <a16:creationId xmlns:a16="http://schemas.microsoft.com/office/drawing/2014/main" id="{187A3893-C745-784F-85D9-BB2A51AB7F59}"/>
              </a:ext>
            </a:extLst>
          </p:cNvPr>
          <p:cNvSpPr txBox="1"/>
          <p:nvPr/>
        </p:nvSpPr>
        <p:spPr>
          <a:xfrm>
            <a:off x="1077605" y="1234834"/>
            <a:ext cx="1515158" cy="369332"/>
          </a:xfrm>
          <a:prstGeom prst="rect">
            <a:avLst/>
          </a:prstGeom>
          <a:noFill/>
        </p:spPr>
        <p:txBody>
          <a:bodyPr wrap="none" rtlCol="0">
            <a:spAutoFit/>
          </a:bodyPr>
          <a:lstStyle/>
          <a:p>
            <a:r>
              <a:rPr lang="it-IT" dirty="0"/>
              <a:t>Titoli di studio</a:t>
            </a:r>
          </a:p>
        </p:txBody>
      </p:sp>
      <p:sp>
        <p:nvSpPr>
          <p:cNvPr id="10" name="CasellaDiTesto 9">
            <a:extLst>
              <a:ext uri="{FF2B5EF4-FFF2-40B4-BE49-F238E27FC236}">
                <a16:creationId xmlns:a16="http://schemas.microsoft.com/office/drawing/2014/main" id="{83DCB34B-3413-7B4A-8A49-79C8286C9752}"/>
              </a:ext>
            </a:extLst>
          </p:cNvPr>
          <p:cNvSpPr txBox="1"/>
          <p:nvPr/>
        </p:nvSpPr>
        <p:spPr>
          <a:xfrm>
            <a:off x="2992677" y="680836"/>
            <a:ext cx="1363578" cy="369332"/>
          </a:xfrm>
          <a:prstGeom prst="rect">
            <a:avLst/>
          </a:prstGeom>
          <a:noFill/>
        </p:spPr>
        <p:txBody>
          <a:bodyPr wrap="none" rtlCol="0">
            <a:spAutoFit/>
          </a:bodyPr>
          <a:lstStyle/>
          <a:p>
            <a:r>
              <a:rPr lang="it-IT" dirty="0"/>
              <a:t>Competenze</a:t>
            </a:r>
          </a:p>
        </p:txBody>
      </p:sp>
      <p:sp>
        <p:nvSpPr>
          <p:cNvPr id="11" name="CasellaDiTesto 10">
            <a:extLst>
              <a:ext uri="{FF2B5EF4-FFF2-40B4-BE49-F238E27FC236}">
                <a16:creationId xmlns:a16="http://schemas.microsoft.com/office/drawing/2014/main" id="{D5E020FA-30EB-3648-B977-3DDAE4B12A9B}"/>
              </a:ext>
            </a:extLst>
          </p:cNvPr>
          <p:cNvSpPr txBox="1"/>
          <p:nvPr/>
        </p:nvSpPr>
        <p:spPr>
          <a:xfrm>
            <a:off x="5283437" y="680836"/>
            <a:ext cx="1625125" cy="369332"/>
          </a:xfrm>
          <a:prstGeom prst="rect">
            <a:avLst/>
          </a:prstGeom>
          <a:noFill/>
        </p:spPr>
        <p:txBody>
          <a:bodyPr wrap="none" rtlCol="0">
            <a:spAutoFit/>
          </a:bodyPr>
          <a:lstStyle/>
          <a:p>
            <a:r>
              <a:rPr lang="it-IT" dirty="0"/>
              <a:t>Specializzazioni</a:t>
            </a:r>
          </a:p>
        </p:txBody>
      </p:sp>
      <p:sp>
        <p:nvSpPr>
          <p:cNvPr id="12" name="CasellaDiTesto 11">
            <a:extLst>
              <a:ext uri="{FF2B5EF4-FFF2-40B4-BE49-F238E27FC236}">
                <a16:creationId xmlns:a16="http://schemas.microsoft.com/office/drawing/2014/main" id="{CCDA6A70-F915-E74C-A277-7AD7BC2442D3}"/>
              </a:ext>
            </a:extLst>
          </p:cNvPr>
          <p:cNvSpPr txBox="1"/>
          <p:nvPr/>
        </p:nvSpPr>
        <p:spPr>
          <a:xfrm>
            <a:off x="7619210" y="865502"/>
            <a:ext cx="2530693" cy="369332"/>
          </a:xfrm>
          <a:prstGeom prst="rect">
            <a:avLst/>
          </a:prstGeom>
          <a:noFill/>
        </p:spPr>
        <p:txBody>
          <a:bodyPr wrap="none" rtlCol="0">
            <a:spAutoFit/>
          </a:bodyPr>
          <a:lstStyle/>
          <a:p>
            <a:r>
              <a:rPr lang="it-IT" dirty="0"/>
              <a:t>Studi (e vissuti) personali</a:t>
            </a:r>
          </a:p>
        </p:txBody>
      </p:sp>
      <p:sp>
        <p:nvSpPr>
          <p:cNvPr id="13" name="CasellaDiTesto 12">
            <a:extLst>
              <a:ext uri="{FF2B5EF4-FFF2-40B4-BE49-F238E27FC236}">
                <a16:creationId xmlns:a16="http://schemas.microsoft.com/office/drawing/2014/main" id="{DAE3A035-A29D-A541-AC19-A033499DF4D1}"/>
              </a:ext>
            </a:extLst>
          </p:cNvPr>
          <p:cNvSpPr txBox="1"/>
          <p:nvPr/>
        </p:nvSpPr>
        <p:spPr>
          <a:xfrm>
            <a:off x="9566031" y="1245779"/>
            <a:ext cx="1829988" cy="369332"/>
          </a:xfrm>
          <a:prstGeom prst="rect">
            <a:avLst/>
          </a:prstGeom>
          <a:noFill/>
        </p:spPr>
        <p:txBody>
          <a:bodyPr wrap="none" rtlCol="0">
            <a:spAutoFit/>
          </a:bodyPr>
          <a:lstStyle/>
          <a:p>
            <a:r>
              <a:rPr lang="it-IT" dirty="0"/>
              <a:t>Esperienza clinica</a:t>
            </a:r>
          </a:p>
        </p:txBody>
      </p:sp>
      <p:sp>
        <p:nvSpPr>
          <p:cNvPr id="14" name="CasellaDiTesto 13">
            <a:extLst>
              <a:ext uri="{FF2B5EF4-FFF2-40B4-BE49-F238E27FC236}">
                <a16:creationId xmlns:a16="http://schemas.microsoft.com/office/drawing/2014/main" id="{90EDAF83-B978-3241-B05B-D1572AB33B12}"/>
              </a:ext>
            </a:extLst>
          </p:cNvPr>
          <p:cNvSpPr txBox="1"/>
          <p:nvPr/>
        </p:nvSpPr>
        <p:spPr>
          <a:xfrm>
            <a:off x="4779254" y="2012085"/>
            <a:ext cx="2736518" cy="369332"/>
          </a:xfrm>
          <a:prstGeom prst="rect">
            <a:avLst/>
          </a:prstGeom>
          <a:noFill/>
        </p:spPr>
        <p:txBody>
          <a:bodyPr wrap="none" rtlCol="0">
            <a:spAutoFit/>
          </a:bodyPr>
          <a:lstStyle/>
          <a:p>
            <a:r>
              <a:rPr lang="it-IT" b="1" dirty="0"/>
              <a:t>Medicina Omeosinergetica</a:t>
            </a:r>
          </a:p>
        </p:txBody>
      </p:sp>
      <p:sp>
        <p:nvSpPr>
          <p:cNvPr id="15" name="CasellaDiTesto 14">
            <a:extLst>
              <a:ext uri="{FF2B5EF4-FFF2-40B4-BE49-F238E27FC236}">
                <a16:creationId xmlns:a16="http://schemas.microsoft.com/office/drawing/2014/main" id="{985C20B2-71D8-DE4D-B548-1463D76353B8}"/>
              </a:ext>
            </a:extLst>
          </p:cNvPr>
          <p:cNvSpPr txBox="1"/>
          <p:nvPr/>
        </p:nvSpPr>
        <p:spPr>
          <a:xfrm>
            <a:off x="6852754" y="5252640"/>
            <a:ext cx="2625912" cy="369332"/>
          </a:xfrm>
          <a:prstGeom prst="rect">
            <a:avLst/>
          </a:prstGeom>
          <a:noFill/>
        </p:spPr>
        <p:txBody>
          <a:bodyPr wrap="none" rtlCol="0">
            <a:spAutoFit/>
          </a:bodyPr>
          <a:lstStyle/>
          <a:p>
            <a:r>
              <a:rPr lang="it-IT" dirty="0"/>
              <a:t>Legislazione Farmaceutica</a:t>
            </a:r>
          </a:p>
        </p:txBody>
      </p:sp>
      <p:cxnSp>
        <p:nvCxnSpPr>
          <p:cNvPr id="3" name="Connettore 2 2">
            <a:extLst>
              <a:ext uri="{FF2B5EF4-FFF2-40B4-BE49-F238E27FC236}">
                <a16:creationId xmlns:a16="http://schemas.microsoft.com/office/drawing/2014/main" id="{566E6809-9C8B-8745-8E3D-11DCD272F18F}"/>
              </a:ext>
            </a:extLst>
          </p:cNvPr>
          <p:cNvCxnSpPr/>
          <p:nvPr/>
        </p:nvCxnSpPr>
        <p:spPr>
          <a:xfrm>
            <a:off x="2592763" y="1604166"/>
            <a:ext cx="1727527" cy="442797"/>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ttore 2 16">
            <a:extLst>
              <a:ext uri="{FF2B5EF4-FFF2-40B4-BE49-F238E27FC236}">
                <a16:creationId xmlns:a16="http://schemas.microsoft.com/office/drawing/2014/main" id="{EB2B0FB9-9FBB-3148-ACF0-16062DFB5577}"/>
              </a:ext>
            </a:extLst>
          </p:cNvPr>
          <p:cNvCxnSpPr>
            <a:stCxn id="10" idx="2"/>
          </p:cNvCxnSpPr>
          <p:nvPr/>
        </p:nvCxnSpPr>
        <p:spPr>
          <a:xfrm>
            <a:off x="3674466" y="1050168"/>
            <a:ext cx="1608971" cy="813356"/>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ttore 2 17">
            <a:extLst>
              <a:ext uri="{FF2B5EF4-FFF2-40B4-BE49-F238E27FC236}">
                <a16:creationId xmlns:a16="http://schemas.microsoft.com/office/drawing/2014/main" id="{D535A5C3-1C67-6143-8DAF-ABA639894964}"/>
              </a:ext>
            </a:extLst>
          </p:cNvPr>
          <p:cNvCxnSpPr>
            <a:cxnSpLocks/>
            <a:stCxn id="11" idx="2"/>
          </p:cNvCxnSpPr>
          <p:nvPr/>
        </p:nvCxnSpPr>
        <p:spPr>
          <a:xfrm flipH="1">
            <a:off x="6091827" y="1050168"/>
            <a:ext cx="4173" cy="812129"/>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id="{F079AFAB-0C14-DB43-9CF2-A72BFC6C7F97}"/>
              </a:ext>
            </a:extLst>
          </p:cNvPr>
          <p:cNvCxnSpPr>
            <a:cxnSpLocks/>
          </p:cNvCxnSpPr>
          <p:nvPr/>
        </p:nvCxnSpPr>
        <p:spPr>
          <a:xfrm flipH="1">
            <a:off x="7291649" y="1259206"/>
            <a:ext cx="920501" cy="595197"/>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ttore 2 23">
            <a:extLst>
              <a:ext uri="{FF2B5EF4-FFF2-40B4-BE49-F238E27FC236}">
                <a16:creationId xmlns:a16="http://schemas.microsoft.com/office/drawing/2014/main" id="{893D99A0-664F-FD49-B022-E7E4CF0F4437}"/>
              </a:ext>
            </a:extLst>
          </p:cNvPr>
          <p:cNvCxnSpPr>
            <a:cxnSpLocks/>
          </p:cNvCxnSpPr>
          <p:nvPr/>
        </p:nvCxnSpPr>
        <p:spPr>
          <a:xfrm flipH="1">
            <a:off x="7889474" y="1580777"/>
            <a:ext cx="1709764" cy="433601"/>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ttore 2 25">
            <a:extLst>
              <a:ext uri="{FF2B5EF4-FFF2-40B4-BE49-F238E27FC236}">
                <a16:creationId xmlns:a16="http://schemas.microsoft.com/office/drawing/2014/main" id="{CBFBF659-76C1-6244-90E6-398629416507}"/>
              </a:ext>
            </a:extLst>
          </p:cNvPr>
          <p:cNvCxnSpPr>
            <a:cxnSpLocks/>
          </p:cNvCxnSpPr>
          <p:nvPr/>
        </p:nvCxnSpPr>
        <p:spPr>
          <a:xfrm flipH="1">
            <a:off x="6091826" y="2446549"/>
            <a:ext cx="1" cy="412543"/>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ttore 2 27">
            <a:extLst>
              <a:ext uri="{FF2B5EF4-FFF2-40B4-BE49-F238E27FC236}">
                <a16:creationId xmlns:a16="http://schemas.microsoft.com/office/drawing/2014/main" id="{5940084D-6136-2644-B55A-B317A1F33975}"/>
              </a:ext>
            </a:extLst>
          </p:cNvPr>
          <p:cNvCxnSpPr>
            <a:cxnSpLocks/>
            <a:stCxn id="4" idx="2"/>
            <a:endCxn id="5" idx="0"/>
          </p:cNvCxnSpPr>
          <p:nvPr/>
        </p:nvCxnSpPr>
        <p:spPr>
          <a:xfrm flipH="1">
            <a:off x="3801715" y="3343334"/>
            <a:ext cx="2311944" cy="804865"/>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ttore 2 30">
            <a:extLst>
              <a:ext uri="{FF2B5EF4-FFF2-40B4-BE49-F238E27FC236}">
                <a16:creationId xmlns:a16="http://schemas.microsoft.com/office/drawing/2014/main" id="{E45AB8D3-C86A-7E43-BFB4-12F380D292D4}"/>
              </a:ext>
            </a:extLst>
          </p:cNvPr>
          <p:cNvCxnSpPr>
            <a:cxnSpLocks/>
            <a:stCxn id="4" idx="2"/>
            <a:endCxn id="6" idx="0"/>
          </p:cNvCxnSpPr>
          <p:nvPr/>
        </p:nvCxnSpPr>
        <p:spPr>
          <a:xfrm>
            <a:off x="6113659" y="3343334"/>
            <a:ext cx="2052052" cy="804865"/>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ttore 2 33">
            <a:extLst>
              <a:ext uri="{FF2B5EF4-FFF2-40B4-BE49-F238E27FC236}">
                <a16:creationId xmlns:a16="http://schemas.microsoft.com/office/drawing/2014/main" id="{ADEFDFDB-3D5A-7D42-9019-90059ECDB60E}"/>
              </a:ext>
            </a:extLst>
          </p:cNvPr>
          <p:cNvCxnSpPr>
            <a:cxnSpLocks/>
            <a:stCxn id="5" idx="2"/>
            <a:endCxn id="7" idx="0"/>
          </p:cNvCxnSpPr>
          <p:nvPr/>
        </p:nvCxnSpPr>
        <p:spPr>
          <a:xfrm flipH="1">
            <a:off x="2257594" y="4517531"/>
            <a:ext cx="1544121" cy="727309"/>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ttore 2 36">
            <a:extLst>
              <a:ext uri="{FF2B5EF4-FFF2-40B4-BE49-F238E27FC236}">
                <a16:creationId xmlns:a16="http://schemas.microsoft.com/office/drawing/2014/main" id="{EB55F76B-4B56-9643-86F3-552E6A716872}"/>
              </a:ext>
            </a:extLst>
          </p:cNvPr>
          <p:cNvCxnSpPr>
            <a:cxnSpLocks/>
            <a:stCxn id="5" idx="2"/>
            <a:endCxn id="8" idx="0"/>
          </p:cNvCxnSpPr>
          <p:nvPr/>
        </p:nvCxnSpPr>
        <p:spPr>
          <a:xfrm>
            <a:off x="3801715" y="4517531"/>
            <a:ext cx="1337037" cy="727308"/>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ttore 2 39">
            <a:extLst>
              <a:ext uri="{FF2B5EF4-FFF2-40B4-BE49-F238E27FC236}">
                <a16:creationId xmlns:a16="http://schemas.microsoft.com/office/drawing/2014/main" id="{6BBEA4DE-6621-D145-81E7-299014536D9D}"/>
              </a:ext>
            </a:extLst>
          </p:cNvPr>
          <p:cNvCxnSpPr>
            <a:cxnSpLocks/>
            <a:stCxn id="6" idx="2"/>
            <a:endCxn id="15" idx="0"/>
          </p:cNvCxnSpPr>
          <p:nvPr/>
        </p:nvCxnSpPr>
        <p:spPr>
          <a:xfrm flipH="1">
            <a:off x="8165710" y="4517531"/>
            <a:ext cx="1" cy="735109"/>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ttore 2 42">
            <a:extLst>
              <a:ext uri="{FF2B5EF4-FFF2-40B4-BE49-F238E27FC236}">
                <a16:creationId xmlns:a16="http://schemas.microsoft.com/office/drawing/2014/main" id="{D59765A1-54A2-0843-AAC6-4713739E8B12}"/>
              </a:ext>
            </a:extLst>
          </p:cNvPr>
          <p:cNvCxnSpPr>
            <a:cxnSpLocks/>
          </p:cNvCxnSpPr>
          <p:nvPr/>
        </p:nvCxnSpPr>
        <p:spPr>
          <a:xfrm>
            <a:off x="7742506" y="2379320"/>
            <a:ext cx="1737160" cy="349508"/>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6" name="CasellaDiTesto 45">
            <a:extLst>
              <a:ext uri="{FF2B5EF4-FFF2-40B4-BE49-F238E27FC236}">
                <a16:creationId xmlns:a16="http://schemas.microsoft.com/office/drawing/2014/main" id="{6BD5B275-C434-9E41-8CBB-B02F926CB9C3}"/>
              </a:ext>
            </a:extLst>
          </p:cNvPr>
          <p:cNvSpPr txBox="1"/>
          <p:nvPr/>
        </p:nvSpPr>
        <p:spPr>
          <a:xfrm>
            <a:off x="9599238" y="2627985"/>
            <a:ext cx="1510863" cy="369332"/>
          </a:xfrm>
          <a:prstGeom prst="rect">
            <a:avLst/>
          </a:prstGeom>
          <a:noFill/>
        </p:spPr>
        <p:txBody>
          <a:bodyPr wrap="none" rtlCol="0">
            <a:spAutoFit/>
          </a:bodyPr>
          <a:lstStyle/>
          <a:p>
            <a:r>
              <a:rPr lang="it-IT" b="1" dirty="0"/>
              <a:t>Omeosinergia</a:t>
            </a:r>
          </a:p>
        </p:txBody>
      </p:sp>
      <p:cxnSp>
        <p:nvCxnSpPr>
          <p:cNvPr id="47" name="Connettore 2 46">
            <a:extLst>
              <a:ext uri="{FF2B5EF4-FFF2-40B4-BE49-F238E27FC236}">
                <a16:creationId xmlns:a16="http://schemas.microsoft.com/office/drawing/2014/main" id="{DFAC0278-4C7C-824F-A7C1-03C9E90DEE75}"/>
              </a:ext>
            </a:extLst>
          </p:cNvPr>
          <p:cNvCxnSpPr>
            <a:cxnSpLocks/>
            <a:stCxn id="46" idx="2"/>
            <a:endCxn id="49" idx="0"/>
          </p:cNvCxnSpPr>
          <p:nvPr/>
        </p:nvCxnSpPr>
        <p:spPr>
          <a:xfrm>
            <a:off x="10354670" y="2997317"/>
            <a:ext cx="494274" cy="1058549"/>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9" name="CasellaDiTesto 48">
            <a:extLst>
              <a:ext uri="{FF2B5EF4-FFF2-40B4-BE49-F238E27FC236}">
                <a16:creationId xmlns:a16="http://schemas.microsoft.com/office/drawing/2014/main" id="{0BA910F5-D362-284E-A375-9A7A15E6D411}"/>
              </a:ext>
            </a:extLst>
          </p:cNvPr>
          <p:cNvSpPr txBox="1"/>
          <p:nvPr/>
        </p:nvSpPr>
        <p:spPr>
          <a:xfrm>
            <a:off x="9933951" y="4055866"/>
            <a:ext cx="1829985" cy="1200329"/>
          </a:xfrm>
          <a:prstGeom prst="rect">
            <a:avLst/>
          </a:prstGeom>
          <a:noFill/>
        </p:spPr>
        <p:txBody>
          <a:bodyPr wrap="square" rtlCol="0">
            <a:spAutoFit/>
          </a:bodyPr>
          <a:lstStyle/>
          <a:p>
            <a:pPr algn="ctr"/>
            <a:r>
              <a:rPr lang="it-IT" b="1" dirty="0"/>
              <a:t>Filosofia </a:t>
            </a:r>
          </a:p>
          <a:p>
            <a:pPr algn="ctr"/>
            <a:r>
              <a:rPr lang="it-IT" b="1" dirty="0"/>
              <a:t>e </a:t>
            </a:r>
          </a:p>
          <a:p>
            <a:pPr algn="ctr"/>
            <a:r>
              <a:rPr lang="it-IT" b="1" dirty="0"/>
              <a:t>metodologia Omeosinergetica </a:t>
            </a:r>
          </a:p>
        </p:txBody>
      </p:sp>
      <p:cxnSp>
        <p:nvCxnSpPr>
          <p:cNvPr id="71" name="Connettore 2 70">
            <a:extLst>
              <a:ext uri="{FF2B5EF4-FFF2-40B4-BE49-F238E27FC236}">
                <a16:creationId xmlns:a16="http://schemas.microsoft.com/office/drawing/2014/main" id="{C655C8CA-36F4-834A-A845-5F67DED02AFF}"/>
              </a:ext>
            </a:extLst>
          </p:cNvPr>
          <p:cNvCxnSpPr/>
          <p:nvPr/>
        </p:nvCxnSpPr>
        <p:spPr>
          <a:xfrm flipH="1" flipV="1">
            <a:off x="7141580" y="2446549"/>
            <a:ext cx="3008323" cy="1836084"/>
          </a:xfrm>
          <a:prstGeom prst="straightConnector1">
            <a:avLst/>
          </a:prstGeom>
          <a:ln w="889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2" name="CasellaDiTesto 71">
            <a:extLst>
              <a:ext uri="{FF2B5EF4-FFF2-40B4-BE49-F238E27FC236}">
                <a16:creationId xmlns:a16="http://schemas.microsoft.com/office/drawing/2014/main" id="{BE7DED2B-C762-9A44-8AD4-82B27DAE605C}"/>
              </a:ext>
            </a:extLst>
          </p:cNvPr>
          <p:cNvSpPr txBox="1"/>
          <p:nvPr/>
        </p:nvSpPr>
        <p:spPr>
          <a:xfrm>
            <a:off x="2268760" y="6022091"/>
            <a:ext cx="3103607" cy="369332"/>
          </a:xfrm>
          <a:prstGeom prst="rect">
            <a:avLst/>
          </a:prstGeom>
          <a:noFill/>
        </p:spPr>
        <p:txBody>
          <a:bodyPr wrap="none" rtlCol="0">
            <a:spAutoFit/>
          </a:bodyPr>
          <a:lstStyle/>
          <a:p>
            <a:r>
              <a:rPr lang="it-IT" dirty="0"/>
              <a:t>Formulazione Omeosinergetica</a:t>
            </a:r>
          </a:p>
        </p:txBody>
      </p:sp>
      <p:cxnSp>
        <p:nvCxnSpPr>
          <p:cNvPr id="73" name="Connettore 2 72">
            <a:extLst>
              <a:ext uri="{FF2B5EF4-FFF2-40B4-BE49-F238E27FC236}">
                <a16:creationId xmlns:a16="http://schemas.microsoft.com/office/drawing/2014/main" id="{69733BA9-2305-654B-B9E2-7D3C38F0DD9B}"/>
              </a:ext>
            </a:extLst>
          </p:cNvPr>
          <p:cNvCxnSpPr>
            <a:cxnSpLocks/>
            <a:stCxn id="5" idx="2"/>
            <a:endCxn id="72" idx="0"/>
          </p:cNvCxnSpPr>
          <p:nvPr/>
        </p:nvCxnSpPr>
        <p:spPr>
          <a:xfrm>
            <a:off x="3801715" y="4517531"/>
            <a:ext cx="18849" cy="1504560"/>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1339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magine 3" descr="Immagine che contiene tavolo&#10;&#10;Descrizione generata automaticamente">
            <a:extLst>
              <a:ext uri="{FF2B5EF4-FFF2-40B4-BE49-F238E27FC236}">
                <a16:creationId xmlns:a16="http://schemas.microsoft.com/office/drawing/2014/main" id="{991568EA-687B-ED44-8F31-05D59733D83E}"/>
              </a:ext>
            </a:extLst>
          </p:cNvPr>
          <p:cNvPicPr>
            <a:picLocks noChangeAspect="1"/>
          </p:cNvPicPr>
          <p:nvPr/>
        </p:nvPicPr>
        <p:blipFill>
          <a:blip r:embed="rId2"/>
          <a:stretch>
            <a:fillRect/>
          </a:stretch>
        </p:blipFill>
        <p:spPr>
          <a:xfrm>
            <a:off x="2939587" y="643466"/>
            <a:ext cx="6312825" cy="5571067"/>
          </a:xfrm>
          <a:prstGeom prst="rect">
            <a:avLst/>
          </a:prstGeom>
        </p:spPr>
      </p:pic>
    </p:spTree>
    <p:extLst>
      <p:ext uri="{BB962C8B-B14F-4D97-AF65-F5344CB8AC3E}">
        <p14:creationId xmlns:p14="http://schemas.microsoft.com/office/powerpoint/2010/main" val="16156654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Connettore 1 8">
            <a:extLst>
              <a:ext uri="{FF2B5EF4-FFF2-40B4-BE49-F238E27FC236}">
                <a16:creationId xmlns:a16="http://schemas.microsoft.com/office/drawing/2014/main" id="{E45FAB31-EE09-BA4F-A6F3-80810FD4BE17}"/>
              </a:ext>
            </a:extLst>
          </p:cNvPr>
          <p:cNvCxnSpPr>
            <a:cxnSpLocks/>
          </p:cNvCxnSpPr>
          <p:nvPr/>
        </p:nvCxnSpPr>
        <p:spPr>
          <a:xfrm flipV="1">
            <a:off x="6583680" y="2041635"/>
            <a:ext cx="914400" cy="7882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nettore 1 9">
            <a:extLst>
              <a:ext uri="{FF2B5EF4-FFF2-40B4-BE49-F238E27FC236}">
                <a16:creationId xmlns:a16="http://schemas.microsoft.com/office/drawing/2014/main" id="{D888AE3F-10CE-6E4A-9302-A0B9957579E4}"/>
              </a:ext>
            </a:extLst>
          </p:cNvPr>
          <p:cNvCxnSpPr>
            <a:cxnSpLocks/>
          </p:cNvCxnSpPr>
          <p:nvPr/>
        </p:nvCxnSpPr>
        <p:spPr>
          <a:xfrm>
            <a:off x="6583680" y="2829911"/>
            <a:ext cx="914400" cy="599089"/>
          </a:xfrm>
          <a:prstGeom prst="line">
            <a:avLst/>
          </a:prstGeom>
        </p:spPr>
        <p:style>
          <a:lnRef idx="1">
            <a:schemeClr val="accent1"/>
          </a:lnRef>
          <a:fillRef idx="0">
            <a:schemeClr val="accent1"/>
          </a:fillRef>
          <a:effectRef idx="0">
            <a:schemeClr val="accent1"/>
          </a:effectRef>
          <a:fontRef idx="minor">
            <a:schemeClr val="tx1"/>
          </a:fontRef>
        </p:style>
      </p:cxnSp>
      <p:sp>
        <p:nvSpPr>
          <p:cNvPr id="11" name="CasellaDiTesto 10">
            <a:extLst>
              <a:ext uri="{FF2B5EF4-FFF2-40B4-BE49-F238E27FC236}">
                <a16:creationId xmlns:a16="http://schemas.microsoft.com/office/drawing/2014/main" id="{FB64A147-2BA8-CD47-A3A6-B42D289A8ED9}"/>
              </a:ext>
            </a:extLst>
          </p:cNvPr>
          <p:cNvSpPr txBox="1"/>
          <p:nvPr/>
        </p:nvSpPr>
        <p:spPr>
          <a:xfrm>
            <a:off x="7823200" y="1442720"/>
            <a:ext cx="3180080" cy="2523768"/>
          </a:xfrm>
          <a:prstGeom prst="rect">
            <a:avLst/>
          </a:prstGeom>
          <a:noFill/>
          <a:ln>
            <a:solidFill>
              <a:schemeClr val="accent1">
                <a:shade val="50000"/>
              </a:schemeClr>
            </a:solidFill>
          </a:ln>
        </p:spPr>
        <p:txBody>
          <a:bodyPr wrap="square" rtlCol="0">
            <a:spAutoFit/>
          </a:bodyPr>
          <a:lstStyle/>
          <a:p>
            <a:r>
              <a:rPr lang="it-IT" sz="1400" dirty="0"/>
              <a:t>Integratori:</a:t>
            </a:r>
          </a:p>
          <a:p>
            <a:pPr marL="285750" indent="-285750">
              <a:buFontTx/>
              <a:buChar char="-"/>
            </a:pPr>
            <a:r>
              <a:rPr lang="it-IT" sz="1400" dirty="0"/>
              <a:t>Effetto salutistico</a:t>
            </a:r>
          </a:p>
          <a:p>
            <a:pPr marL="285750" indent="-285750">
              <a:buFontTx/>
              <a:buChar char="-"/>
            </a:pPr>
            <a:r>
              <a:rPr lang="it-IT" sz="1400" dirty="0"/>
              <a:t>Mantenimento dell’omeostasi/fisiologia dell’organismo</a:t>
            </a:r>
          </a:p>
          <a:p>
            <a:pPr marL="285750" indent="-285750">
              <a:buFontTx/>
              <a:buChar char="-"/>
            </a:pPr>
            <a:endParaRPr lang="it-IT" sz="1400" dirty="0"/>
          </a:p>
          <a:p>
            <a:r>
              <a:rPr lang="it-IT" sz="1400" dirty="0"/>
              <a:t>Cosmetici:</a:t>
            </a:r>
          </a:p>
          <a:p>
            <a:pPr marL="285750" indent="-285750">
              <a:buFontTx/>
              <a:buChar char="-"/>
            </a:pPr>
            <a:r>
              <a:rPr lang="it-IT" sz="1400" dirty="0"/>
              <a:t>Effetto salutistico</a:t>
            </a:r>
          </a:p>
          <a:p>
            <a:pPr marL="285750" indent="-285750">
              <a:buFontTx/>
              <a:buChar char="-"/>
            </a:pPr>
            <a:r>
              <a:rPr lang="it-IT" sz="1400" dirty="0"/>
              <a:t>Mantenimento dell’omeostasi/fisiologia della cute</a:t>
            </a:r>
          </a:p>
          <a:p>
            <a:endParaRPr lang="it-IT" dirty="0"/>
          </a:p>
        </p:txBody>
      </p:sp>
      <p:pic>
        <p:nvPicPr>
          <p:cNvPr id="2" name="Immagine 1">
            <a:extLst>
              <a:ext uri="{FF2B5EF4-FFF2-40B4-BE49-F238E27FC236}">
                <a16:creationId xmlns:a16="http://schemas.microsoft.com/office/drawing/2014/main" id="{5439A5FB-72BE-CF43-9A9F-13E001966885}"/>
              </a:ext>
            </a:extLst>
          </p:cNvPr>
          <p:cNvPicPr>
            <a:picLocks noChangeAspect="1"/>
          </p:cNvPicPr>
          <p:nvPr/>
        </p:nvPicPr>
        <p:blipFill>
          <a:blip r:embed="rId2"/>
          <a:stretch>
            <a:fillRect/>
          </a:stretch>
        </p:blipFill>
        <p:spPr>
          <a:xfrm>
            <a:off x="756920" y="1026469"/>
            <a:ext cx="5664200" cy="4508500"/>
          </a:xfrm>
          <a:prstGeom prst="rect">
            <a:avLst/>
          </a:prstGeom>
        </p:spPr>
      </p:pic>
    </p:spTree>
    <p:extLst>
      <p:ext uri="{BB962C8B-B14F-4D97-AF65-F5344CB8AC3E}">
        <p14:creationId xmlns:p14="http://schemas.microsoft.com/office/powerpoint/2010/main" val="13692843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2AC904D0-FC19-5348-B83A-9B1EB3F88B73}"/>
              </a:ext>
            </a:extLst>
          </p:cNvPr>
          <p:cNvSpPr txBox="1"/>
          <p:nvPr/>
        </p:nvSpPr>
        <p:spPr>
          <a:xfrm>
            <a:off x="104171" y="3060977"/>
            <a:ext cx="740780" cy="307777"/>
          </a:xfrm>
          <a:prstGeom prst="rect">
            <a:avLst/>
          </a:prstGeom>
          <a:noFill/>
        </p:spPr>
        <p:txBody>
          <a:bodyPr wrap="square" rtlCol="0">
            <a:spAutoFit/>
          </a:bodyPr>
          <a:lstStyle/>
          <a:p>
            <a:r>
              <a:rPr lang="it-IT" sz="1400" dirty="0"/>
              <a:t>Attività</a:t>
            </a:r>
            <a:endParaRPr lang="it-IT" dirty="0"/>
          </a:p>
        </p:txBody>
      </p:sp>
      <p:sp>
        <p:nvSpPr>
          <p:cNvPr id="5" name="CasellaDiTesto 4">
            <a:extLst>
              <a:ext uri="{FF2B5EF4-FFF2-40B4-BE49-F238E27FC236}">
                <a16:creationId xmlns:a16="http://schemas.microsoft.com/office/drawing/2014/main" id="{A9BF9BFB-6F30-2948-BA61-7F6B018B9C09}"/>
              </a:ext>
            </a:extLst>
          </p:cNvPr>
          <p:cNvSpPr txBox="1"/>
          <p:nvPr/>
        </p:nvSpPr>
        <p:spPr>
          <a:xfrm>
            <a:off x="2470771" y="1414923"/>
            <a:ext cx="1597425" cy="369332"/>
          </a:xfrm>
          <a:prstGeom prst="rect">
            <a:avLst/>
          </a:prstGeom>
          <a:noFill/>
        </p:spPr>
        <p:txBody>
          <a:bodyPr wrap="none" rtlCol="0">
            <a:spAutoFit/>
          </a:bodyPr>
          <a:lstStyle/>
          <a:p>
            <a:r>
              <a:rPr lang="it-IT" sz="1400" dirty="0"/>
              <a:t>Effetto</a:t>
            </a:r>
            <a:r>
              <a:rPr lang="it-IT" dirty="0"/>
              <a:t> </a:t>
            </a:r>
            <a:r>
              <a:rPr lang="it-IT" sz="1400" dirty="0"/>
              <a:t>nutrizionale</a:t>
            </a:r>
            <a:endParaRPr lang="it-IT" dirty="0"/>
          </a:p>
        </p:txBody>
      </p:sp>
      <p:sp>
        <p:nvSpPr>
          <p:cNvPr id="6" name="CasellaDiTesto 5">
            <a:extLst>
              <a:ext uri="{FF2B5EF4-FFF2-40B4-BE49-F238E27FC236}">
                <a16:creationId xmlns:a16="http://schemas.microsoft.com/office/drawing/2014/main" id="{8AB48CFD-625A-F247-AAAD-E9B864EEA647}"/>
              </a:ext>
            </a:extLst>
          </p:cNvPr>
          <p:cNvSpPr txBox="1"/>
          <p:nvPr/>
        </p:nvSpPr>
        <p:spPr>
          <a:xfrm>
            <a:off x="2582917" y="3060978"/>
            <a:ext cx="1373133" cy="307777"/>
          </a:xfrm>
          <a:prstGeom prst="rect">
            <a:avLst/>
          </a:prstGeom>
          <a:noFill/>
        </p:spPr>
        <p:txBody>
          <a:bodyPr wrap="none" rtlCol="0">
            <a:spAutoFit/>
          </a:bodyPr>
          <a:lstStyle/>
          <a:p>
            <a:r>
              <a:rPr lang="it-IT" sz="1400" dirty="0"/>
              <a:t>Effetto biologico</a:t>
            </a:r>
          </a:p>
        </p:txBody>
      </p:sp>
      <p:sp>
        <p:nvSpPr>
          <p:cNvPr id="7" name="CasellaDiTesto 6">
            <a:extLst>
              <a:ext uri="{FF2B5EF4-FFF2-40B4-BE49-F238E27FC236}">
                <a16:creationId xmlns:a16="http://schemas.microsoft.com/office/drawing/2014/main" id="{9AD3CC09-9554-ED46-9B05-4363B4249C4B}"/>
              </a:ext>
            </a:extLst>
          </p:cNvPr>
          <p:cNvSpPr txBox="1"/>
          <p:nvPr/>
        </p:nvSpPr>
        <p:spPr>
          <a:xfrm>
            <a:off x="4941030" y="4716164"/>
            <a:ext cx="2025363" cy="307777"/>
          </a:xfrm>
          <a:prstGeom prst="rect">
            <a:avLst/>
          </a:prstGeom>
          <a:noFill/>
        </p:spPr>
        <p:txBody>
          <a:bodyPr wrap="none" rtlCol="0">
            <a:spAutoFit/>
          </a:bodyPr>
          <a:lstStyle/>
          <a:p>
            <a:r>
              <a:rPr lang="it-IT" sz="1400" dirty="0"/>
              <a:t>Riattivazione / Drenaggio</a:t>
            </a:r>
          </a:p>
        </p:txBody>
      </p:sp>
      <p:sp>
        <p:nvSpPr>
          <p:cNvPr id="8" name="CasellaDiTesto 7">
            <a:extLst>
              <a:ext uri="{FF2B5EF4-FFF2-40B4-BE49-F238E27FC236}">
                <a16:creationId xmlns:a16="http://schemas.microsoft.com/office/drawing/2014/main" id="{F891375D-04FA-544A-AAC3-4BE5CF1C912F}"/>
              </a:ext>
            </a:extLst>
          </p:cNvPr>
          <p:cNvSpPr txBox="1"/>
          <p:nvPr/>
        </p:nvSpPr>
        <p:spPr>
          <a:xfrm>
            <a:off x="4937611" y="815947"/>
            <a:ext cx="895823" cy="369332"/>
          </a:xfrm>
          <a:prstGeom prst="rect">
            <a:avLst/>
          </a:prstGeom>
          <a:noFill/>
        </p:spPr>
        <p:txBody>
          <a:bodyPr wrap="none" rtlCol="0">
            <a:spAutoFit/>
          </a:bodyPr>
          <a:lstStyle/>
          <a:p>
            <a:r>
              <a:rPr lang="it-IT" sz="1400" dirty="0"/>
              <a:t>Vitamine</a:t>
            </a:r>
            <a:r>
              <a:rPr lang="it-IT" dirty="0"/>
              <a:t> </a:t>
            </a:r>
          </a:p>
        </p:txBody>
      </p:sp>
      <p:sp>
        <p:nvSpPr>
          <p:cNvPr id="9" name="CasellaDiTesto 8">
            <a:extLst>
              <a:ext uri="{FF2B5EF4-FFF2-40B4-BE49-F238E27FC236}">
                <a16:creationId xmlns:a16="http://schemas.microsoft.com/office/drawing/2014/main" id="{B4B7627E-2194-F04A-BEDE-0509FBB9DFEF}"/>
              </a:ext>
            </a:extLst>
          </p:cNvPr>
          <p:cNvSpPr txBox="1"/>
          <p:nvPr/>
        </p:nvSpPr>
        <p:spPr>
          <a:xfrm>
            <a:off x="4937611" y="1453174"/>
            <a:ext cx="1214115" cy="307777"/>
          </a:xfrm>
          <a:prstGeom prst="rect">
            <a:avLst/>
          </a:prstGeom>
          <a:noFill/>
        </p:spPr>
        <p:txBody>
          <a:bodyPr wrap="none" rtlCol="0">
            <a:spAutoFit/>
          </a:bodyPr>
          <a:lstStyle/>
          <a:p>
            <a:r>
              <a:rPr lang="it-IT" sz="1400" dirty="0"/>
              <a:t>Oligoelementi</a:t>
            </a:r>
            <a:endParaRPr lang="it-IT" dirty="0"/>
          </a:p>
        </p:txBody>
      </p:sp>
      <p:sp>
        <p:nvSpPr>
          <p:cNvPr id="10" name="CasellaDiTesto 9">
            <a:extLst>
              <a:ext uri="{FF2B5EF4-FFF2-40B4-BE49-F238E27FC236}">
                <a16:creationId xmlns:a16="http://schemas.microsoft.com/office/drawing/2014/main" id="{F78CA4A7-86DB-DD47-BEF5-D0E01F6517CA}"/>
              </a:ext>
            </a:extLst>
          </p:cNvPr>
          <p:cNvSpPr txBox="1"/>
          <p:nvPr/>
        </p:nvSpPr>
        <p:spPr>
          <a:xfrm>
            <a:off x="4941030" y="2078577"/>
            <a:ext cx="1848583" cy="307777"/>
          </a:xfrm>
          <a:prstGeom prst="rect">
            <a:avLst/>
          </a:prstGeom>
          <a:noFill/>
        </p:spPr>
        <p:txBody>
          <a:bodyPr wrap="none" rtlCol="0">
            <a:spAutoFit/>
          </a:bodyPr>
          <a:lstStyle/>
          <a:p>
            <a:r>
              <a:rPr lang="it-IT" sz="1400" dirty="0"/>
              <a:t>aa (es. semi-essenziali)</a:t>
            </a:r>
          </a:p>
        </p:txBody>
      </p:sp>
      <p:sp>
        <p:nvSpPr>
          <p:cNvPr id="12" name="CasellaDiTesto 11">
            <a:extLst>
              <a:ext uri="{FF2B5EF4-FFF2-40B4-BE49-F238E27FC236}">
                <a16:creationId xmlns:a16="http://schemas.microsoft.com/office/drawing/2014/main" id="{4C7B84C8-04F4-A74F-802A-1454A7C6B921}"/>
              </a:ext>
            </a:extLst>
          </p:cNvPr>
          <p:cNvSpPr txBox="1"/>
          <p:nvPr/>
        </p:nvSpPr>
        <p:spPr>
          <a:xfrm>
            <a:off x="4941030" y="3060979"/>
            <a:ext cx="2677592" cy="307777"/>
          </a:xfrm>
          <a:prstGeom prst="rect">
            <a:avLst/>
          </a:prstGeom>
          <a:noFill/>
        </p:spPr>
        <p:txBody>
          <a:bodyPr wrap="none" rtlCol="0">
            <a:spAutoFit/>
          </a:bodyPr>
          <a:lstStyle/>
          <a:p>
            <a:r>
              <a:rPr lang="it-IT" sz="1400" dirty="0"/>
              <a:t>Favorire la fisiologia e il benessere</a:t>
            </a:r>
          </a:p>
        </p:txBody>
      </p:sp>
      <p:sp>
        <p:nvSpPr>
          <p:cNvPr id="15" name="CasellaDiTesto 14">
            <a:extLst>
              <a:ext uri="{FF2B5EF4-FFF2-40B4-BE49-F238E27FC236}">
                <a16:creationId xmlns:a16="http://schemas.microsoft.com/office/drawing/2014/main" id="{FD1FDB56-9294-6141-BD87-9E4A2FCFC438}"/>
              </a:ext>
            </a:extLst>
          </p:cNvPr>
          <p:cNvSpPr txBox="1"/>
          <p:nvPr/>
        </p:nvSpPr>
        <p:spPr>
          <a:xfrm>
            <a:off x="2470771" y="4721432"/>
            <a:ext cx="1956561" cy="307777"/>
          </a:xfrm>
          <a:prstGeom prst="rect">
            <a:avLst/>
          </a:prstGeom>
          <a:noFill/>
        </p:spPr>
        <p:txBody>
          <a:bodyPr wrap="none" rtlCol="0">
            <a:spAutoFit/>
          </a:bodyPr>
          <a:lstStyle/>
          <a:p>
            <a:r>
              <a:rPr lang="it-IT" sz="1400" dirty="0"/>
              <a:t>Effetto </a:t>
            </a:r>
            <a:r>
              <a:rPr lang="it-IT" sz="1400" dirty="0" err="1"/>
              <a:t>Omeosinergetico</a:t>
            </a:r>
            <a:endParaRPr lang="it-IT" sz="1400" dirty="0"/>
          </a:p>
        </p:txBody>
      </p:sp>
      <p:sp>
        <p:nvSpPr>
          <p:cNvPr id="16" name="CasellaDiTesto 15">
            <a:extLst>
              <a:ext uri="{FF2B5EF4-FFF2-40B4-BE49-F238E27FC236}">
                <a16:creationId xmlns:a16="http://schemas.microsoft.com/office/drawing/2014/main" id="{2F295258-FA04-D240-9F20-9C11A5BED7F6}"/>
              </a:ext>
            </a:extLst>
          </p:cNvPr>
          <p:cNvSpPr txBox="1"/>
          <p:nvPr/>
        </p:nvSpPr>
        <p:spPr>
          <a:xfrm>
            <a:off x="8785185" y="1924688"/>
            <a:ext cx="1082156" cy="307777"/>
          </a:xfrm>
          <a:prstGeom prst="rect">
            <a:avLst/>
          </a:prstGeom>
          <a:noFill/>
        </p:spPr>
        <p:txBody>
          <a:bodyPr wrap="none" rtlCol="0">
            <a:spAutoFit/>
          </a:bodyPr>
          <a:lstStyle/>
          <a:p>
            <a:r>
              <a:rPr lang="it-IT" sz="1400" dirty="0"/>
              <a:t>Prevenzione</a:t>
            </a:r>
          </a:p>
        </p:txBody>
      </p:sp>
      <p:sp>
        <p:nvSpPr>
          <p:cNvPr id="17" name="CasellaDiTesto 16">
            <a:extLst>
              <a:ext uri="{FF2B5EF4-FFF2-40B4-BE49-F238E27FC236}">
                <a16:creationId xmlns:a16="http://schemas.microsoft.com/office/drawing/2014/main" id="{B99C0CA6-29C7-0542-933F-43CCA6A0F029}"/>
              </a:ext>
            </a:extLst>
          </p:cNvPr>
          <p:cNvSpPr txBox="1"/>
          <p:nvPr/>
        </p:nvSpPr>
        <p:spPr>
          <a:xfrm>
            <a:off x="8785185" y="4317759"/>
            <a:ext cx="861005" cy="307777"/>
          </a:xfrm>
          <a:prstGeom prst="rect">
            <a:avLst/>
          </a:prstGeom>
          <a:noFill/>
        </p:spPr>
        <p:txBody>
          <a:bodyPr wrap="none" rtlCol="0">
            <a:spAutoFit/>
          </a:bodyPr>
          <a:lstStyle/>
          <a:p>
            <a:r>
              <a:rPr lang="it-IT" sz="1400" dirty="0"/>
              <a:t>Supporto</a:t>
            </a:r>
          </a:p>
        </p:txBody>
      </p:sp>
      <p:sp>
        <p:nvSpPr>
          <p:cNvPr id="18" name="CasellaDiTesto 17">
            <a:extLst>
              <a:ext uri="{FF2B5EF4-FFF2-40B4-BE49-F238E27FC236}">
                <a16:creationId xmlns:a16="http://schemas.microsoft.com/office/drawing/2014/main" id="{09061105-7778-F740-8793-8E8BE7E096E7}"/>
              </a:ext>
            </a:extLst>
          </p:cNvPr>
          <p:cNvSpPr txBox="1"/>
          <p:nvPr/>
        </p:nvSpPr>
        <p:spPr>
          <a:xfrm>
            <a:off x="2850009" y="2198565"/>
            <a:ext cx="838947" cy="461665"/>
          </a:xfrm>
          <a:prstGeom prst="rect">
            <a:avLst/>
          </a:prstGeom>
          <a:noFill/>
          <a:ln w="9525">
            <a:solidFill>
              <a:srgbClr val="0070C0"/>
            </a:solidFill>
          </a:ln>
        </p:spPr>
        <p:txBody>
          <a:bodyPr wrap="square" rtlCol="0">
            <a:spAutoFit/>
          </a:bodyPr>
          <a:lstStyle/>
          <a:p>
            <a:pPr algn="ctr"/>
            <a:r>
              <a:rPr lang="it-IT" sz="1200" dirty="0"/>
              <a:t>Effetto salutistico</a:t>
            </a:r>
          </a:p>
        </p:txBody>
      </p:sp>
      <p:cxnSp>
        <p:nvCxnSpPr>
          <p:cNvPr id="20" name="Connettore 2 19">
            <a:extLst>
              <a:ext uri="{FF2B5EF4-FFF2-40B4-BE49-F238E27FC236}">
                <a16:creationId xmlns:a16="http://schemas.microsoft.com/office/drawing/2014/main" id="{7F96F94F-ADAC-F846-B6F9-46DF09E0D8C9}"/>
              </a:ext>
            </a:extLst>
          </p:cNvPr>
          <p:cNvCxnSpPr>
            <a:stCxn id="4" idx="3"/>
            <a:endCxn id="5" idx="1"/>
          </p:cNvCxnSpPr>
          <p:nvPr/>
        </p:nvCxnSpPr>
        <p:spPr>
          <a:xfrm flipV="1">
            <a:off x="844951" y="1599589"/>
            <a:ext cx="1625820" cy="16152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id="{6A418652-F1EB-F740-9589-4F0BFC12721E}"/>
              </a:ext>
            </a:extLst>
          </p:cNvPr>
          <p:cNvCxnSpPr>
            <a:stCxn id="4" idx="3"/>
            <a:endCxn id="6" idx="1"/>
          </p:cNvCxnSpPr>
          <p:nvPr/>
        </p:nvCxnSpPr>
        <p:spPr>
          <a:xfrm>
            <a:off x="844951" y="3214866"/>
            <a:ext cx="1737966"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onnettore 2 23">
            <a:extLst>
              <a:ext uri="{FF2B5EF4-FFF2-40B4-BE49-F238E27FC236}">
                <a16:creationId xmlns:a16="http://schemas.microsoft.com/office/drawing/2014/main" id="{87035131-AC7A-1E42-9A0F-CF09663A56C7}"/>
              </a:ext>
            </a:extLst>
          </p:cNvPr>
          <p:cNvCxnSpPr>
            <a:stCxn id="4" idx="3"/>
            <a:endCxn id="15" idx="1"/>
          </p:cNvCxnSpPr>
          <p:nvPr/>
        </p:nvCxnSpPr>
        <p:spPr>
          <a:xfrm>
            <a:off x="844951" y="3214866"/>
            <a:ext cx="1625820" cy="1660455"/>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ttore 2 28">
            <a:extLst>
              <a:ext uri="{FF2B5EF4-FFF2-40B4-BE49-F238E27FC236}">
                <a16:creationId xmlns:a16="http://schemas.microsoft.com/office/drawing/2014/main" id="{2D8DB93E-614A-FC47-8164-C30D32831CDB}"/>
              </a:ext>
            </a:extLst>
          </p:cNvPr>
          <p:cNvCxnSpPr>
            <a:stCxn id="5" idx="3"/>
            <a:endCxn id="8" idx="1"/>
          </p:cNvCxnSpPr>
          <p:nvPr/>
        </p:nvCxnSpPr>
        <p:spPr>
          <a:xfrm flipV="1">
            <a:off x="4068196" y="1000613"/>
            <a:ext cx="869415" cy="5989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Connettore 2 30">
            <a:extLst>
              <a:ext uri="{FF2B5EF4-FFF2-40B4-BE49-F238E27FC236}">
                <a16:creationId xmlns:a16="http://schemas.microsoft.com/office/drawing/2014/main" id="{F4AB7B95-9824-0F49-A4E3-105F4D4A715C}"/>
              </a:ext>
            </a:extLst>
          </p:cNvPr>
          <p:cNvCxnSpPr>
            <a:stCxn id="5" idx="3"/>
            <a:endCxn id="9" idx="1"/>
          </p:cNvCxnSpPr>
          <p:nvPr/>
        </p:nvCxnSpPr>
        <p:spPr>
          <a:xfrm>
            <a:off x="4068196" y="1599589"/>
            <a:ext cx="869415" cy="74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onnettore 2 32">
            <a:extLst>
              <a:ext uri="{FF2B5EF4-FFF2-40B4-BE49-F238E27FC236}">
                <a16:creationId xmlns:a16="http://schemas.microsoft.com/office/drawing/2014/main" id="{F335AB69-CE48-B84A-9267-81B748E65CC1}"/>
              </a:ext>
            </a:extLst>
          </p:cNvPr>
          <p:cNvCxnSpPr>
            <a:stCxn id="5" idx="3"/>
            <a:endCxn id="10" idx="1"/>
          </p:cNvCxnSpPr>
          <p:nvPr/>
        </p:nvCxnSpPr>
        <p:spPr>
          <a:xfrm>
            <a:off x="4068196" y="1599589"/>
            <a:ext cx="872834" cy="6328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Connettore 2 35">
            <a:extLst>
              <a:ext uri="{FF2B5EF4-FFF2-40B4-BE49-F238E27FC236}">
                <a16:creationId xmlns:a16="http://schemas.microsoft.com/office/drawing/2014/main" id="{D1083D91-D7FA-AC40-A5DF-0C3F4F9D59E3}"/>
              </a:ext>
            </a:extLst>
          </p:cNvPr>
          <p:cNvCxnSpPr>
            <a:cxnSpLocks/>
            <a:stCxn id="6" idx="3"/>
            <a:endCxn id="12" idx="1"/>
          </p:cNvCxnSpPr>
          <p:nvPr/>
        </p:nvCxnSpPr>
        <p:spPr>
          <a:xfrm>
            <a:off x="3956050" y="3214867"/>
            <a:ext cx="984980"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Connettore 2 37">
            <a:extLst>
              <a:ext uri="{FF2B5EF4-FFF2-40B4-BE49-F238E27FC236}">
                <a16:creationId xmlns:a16="http://schemas.microsoft.com/office/drawing/2014/main" id="{B3DC7BAE-84F1-4743-856E-303916750ED5}"/>
              </a:ext>
            </a:extLst>
          </p:cNvPr>
          <p:cNvCxnSpPr>
            <a:stCxn id="15" idx="3"/>
            <a:endCxn id="7" idx="1"/>
          </p:cNvCxnSpPr>
          <p:nvPr/>
        </p:nvCxnSpPr>
        <p:spPr>
          <a:xfrm flipV="1">
            <a:off x="4427332" y="4870053"/>
            <a:ext cx="513698" cy="5268"/>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ttore 2 42">
            <a:extLst>
              <a:ext uri="{FF2B5EF4-FFF2-40B4-BE49-F238E27FC236}">
                <a16:creationId xmlns:a16="http://schemas.microsoft.com/office/drawing/2014/main" id="{A4646182-6D2B-9A4D-ADBE-67B6BD09571A}"/>
              </a:ext>
            </a:extLst>
          </p:cNvPr>
          <p:cNvCxnSpPr>
            <a:stCxn id="18" idx="2"/>
            <a:endCxn id="6" idx="0"/>
          </p:cNvCxnSpPr>
          <p:nvPr/>
        </p:nvCxnSpPr>
        <p:spPr>
          <a:xfrm>
            <a:off x="3269483" y="2660230"/>
            <a:ext cx="1" cy="4007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Connettore 2 48">
            <a:extLst>
              <a:ext uri="{FF2B5EF4-FFF2-40B4-BE49-F238E27FC236}">
                <a16:creationId xmlns:a16="http://schemas.microsoft.com/office/drawing/2014/main" id="{FFFCB033-5860-954F-B711-DE3B66BA6458}"/>
              </a:ext>
            </a:extLst>
          </p:cNvPr>
          <p:cNvCxnSpPr>
            <a:stCxn id="18" idx="0"/>
            <a:endCxn id="5" idx="2"/>
          </p:cNvCxnSpPr>
          <p:nvPr/>
        </p:nvCxnSpPr>
        <p:spPr>
          <a:xfrm flipV="1">
            <a:off x="3269483" y="1784255"/>
            <a:ext cx="1" cy="4143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2" name="Parentesi graffa chiusa 51">
            <a:extLst>
              <a:ext uri="{FF2B5EF4-FFF2-40B4-BE49-F238E27FC236}">
                <a16:creationId xmlns:a16="http://schemas.microsoft.com/office/drawing/2014/main" id="{04D6BE94-F22E-1446-99BD-B8CC2B141194}"/>
              </a:ext>
            </a:extLst>
          </p:cNvPr>
          <p:cNvSpPr/>
          <p:nvPr/>
        </p:nvSpPr>
        <p:spPr>
          <a:xfrm>
            <a:off x="7605009" y="887052"/>
            <a:ext cx="613458" cy="4444679"/>
          </a:xfrm>
          <a:prstGeom prst="rightBrace">
            <a:avLst>
              <a:gd name="adj1" fmla="val 177357"/>
              <a:gd name="adj2" fmla="val 51042"/>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cxnSp>
        <p:nvCxnSpPr>
          <p:cNvPr id="54" name="Connettore 2 53">
            <a:extLst>
              <a:ext uri="{FF2B5EF4-FFF2-40B4-BE49-F238E27FC236}">
                <a16:creationId xmlns:a16="http://schemas.microsoft.com/office/drawing/2014/main" id="{951EBCC5-E252-5642-B44B-71C156DF2173}"/>
              </a:ext>
            </a:extLst>
          </p:cNvPr>
          <p:cNvCxnSpPr>
            <a:endCxn id="16" idx="1"/>
          </p:cNvCxnSpPr>
          <p:nvPr/>
        </p:nvCxnSpPr>
        <p:spPr>
          <a:xfrm flipV="1">
            <a:off x="8218467" y="2078577"/>
            <a:ext cx="566718" cy="10308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6" name="Connettore 2 55">
            <a:extLst>
              <a:ext uri="{FF2B5EF4-FFF2-40B4-BE49-F238E27FC236}">
                <a16:creationId xmlns:a16="http://schemas.microsoft.com/office/drawing/2014/main" id="{D1792611-AF2D-1C49-9A67-C81D7FC6E1F1}"/>
              </a:ext>
            </a:extLst>
          </p:cNvPr>
          <p:cNvCxnSpPr>
            <a:endCxn id="17" idx="1"/>
          </p:cNvCxnSpPr>
          <p:nvPr/>
        </p:nvCxnSpPr>
        <p:spPr>
          <a:xfrm>
            <a:off x="8218467" y="3214865"/>
            <a:ext cx="566718" cy="12567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Connettore 2 57">
            <a:extLst>
              <a:ext uri="{FF2B5EF4-FFF2-40B4-BE49-F238E27FC236}">
                <a16:creationId xmlns:a16="http://schemas.microsoft.com/office/drawing/2014/main" id="{0E941372-80A7-D24B-8E4E-B523F363B199}"/>
              </a:ext>
            </a:extLst>
          </p:cNvPr>
          <p:cNvCxnSpPr>
            <a:cxnSpLocks/>
            <a:stCxn id="6" idx="2"/>
          </p:cNvCxnSpPr>
          <p:nvPr/>
        </p:nvCxnSpPr>
        <p:spPr>
          <a:xfrm flipH="1">
            <a:off x="3269483" y="3368755"/>
            <a:ext cx="1" cy="1347409"/>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0" name="CasellaDiTesto 59">
            <a:extLst>
              <a:ext uri="{FF2B5EF4-FFF2-40B4-BE49-F238E27FC236}">
                <a16:creationId xmlns:a16="http://schemas.microsoft.com/office/drawing/2014/main" id="{1C4ADC9E-6B91-2647-8112-9CE17C9F6B5A}"/>
              </a:ext>
            </a:extLst>
          </p:cNvPr>
          <p:cNvSpPr txBox="1"/>
          <p:nvPr/>
        </p:nvSpPr>
        <p:spPr>
          <a:xfrm rot="16200000">
            <a:off x="2703286" y="3814261"/>
            <a:ext cx="692818" cy="307777"/>
          </a:xfrm>
          <a:prstGeom prst="rect">
            <a:avLst/>
          </a:prstGeom>
          <a:noFill/>
        </p:spPr>
        <p:txBody>
          <a:bodyPr wrap="none" rtlCol="0">
            <a:spAutoFit/>
          </a:bodyPr>
          <a:lstStyle/>
          <a:p>
            <a:r>
              <a:rPr lang="it-IT" sz="1400" dirty="0"/>
              <a:t>veicola</a:t>
            </a:r>
          </a:p>
        </p:txBody>
      </p:sp>
      <p:sp>
        <p:nvSpPr>
          <p:cNvPr id="61" name="CasellaDiTesto 60">
            <a:extLst>
              <a:ext uri="{FF2B5EF4-FFF2-40B4-BE49-F238E27FC236}">
                <a16:creationId xmlns:a16="http://schemas.microsoft.com/office/drawing/2014/main" id="{FF0D9775-A06B-F54D-A844-F78967AE93A1}"/>
              </a:ext>
            </a:extLst>
          </p:cNvPr>
          <p:cNvSpPr txBox="1"/>
          <p:nvPr/>
        </p:nvSpPr>
        <p:spPr>
          <a:xfrm rot="5400000">
            <a:off x="3102946" y="3814262"/>
            <a:ext cx="754502" cy="307777"/>
          </a:xfrm>
          <a:prstGeom prst="rect">
            <a:avLst/>
          </a:prstGeom>
          <a:noFill/>
        </p:spPr>
        <p:txBody>
          <a:bodyPr wrap="none" rtlCol="0">
            <a:spAutoFit/>
          </a:bodyPr>
          <a:lstStyle/>
          <a:p>
            <a:r>
              <a:rPr lang="it-IT" sz="1400" dirty="0"/>
              <a:t>sinergia</a:t>
            </a:r>
          </a:p>
        </p:txBody>
      </p:sp>
      <p:sp>
        <p:nvSpPr>
          <p:cNvPr id="62" name="CasellaDiTesto 61">
            <a:extLst>
              <a:ext uri="{FF2B5EF4-FFF2-40B4-BE49-F238E27FC236}">
                <a16:creationId xmlns:a16="http://schemas.microsoft.com/office/drawing/2014/main" id="{DBAB0933-BD06-B044-81C2-9C3EAF38DFB1}"/>
              </a:ext>
            </a:extLst>
          </p:cNvPr>
          <p:cNvSpPr txBox="1"/>
          <p:nvPr/>
        </p:nvSpPr>
        <p:spPr>
          <a:xfrm>
            <a:off x="3076749" y="185508"/>
            <a:ext cx="6149953" cy="369332"/>
          </a:xfrm>
          <a:prstGeom prst="rect">
            <a:avLst/>
          </a:prstGeom>
          <a:noFill/>
        </p:spPr>
        <p:txBody>
          <a:bodyPr wrap="none" rtlCol="0">
            <a:spAutoFit/>
          </a:bodyPr>
          <a:lstStyle/>
          <a:p>
            <a:r>
              <a:rPr lang="it-IT" b="1" dirty="0">
                <a:solidFill>
                  <a:srgbClr val="FF0000"/>
                </a:solidFill>
              </a:rPr>
              <a:t>IL TRATTAMENTO TERAPEUTICO OMEOSINERGETICO - FINALITÀ</a:t>
            </a:r>
          </a:p>
        </p:txBody>
      </p:sp>
      <p:pic>
        <p:nvPicPr>
          <p:cNvPr id="63" name="Immagine 62">
            <a:extLst>
              <a:ext uri="{FF2B5EF4-FFF2-40B4-BE49-F238E27FC236}">
                <a16:creationId xmlns:a16="http://schemas.microsoft.com/office/drawing/2014/main" id="{D6A3F443-47C2-7B49-A603-496E923B6BF2}"/>
              </a:ext>
            </a:extLst>
          </p:cNvPr>
          <p:cNvPicPr>
            <a:picLocks noChangeAspect="1"/>
          </p:cNvPicPr>
          <p:nvPr/>
        </p:nvPicPr>
        <p:blipFill>
          <a:blip r:embed="rId3"/>
          <a:stretch>
            <a:fillRect/>
          </a:stretch>
        </p:blipFill>
        <p:spPr>
          <a:xfrm>
            <a:off x="104171" y="2159523"/>
            <a:ext cx="740780" cy="714788"/>
          </a:xfrm>
          <a:prstGeom prst="rect">
            <a:avLst/>
          </a:prstGeom>
        </p:spPr>
      </p:pic>
      <p:pic>
        <p:nvPicPr>
          <p:cNvPr id="64" name="Immagine 63">
            <a:extLst>
              <a:ext uri="{FF2B5EF4-FFF2-40B4-BE49-F238E27FC236}">
                <a16:creationId xmlns:a16="http://schemas.microsoft.com/office/drawing/2014/main" id="{F67486E7-BEE7-8342-A98A-FAD70BB5CA7A}"/>
              </a:ext>
            </a:extLst>
          </p:cNvPr>
          <p:cNvPicPr>
            <a:picLocks noChangeAspect="1"/>
          </p:cNvPicPr>
          <p:nvPr/>
        </p:nvPicPr>
        <p:blipFill>
          <a:blip r:embed="rId4"/>
          <a:stretch>
            <a:fillRect/>
          </a:stretch>
        </p:blipFill>
        <p:spPr>
          <a:xfrm>
            <a:off x="80018" y="3621740"/>
            <a:ext cx="857761" cy="530439"/>
          </a:xfrm>
          <a:prstGeom prst="rect">
            <a:avLst/>
          </a:prstGeom>
        </p:spPr>
      </p:pic>
      <p:pic>
        <p:nvPicPr>
          <p:cNvPr id="65" name="Immagine 64">
            <a:extLst>
              <a:ext uri="{FF2B5EF4-FFF2-40B4-BE49-F238E27FC236}">
                <a16:creationId xmlns:a16="http://schemas.microsoft.com/office/drawing/2014/main" id="{A6D77F21-79EE-0148-93AE-D60D10F80EDB}"/>
              </a:ext>
            </a:extLst>
          </p:cNvPr>
          <p:cNvPicPr>
            <a:picLocks noChangeAspect="1"/>
          </p:cNvPicPr>
          <p:nvPr/>
        </p:nvPicPr>
        <p:blipFill rotWithShape="1">
          <a:blip r:embed="rId5"/>
          <a:srcRect l="42880"/>
          <a:stretch/>
        </p:blipFill>
        <p:spPr>
          <a:xfrm>
            <a:off x="2430734" y="5258411"/>
            <a:ext cx="838549" cy="1101041"/>
          </a:xfrm>
          <a:prstGeom prst="rect">
            <a:avLst/>
          </a:prstGeom>
        </p:spPr>
      </p:pic>
      <p:pic>
        <p:nvPicPr>
          <p:cNvPr id="66" name="Immagine 65">
            <a:extLst>
              <a:ext uri="{FF2B5EF4-FFF2-40B4-BE49-F238E27FC236}">
                <a16:creationId xmlns:a16="http://schemas.microsoft.com/office/drawing/2014/main" id="{D8F884BE-9725-1A46-8D79-9BA6CB461F67}"/>
              </a:ext>
            </a:extLst>
          </p:cNvPr>
          <p:cNvPicPr>
            <a:picLocks noChangeAspect="1"/>
          </p:cNvPicPr>
          <p:nvPr/>
        </p:nvPicPr>
        <p:blipFill rotWithShape="1">
          <a:blip r:embed="rId6"/>
          <a:srcRect l="18095" r="38386"/>
          <a:stretch/>
        </p:blipFill>
        <p:spPr>
          <a:xfrm>
            <a:off x="3529304" y="5231081"/>
            <a:ext cx="757190" cy="1155700"/>
          </a:xfrm>
          <a:prstGeom prst="rect">
            <a:avLst/>
          </a:prstGeom>
        </p:spPr>
      </p:pic>
      <p:pic>
        <p:nvPicPr>
          <p:cNvPr id="67" name="Immagine 66">
            <a:extLst>
              <a:ext uri="{FF2B5EF4-FFF2-40B4-BE49-F238E27FC236}">
                <a16:creationId xmlns:a16="http://schemas.microsoft.com/office/drawing/2014/main" id="{86DF0EFB-9097-3842-92D9-CC0AEB240DCC}"/>
              </a:ext>
            </a:extLst>
          </p:cNvPr>
          <p:cNvPicPr>
            <a:picLocks noChangeAspect="1"/>
          </p:cNvPicPr>
          <p:nvPr/>
        </p:nvPicPr>
        <p:blipFill>
          <a:blip r:embed="rId7"/>
          <a:stretch>
            <a:fillRect/>
          </a:stretch>
        </p:blipFill>
        <p:spPr>
          <a:xfrm>
            <a:off x="5544668" y="5075743"/>
            <a:ext cx="703141" cy="511975"/>
          </a:xfrm>
          <a:prstGeom prst="rect">
            <a:avLst/>
          </a:prstGeom>
        </p:spPr>
      </p:pic>
      <p:sp>
        <p:nvSpPr>
          <p:cNvPr id="68" name="CasellaDiTesto 67">
            <a:extLst>
              <a:ext uri="{FF2B5EF4-FFF2-40B4-BE49-F238E27FC236}">
                <a16:creationId xmlns:a16="http://schemas.microsoft.com/office/drawing/2014/main" id="{64ECD9B2-E8F6-394F-878D-93B78091E708}"/>
              </a:ext>
            </a:extLst>
          </p:cNvPr>
          <p:cNvSpPr txBox="1"/>
          <p:nvPr/>
        </p:nvSpPr>
        <p:spPr>
          <a:xfrm>
            <a:off x="8341245" y="4983674"/>
            <a:ext cx="3754973" cy="1754326"/>
          </a:xfrm>
          <a:prstGeom prst="rect">
            <a:avLst/>
          </a:prstGeom>
          <a:solidFill>
            <a:schemeClr val="bg1"/>
          </a:solidFill>
          <a:ln>
            <a:solidFill>
              <a:srgbClr val="FF0000"/>
            </a:solidFill>
          </a:ln>
        </p:spPr>
        <p:txBody>
          <a:bodyPr wrap="square" rtlCol="0">
            <a:spAutoFit/>
          </a:bodyPr>
          <a:lstStyle/>
          <a:p>
            <a:pPr marL="171450" indent="-171450">
              <a:buFont typeface="Arial" panose="020B0604020202020204" pitchFamily="34" charset="0"/>
              <a:buChar char="•"/>
            </a:pPr>
            <a:r>
              <a:rPr lang="it-IT" sz="1200" dirty="0"/>
              <a:t>Respirazione</a:t>
            </a:r>
          </a:p>
          <a:p>
            <a:pPr marL="171450" indent="-171450">
              <a:buFont typeface="Arial" panose="020B0604020202020204" pitchFamily="34" charset="0"/>
              <a:buChar char="•"/>
            </a:pPr>
            <a:r>
              <a:rPr lang="it-IT" sz="1200" dirty="0"/>
              <a:t>Consapevolezza (rapporto di coppia, famiglia, lavoro)</a:t>
            </a:r>
          </a:p>
          <a:p>
            <a:pPr marL="171450" indent="-171450">
              <a:buFont typeface="Arial" panose="020B0604020202020204" pitchFamily="34" charset="0"/>
              <a:buChar char="•"/>
            </a:pPr>
            <a:r>
              <a:rPr lang="it-IT" sz="1200" dirty="0"/>
              <a:t>Dieta sana ed equilibrata</a:t>
            </a:r>
          </a:p>
          <a:p>
            <a:pPr marL="171450" indent="-171450">
              <a:buFont typeface="Arial" panose="020B0604020202020204" pitchFamily="34" charset="0"/>
              <a:buChar char="•"/>
            </a:pPr>
            <a:r>
              <a:rPr lang="it-IT" sz="1200" dirty="0"/>
              <a:t>Attività fisica (no sedentarietà)</a:t>
            </a:r>
          </a:p>
          <a:p>
            <a:pPr marL="171450" indent="-171450">
              <a:buFont typeface="Arial" panose="020B0604020202020204" pitchFamily="34" charset="0"/>
              <a:buChar char="•"/>
            </a:pPr>
            <a:r>
              <a:rPr lang="it-IT" sz="1200" dirty="0"/>
              <a:t>Ridotta esposizione agli inquinanti</a:t>
            </a:r>
          </a:p>
          <a:p>
            <a:pPr marL="171450" indent="-171450">
              <a:buFont typeface="Arial" panose="020B0604020202020204" pitchFamily="34" charset="0"/>
              <a:buChar char="•"/>
            </a:pPr>
            <a:r>
              <a:rPr lang="it-IT" sz="1200" dirty="0" err="1"/>
              <a:t>Deprescrizione</a:t>
            </a:r>
            <a:r>
              <a:rPr lang="it-IT" sz="1200" dirty="0"/>
              <a:t> farmacologica (no abuso di </a:t>
            </a:r>
            <a:r>
              <a:rPr lang="it-IT" sz="1200" dirty="0" err="1"/>
              <a:t>f</a:t>
            </a:r>
            <a:r>
              <a:rPr lang="it-IT" sz="1200" dirty="0"/>
              <a:t>.)</a:t>
            </a:r>
          </a:p>
          <a:p>
            <a:pPr marL="171450" indent="-171450">
              <a:buFont typeface="Arial" panose="020B0604020202020204" pitchFamily="34" charset="0"/>
              <a:buChar char="•"/>
            </a:pPr>
            <a:endParaRPr lang="it-IT" sz="1200" dirty="0"/>
          </a:p>
          <a:p>
            <a:pPr algn="ctr"/>
            <a:endParaRPr lang="it-IT" sz="1200" dirty="0"/>
          </a:p>
          <a:p>
            <a:pPr algn="ctr"/>
            <a:r>
              <a:rPr lang="it-IT" sz="1200" dirty="0"/>
              <a:t>Complessità</a:t>
            </a:r>
          </a:p>
        </p:txBody>
      </p:sp>
      <p:sp>
        <p:nvSpPr>
          <p:cNvPr id="69" name="CasellaDiTesto 68">
            <a:extLst>
              <a:ext uri="{FF2B5EF4-FFF2-40B4-BE49-F238E27FC236}">
                <a16:creationId xmlns:a16="http://schemas.microsoft.com/office/drawing/2014/main" id="{DB06CE5E-4F31-9744-A55C-1529736826C0}"/>
              </a:ext>
            </a:extLst>
          </p:cNvPr>
          <p:cNvSpPr txBox="1"/>
          <p:nvPr/>
        </p:nvSpPr>
        <p:spPr>
          <a:xfrm>
            <a:off x="5635846" y="5627945"/>
            <a:ext cx="520784" cy="307777"/>
          </a:xfrm>
          <a:prstGeom prst="rect">
            <a:avLst/>
          </a:prstGeom>
          <a:noFill/>
        </p:spPr>
        <p:txBody>
          <a:bodyPr wrap="none" rtlCol="0">
            <a:spAutoFit/>
          </a:bodyPr>
          <a:lstStyle/>
          <a:p>
            <a:r>
              <a:rPr lang="it-IT" sz="1400" dirty="0"/>
              <a:t>ECM</a:t>
            </a:r>
          </a:p>
        </p:txBody>
      </p:sp>
      <p:sp>
        <p:nvSpPr>
          <p:cNvPr id="70" name="CasellaDiTesto 69">
            <a:extLst>
              <a:ext uri="{FF2B5EF4-FFF2-40B4-BE49-F238E27FC236}">
                <a16:creationId xmlns:a16="http://schemas.microsoft.com/office/drawing/2014/main" id="{3062FAAD-E028-E549-B872-6021CA7C3E02}"/>
              </a:ext>
            </a:extLst>
          </p:cNvPr>
          <p:cNvSpPr txBox="1"/>
          <p:nvPr/>
        </p:nvSpPr>
        <p:spPr>
          <a:xfrm>
            <a:off x="5385522" y="5888164"/>
            <a:ext cx="1240340" cy="307777"/>
          </a:xfrm>
          <a:prstGeom prst="rect">
            <a:avLst/>
          </a:prstGeom>
          <a:noFill/>
        </p:spPr>
        <p:txBody>
          <a:bodyPr wrap="none" rtlCol="0">
            <a:spAutoFit/>
          </a:bodyPr>
          <a:lstStyle/>
          <a:p>
            <a:r>
              <a:rPr lang="it-IT" sz="1400" dirty="0" err="1"/>
              <a:t>Resp</a:t>
            </a:r>
            <a:r>
              <a:rPr lang="it-IT" sz="1400" dirty="0"/>
              <a:t>. cellulare</a:t>
            </a:r>
          </a:p>
        </p:txBody>
      </p:sp>
      <p:cxnSp>
        <p:nvCxnSpPr>
          <p:cNvPr id="73" name="Connettore 2 72">
            <a:extLst>
              <a:ext uri="{FF2B5EF4-FFF2-40B4-BE49-F238E27FC236}">
                <a16:creationId xmlns:a16="http://schemas.microsoft.com/office/drawing/2014/main" id="{3E53E34B-55EA-3742-85C6-333944CAFB73}"/>
              </a:ext>
            </a:extLst>
          </p:cNvPr>
          <p:cNvCxnSpPr>
            <a:cxnSpLocks/>
          </p:cNvCxnSpPr>
          <p:nvPr/>
        </p:nvCxnSpPr>
        <p:spPr>
          <a:xfrm>
            <a:off x="10218731" y="6192139"/>
            <a:ext cx="0" cy="27810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94713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0236D8E3-4573-384D-8262-278BB62D9C2D}"/>
              </a:ext>
            </a:extLst>
          </p:cNvPr>
          <p:cNvSpPr txBox="1"/>
          <p:nvPr/>
        </p:nvSpPr>
        <p:spPr>
          <a:xfrm>
            <a:off x="7998116" y="1385342"/>
            <a:ext cx="3743417" cy="3477875"/>
          </a:xfrm>
          <a:prstGeom prst="rect">
            <a:avLst/>
          </a:prstGeom>
          <a:noFill/>
          <a:ln>
            <a:solidFill>
              <a:schemeClr val="accent1">
                <a:shade val="50000"/>
              </a:schemeClr>
            </a:solidFill>
          </a:ln>
        </p:spPr>
        <p:txBody>
          <a:bodyPr wrap="square" rtlCol="0">
            <a:spAutoFit/>
          </a:bodyPr>
          <a:lstStyle/>
          <a:p>
            <a:pPr marL="285750" indent="-285750">
              <a:buFont typeface="Arial" panose="020B0604020202020204" pitchFamily="34" charset="0"/>
              <a:buChar char="•"/>
            </a:pPr>
            <a:r>
              <a:rPr lang="it-IT" sz="1400" dirty="0">
                <a:highlight>
                  <a:srgbClr val="FFFF00"/>
                </a:highlight>
              </a:rPr>
              <a:t>Nuove aziende produttrici: made in </a:t>
            </a:r>
            <a:r>
              <a:rPr lang="it-IT" sz="1400" dirty="0" err="1">
                <a:highlight>
                  <a:srgbClr val="FFFF00"/>
                </a:highlight>
              </a:rPr>
              <a:t>Italy</a:t>
            </a:r>
            <a:endParaRPr lang="it-IT" sz="1400" dirty="0">
              <a:highlight>
                <a:srgbClr val="FFFF00"/>
              </a:highlight>
            </a:endParaRPr>
          </a:p>
          <a:p>
            <a:pPr marL="285750" indent="-285750">
              <a:buFont typeface="Arial" panose="020B0604020202020204" pitchFamily="34" charset="0"/>
              <a:buChar char="•"/>
            </a:pPr>
            <a:r>
              <a:rPr lang="it-IT" sz="1400" dirty="0"/>
              <a:t>Nuove formulazioni</a:t>
            </a:r>
          </a:p>
          <a:p>
            <a:pPr marL="742950" lvl="1" indent="-285750">
              <a:buFont typeface="Arial" panose="020B0604020202020204" pitchFamily="34" charset="0"/>
              <a:buChar char="•"/>
            </a:pPr>
            <a:r>
              <a:rPr lang="it-IT" sz="1400" dirty="0"/>
              <a:t>Nuove evidenze scientifiche</a:t>
            </a:r>
          </a:p>
          <a:p>
            <a:pPr marL="742950" lvl="1" indent="-285750">
              <a:buFont typeface="Arial" panose="020B0604020202020204" pitchFamily="34" charset="0"/>
              <a:buChar char="•"/>
            </a:pPr>
            <a:r>
              <a:rPr lang="it-IT" sz="1400" dirty="0" err="1"/>
              <a:t>Omeoskintest</a:t>
            </a:r>
            <a:endParaRPr lang="it-IT" sz="1400" dirty="0"/>
          </a:p>
          <a:p>
            <a:pPr marL="1200150" lvl="2" indent="-285750">
              <a:buFont typeface="Arial" panose="020B0604020202020204" pitchFamily="34" charset="0"/>
              <a:buChar char="•"/>
            </a:pPr>
            <a:r>
              <a:rPr lang="it-IT" sz="1200" dirty="0" err="1"/>
              <a:t>Biorisonanza</a:t>
            </a:r>
            <a:endParaRPr lang="it-IT" sz="1200" dirty="0"/>
          </a:p>
          <a:p>
            <a:pPr marL="1200150" lvl="2" indent="-285750">
              <a:buFont typeface="Arial" panose="020B0604020202020204" pitchFamily="34" charset="0"/>
              <a:buChar char="•"/>
            </a:pPr>
            <a:r>
              <a:rPr lang="it-IT" sz="1200" dirty="0"/>
              <a:t>Sinergia</a:t>
            </a:r>
          </a:p>
          <a:p>
            <a:endParaRPr lang="it-IT" sz="1400" dirty="0"/>
          </a:p>
          <a:p>
            <a:pPr marL="285750" indent="-285750">
              <a:buFont typeface="Arial" panose="020B0604020202020204" pitchFamily="34" charset="0"/>
              <a:buChar char="•"/>
            </a:pPr>
            <a:r>
              <a:rPr lang="it-IT" sz="1400" dirty="0">
                <a:highlight>
                  <a:srgbClr val="FFFF00"/>
                </a:highlight>
              </a:rPr>
              <a:t>Nuovo tipo di preparazione fitoterapica (EF)</a:t>
            </a:r>
          </a:p>
          <a:p>
            <a:pPr marL="285750" indent="-285750">
              <a:buFont typeface="Arial" panose="020B0604020202020204" pitchFamily="34" charset="0"/>
              <a:buChar char="•"/>
            </a:pPr>
            <a:r>
              <a:rPr lang="it-IT" sz="1400" dirty="0"/>
              <a:t>Droga secca</a:t>
            </a:r>
          </a:p>
          <a:p>
            <a:pPr marL="285750" indent="-285750">
              <a:buFont typeface="Arial" panose="020B0604020202020204" pitchFamily="34" charset="0"/>
              <a:buChar char="•"/>
            </a:pPr>
            <a:r>
              <a:rPr lang="it-IT" sz="1400" dirty="0"/>
              <a:t>Percolazione (tipo di estrazione)</a:t>
            </a:r>
          </a:p>
          <a:p>
            <a:pPr marL="285750" indent="-285750">
              <a:buFont typeface="Arial" panose="020B0604020202020204" pitchFamily="34" charset="0"/>
              <a:buChar char="•"/>
            </a:pPr>
            <a:r>
              <a:rPr lang="it-IT" sz="1400" dirty="0"/>
              <a:t>Rapporto solvente : componenti attivi della droga 1:1 </a:t>
            </a:r>
            <a:r>
              <a:rPr lang="it-IT" sz="1400" dirty="0">
                <a:sym typeface="Wingdings" pitchFamily="2" charset="2"/>
              </a:rPr>
              <a:t> 1 </a:t>
            </a:r>
            <a:r>
              <a:rPr lang="it-IT" sz="1400" dirty="0" err="1">
                <a:sym typeface="Wingdings" pitchFamily="2" charset="2"/>
              </a:rPr>
              <a:t>mL</a:t>
            </a:r>
            <a:r>
              <a:rPr lang="it-IT" sz="1400" dirty="0">
                <a:sym typeface="Wingdings" pitchFamily="2" charset="2"/>
              </a:rPr>
              <a:t> di EF deve avere una quantità di sostanze attive contenuta in 1 g di droga secca</a:t>
            </a:r>
          </a:p>
          <a:p>
            <a:pPr marL="285750" indent="-285750">
              <a:buFont typeface="Arial" panose="020B0604020202020204" pitchFamily="34" charset="0"/>
              <a:buChar char="•"/>
            </a:pPr>
            <a:endParaRPr lang="it-IT" sz="1400" dirty="0">
              <a:sym typeface="Wingdings" pitchFamily="2" charset="2"/>
            </a:endParaRPr>
          </a:p>
          <a:p>
            <a:pPr marL="285750" indent="-285750">
              <a:buFont typeface="Arial" panose="020B0604020202020204" pitchFamily="34" charset="0"/>
              <a:buChar char="•"/>
            </a:pPr>
            <a:r>
              <a:rPr lang="it-IT" sz="1400" dirty="0">
                <a:sym typeface="Wingdings" pitchFamily="2" charset="2"/>
              </a:rPr>
              <a:t>Fiale</a:t>
            </a:r>
            <a:endParaRPr lang="it-IT" sz="1400" dirty="0"/>
          </a:p>
        </p:txBody>
      </p:sp>
      <p:cxnSp>
        <p:nvCxnSpPr>
          <p:cNvPr id="7" name="Connettore 1 6">
            <a:extLst>
              <a:ext uri="{FF2B5EF4-FFF2-40B4-BE49-F238E27FC236}">
                <a16:creationId xmlns:a16="http://schemas.microsoft.com/office/drawing/2014/main" id="{89F9D65A-23FF-E24D-A361-08138F8CC933}"/>
              </a:ext>
            </a:extLst>
          </p:cNvPr>
          <p:cNvCxnSpPr>
            <a:cxnSpLocks/>
          </p:cNvCxnSpPr>
          <p:nvPr/>
        </p:nvCxnSpPr>
        <p:spPr>
          <a:xfrm flipV="1">
            <a:off x="6868160" y="2143235"/>
            <a:ext cx="914400" cy="788276"/>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Connettore 1 7">
            <a:extLst>
              <a:ext uri="{FF2B5EF4-FFF2-40B4-BE49-F238E27FC236}">
                <a16:creationId xmlns:a16="http://schemas.microsoft.com/office/drawing/2014/main" id="{C597D894-53C8-4F45-BE11-604435D7BE6C}"/>
              </a:ext>
            </a:extLst>
          </p:cNvPr>
          <p:cNvCxnSpPr>
            <a:cxnSpLocks/>
          </p:cNvCxnSpPr>
          <p:nvPr/>
        </p:nvCxnSpPr>
        <p:spPr>
          <a:xfrm>
            <a:off x="6868160" y="2931511"/>
            <a:ext cx="914400" cy="599089"/>
          </a:xfrm>
          <a:prstGeom prst="line">
            <a:avLst/>
          </a:prstGeom>
        </p:spPr>
        <p:style>
          <a:lnRef idx="1">
            <a:schemeClr val="accent1"/>
          </a:lnRef>
          <a:fillRef idx="0">
            <a:schemeClr val="accent1"/>
          </a:fillRef>
          <a:effectRef idx="0">
            <a:schemeClr val="accent1"/>
          </a:effectRef>
          <a:fontRef idx="minor">
            <a:schemeClr val="tx1"/>
          </a:fontRef>
        </p:style>
      </p:cxnSp>
      <p:pic>
        <p:nvPicPr>
          <p:cNvPr id="2" name="Immagine 1">
            <a:extLst>
              <a:ext uri="{FF2B5EF4-FFF2-40B4-BE49-F238E27FC236}">
                <a16:creationId xmlns:a16="http://schemas.microsoft.com/office/drawing/2014/main" id="{DBD06FA4-8FF2-674B-9631-44FE98970837}"/>
              </a:ext>
            </a:extLst>
          </p:cNvPr>
          <p:cNvPicPr>
            <a:picLocks noChangeAspect="1"/>
          </p:cNvPicPr>
          <p:nvPr/>
        </p:nvPicPr>
        <p:blipFill>
          <a:blip r:embed="rId2"/>
          <a:stretch>
            <a:fillRect/>
          </a:stretch>
        </p:blipFill>
        <p:spPr>
          <a:xfrm>
            <a:off x="450467" y="1469995"/>
            <a:ext cx="6255370" cy="3155736"/>
          </a:xfrm>
          <a:prstGeom prst="rect">
            <a:avLst/>
          </a:prstGeom>
        </p:spPr>
      </p:pic>
      <p:sp>
        <p:nvSpPr>
          <p:cNvPr id="3" name="CasellaDiTesto 2">
            <a:extLst>
              <a:ext uri="{FF2B5EF4-FFF2-40B4-BE49-F238E27FC236}">
                <a16:creationId xmlns:a16="http://schemas.microsoft.com/office/drawing/2014/main" id="{7F7E09D9-570B-CE40-92C1-EACC73D067B1}"/>
              </a:ext>
            </a:extLst>
          </p:cNvPr>
          <p:cNvSpPr txBox="1"/>
          <p:nvPr/>
        </p:nvSpPr>
        <p:spPr>
          <a:xfrm>
            <a:off x="4011168" y="5657088"/>
            <a:ext cx="2563907" cy="369332"/>
          </a:xfrm>
          <a:prstGeom prst="rect">
            <a:avLst/>
          </a:prstGeom>
          <a:noFill/>
        </p:spPr>
        <p:txBody>
          <a:bodyPr wrap="none" rtlCol="0">
            <a:spAutoFit/>
          </a:bodyPr>
          <a:lstStyle/>
          <a:p>
            <a:r>
              <a:rPr lang="it-IT" dirty="0">
                <a:solidFill>
                  <a:srgbClr val="FF0000"/>
                </a:solidFill>
                <a:highlight>
                  <a:srgbClr val="FFFF00"/>
                </a:highlight>
              </a:rPr>
              <a:t>ILLUSTRAZIONI TECNICHE</a:t>
            </a:r>
          </a:p>
        </p:txBody>
      </p:sp>
      <p:sp>
        <p:nvSpPr>
          <p:cNvPr id="4" name="Freccia circolare in giù 3">
            <a:extLst>
              <a:ext uri="{FF2B5EF4-FFF2-40B4-BE49-F238E27FC236}">
                <a16:creationId xmlns:a16="http://schemas.microsoft.com/office/drawing/2014/main" id="{A18E2952-2A40-2A4B-8F96-B7E390DD528E}"/>
              </a:ext>
            </a:extLst>
          </p:cNvPr>
          <p:cNvSpPr/>
          <p:nvPr/>
        </p:nvSpPr>
        <p:spPr>
          <a:xfrm>
            <a:off x="6282944" y="4758605"/>
            <a:ext cx="1605444" cy="788275"/>
          </a:xfrm>
          <a:prstGeom prst="curvedDownArrow">
            <a:avLst>
              <a:gd name="adj1" fmla="val 28045"/>
              <a:gd name="adj2" fmla="val 51559"/>
              <a:gd name="adj3" fmla="val 45107"/>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cxnSp>
        <p:nvCxnSpPr>
          <p:cNvPr id="9" name="Connettore 2 8">
            <a:extLst>
              <a:ext uri="{FF2B5EF4-FFF2-40B4-BE49-F238E27FC236}">
                <a16:creationId xmlns:a16="http://schemas.microsoft.com/office/drawing/2014/main" id="{B379EC9C-78C5-5A49-83B5-02C8BF39D2C8}"/>
              </a:ext>
            </a:extLst>
          </p:cNvPr>
          <p:cNvCxnSpPr>
            <a:cxnSpLocks/>
          </p:cNvCxnSpPr>
          <p:nvPr/>
        </p:nvCxnSpPr>
        <p:spPr>
          <a:xfrm flipH="1" flipV="1">
            <a:off x="11511761" y="3124279"/>
            <a:ext cx="464024" cy="382137"/>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3" name="Immagine 12">
            <a:extLst>
              <a:ext uri="{FF2B5EF4-FFF2-40B4-BE49-F238E27FC236}">
                <a16:creationId xmlns:a16="http://schemas.microsoft.com/office/drawing/2014/main" id="{D2FEBE26-3F05-544B-B3B9-986B089D8AD0}"/>
              </a:ext>
            </a:extLst>
          </p:cNvPr>
          <p:cNvPicPr>
            <a:picLocks noChangeAspect="1"/>
          </p:cNvPicPr>
          <p:nvPr/>
        </p:nvPicPr>
        <p:blipFill>
          <a:blip r:embed="rId3"/>
          <a:stretch>
            <a:fillRect/>
          </a:stretch>
        </p:blipFill>
        <p:spPr>
          <a:xfrm>
            <a:off x="6977615" y="157337"/>
            <a:ext cx="2364646" cy="738952"/>
          </a:xfrm>
          <a:prstGeom prst="rect">
            <a:avLst/>
          </a:prstGeom>
        </p:spPr>
      </p:pic>
      <p:sp>
        <p:nvSpPr>
          <p:cNvPr id="14" name="CasellaDiTesto 13">
            <a:extLst>
              <a:ext uri="{FF2B5EF4-FFF2-40B4-BE49-F238E27FC236}">
                <a16:creationId xmlns:a16="http://schemas.microsoft.com/office/drawing/2014/main" id="{C03E7955-DAC4-0248-B632-CD53E9CA18EC}"/>
              </a:ext>
            </a:extLst>
          </p:cNvPr>
          <p:cNvSpPr txBox="1"/>
          <p:nvPr/>
        </p:nvSpPr>
        <p:spPr>
          <a:xfrm>
            <a:off x="7457539" y="906023"/>
            <a:ext cx="1498680" cy="369332"/>
          </a:xfrm>
          <a:prstGeom prst="rect">
            <a:avLst/>
          </a:prstGeom>
          <a:noFill/>
        </p:spPr>
        <p:txBody>
          <a:bodyPr wrap="none" rtlCol="0">
            <a:spAutoFit/>
          </a:bodyPr>
          <a:lstStyle/>
          <a:p>
            <a:r>
              <a:rPr lang="it-IT" dirty="0"/>
              <a:t>COPPARO (FE)</a:t>
            </a:r>
          </a:p>
        </p:txBody>
      </p:sp>
      <p:pic>
        <p:nvPicPr>
          <p:cNvPr id="15" name="Immagine 14">
            <a:extLst>
              <a:ext uri="{FF2B5EF4-FFF2-40B4-BE49-F238E27FC236}">
                <a16:creationId xmlns:a16="http://schemas.microsoft.com/office/drawing/2014/main" id="{28705A20-D490-CE4B-B054-B92DDDD6DFDB}"/>
              </a:ext>
            </a:extLst>
          </p:cNvPr>
          <p:cNvPicPr>
            <a:picLocks noChangeAspect="1"/>
          </p:cNvPicPr>
          <p:nvPr/>
        </p:nvPicPr>
        <p:blipFill>
          <a:blip r:embed="rId4"/>
          <a:stretch>
            <a:fillRect/>
          </a:stretch>
        </p:blipFill>
        <p:spPr>
          <a:xfrm>
            <a:off x="9869824" y="105845"/>
            <a:ext cx="1830280" cy="738951"/>
          </a:xfrm>
          <a:prstGeom prst="rect">
            <a:avLst/>
          </a:prstGeom>
        </p:spPr>
      </p:pic>
      <p:sp>
        <p:nvSpPr>
          <p:cNvPr id="16" name="CasellaDiTesto 15">
            <a:extLst>
              <a:ext uri="{FF2B5EF4-FFF2-40B4-BE49-F238E27FC236}">
                <a16:creationId xmlns:a16="http://schemas.microsoft.com/office/drawing/2014/main" id="{9F21F5E7-EB9E-F34B-A556-1701328C2108}"/>
              </a:ext>
            </a:extLst>
          </p:cNvPr>
          <p:cNvSpPr txBox="1"/>
          <p:nvPr/>
        </p:nvSpPr>
        <p:spPr>
          <a:xfrm>
            <a:off x="9869824" y="905833"/>
            <a:ext cx="2014631" cy="369332"/>
          </a:xfrm>
          <a:prstGeom prst="rect">
            <a:avLst/>
          </a:prstGeom>
          <a:noFill/>
        </p:spPr>
        <p:txBody>
          <a:bodyPr wrap="square" rtlCol="0">
            <a:spAutoFit/>
          </a:bodyPr>
          <a:lstStyle/>
          <a:p>
            <a:r>
              <a:rPr lang="it-IT" dirty="0"/>
              <a:t>CAVRIAGO (RE)</a:t>
            </a:r>
          </a:p>
        </p:txBody>
      </p:sp>
    </p:spTree>
    <p:extLst>
      <p:ext uri="{BB962C8B-B14F-4D97-AF65-F5344CB8AC3E}">
        <p14:creationId xmlns:p14="http://schemas.microsoft.com/office/powerpoint/2010/main" val="9684877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a:extLst>
              <a:ext uri="{FF2B5EF4-FFF2-40B4-BE49-F238E27FC236}">
                <a16:creationId xmlns:a16="http://schemas.microsoft.com/office/drawing/2014/main" id="{5E1F5BBE-D2E5-1E47-A843-4F4BFDEC4CC9}"/>
              </a:ext>
            </a:extLst>
          </p:cNvPr>
          <p:cNvSpPr txBox="1"/>
          <p:nvPr/>
        </p:nvSpPr>
        <p:spPr>
          <a:xfrm>
            <a:off x="5795105" y="2626359"/>
            <a:ext cx="1462323" cy="2031325"/>
          </a:xfrm>
          <a:prstGeom prst="rect">
            <a:avLst/>
          </a:prstGeom>
          <a:noFill/>
        </p:spPr>
        <p:txBody>
          <a:bodyPr wrap="none" rtlCol="0">
            <a:spAutoFit/>
          </a:bodyPr>
          <a:lstStyle/>
          <a:p>
            <a:r>
              <a:rPr lang="it-IT" dirty="0"/>
              <a:t>Produttore</a:t>
            </a:r>
          </a:p>
          <a:p>
            <a:endParaRPr lang="it-IT" dirty="0"/>
          </a:p>
          <a:p>
            <a:r>
              <a:rPr lang="it-IT" dirty="0"/>
              <a:t>Formulazione</a:t>
            </a:r>
          </a:p>
          <a:p>
            <a:endParaRPr lang="it-IT" dirty="0"/>
          </a:p>
          <a:p>
            <a:r>
              <a:rPr lang="it-IT" dirty="0"/>
              <a:t>Packaging</a:t>
            </a:r>
          </a:p>
          <a:p>
            <a:endParaRPr lang="it-IT" dirty="0"/>
          </a:p>
          <a:p>
            <a:r>
              <a:rPr lang="it-IT" dirty="0"/>
              <a:t>Nome</a:t>
            </a:r>
          </a:p>
        </p:txBody>
      </p:sp>
      <p:pic>
        <p:nvPicPr>
          <p:cNvPr id="10" name="image13.jpeg">
            <a:extLst>
              <a:ext uri="{FF2B5EF4-FFF2-40B4-BE49-F238E27FC236}">
                <a16:creationId xmlns:a16="http://schemas.microsoft.com/office/drawing/2014/main" id="{639A59BD-7CB2-D948-8D0F-8B5B24E8553D}"/>
              </a:ext>
            </a:extLst>
          </p:cNvPr>
          <p:cNvPicPr/>
          <p:nvPr/>
        </p:nvPicPr>
        <p:blipFill rotWithShape="1">
          <a:blip r:embed="rId2" cstate="print"/>
          <a:srcRect l="27807" t="12242" r="27806" b="12815"/>
          <a:stretch/>
        </p:blipFill>
        <p:spPr>
          <a:xfrm>
            <a:off x="7502250" y="643467"/>
            <a:ext cx="2856188" cy="5571066"/>
          </a:xfrm>
          <a:prstGeom prst="rect">
            <a:avLst/>
          </a:prstGeom>
        </p:spPr>
      </p:pic>
      <p:sp>
        <p:nvSpPr>
          <p:cNvPr id="7" name="Freccia destra 6">
            <a:extLst>
              <a:ext uri="{FF2B5EF4-FFF2-40B4-BE49-F238E27FC236}">
                <a16:creationId xmlns:a16="http://schemas.microsoft.com/office/drawing/2014/main" id="{9A898807-2A18-B74E-BD3D-25ECD979B70E}"/>
              </a:ext>
            </a:extLst>
          </p:cNvPr>
          <p:cNvSpPr/>
          <p:nvPr/>
        </p:nvSpPr>
        <p:spPr>
          <a:xfrm rot="9045328">
            <a:off x="10021222" y="1653310"/>
            <a:ext cx="674430" cy="469280"/>
          </a:xfrm>
          <a:prstGeom prst="rightArrow">
            <a:avLst>
              <a:gd name="adj1" fmla="val 54313"/>
              <a:gd name="adj2" fmla="val 50851"/>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12" name="Immagine 11">
            <a:extLst>
              <a:ext uri="{FF2B5EF4-FFF2-40B4-BE49-F238E27FC236}">
                <a16:creationId xmlns:a16="http://schemas.microsoft.com/office/drawing/2014/main" id="{CB51579E-10A3-A145-BD44-0910567DBAC0}"/>
              </a:ext>
            </a:extLst>
          </p:cNvPr>
          <p:cNvPicPr>
            <a:picLocks noChangeAspect="1"/>
          </p:cNvPicPr>
          <p:nvPr/>
        </p:nvPicPr>
        <p:blipFill>
          <a:blip r:embed="rId3"/>
          <a:stretch>
            <a:fillRect/>
          </a:stretch>
        </p:blipFill>
        <p:spPr>
          <a:xfrm>
            <a:off x="1219281" y="643467"/>
            <a:ext cx="4575824" cy="5571066"/>
          </a:xfrm>
          <a:prstGeom prst="rect">
            <a:avLst/>
          </a:prstGeom>
        </p:spPr>
      </p:pic>
      <p:sp>
        <p:nvSpPr>
          <p:cNvPr id="6" name="Freccia destra 5">
            <a:extLst>
              <a:ext uri="{FF2B5EF4-FFF2-40B4-BE49-F238E27FC236}">
                <a16:creationId xmlns:a16="http://schemas.microsoft.com/office/drawing/2014/main" id="{511A1C58-F807-804E-A28C-AD6694450FF4}"/>
              </a:ext>
            </a:extLst>
          </p:cNvPr>
          <p:cNvSpPr/>
          <p:nvPr/>
        </p:nvSpPr>
        <p:spPr>
          <a:xfrm rot="2038727">
            <a:off x="1308534" y="4002423"/>
            <a:ext cx="649750" cy="517909"/>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3" name="Freccia destra 12">
            <a:extLst>
              <a:ext uri="{FF2B5EF4-FFF2-40B4-BE49-F238E27FC236}">
                <a16:creationId xmlns:a16="http://schemas.microsoft.com/office/drawing/2014/main" id="{142F9AE6-2019-D448-99A6-71726EF03D54}"/>
              </a:ext>
            </a:extLst>
          </p:cNvPr>
          <p:cNvSpPr/>
          <p:nvPr/>
        </p:nvSpPr>
        <p:spPr>
          <a:xfrm rot="9992042">
            <a:off x="9902139" y="4211974"/>
            <a:ext cx="649750" cy="517909"/>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5" name="Freccia destra 14">
            <a:extLst>
              <a:ext uri="{FF2B5EF4-FFF2-40B4-BE49-F238E27FC236}">
                <a16:creationId xmlns:a16="http://schemas.microsoft.com/office/drawing/2014/main" id="{484168F2-73E7-8548-8896-57A6761D6FC4}"/>
              </a:ext>
            </a:extLst>
          </p:cNvPr>
          <p:cNvSpPr/>
          <p:nvPr/>
        </p:nvSpPr>
        <p:spPr>
          <a:xfrm rot="9401075">
            <a:off x="3065854" y="3588916"/>
            <a:ext cx="649750" cy="476309"/>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16" name="Immagine 15">
            <a:extLst>
              <a:ext uri="{FF2B5EF4-FFF2-40B4-BE49-F238E27FC236}">
                <a16:creationId xmlns:a16="http://schemas.microsoft.com/office/drawing/2014/main" id="{CA2FA131-1DD9-B541-A45B-D78A8E5676BD}"/>
              </a:ext>
            </a:extLst>
          </p:cNvPr>
          <p:cNvPicPr>
            <a:picLocks noChangeAspect="1"/>
          </p:cNvPicPr>
          <p:nvPr/>
        </p:nvPicPr>
        <p:blipFill>
          <a:blip r:embed="rId4"/>
          <a:stretch>
            <a:fillRect/>
          </a:stretch>
        </p:blipFill>
        <p:spPr>
          <a:xfrm>
            <a:off x="9700937" y="5748276"/>
            <a:ext cx="2364646" cy="738952"/>
          </a:xfrm>
          <a:prstGeom prst="rect">
            <a:avLst/>
          </a:prstGeom>
        </p:spPr>
      </p:pic>
      <p:pic>
        <p:nvPicPr>
          <p:cNvPr id="17" name="Immagine 16">
            <a:extLst>
              <a:ext uri="{FF2B5EF4-FFF2-40B4-BE49-F238E27FC236}">
                <a16:creationId xmlns:a16="http://schemas.microsoft.com/office/drawing/2014/main" id="{A7104A2A-404C-9349-B6C9-6B3C7590A930}"/>
              </a:ext>
            </a:extLst>
          </p:cNvPr>
          <p:cNvPicPr>
            <a:picLocks noChangeAspect="1"/>
          </p:cNvPicPr>
          <p:nvPr/>
        </p:nvPicPr>
        <p:blipFill>
          <a:blip r:embed="rId5"/>
          <a:stretch>
            <a:fillRect/>
          </a:stretch>
        </p:blipFill>
        <p:spPr>
          <a:xfrm>
            <a:off x="256354" y="351367"/>
            <a:ext cx="1816100" cy="584200"/>
          </a:xfrm>
          <a:prstGeom prst="rect">
            <a:avLst/>
          </a:prstGeom>
        </p:spPr>
      </p:pic>
      <p:sp>
        <p:nvSpPr>
          <p:cNvPr id="18" name="CasellaDiTesto 17">
            <a:extLst>
              <a:ext uri="{FF2B5EF4-FFF2-40B4-BE49-F238E27FC236}">
                <a16:creationId xmlns:a16="http://schemas.microsoft.com/office/drawing/2014/main" id="{D7BD3A3A-E315-1D4B-A12A-700293498F0C}"/>
              </a:ext>
            </a:extLst>
          </p:cNvPr>
          <p:cNvSpPr txBox="1"/>
          <p:nvPr/>
        </p:nvSpPr>
        <p:spPr>
          <a:xfrm>
            <a:off x="272086" y="935567"/>
            <a:ext cx="822982" cy="369332"/>
          </a:xfrm>
          <a:prstGeom prst="rect">
            <a:avLst/>
          </a:prstGeom>
          <a:noFill/>
        </p:spPr>
        <p:txBody>
          <a:bodyPr wrap="none" rtlCol="0">
            <a:spAutoFit/>
          </a:bodyPr>
          <a:lstStyle/>
          <a:p>
            <a:r>
              <a:rPr lang="it-IT" dirty="0"/>
              <a:t>MALTA</a:t>
            </a:r>
          </a:p>
        </p:txBody>
      </p:sp>
      <p:sp>
        <p:nvSpPr>
          <p:cNvPr id="19" name="CasellaDiTesto 18">
            <a:extLst>
              <a:ext uri="{FF2B5EF4-FFF2-40B4-BE49-F238E27FC236}">
                <a16:creationId xmlns:a16="http://schemas.microsoft.com/office/drawing/2014/main" id="{41F6C9CD-2C0D-3D45-BCD9-E25F1524CB49}"/>
              </a:ext>
            </a:extLst>
          </p:cNvPr>
          <p:cNvSpPr txBox="1"/>
          <p:nvPr/>
        </p:nvSpPr>
        <p:spPr>
          <a:xfrm>
            <a:off x="10227013" y="6420955"/>
            <a:ext cx="1498680" cy="369332"/>
          </a:xfrm>
          <a:prstGeom prst="rect">
            <a:avLst/>
          </a:prstGeom>
          <a:noFill/>
        </p:spPr>
        <p:txBody>
          <a:bodyPr wrap="none" rtlCol="0">
            <a:spAutoFit/>
          </a:bodyPr>
          <a:lstStyle/>
          <a:p>
            <a:r>
              <a:rPr lang="it-IT" dirty="0"/>
              <a:t>COPPARO (FE)</a:t>
            </a:r>
          </a:p>
        </p:txBody>
      </p:sp>
      <p:sp>
        <p:nvSpPr>
          <p:cNvPr id="20" name="Freccia destra 19">
            <a:extLst>
              <a:ext uri="{FF2B5EF4-FFF2-40B4-BE49-F238E27FC236}">
                <a16:creationId xmlns:a16="http://schemas.microsoft.com/office/drawing/2014/main" id="{EF549216-5E69-3A48-82B1-66458D52CEC5}"/>
              </a:ext>
            </a:extLst>
          </p:cNvPr>
          <p:cNvSpPr/>
          <p:nvPr/>
        </p:nvSpPr>
        <p:spPr>
          <a:xfrm rot="9045328">
            <a:off x="10066277" y="1389076"/>
            <a:ext cx="321473" cy="258794"/>
          </a:xfrm>
          <a:prstGeom prst="rightArrow">
            <a:avLst>
              <a:gd name="adj1" fmla="val 54313"/>
              <a:gd name="adj2" fmla="val 50851"/>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mc:AlternateContent xmlns:mc="http://schemas.openxmlformats.org/markup-compatibility/2006" xmlns:p14="http://schemas.microsoft.com/office/powerpoint/2010/main">
        <mc:Choice Requires="p14">
          <p:contentPart p14:bwMode="auto" r:id="rId6">
            <p14:nvContentPartPr>
              <p14:cNvPr id="14" name="Input penna 13">
                <a:extLst>
                  <a:ext uri="{FF2B5EF4-FFF2-40B4-BE49-F238E27FC236}">
                    <a16:creationId xmlns:a16="http://schemas.microsoft.com/office/drawing/2014/main" id="{B156D74F-5C20-B64D-91AC-866AA1974936}"/>
                  </a:ext>
                </a:extLst>
              </p14:cNvPr>
              <p14:cNvContentPartPr/>
              <p14:nvPr/>
            </p14:nvContentPartPr>
            <p14:xfrm>
              <a:off x="7178609" y="2708283"/>
              <a:ext cx="150120" cy="204120"/>
            </p14:xfrm>
          </p:contentPart>
        </mc:Choice>
        <mc:Fallback xmlns="">
          <p:pic>
            <p:nvPicPr>
              <p:cNvPr id="14" name="Input penna 13">
                <a:extLst>
                  <a:ext uri="{FF2B5EF4-FFF2-40B4-BE49-F238E27FC236}">
                    <a16:creationId xmlns:a16="http://schemas.microsoft.com/office/drawing/2014/main" id="{B156D74F-5C20-B64D-91AC-866AA1974936}"/>
                  </a:ext>
                </a:extLst>
              </p:cNvPr>
              <p:cNvPicPr/>
              <p:nvPr/>
            </p:nvPicPr>
            <p:blipFill>
              <a:blip r:embed="rId7"/>
              <a:stretch>
                <a:fillRect/>
              </a:stretch>
            </p:blipFill>
            <p:spPr>
              <a:xfrm>
                <a:off x="7169609" y="2699283"/>
                <a:ext cx="16776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1" name="Input penna 20">
                <a:extLst>
                  <a:ext uri="{FF2B5EF4-FFF2-40B4-BE49-F238E27FC236}">
                    <a16:creationId xmlns:a16="http://schemas.microsoft.com/office/drawing/2014/main" id="{9A4F4B03-AFB5-554A-AF21-88793D4C03CE}"/>
                  </a:ext>
                </a:extLst>
              </p14:cNvPr>
              <p14:cNvContentPartPr/>
              <p14:nvPr/>
            </p14:nvContentPartPr>
            <p14:xfrm>
              <a:off x="7228289" y="3251523"/>
              <a:ext cx="169560" cy="166320"/>
            </p14:xfrm>
          </p:contentPart>
        </mc:Choice>
        <mc:Fallback xmlns="">
          <p:pic>
            <p:nvPicPr>
              <p:cNvPr id="21" name="Input penna 20">
                <a:extLst>
                  <a:ext uri="{FF2B5EF4-FFF2-40B4-BE49-F238E27FC236}">
                    <a16:creationId xmlns:a16="http://schemas.microsoft.com/office/drawing/2014/main" id="{9A4F4B03-AFB5-554A-AF21-88793D4C03CE}"/>
                  </a:ext>
                </a:extLst>
              </p:cNvPr>
              <p:cNvPicPr/>
              <p:nvPr/>
            </p:nvPicPr>
            <p:blipFill>
              <a:blip r:embed="rId9"/>
              <a:stretch>
                <a:fillRect/>
              </a:stretch>
            </p:blipFill>
            <p:spPr>
              <a:xfrm>
                <a:off x="7219649" y="3242523"/>
                <a:ext cx="1872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2" name="Input penna 21">
                <a:extLst>
                  <a:ext uri="{FF2B5EF4-FFF2-40B4-BE49-F238E27FC236}">
                    <a16:creationId xmlns:a16="http://schemas.microsoft.com/office/drawing/2014/main" id="{A962E1F8-363F-B740-B1A6-A625D7E6EDDA}"/>
                  </a:ext>
                </a:extLst>
              </p14:cNvPr>
              <p14:cNvContentPartPr/>
              <p14:nvPr/>
            </p14:nvContentPartPr>
            <p14:xfrm>
              <a:off x="7276889" y="3812763"/>
              <a:ext cx="131400" cy="191880"/>
            </p14:xfrm>
          </p:contentPart>
        </mc:Choice>
        <mc:Fallback xmlns="">
          <p:pic>
            <p:nvPicPr>
              <p:cNvPr id="22" name="Input penna 21">
                <a:extLst>
                  <a:ext uri="{FF2B5EF4-FFF2-40B4-BE49-F238E27FC236}">
                    <a16:creationId xmlns:a16="http://schemas.microsoft.com/office/drawing/2014/main" id="{A962E1F8-363F-B740-B1A6-A625D7E6EDDA}"/>
                  </a:ext>
                </a:extLst>
              </p:cNvPr>
              <p:cNvPicPr/>
              <p:nvPr/>
            </p:nvPicPr>
            <p:blipFill>
              <a:blip r:embed="rId11"/>
              <a:stretch>
                <a:fillRect/>
              </a:stretch>
            </p:blipFill>
            <p:spPr>
              <a:xfrm>
                <a:off x="7267889" y="3804123"/>
                <a:ext cx="149040" cy="209520"/>
              </a:xfrm>
              <a:prstGeom prst="rect">
                <a:avLst/>
              </a:prstGeom>
            </p:spPr>
          </p:pic>
        </mc:Fallback>
      </mc:AlternateContent>
      <p:grpSp>
        <p:nvGrpSpPr>
          <p:cNvPr id="23" name="Gruppo 22">
            <a:extLst>
              <a:ext uri="{FF2B5EF4-FFF2-40B4-BE49-F238E27FC236}">
                <a16:creationId xmlns:a16="http://schemas.microsoft.com/office/drawing/2014/main" id="{4A587E98-A929-9442-A62B-8566FA8C72A6}"/>
              </a:ext>
            </a:extLst>
          </p:cNvPr>
          <p:cNvGrpSpPr/>
          <p:nvPr/>
        </p:nvGrpSpPr>
        <p:grpSpPr>
          <a:xfrm>
            <a:off x="7248809" y="4419363"/>
            <a:ext cx="139680" cy="238320"/>
            <a:chOff x="5165016" y="4071720"/>
            <a:chExt cx="139680" cy="238320"/>
          </a:xfrm>
        </p:grpSpPr>
        <mc:AlternateContent xmlns:mc="http://schemas.openxmlformats.org/markup-compatibility/2006" xmlns:p14="http://schemas.microsoft.com/office/powerpoint/2010/main">
          <mc:Choice Requires="p14">
            <p:contentPart p14:bwMode="auto" r:id="rId12">
              <p14:nvContentPartPr>
                <p14:cNvPr id="24" name="Input penna 23">
                  <a:extLst>
                    <a:ext uri="{FF2B5EF4-FFF2-40B4-BE49-F238E27FC236}">
                      <a16:creationId xmlns:a16="http://schemas.microsoft.com/office/drawing/2014/main" id="{DE157E82-AC23-814A-B565-0C320934EF21}"/>
                    </a:ext>
                  </a:extLst>
                </p14:cNvPr>
                <p14:cNvContentPartPr/>
                <p14:nvPr/>
              </p14:nvContentPartPr>
              <p14:xfrm>
                <a:off x="5165016" y="4071720"/>
                <a:ext cx="139680" cy="176040"/>
              </p14:xfrm>
            </p:contentPart>
          </mc:Choice>
          <mc:Fallback xmlns="">
            <p:pic>
              <p:nvPicPr>
                <p:cNvPr id="24" name="Input penna 23">
                  <a:extLst>
                    <a:ext uri="{FF2B5EF4-FFF2-40B4-BE49-F238E27FC236}">
                      <a16:creationId xmlns:a16="http://schemas.microsoft.com/office/drawing/2014/main" id="{DE157E82-AC23-814A-B565-0C320934EF21}"/>
                    </a:ext>
                  </a:extLst>
                </p:cNvPr>
                <p:cNvPicPr/>
                <p:nvPr/>
              </p:nvPicPr>
              <p:blipFill>
                <a:blip r:embed="rId13"/>
                <a:stretch>
                  <a:fillRect/>
                </a:stretch>
              </p:blipFill>
              <p:spPr>
                <a:xfrm>
                  <a:off x="5156376" y="4063080"/>
                  <a:ext cx="1573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put penna 24">
                  <a:extLst>
                    <a:ext uri="{FF2B5EF4-FFF2-40B4-BE49-F238E27FC236}">
                      <a16:creationId xmlns:a16="http://schemas.microsoft.com/office/drawing/2014/main" id="{E2686875-478C-B44C-BF2D-6E2966CFED8C}"/>
                    </a:ext>
                  </a:extLst>
                </p14:cNvPr>
                <p14:cNvContentPartPr/>
                <p14:nvPr/>
              </p14:nvContentPartPr>
              <p14:xfrm>
                <a:off x="5217576" y="4188720"/>
                <a:ext cx="51480" cy="121320"/>
              </p14:xfrm>
            </p:contentPart>
          </mc:Choice>
          <mc:Fallback xmlns="">
            <p:pic>
              <p:nvPicPr>
                <p:cNvPr id="25" name="Input penna 24">
                  <a:extLst>
                    <a:ext uri="{FF2B5EF4-FFF2-40B4-BE49-F238E27FC236}">
                      <a16:creationId xmlns:a16="http://schemas.microsoft.com/office/drawing/2014/main" id="{E2686875-478C-B44C-BF2D-6E2966CFED8C}"/>
                    </a:ext>
                  </a:extLst>
                </p:cNvPr>
                <p:cNvPicPr/>
                <p:nvPr/>
              </p:nvPicPr>
              <p:blipFill>
                <a:blip r:embed="rId15"/>
                <a:stretch>
                  <a:fillRect/>
                </a:stretch>
              </p:blipFill>
              <p:spPr>
                <a:xfrm>
                  <a:off x="5208936" y="4180080"/>
                  <a:ext cx="69120" cy="138960"/>
                </a:xfrm>
                <a:prstGeom prst="rect">
                  <a:avLst/>
                </a:prstGeom>
              </p:spPr>
            </p:pic>
          </mc:Fallback>
        </mc:AlternateContent>
      </p:grpSp>
    </p:spTree>
    <p:extLst>
      <p:ext uri="{BB962C8B-B14F-4D97-AF65-F5344CB8AC3E}">
        <p14:creationId xmlns:p14="http://schemas.microsoft.com/office/powerpoint/2010/main" val="28222594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93CA29FB-55ED-1744-A9AA-373515339BBA}"/>
              </a:ext>
            </a:extLst>
          </p:cNvPr>
          <p:cNvPicPr>
            <a:picLocks noChangeAspect="1"/>
          </p:cNvPicPr>
          <p:nvPr/>
        </p:nvPicPr>
        <p:blipFill>
          <a:blip r:embed="rId2"/>
          <a:stretch>
            <a:fillRect/>
          </a:stretch>
        </p:blipFill>
        <p:spPr>
          <a:xfrm>
            <a:off x="1110800" y="979489"/>
            <a:ext cx="3525749" cy="4292600"/>
          </a:xfrm>
          <a:prstGeom prst="rect">
            <a:avLst/>
          </a:prstGeom>
        </p:spPr>
      </p:pic>
      <p:pic>
        <p:nvPicPr>
          <p:cNvPr id="5" name="image15.png">
            <a:extLst>
              <a:ext uri="{FF2B5EF4-FFF2-40B4-BE49-F238E27FC236}">
                <a16:creationId xmlns:a16="http://schemas.microsoft.com/office/drawing/2014/main" id="{580720F5-A275-814B-9D5B-01D1ACCC7F0F}"/>
              </a:ext>
            </a:extLst>
          </p:cNvPr>
          <p:cNvPicPr/>
          <p:nvPr/>
        </p:nvPicPr>
        <p:blipFill>
          <a:blip r:embed="rId3" cstate="print"/>
          <a:stretch>
            <a:fillRect/>
          </a:stretch>
        </p:blipFill>
        <p:spPr>
          <a:xfrm>
            <a:off x="6643688" y="979489"/>
            <a:ext cx="5172074" cy="4292599"/>
          </a:xfrm>
          <a:prstGeom prst="rect">
            <a:avLst/>
          </a:prstGeom>
        </p:spPr>
      </p:pic>
      <p:pic>
        <p:nvPicPr>
          <p:cNvPr id="6" name="Immagine 5">
            <a:extLst>
              <a:ext uri="{FF2B5EF4-FFF2-40B4-BE49-F238E27FC236}">
                <a16:creationId xmlns:a16="http://schemas.microsoft.com/office/drawing/2014/main" id="{185B825E-715A-6B42-ACF0-AC71520C4FA2}"/>
              </a:ext>
            </a:extLst>
          </p:cNvPr>
          <p:cNvPicPr>
            <a:picLocks noChangeAspect="1"/>
          </p:cNvPicPr>
          <p:nvPr/>
        </p:nvPicPr>
        <p:blipFill>
          <a:blip r:embed="rId4"/>
          <a:stretch>
            <a:fillRect/>
          </a:stretch>
        </p:blipFill>
        <p:spPr>
          <a:xfrm>
            <a:off x="9610724" y="5045074"/>
            <a:ext cx="1875233" cy="833437"/>
          </a:xfrm>
          <a:prstGeom prst="rect">
            <a:avLst/>
          </a:prstGeom>
        </p:spPr>
      </p:pic>
      <p:sp>
        <p:nvSpPr>
          <p:cNvPr id="7" name="CasellaDiTesto 6">
            <a:extLst>
              <a:ext uri="{FF2B5EF4-FFF2-40B4-BE49-F238E27FC236}">
                <a16:creationId xmlns:a16="http://schemas.microsoft.com/office/drawing/2014/main" id="{C1F69077-7596-8444-86B1-2554C6916BB6}"/>
              </a:ext>
            </a:extLst>
          </p:cNvPr>
          <p:cNvSpPr txBox="1"/>
          <p:nvPr/>
        </p:nvSpPr>
        <p:spPr>
          <a:xfrm>
            <a:off x="9672638" y="6072188"/>
            <a:ext cx="1606081" cy="369332"/>
          </a:xfrm>
          <a:prstGeom prst="rect">
            <a:avLst/>
          </a:prstGeom>
          <a:noFill/>
        </p:spPr>
        <p:txBody>
          <a:bodyPr wrap="none" rtlCol="0">
            <a:spAutoFit/>
          </a:bodyPr>
          <a:lstStyle/>
          <a:p>
            <a:r>
              <a:rPr lang="it-IT" dirty="0"/>
              <a:t>CAVRIAGO (RE)</a:t>
            </a:r>
          </a:p>
        </p:txBody>
      </p:sp>
      <p:pic>
        <p:nvPicPr>
          <p:cNvPr id="8" name="Immagine 7">
            <a:extLst>
              <a:ext uri="{FF2B5EF4-FFF2-40B4-BE49-F238E27FC236}">
                <a16:creationId xmlns:a16="http://schemas.microsoft.com/office/drawing/2014/main" id="{830C865A-5843-F440-A368-2FD3D31F9784}"/>
              </a:ext>
            </a:extLst>
          </p:cNvPr>
          <p:cNvPicPr>
            <a:picLocks noChangeAspect="1"/>
          </p:cNvPicPr>
          <p:nvPr/>
        </p:nvPicPr>
        <p:blipFill>
          <a:blip r:embed="rId5"/>
          <a:stretch>
            <a:fillRect/>
          </a:stretch>
        </p:blipFill>
        <p:spPr>
          <a:xfrm>
            <a:off x="256354" y="351367"/>
            <a:ext cx="1816100" cy="584200"/>
          </a:xfrm>
          <a:prstGeom prst="rect">
            <a:avLst/>
          </a:prstGeom>
        </p:spPr>
      </p:pic>
      <p:sp>
        <p:nvSpPr>
          <p:cNvPr id="9" name="CasellaDiTesto 8">
            <a:extLst>
              <a:ext uri="{FF2B5EF4-FFF2-40B4-BE49-F238E27FC236}">
                <a16:creationId xmlns:a16="http://schemas.microsoft.com/office/drawing/2014/main" id="{E7DFC00B-F6F4-A248-B966-9D53135148BE}"/>
              </a:ext>
            </a:extLst>
          </p:cNvPr>
          <p:cNvSpPr txBox="1"/>
          <p:nvPr/>
        </p:nvSpPr>
        <p:spPr>
          <a:xfrm>
            <a:off x="272086" y="935567"/>
            <a:ext cx="822982" cy="369332"/>
          </a:xfrm>
          <a:prstGeom prst="rect">
            <a:avLst/>
          </a:prstGeom>
          <a:noFill/>
        </p:spPr>
        <p:txBody>
          <a:bodyPr wrap="none" rtlCol="0">
            <a:spAutoFit/>
          </a:bodyPr>
          <a:lstStyle/>
          <a:p>
            <a:r>
              <a:rPr lang="it-IT" dirty="0"/>
              <a:t>MALTA</a:t>
            </a:r>
          </a:p>
        </p:txBody>
      </p:sp>
      <p:sp>
        <p:nvSpPr>
          <p:cNvPr id="10" name="CasellaDiTesto 9">
            <a:extLst>
              <a:ext uri="{FF2B5EF4-FFF2-40B4-BE49-F238E27FC236}">
                <a16:creationId xmlns:a16="http://schemas.microsoft.com/office/drawing/2014/main" id="{D5EDC446-9D3D-154A-B466-743D70DC8880}"/>
              </a:ext>
            </a:extLst>
          </p:cNvPr>
          <p:cNvSpPr txBox="1"/>
          <p:nvPr/>
        </p:nvSpPr>
        <p:spPr>
          <a:xfrm>
            <a:off x="5364838" y="2297747"/>
            <a:ext cx="1462323" cy="2031325"/>
          </a:xfrm>
          <a:prstGeom prst="rect">
            <a:avLst/>
          </a:prstGeom>
          <a:noFill/>
        </p:spPr>
        <p:txBody>
          <a:bodyPr wrap="none" rtlCol="0">
            <a:spAutoFit/>
          </a:bodyPr>
          <a:lstStyle/>
          <a:p>
            <a:r>
              <a:rPr lang="it-IT" dirty="0"/>
              <a:t>Produttore</a:t>
            </a:r>
          </a:p>
          <a:p>
            <a:endParaRPr lang="it-IT" dirty="0"/>
          </a:p>
          <a:p>
            <a:r>
              <a:rPr lang="it-IT" dirty="0"/>
              <a:t>Formulazione</a:t>
            </a:r>
          </a:p>
          <a:p>
            <a:endParaRPr lang="it-IT" dirty="0"/>
          </a:p>
          <a:p>
            <a:r>
              <a:rPr lang="it-IT" dirty="0"/>
              <a:t>Packaging</a:t>
            </a:r>
          </a:p>
          <a:p>
            <a:endParaRPr lang="it-IT" dirty="0"/>
          </a:p>
          <a:p>
            <a:r>
              <a:rPr lang="it-IT" dirty="0"/>
              <a:t>Nome</a:t>
            </a:r>
          </a:p>
        </p:txBody>
      </p:sp>
      <p:sp>
        <p:nvSpPr>
          <p:cNvPr id="11" name="Freccia destra 10">
            <a:extLst>
              <a:ext uri="{FF2B5EF4-FFF2-40B4-BE49-F238E27FC236}">
                <a16:creationId xmlns:a16="http://schemas.microsoft.com/office/drawing/2014/main" id="{2F15A57A-83DF-AB47-8F03-ED290C926587}"/>
              </a:ext>
            </a:extLst>
          </p:cNvPr>
          <p:cNvSpPr/>
          <p:nvPr/>
        </p:nvSpPr>
        <p:spPr>
          <a:xfrm rot="2038727">
            <a:off x="2408671" y="3830973"/>
            <a:ext cx="649750" cy="517909"/>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2" name="Freccia destra 11">
            <a:extLst>
              <a:ext uri="{FF2B5EF4-FFF2-40B4-BE49-F238E27FC236}">
                <a16:creationId xmlns:a16="http://schemas.microsoft.com/office/drawing/2014/main" id="{2B2F9582-4B7F-9646-BF3C-012A2BDDFFEE}"/>
              </a:ext>
            </a:extLst>
          </p:cNvPr>
          <p:cNvSpPr/>
          <p:nvPr/>
        </p:nvSpPr>
        <p:spPr>
          <a:xfrm rot="10226173">
            <a:off x="4101648" y="3521641"/>
            <a:ext cx="649750" cy="517909"/>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3" name="Freccia destra 12">
            <a:extLst>
              <a:ext uri="{FF2B5EF4-FFF2-40B4-BE49-F238E27FC236}">
                <a16:creationId xmlns:a16="http://schemas.microsoft.com/office/drawing/2014/main" id="{6E8DD678-6EB3-A74E-B40D-372B112CE897}"/>
              </a:ext>
            </a:extLst>
          </p:cNvPr>
          <p:cNvSpPr/>
          <p:nvPr/>
        </p:nvSpPr>
        <p:spPr>
          <a:xfrm rot="1140452">
            <a:off x="7019329" y="4435475"/>
            <a:ext cx="649750" cy="517909"/>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4" name="Freccia destra 13">
            <a:extLst>
              <a:ext uri="{FF2B5EF4-FFF2-40B4-BE49-F238E27FC236}">
                <a16:creationId xmlns:a16="http://schemas.microsoft.com/office/drawing/2014/main" id="{585CEB41-66FE-0C42-B14F-CAF3EDD6D023}"/>
              </a:ext>
            </a:extLst>
          </p:cNvPr>
          <p:cNvSpPr/>
          <p:nvPr/>
        </p:nvSpPr>
        <p:spPr>
          <a:xfrm rot="10226173">
            <a:off x="8172209" y="3521641"/>
            <a:ext cx="649750" cy="517909"/>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mc:AlternateContent xmlns:mc="http://schemas.openxmlformats.org/markup-compatibility/2006" xmlns:p14="http://schemas.microsoft.com/office/powerpoint/2010/main">
        <mc:Choice Requires="p14">
          <p:contentPart p14:bwMode="auto" r:id="rId6">
            <p14:nvContentPartPr>
              <p14:cNvPr id="2" name="Input penna 1">
                <a:extLst>
                  <a:ext uri="{FF2B5EF4-FFF2-40B4-BE49-F238E27FC236}">
                    <a16:creationId xmlns:a16="http://schemas.microsoft.com/office/drawing/2014/main" id="{037E1EE1-5A38-134C-9BFB-AA77C584AD9B}"/>
                  </a:ext>
                </a:extLst>
              </p14:cNvPr>
              <p14:cNvContentPartPr/>
              <p14:nvPr/>
            </p14:nvContentPartPr>
            <p14:xfrm>
              <a:off x="5094816" y="2360640"/>
              <a:ext cx="150120" cy="204120"/>
            </p14:xfrm>
          </p:contentPart>
        </mc:Choice>
        <mc:Fallback xmlns="">
          <p:pic>
            <p:nvPicPr>
              <p:cNvPr id="2" name="Input penna 1">
                <a:extLst>
                  <a:ext uri="{FF2B5EF4-FFF2-40B4-BE49-F238E27FC236}">
                    <a16:creationId xmlns:a16="http://schemas.microsoft.com/office/drawing/2014/main" id="{037E1EE1-5A38-134C-9BFB-AA77C584AD9B}"/>
                  </a:ext>
                </a:extLst>
              </p:cNvPr>
              <p:cNvPicPr/>
              <p:nvPr/>
            </p:nvPicPr>
            <p:blipFill>
              <a:blip r:embed="rId7"/>
              <a:stretch>
                <a:fillRect/>
              </a:stretch>
            </p:blipFill>
            <p:spPr>
              <a:xfrm>
                <a:off x="5085816" y="2351640"/>
                <a:ext cx="16776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 name="Input penna 2">
                <a:extLst>
                  <a:ext uri="{FF2B5EF4-FFF2-40B4-BE49-F238E27FC236}">
                    <a16:creationId xmlns:a16="http://schemas.microsoft.com/office/drawing/2014/main" id="{A2B967CF-E158-9445-AC2B-7AE50F26AC00}"/>
                  </a:ext>
                </a:extLst>
              </p14:cNvPr>
              <p14:cNvContentPartPr/>
              <p14:nvPr/>
            </p14:nvContentPartPr>
            <p14:xfrm>
              <a:off x="5144496" y="2903880"/>
              <a:ext cx="169560" cy="166320"/>
            </p14:xfrm>
          </p:contentPart>
        </mc:Choice>
        <mc:Fallback xmlns="">
          <p:pic>
            <p:nvPicPr>
              <p:cNvPr id="3" name="Input penna 2">
                <a:extLst>
                  <a:ext uri="{FF2B5EF4-FFF2-40B4-BE49-F238E27FC236}">
                    <a16:creationId xmlns:a16="http://schemas.microsoft.com/office/drawing/2014/main" id="{A2B967CF-E158-9445-AC2B-7AE50F26AC00}"/>
                  </a:ext>
                </a:extLst>
              </p:cNvPr>
              <p:cNvPicPr/>
              <p:nvPr/>
            </p:nvPicPr>
            <p:blipFill>
              <a:blip r:embed="rId9"/>
              <a:stretch>
                <a:fillRect/>
              </a:stretch>
            </p:blipFill>
            <p:spPr>
              <a:xfrm>
                <a:off x="5135856" y="2894880"/>
                <a:ext cx="1872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5" name="Input penna 14">
                <a:extLst>
                  <a:ext uri="{FF2B5EF4-FFF2-40B4-BE49-F238E27FC236}">
                    <a16:creationId xmlns:a16="http://schemas.microsoft.com/office/drawing/2014/main" id="{956C83E7-4840-8643-AD5D-418C76DABB16}"/>
                  </a:ext>
                </a:extLst>
              </p14:cNvPr>
              <p14:cNvContentPartPr/>
              <p14:nvPr/>
            </p14:nvContentPartPr>
            <p14:xfrm>
              <a:off x="5193096" y="3465120"/>
              <a:ext cx="131400" cy="191880"/>
            </p14:xfrm>
          </p:contentPart>
        </mc:Choice>
        <mc:Fallback xmlns="">
          <p:pic>
            <p:nvPicPr>
              <p:cNvPr id="15" name="Input penna 14">
                <a:extLst>
                  <a:ext uri="{FF2B5EF4-FFF2-40B4-BE49-F238E27FC236}">
                    <a16:creationId xmlns:a16="http://schemas.microsoft.com/office/drawing/2014/main" id="{956C83E7-4840-8643-AD5D-418C76DABB16}"/>
                  </a:ext>
                </a:extLst>
              </p:cNvPr>
              <p:cNvPicPr/>
              <p:nvPr/>
            </p:nvPicPr>
            <p:blipFill>
              <a:blip r:embed="rId11"/>
              <a:stretch>
                <a:fillRect/>
              </a:stretch>
            </p:blipFill>
            <p:spPr>
              <a:xfrm>
                <a:off x="5184096" y="3456480"/>
                <a:ext cx="149040" cy="209520"/>
              </a:xfrm>
              <a:prstGeom prst="rect">
                <a:avLst/>
              </a:prstGeom>
            </p:spPr>
          </p:pic>
        </mc:Fallback>
      </mc:AlternateContent>
      <p:grpSp>
        <p:nvGrpSpPr>
          <p:cNvPr id="18" name="Gruppo 17">
            <a:extLst>
              <a:ext uri="{FF2B5EF4-FFF2-40B4-BE49-F238E27FC236}">
                <a16:creationId xmlns:a16="http://schemas.microsoft.com/office/drawing/2014/main" id="{EAB082E4-1B62-4D40-B062-329D083EAC71}"/>
              </a:ext>
            </a:extLst>
          </p:cNvPr>
          <p:cNvGrpSpPr/>
          <p:nvPr/>
        </p:nvGrpSpPr>
        <p:grpSpPr>
          <a:xfrm>
            <a:off x="5165016" y="4071720"/>
            <a:ext cx="139680" cy="238320"/>
            <a:chOff x="5165016" y="4071720"/>
            <a:chExt cx="139680" cy="238320"/>
          </a:xfrm>
        </p:grpSpPr>
        <mc:AlternateContent xmlns:mc="http://schemas.openxmlformats.org/markup-compatibility/2006" xmlns:p14="http://schemas.microsoft.com/office/powerpoint/2010/main">
          <mc:Choice Requires="p14">
            <p:contentPart p14:bwMode="auto" r:id="rId12">
              <p14:nvContentPartPr>
                <p14:cNvPr id="16" name="Input penna 15">
                  <a:extLst>
                    <a:ext uri="{FF2B5EF4-FFF2-40B4-BE49-F238E27FC236}">
                      <a16:creationId xmlns:a16="http://schemas.microsoft.com/office/drawing/2014/main" id="{50E9A326-2DB5-6949-BD13-A2A592D4884D}"/>
                    </a:ext>
                  </a:extLst>
                </p14:cNvPr>
                <p14:cNvContentPartPr/>
                <p14:nvPr/>
              </p14:nvContentPartPr>
              <p14:xfrm>
                <a:off x="5165016" y="4071720"/>
                <a:ext cx="139680" cy="176040"/>
              </p14:xfrm>
            </p:contentPart>
          </mc:Choice>
          <mc:Fallback xmlns="">
            <p:pic>
              <p:nvPicPr>
                <p:cNvPr id="16" name="Input penna 15">
                  <a:extLst>
                    <a:ext uri="{FF2B5EF4-FFF2-40B4-BE49-F238E27FC236}">
                      <a16:creationId xmlns:a16="http://schemas.microsoft.com/office/drawing/2014/main" id="{50E9A326-2DB5-6949-BD13-A2A592D4884D}"/>
                    </a:ext>
                  </a:extLst>
                </p:cNvPr>
                <p:cNvPicPr/>
                <p:nvPr/>
              </p:nvPicPr>
              <p:blipFill>
                <a:blip r:embed="rId13"/>
                <a:stretch>
                  <a:fillRect/>
                </a:stretch>
              </p:blipFill>
              <p:spPr>
                <a:xfrm>
                  <a:off x="5156376" y="4063080"/>
                  <a:ext cx="1573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7" name="Input penna 16">
                  <a:extLst>
                    <a:ext uri="{FF2B5EF4-FFF2-40B4-BE49-F238E27FC236}">
                      <a16:creationId xmlns:a16="http://schemas.microsoft.com/office/drawing/2014/main" id="{D337FE45-69DD-9744-8EF2-331D48C4EE91}"/>
                    </a:ext>
                  </a:extLst>
                </p14:cNvPr>
                <p14:cNvContentPartPr/>
                <p14:nvPr/>
              </p14:nvContentPartPr>
              <p14:xfrm>
                <a:off x="5217576" y="4188720"/>
                <a:ext cx="51480" cy="121320"/>
              </p14:xfrm>
            </p:contentPart>
          </mc:Choice>
          <mc:Fallback xmlns="">
            <p:pic>
              <p:nvPicPr>
                <p:cNvPr id="17" name="Input penna 16">
                  <a:extLst>
                    <a:ext uri="{FF2B5EF4-FFF2-40B4-BE49-F238E27FC236}">
                      <a16:creationId xmlns:a16="http://schemas.microsoft.com/office/drawing/2014/main" id="{D337FE45-69DD-9744-8EF2-331D48C4EE91}"/>
                    </a:ext>
                  </a:extLst>
                </p:cNvPr>
                <p:cNvPicPr/>
                <p:nvPr/>
              </p:nvPicPr>
              <p:blipFill>
                <a:blip r:embed="rId15"/>
                <a:stretch>
                  <a:fillRect/>
                </a:stretch>
              </p:blipFill>
              <p:spPr>
                <a:xfrm>
                  <a:off x="5208936" y="4180080"/>
                  <a:ext cx="69120" cy="138960"/>
                </a:xfrm>
                <a:prstGeom prst="rect">
                  <a:avLst/>
                </a:prstGeom>
              </p:spPr>
            </p:pic>
          </mc:Fallback>
        </mc:AlternateContent>
      </p:grpSp>
    </p:spTree>
    <p:extLst>
      <p:ext uri="{BB962C8B-B14F-4D97-AF65-F5344CB8AC3E}">
        <p14:creationId xmlns:p14="http://schemas.microsoft.com/office/powerpoint/2010/main" val="23316735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10;&#10;Descrizione generata automaticamente">
            <a:extLst>
              <a:ext uri="{FF2B5EF4-FFF2-40B4-BE49-F238E27FC236}">
                <a16:creationId xmlns:a16="http://schemas.microsoft.com/office/drawing/2014/main" id="{A94CD96D-9798-144F-9695-5DD9BA83B5CE}"/>
              </a:ext>
            </a:extLst>
          </p:cNvPr>
          <p:cNvPicPr>
            <a:picLocks noChangeAspect="1"/>
          </p:cNvPicPr>
          <p:nvPr/>
        </p:nvPicPr>
        <p:blipFill rotWithShape="1">
          <a:blip r:embed="rId2"/>
          <a:srcRect l="30861" t="33096" r="6188" b="32587"/>
          <a:stretch/>
        </p:blipFill>
        <p:spPr>
          <a:xfrm rot="5400000">
            <a:off x="2106115" y="1956220"/>
            <a:ext cx="5996070" cy="2623279"/>
          </a:xfrm>
          <a:prstGeom prst="rect">
            <a:avLst/>
          </a:prstGeom>
        </p:spPr>
      </p:pic>
      <p:pic>
        <p:nvPicPr>
          <p:cNvPr id="7" name="Immagine 6" descr="Immagine che contiene testo&#10;&#10;Descrizione generata automaticamente">
            <a:extLst>
              <a:ext uri="{FF2B5EF4-FFF2-40B4-BE49-F238E27FC236}">
                <a16:creationId xmlns:a16="http://schemas.microsoft.com/office/drawing/2014/main" id="{FF2C243F-6F1B-7549-8D0E-4F03E552F6DA}"/>
              </a:ext>
            </a:extLst>
          </p:cNvPr>
          <p:cNvPicPr>
            <a:picLocks noChangeAspect="1"/>
          </p:cNvPicPr>
          <p:nvPr/>
        </p:nvPicPr>
        <p:blipFill rotWithShape="1">
          <a:blip r:embed="rId3"/>
          <a:srcRect l="22336" t="30691" r="12500" b="31276"/>
          <a:stretch/>
        </p:blipFill>
        <p:spPr>
          <a:xfrm rot="5400000">
            <a:off x="-1010222" y="1954603"/>
            <a:ext cx="5992835" cy="2623278"/>
          </a:xfrm>
          <a:prstGeom prst="rect">
            <a:avLst/>
          </a:prstGeom>
        </p:spPr>
      </p:pic>
      <p:sp>
        <p:nvSpPr>
          <p:cNvPr id="8" name="CasellaDiTesto 7">
            <a:extLst>
              <a:ext uri="{FF2B5EF4-FFF2-40B4-BE49-F238E27FC236}">
                <a16:creationId xmlns:a16="http://schemas.microsoft.com/office/drawing/2014/main" id="{474E10C0-2832-C649-AC35-2224235A84E2}"/>
              </a:ext>
            </a:extLst>
          </p:cNvPr>
          <p:cNvSpPr txBox="1"/>
          <p:nvPr/>
        </p:nvSpPr>
        <p:spPr>
          <a:xfrm>
            <a:off x="6847291" y="580572"/>
            <a:ext cx="4310743" cy="6186309"/>
          </a:xfrm>
          <a:prstGeom prst="rect">
            <a:avLst/>
          </a:prstGeom>
          <a:noFill/>
        </p:spPr>
        <p:txBody>
          <a:bodyPr wrap="square" rtlCol="0">
            <a:spAutoFit/>
          </a:bodyPr>
          <a:lstStyle/>
          <a:p>
            <a:pPr marL="285750" indent="-285750" algn="just">
              <a:buFontTx/>
              <a:buChar char="-"/>
            </a:pPr>
            <a:r>
              <a:rPr lang="it-IT" dirty="0"/>
              <a:t>Quantitativo volumetrico </a:t>
            </a:r>
            <a:r>
              <a:rPr lang="it-IT" dirty="0" err="1"/>
              <a:t>cont</a:t>
            </a:r>
            <a:r>
              <a:rPr lang="it-IT" dirty="0"/>
              <a:t>.: 50 </a:t>
            </a:r>
            <a:r>
              <a:rPr lang="it-IT" dirty="0" err="1"/>
              <a:t>mL</a:t>
            </a:r>
            <a:endParaRPr lang="it-IT" dirty="0"/>
          </a:p>
          <a:p>
            <a:pPr algn="just"/>
            <a:endParaRPr lang="it-IT" dirty="0"/>
          </a:p>
          <a:p>
            <a:pPr marL="285750" indent="-285750" algn="just">
              <a:buFontTx/>
              <a:buChar char="-"/>
            </a:pPr>
            <a:r>
              <a:rPr lang="it-IT" dirty="0"/>
              <a:t>Titolo (concentrazione) alcolico: 24-28% vecchi LUX.M, 40% nuovi LUX.M</a:t>
            </a:r>
          </a:p>
          <a:p>
            <a:pPr algn="just"/>
            <a:endParaRPr lang="it-IT" dirty="0"/>
          </a:p>
          <a:p>
            <a:pPr marL="285750" indent="-285750" algn="just">
              <a:buFontTx/>
              <a:buChar char="-"/>
            </a:pPr>
            <a:r>
              <a:rPr lang="it-IT" dirty="0"/>
              <a:t>Varia il quantitativo di estratto nella formulazione: dato che si tratta di soluzioni idroalcoliche, minore è il loro quantitativo volumetrico, maggiore sarà il solvente acquoso utilizzato e minore sarà il titolo alcolico</a:t>
            </a:r>
          </a:p>
          <a:p>
            <a:pPr marL="285750" indent="-285750" algn="just">
              <a:buFontTx/>
              <a:buChar char="-"/>
            </a:pPr>
            <a:endParaRPr lang="it-IT" dirty="0"/>
          </a:p>
          <a:p>
            <a:pPr marL="285750" indent="-285750" algn="just">
              <a:buFontTx/>
              <a:buChar char="-"/>
            </a:pPr>
            <a:r>
              <a:rPr lang="it-IT" dirty="0"/>
              <a:t>Cosa possiamo fare ? Nella terapia pediatrica o geriatrica o altri casi particolari aggiungiamo il consiglio di assumere la formulazione in gocce diluita con acqua con un cucchiaino (neonati, bambini) o nel bicchiere (adulti, anziani).</a:t>
            </a:r>
          </a:p>
          <a:p>
            <a:pPr marL="285750" indent="-285750">
              <a:buFontTx/>
              <a:buChar char="-"/>
            </a:pPr>
            <a:endParaRPr lang="it-IT" dirty="0"/>
          </a:p>
          <a:p>
            <a:pPr marL="285750" indent="-285750">
              <a:buFontTx/>
              <a:buChar char="-"/>
            </a:pPr>
            <a:endParaRPr lang="it-IT" dirty="0"/>
          </a:p>
          <a:p>
            <a:pPr marL="285750" indent="-285750">
              <a:buFontTx/>
              <a:buChar char="-"/>
            </a:pPr>
            <a:endParaRPr lang="it-IT" dirty="0"/>
          </a:p>
          <a:p>
            <a:endParaRPr lang="it-IT" dirty="0"/>
          </a:p>
        </p:txBody>
      </p:sp>
      <p:sp>
        <p:nvSpPr>
          <p:cNvPr id="9" name="Freccia destra 8">
            <a:extLst>
              <a:ext uri="{FF2B5EF4-FFF2-40B4-BE49-F238E27FC236}">
                <a16:creationId xmlns:a16="http://schemas.microsoft.com/office/drawing/2014/main" id="{884B8490-B3C6-2042-941A-66050BCFB26B}"/>
              </a:ext>
            </a:extLst>
          </p:cNvPr>
          <p:cNvSpPr/>
          <p:nvPr/>
        </p:nvSpPr>
        <p:spPr>
          <a:xfrm rot="10226173">
            <a:off x="6115890" y="2974646"/>
            <a:ext cx="323936" cy="266537"/>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0" name="Freccia destra 9">
            <a:extLst>
              <a:ext uri="{FF2B5EF4-FFF2-40B4-BE49-F238E27FC236}">
                <a16:creationId xmlns:a16="http://schemas.microsoft.com/office/drawing/2014/main" id="{25630A53-B7F0-4D47-8BD3-A576937C8B50}"/>
              </a:ext>
            </a:extLst>
          </p:cNvPr>
          <p:cNvSpPr/>
          <p:nvPr/>
        </p:nvSpPr>
        <p:spPr>
          <a:xfrm rot="10226173">
            <a:off x="2952281" y="2731091"/>
            <a:ext cx="323936" cy="266537"/>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1759742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interni, tavolo, computer, scrivania&#10;&#10;Descrizione generata automaticamente">
            <a:extLst>
              <a:ext uri="{FF2B5EF4-FFF2-40B4-BE49-F238E27FC236}">
                <a16:creationId xmlns:a16="http://schemas.microsoft.com/office/drawing/2014/main" id="{D8BD69AA-E77B-9445-BB57-4113FAD468AB}"/>
              </a:ext>
            </a:extLst>
          </p:cNvPr>
          <p:cNvPicPr>
            <a:picLocks noChangeAspect="1"/>
          </p:cNvPicPr>
          <p:nvPr/>
        </p:nvPicPr>
        <p:blipFill rotWithShape="1">
          <a:blip r:embed="rId2"/>
          <a:srcRect b="54502"/>
          <a:stretch/>
        </p:blipFill>
        <p:spPr>
          <a:xfrm>
            <a:off x="6096000" y="1824392"/>
            <a:ext cx="4929803" cy="1713089"/>
          </a:xfrm>
          <a:prstGeom prst="rect">
            <a:avLst/>
          </a:prstGeom>
        </p:spPr>
      </p:pic>
      <p:pic>
        <p:nvPicPr>
          <p:cNvPr id="7" name="Immagine 6" descr="Immagine che contiene interni, computer, tavolo, portatile&#10;&#10;Descrizione generata automaticamente">
            <a:extLst>
              <a:ext uri="{FF2B5EF4-FFF2-40B4-BE49-F238E27FC236}">
                <a16:creationId xmlns:a16="http://schemas.microsoft.com/office/drawing/2014/main" id="{1BC36872-2DD2-B740-AC52-0F23038FBA32}"/>
              </a:ext>
            </a:extLst>
          </p:cNvPr>
          <p:cNvPicPr>
            <a:picLocks noChangeAspect="1"/>
          </p:cNvPicPr>
          <p:nvPr/>
        </p:nvPicPr>
        <p:blipFill rotWithShape="1">
          <a:blip r:embed="rId3"/>
          <a:srcRect r="7247" b="58495"/>
          <a:stretch/>
        </p:blipFill>
        <p:spPr>
          <a:xfrm>
            <a:off x="352069" y="1883860"/>
            <a:ext cx="4750001" cy="1594151"/>
          </a:xfrm>
          <a:prstGeom prst="rect">
            <a:avLst/>
          </a:prstGeom>
        </p:spPr>
      </p:pic>
      <p:pic>
        <p:nvPicPr>
          <p:cNvPr id="9" name="Immagine 8" descr="Immagine che contiene interni, tavolo, computer, scrivania&#10;&#10;Descrizione generata automaticamente">
            <a:extLst>
              <a:ext uri="{FF2B5EF4-FFF2-40B4-BE49-F238E27FC236}">
                <a16:creationId xmlns:a16="http://schemas.microsoft.com/office/drawing/2014/main" id="{116A775D-B601-D749-976E-E72592B60A59}"/>
              </a:ext>
            </a:extLst>
          </p:cNvPr>
          <p:cNvPicPr>
            <a:picLocks noChangeAspect="1"/>
          </p:cNvPicPr>
          <p:nvPr/>
        </p:nvPicPr>
        <p:blipFill rotWithShape="1">
          <a:blip r:embed="rId4"/>
          <a:srcRect b="56398"/>
          <a:stretch/>
        </p:blipFill>
        <p:spPr>
          <a:xfrm>
            <a:off x="6275867" y="300038"/>
            <a:ext cx="4479579" cy="1464886"/>
          </a:xfrm>
          <a:prstGeom prst="rect">
            <a:avLst/>
          </a:prstGeom>
        </p:spPr>
      </p:pic>
      <p:pic>
        <p:nvPicPr>
          <p:cNvPr id="11" name="Immagine 10" descr="Immagine che contiene interni, tavolo, mensola, sedendo&#10;&#10;Descrizione generata automaticamente">
            <a:extLst>
              <a:ext uri="{FF2B5EF4-FFF2-40B4-BE49-F238E27FC236}">
                <a16:creationId xmlns:a16="http://schemas.microsoft.com/office/drawing/2014/main" id="{6DE35904-31D5-D74F-A498-DDC96E4F4F72}"/>
              </a:ext>
            </a:extLst>
          </p:cNvPr>
          <p:cNvPicPr>
            <a:picLocks noChangeAspect="1"/>
          </p:cNvPicPr>
          <p:nvPr/>
        </p:nvPicPr>
        <p:blipFill rotWithShape="1">
          <a:blip r:embed="rId5"/>
          <a:srcRect b="51592"/>
          <a:stretch/>
        </p:blipFill>
        <p:spPr>
          <a:xfrm>
            <a:off x="709612" y="300038"/>
            <a:ext cx="4034916" cy="1464905"/>
          </a:xfrm>
          <a:prstGeom prst="rect">
            <a:avLst/>
          </a:prstGeom>
        </p:spPr>
      </p:pic>
      <p:grpSp>
        <p:nvGrpSpPr>
          <p:cNvPr id="17" name="Gruppo 16">
            <a:extLst>
              <a:ext uri="{FF2B5EF4-FFF2-40B4-BE49-F238E27FC236}">
                <a16:creationId xmlns:a16="http://schemas.microsoft.com/office/drawing/2014/main" id="{27E5588B-D41F-F142-9C56-68B4D4FE4939}"/>
              </a:ext>
            </a:extLst>
          </p:cNvPr>
          <p:cNvGrpSpPr/>
          <p:nvPr/>
        </p:nvGrpSpPr>
        <p:grpSpPr>
          <a:xfrm>
            <a:off x="4099860" y="3646704"/>
            <a:ext cx="3447691" cy="3042663"/>
            <a:chOff x="4084532" y="3776830"/>
            <a:chExt cx="3447691" cy="3042663"/>
          </a:xfrm>
        </p:grpSpPr>
        <p:pic>
          <p:nvPicPr>
            <p:cNvPr id="13" name="Immagine 12" descr="Immagine che contiene interni, tavolo, computer, scrivania&#10;&#10;Descrizione generata automaticamente">
              <a:extLst>
                <a:ext uri="{FF2B5EF4-FFF2-40B4-BE49-F238E27FC236}">
                  <a16:creationId xmlns:a16="http://schemas.microsoft.com/office/drawing/2014/main" id="{805797E7-A792-5A49-A29B-3DFFE9DD1433}"/>
                </a:ext>
              </a:extLst>
            </p:cNvPr>
            <p:cNvPicPr>
              <a:picLocks noChangeAspect="1"/>
            </p:cNvPicPr>
            <p:nvPr/>
          </p:nvPicPr>
          <p:blipFill rotWithShape="1">
            <a:blip r:embed="rId2"/>
            <a:srcRect l="34015" r="36147" b="64889"/>
            <a:stretch/>
          </p:blipFill>
          <p:spPr>
            <a:xfrm>
              <a:off x="4084532" y="3776830"/>
              <a:ext cx="3447691" cy="3042663"/>
            </a:xfrm>
            <a:prstGeom prst="rect">
              <a:avLst/>
            </a:prstGeom>
          </p:spPr>
        </p:pic>
        <p:cxnSp>
          <p:nvCxnSpPr>
            <p:cNvPr id="14" name="Connettore 1 13">
              <a:extLst>
                <a:ext uri="{FF2B5EF4-FFF2-40B4-BE49-F238E27FC236}">
                  <a16:creationId xmlns:a16="http://schemas.microsoft.com/office/drawing/2014/main" id="{0E5208E9-4639-2E4D-9C64-A622B03C096A}"/>
                </a:ext>
              </a:extLst>
            </p:cNvPr>
            <p:cNvCxnSpPr>
              <a:cxnSpLocks/>
            </p:cNvCxnSpPr>
            <p:nvPr/>
          </p:nvCxnSpPr>
          <p:spPr>
            <a:xfrm>
              <a:off x="4906461" y="5599709"/>
              <a:ext cx="1558507"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Connettore 1 15">
              <a:extLst>
                <a:ext uri="{FF2B5EF4-FFF2-40B4-BE49-F238E27FC236}">
                  <a16:creationId xmlns:a16="http://schemas.microsoft.com/office/drawing/2014/main" id="{AF116769-241C-EB40-9E85-91C0B43500DA}"/>
                </a:ext>
              </a:extLst>
            </p:cNvPr>
            <p:cNvCxnSpPr>
              <a:cxnSpLocks/>
            </p:cNvCxnSpPr>
            <p:nvPr/>
          </p:nvCxnSpPr>
          <p:spPr>
            <a:xfrm>
              <a:off x="4906461" y="5759215"/>
              <a:ext cx="1558507"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9" name="CasellaDiTesto 18">
            <a:extLst>
              <a:ext uri="{FF2B5EF4-FFF2-40B4-BE49-F238E27FC236}">
                <a16:creationId xmlns:a16="http://schemas.microsoft.com/office/drawing/2014/main" id="{F05B9682-D897-F947-A4DD-0AC198AEC655}"/>
              </a:ext>
            </a:extLst>
          </p:cNvPr>
          <p:cNvSpPr txBox="1"/>
          <p:nvPr/>
        </p:nvSpPr>
        <p:spPr>
          <a:xfrm>
            <a:off x="4876800" y="435429"/>
            <a:ext cx="727763" cy="369332"/>
          </a:xfrm>
          <a:prstGeom prst="rect">
            <a:avLst/>
          </a:prstGeom>
          <a:noFill/>
        </p:spPr>
        <p:txBody>
          <a:bodyPr wrap="none" rtlCol="0">
            <a:spAutoFit/>
          </a:bodyPr>
          <a:lstStyle/>
          <a:p>
            <a:r>
              <a:rPr lang="it-IT" dirty="0"/>
              <a:t>40 </a:t>
            </a:r>
            <a:r>
              <a:rPr lang="it-IT" dirty="0" err="1"/>
              <a:t>gtt</a:t>
            </a:r>
            <a:endParaRPr lang="it-IT" dirty="0"/>
          </a:p>
        </p:txBody>
      </p:sp>
      <p:sp>
        <p:nvSpPr>
          <p:cNvPr id="20" name="CasellaDiTesto 19">
            <a:extLst>
              <a:ext uri="{FF2B5EF4-FFF2-40B4-BE49-F238E27FC236}">
                <a16:creationId xmlns:a16="http://schemas.microsoft.com/office/drawing/2014/main" id="{B4130228-96B1-C84A-A41E-3792E27445A8}"/>
              </a:ext>
            </a:extLst>
          </p:cNvPr>
          <p:cNvSpPr txBox="1"/>
          <p:nvPr/>
        </p:nvSpPr>
        <p:spPr>
          <a:xfrm>
            <a:off x="11074400" y="449943"/>
            <a:ext cx="727763" cy="369332"/>
          </a:xfrm>
          <a:prstGeom prst="rect">
            <a:avLst/>
          </a:prstGeom>
          <a:noFill/>
        </p:spPr>
        <p:txBody>
          <a:bodyPr wrap="none" rtlCol="0">
            <a:spAutoFit/>
          </a:bodyPr>
          <a:lstStyle/>
          <a:p>
            <a:r>
              <a:rPr lang="it-IT" dirty="0"/>
              <a:t>80 </a:t>
            </a:r>
            <a:r>
              <a:rPr lang="it-IT" dirty="0" err="1"/>
              <a:t>gtt</a:t>
            </a:r>
            <a:endParaRPr lang="it-IT" dirty="0"/>
          </a:p>
        </p:txBody>
      </p:sp>
      <p:sp>
        <p:nvSpPr>
          <p:cNvPr id="21" name="CasellaDiTesto 20">
            <a:extLst>
              <a:ext uri="{FF2B5EF4-FFF2-40B4-BE49-F238E27FC236}">
                <a16:creationId xmlns:a16="http://schemas.microsoft.com/office/drawing/2014/main" id="{5B2F8A03-E5AE-D142-92A6-33A8C96F7090}"/>
              </a:ext>
            </a:extLst>
          </p:cNvPr>
          <p:cNvSpPr txBox="1"/>
          <p:nvPr/>
        </p:nvSpPr>
        <p:spPr>
          <a:xfrm>
            <a:off x="696686" y="3672114"/>
            <a:ext cx="844783" cy="369332"/>
          </a:xfrm>
          <a:prstGeom prst="rect">
            <a:avLst/>
          </a:prstGeom>
          <a:noFill/>
        </p:spPr>
        <p:txBody>
          <a:bodyPr wrap="none" rtlCol="0">
            <a:spAutoFit/>
          </a:bodyPr>
          <a:lstStyle/>
          <a:p>
            <a:r>
              <a:rPr lang="it-IT" dirty="0"/>
              <a:t>160 </a:t>
            </a:r>
            <a:r>
              <a:rPr lang="it-IT" dirty="0" err="1"/>
              <a:t>gtt</a:t>
            </a:r>
            <a:endParaRPr lang="it-IT" dirty="0"/>
          </a:p>
        </p:txBody>
      </p:sp>
      <p:sp>
        <p:nvSpPr>
          <p:cNvPr id="22" name="CasellaDiTesto 21">
            <a:extLst>
              <a:ext uri="{FF2B5EF4-FFF2-40B4-BE49-F238E27FC236}">
                <a16:creationId xmlns:a16="http://schemas.microsoft.com/office/drawing/2014/main" id="{2C6A043F-7ABB-CE4B-8448-95A23699FC15}"/>
              </a:ext>
            </a:extLst>
          </p:cNvPr>
          <p:cNvSpPr txBox="1"/>
          <p:nvPr/>
        </p:nvSpPr>
        <p:spPr>
          <a:xfrm>
            <a:off x="10087429" y="3773714"/>
            <a:ext cx="844783" cy="369332"/>
          </a:xfrm>
          <a:prstGeom prst="rect">
            <a:avLst/>
          </a:prstGeom>
          <a:noFill/>
        </p:spPr>
        <p:txBody>
          <a:bodyPr wrap="none" rtlCol="0">
            <a:spAutoFit/>
          </a:bodyPr>
          <a:lstStyle/>
          <a:p>
            <a:r>
              <a:rPr lang="it-IT" dirty="0"/>
              <a:t>240 </a:t>
            </a:r>
            <a:r>
              <a:rPr lang="it-IT" dirty="0" err="1"/>
              <a:t>gtt</a:t>
            </a:r>
            <a:endParaRPr lang="it-IT" dirty="0"/>
          </a:p>
        </p:txBody>
      </p:sp>
      <p:sp>
        <p:nvSpPr>
          <p:cNvPr id="23" name="CasellaDiTesto 22">
            <a:extLst>
              <a:ext uri="{FF2B5EF4-FFF2-40B4-BE49-F238E27FC236}">
                <a16:creationId xmlns:a16="http://schemas.microsoft.com/office/drawing/2014/main" id="{D7362891-92E9-CB43-B2A3-31E0A88C9D96}"/>
              </a:ext>
            </a:extLst>
          </p:cNvPr>
          <p:cNvSpPr txBox="1"/>
          <p:nvPr/>
        </p:nvSpPr>
        <p:spPr>
          <a:xfrm>
            <a:off x="696686" y="4813217"/>
            <a:ext cx="2335919" cy="923330"/>
          </a:xfrm>
          <a:prstGeom prst="rect">
            <a:avLst/>
          </a:prstGeom>
          <a:noFill/>
        </p:spPr>
        <p:txBody>
          <a:bodyPr wrap="square" rtlCol="0">
            <a:spAutoFit/>
          </a:bodyPr>
          <a:lstStyle/>
          <a:p>
            <a:pPr algn="ctr"/>
            <a:r>
              <a:rPr lang="it-IT" dirty="0"/>
              <a:t>Finalmente un vantaggio per il </a:t>
            </a:r>
            <a:r>
              <a:rPr lang="it-IT" dirty="0" err="1"/>
              <a:t>pzt</a:t>
            </a:r>
            <a:endParaRPr lang="it-IT" dirty="0"/>
          </a:p>
          <a:p>
            <a:endParaRPr lang="it-IT" dirty="0"/>
          </a:p>
        </p:txBody>
      </p:sp>
      <p:sp>
        <p:nvSpPr>
          <p:cNvPr id="2" name="CasellaDiTesto 1">
            <a:extLst>
              <a:ext uri="{FF2B5EF4-FFF2-40B4-BE49-F238E27FC236}">
                <a16:creationId xmlns:a16="http://schemas.microsoft.com/office/drawing/2014/main" id="{6D1A7520-39C8-B042-BE9E-9C8AA8D5D6CA}"/>
              </a:ext>
            </a:extLst>
          </p:cNvPr>
          <p:cNvSpPr txBox="1"/>
          <p:nvPr/>
        </p:nvSpPr>
        <p:spPr>
          <a:xfrm>
            <a:off x="4921789" y="819565"/>
            <a:ext cx="500458" cy="307777"/>
          </a:xfrm>
          <a:prstGeom prst="rect">
            <a:avLst/>
          </a:prstGeom>
          <a:noFill/>
        </p:spPr>
        <p:txBody>
          <a:bodyPr wrap="none" rtlCol="0">
            <a:spAutoFit/>
          </a:bodyPr>
          <a:lstStyle/>
          <a:p>
            <a:r>
              <a:rPr lang="it-IT" sz="1400" dirty="0"/>
              <a:t>2 ml</a:t>
            </a:r>
          </a:p>
        </p:txBody>
      </p:sp>
      <p:sp>
        <p:nvSpPr>
          <p:cNvPr id="18" name="CasellaDiTesto 17">
            <a:extLst>
              <a:ext uri="{FF2B5EF4-FFF2-40B4-BE49-F238E27FC236}">
                <a16:creationId xmlns:a16="http://schemas.microsoft.com/office/drawing/2014/main" id="{377F8CD2-B489-A640-9AC0-087EA750FB1E}"/>
              </a:ext>
            </a:extLst>
          </p:cNvPr>
          <p:cNvSpPr txBox="1"/>
          <p:nvPr/>
        </p:nvSpPr>
        <p:spPr>
          <a:xfrm>
            <a:off x="11176521" y="838154"/>
            <a:ext cx="500458" cy="307777"/>
          </a:xfrm>
          <a:prstGeom prst="rect">
            <a:avLst/>
          </a:prstGeom>
          <a:noFill/>
        </p:spPr>
        <p:txBody>
          <a:bodyPr wrap="none" rtlCol="0">
            <a:spAutoFit/>
          </a:bodyPr>
          <a:lstStyle/>
          <a:p>
            <a:r>
              <a:rPr lang="it-IT" sz="1400" dirty="0"/>
              <a:t>4 ml</a:t>
            </a:r>
          </a:p>
        </p:txBody>
      </p:sp>
      <p:sp>
        <p:nvSpPr>
          <p:cNvPr id="24" name="CasellaDiTesto 23">
            <a:extLst>
              <a:ext uri="{FF2B5EF4-FFF2-40B4-BE49-F238E27FC236}">
                <a16:creationId xmlns:a16="http://schemas.microsoft.com/office/drawing/2014/main" id="{40AEB79E-C380-ED4F-BBE1-CF549D16BF7E}"/>
              </a:ext>
            </a:extLst>
          </p:cNvPr>
          <p:cNvSpPr txBox="1"/>
          <p:nvPr/>
        </p:nvSpPr>
        <p:spPr>
          <a:xfrm>
            <a:off x="868848" y="3989157"/>
            <a:ext cx="500458" cy="307777"/>
          </a:xfrm>
          <a:prstGeom prst="rect">
            <a:avLst/>
          </a:prstGeom>
          <a:noFill/>
        </p:spPr>
        <p:txBody>
          <a:bodyPr wrap="none" rtlCol="0">
            <a:spAutoFit/>
          </a:bodyPr>
          <a:lstStyle/>
          <a:p>
            <a:r>
              <a:rPr lang="it-IT" sz="1400" dirty="0"/>
              <a:t>8 ml</a:t>
            </a:r>
          </a:p>
        </p:txBody>
      </p:sp>
      <p:sp>
        <p:nvSpPr>
          <p:cNvPr id="25" name="CasellaDiTesto 24">
            <a:extLst>
              <a:ext uri="{FF2B5EF4-FFF2-40B4-BE49-F238E27FC236}">
                <a16:creationId xmlns:a16="http://schemas.microsoft.com/office/drawing/2014/main" id="{E3473591-7110-DD4C-A206-5167EF0A5419}"/>
              </a:ext>
            </a:extLst>
          </p:cNvPr>
          <p:cNvSpPr txBox="1"/>
          <p:nvPr/>
        </p:nvSpPr>
        <p:spPr>
          <a:xfrm>
            <a:off x="10246598" y="4128618"/>
            <a:ext cx="591829" cy="307777"/>
          </a:xfrm>
          <a:prstGeom prst="rect">
            <a:avLst/>
          </a:prstGeom>
          <a:noFill/>
        </p:spPr>
        <p:txBody>
          <a:bodyPr wrap="none" rtlCol="0">
            <a:spAutoFit/>
          </a:bodyPr>
          <a:lstStyle/>
          <a:p>
            <a:r>
              <a:rPr lang="it-IT" sz="1400" dirty="0"/>
              <a:t>12 ml</a:t>
            </a:r>
          </a:p>
        </p:txBody>
      </p:sp>
    </p:spTree>
    <p:extLst>
      <p:ext uri="{BB962C8B-B14F-4D97-AF65-F5344CB8AC3E}">
        <p14:creationId xmlns:p14="http://schemas.microsoft.com/office/powerpoint/2010/main" val="30303843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nettore 1 6">
            <a:extLst>
              <a:ext uri="{FF2B5EF4-FFF2-40B4-BE49-F238E27FC236}">
                <a16:creationId xmlns:a16="http://schemas.microsoft.com/office/drawing/2014/main" id="{772DFE5F-A5BC-BC44-A721-DE1FDD319689}"/>
              </a:ext>
            </a:extLst>
          </p:cNvPr>
          <p:cNvCxnSpPr>
            <a:cxnSpLocks/>
          </p:cNvCxnSpPr>
          <p:nvPr/>
        </p:nvCxnSpPr>
        <p:spPr>
          <a:xfrm flipH="1" flipV="1">
            <a:off x="4602132" y="3667760"/>
            <a:ext cx="1056988" cy="60925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Connettore 1 7">
            <a:extLst>
              <a:ext uri="{FF2B5EF4-FFF2-40B4-BE49-F238E27FC236}">
                <a16:creationId xmlns:a16="http://schemas.microsoft.com/office/drawing/2014/main" id="{CDA8E5AF-AA2B-AA4C-A0A7-320C49787A42}"/>
              </a:ext>
            </a:extLst>
          </p:cNvPr>
          <p:cNvCxnSpPr>
            <a:cxnSpLocks/>
          </p:cNvCxnSpPr>
          <p:nvPr/>
        </p:nvCxnSpPr>
        <p:spPr>
          <a:xfrm flipH="1">
            <a:off x="4724400" y="4277010"/>
            <a:ext cx="934720" cy="711550"/>
          </a:xfrm>
          <a:prstGeom prst="line">
            <a:avLst/>
          </a:prstGeom>
        </p:spPr>
        <p:style>
          <a:lnRef idx="1">
            <a:schemeClr val="accent1"/>
          </a:lnRef>
          <a:fillRef idx="0">
            <a:schemeClr val="accent1"/>
          </a:fillRef>
          <a:effectRef idx="0">
            <a:schemeClr val="accent1"/>
          </a:effectRef>
          <a:fontRef idx="minor">
            <a:schemeClr val="tx1"/>
          </a:fontRef>
        </p:style>
      </p:cxnSp>
      <p:sp>
        <p:nvSpPr>
          <p:cNvPr id="9" name="CasellaDiTesto 8">
            <a:extLst>
              <a:ext uri="{FF2B5EF4-FFF2-40B4-BE49-F238E27FC236}">
                <a16:creationId xmlns:a16="http://schemas.microsoft.com/office/drawing/2014/main" id="{699FB238-F006-0343-A2FC-E7215C1E6562}"/>
              </a:ext>
            </a:extLst>
          </p:cNvPr>
          <p:cNvSpPr txBox="1"/>
          <p:nvPr/>
        </p:nvSpPr>
        <p:spPr>
          <a:xfrm>
            <a:off x="2421786" y="3845746"/>
            <a:ext cx="1494320" cy="830997"/>
          </a:xfrm>
          <a:prstGeom prst="rect">
            <a:avLst/>
          </a:prstGeom>
          <a:noFill/>
        </p:spPr>
        <p:txBody>
          <a:bodyPr wrap="none" rtlCol="0">
            <a:spAutoFit/>
          </a:bodyPr>
          <a:lstStyle/>
          <a:p>
            <a:pPr marL="285750" indent="-285750">
              <a:buFont typeface="Arial" panose="020B0604020202020204" pitchFamily="34" charset="0"/>
              <a:buChar char="•"/>
            </a:pPr>
            <a:r>
              <a:rPr lang="it-IT" sz="1600" i="1" dirty="0"/>
              <a:t>LOW-DOSE</a:t>
            </a:r>
          </a:p>
          <a:p>
            <a:endParaRPr lang="it-IT" sz="1600" dirty="0"/>
          </a:p>
          <a:p>
            <a:pPr marL="285750" indent="-285750">
              <a:buFont typeface="Arial" panose="020B0604020202020204" pitchFamily="34" charset="0"/>
              <a:buChar char="•"/>
            </a:pPr>
            <a:r>
              <a:rPr lang="it-IT" sz="1600" dirty="0"/>
              <a:t>PONDERALE</a:t>
            </a:r>
          </a:p>
        </p:txBody>
      </p:sp>
      <p:pic>
        <p:nvPicPr>
          <p:cNvPr id="2" name="Immagine 1">
            <a:extLst>
              <a:ext uri="{FF2B5EF4-FFF2-40B4-BE49-F238E27FC236}">
                <a16:creationId xmlns:a16="http://schemas.microsoft.com/office/drawing/2014/main" id="{621EF8E8-1610-3F4D-BD7C-3B1C58C35463}"/>
              </a:ext>
            </a:extLst>
          </p:cNvPr>
          <p:cNvPicPr>
            <a:picLocks noChangeAspect="1"/>
          </p:cNvPicPr>
          <p:nvPr/>
        </p:nvPicPr>
        <p:blipFill>
          <a:blip r:embed="rId2"/>
          <a:stretch>
            <a:fillRect/>
          </a:stretch>
        </p:blipFill>
        <p:spPr>
          <a:xfrm>
            <a:off x="250347" y="417383"/>
            <a:ext cx="6187657" cy="1720335"/>
          </a:xfrm>
          <a:prstGeom prst="rect">
            <a:avLst/>
          </a:prstGeom>
        </p:spPr>
      </p:pic>
      <p:pic>
        <p:nvPicPr>
          <p:cNvPr id="3" name="Immagine 2">
            <a:extLst>
              <a:ext uri="{FF2B5EF4-FFF2-40B4-BE49-F238E27FC236}">
                <a16:creationId xmlns:a16="http://schemas.microsoft.com/office/drawing/2014/main" id="{44551403-FD67-2A4A-AE00-25E26BB49101}"/>
              </a:ext>
            </a:extLst>
          </p:cNvPr>
          <p:cNvPicPr>
            <a:picLocks noChangeAspect="1"/>
          </p:cNvPicPr>
          <p:nvPr/>
        </p:nvPicPr>
        <p:blipFill>
          <a:blip r:embed="rId3"/>
          <a:stretch>
            <a:fillRect/>
          </a:stretch>
        </p:blipFill>
        <p:spPr>
          <a:xfrm>
            <a:off x="5991050" y="1730835"/>
            <a:ext cx="5950603" cy="4709782"/>
          </a:xfrm>
          <a:prstGeom prst="rect">
            <a:avLst/>
          </a:prstGeom>
        </p:spPr>
      </p:pic>
    </p:spTree>
    <p:extLst>
      <p:ext uri="{BB962C8B-B14F-4D97-AF65-F5344CB8AC3E}">
        <p14:creationId xmlns:p14="http://schemas.microsoft.com/office/powerpoint/2010/main" val="19369350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CasellaDiTesto 28">
            <a:extLst>
              <a:ext uri="{FF2B5EF4-FFF2-40B4-BE49-F238E27FC236}">
                <a16:creationId xmlns:a16="http://schemas.microsoft.com/office/drawing/2014/main" id="{787BBE0D-5DF8-8D48-9189-B1647299EEC1}"/>
              </a:ext>
            </a:extLst>
          </p:cNvPr>
          <p:cNvSpPr txBox="1"/>
          <p:nvPr/>
        </p:nvSpPr>
        <p:spPr>
          <a:xfrm>
            <a:off x="8803232" y="1530976"/>
            <a:ext cx="3616998" cy="1754326"/>
          </a:xfrm>
          <a:prstGeom prst="rect">
            <a:avLst/>
          </a:prstGeom>
          <a:noFill/>
        </p:spPr>
        <p:txBody>
          <a:bodyPr wrap="square" rtlCol="0">
            <a:spAutoFit/>
          </a:bodyPr>
          <a:lstStyle/>
          <a:p>
            <a:pPr marL="285750" indent="-285750">
              <a:buFont typeface="Arial" panose="020B0604020202020204" pitchFamily="34" charset="0"/>
              <a:buChar char="•"/>
            </a:pPr>
            <a:r>
              <a:rPr lang="it-IT" dirty="0"/>
              <a:t>EF </a:t>
            </a:r>
            <a:r>
              <a:rPr lang="it-IT" sz="1400" dirty="0"/>
              <a:t>(liquido, denso e concentrato)</a:t>
            </a:r>
          </a:p>
          <a:p>
            <a:pPr marL="285750" indent="-285750">
              <a:buFont typeface="Arial" panose="020B0604020202020204" pitchFamily="34" charset="0"/>
              <a:buChar char="•"/>
            </a:pPr>
            <a:r>
              <a:rPr lang="it-IT" dirty="0"/>
              <a:t>TM</a:t>
            </a:r>
          </a:p>
          <a:p>
            <a:pPr marL="285750" indent="-285750">
              <a:buFont typeface="Arial" panose="020B0604020202020204" pitchFamily="34" charset="0"/>
              <a:buChar char="•"/>
            </a:pPr>
            <a:r>
              <a:rPr lang="it-IT" dirty="0"/>
              <a:t>MG</a:t>
            </a:r>
          </a:p>
          <a:p>
            <a:pPr marL="285750" indent="-285750">
              <a:buFont typeface="Arial" panose="020B0604020202020204" pitchFamily="34" charset="0"/>
              <a:buChar char="•"/>
            </a:pPr>
            <a:r>
              <a:rPr lang="it-IT" dirty="0"/>
              <a:t>OE</a:t>
            </a:r>
          </a:p>
          <a:p>
            <a:pPr marL="285750" indent="-285750">
              <a:buFont typeface="Arial" panose="020B0604020202020204" pitchFamily="34" charset="0"/>
              <a:buChar char="•"/>
            </a:pPr>
            <a:r>
              <a:rPr lang="it-IT" dirty="0"/>
              <a:t>Altri tipi di estratti (fitocosmesi)</a:t>
            </a:r>
          </a:p>
          <a:p>
            <a:endParaRPr lang="it-IT" dirty="0"/>
          </a:p>
        </p:txBody>
      </p:sp>
      <p:sp>
        <p:nvSpPr>
          <p:cNvPr id="30" name="CasellaDiTesto 29">
            <a:extLst>
              <a:ext uri="{FF2B5EF4-FFF2-40B4-BE49-F238E27FC236}">
                <a16:creationId xmlns:a16="http://schemas.microsoft.com/office/drawing/2014/main" id="{EA7B34B2-3A3B-1B4C-9967-2DAA6D552E08}"/>
              </a:ext>
            </a:extLst>
          </p:cNvPr>
          <p:cNvSpPr txBox="1"/>
          <p:nvPr/>
        </p:nvSpPr>
        <p:spPr>
          <a:xfrm>
            <a:off x="9154735" y="3502159"/>
            <a:ext cx="2431149" cy="923330"/>
          </a:xfrm>
          <a:prstGeom prst="rect">
            <a:avLst/>
          </a:prstGeom>
          <a:noFill/>
        </p:spPr>
        <p:txBody>
          <a:bodyPr wrap="square" rtlCol="0">
            <a:spAutoFit/>
          </a:bodyPr>
          <a:lstStyle/>
          <a:p>
            <a:pPr marL="285750" indent="-285750">
              <a:buFont typeface="Arial" panose="020B0604020202020204" pitchFamily="34" charset="0"/>
              <a:buChar char="•"/>
            </a:pPr>
            <a:r>
              <a:rPr lang="it-IT" dirty="0"/>
              <a:t>ACQUA</a:t>
            </a:r>
          </a:p>
          <a:p>
            <a:pPr marL="285750" indent="-285750">
              <a:buFont typeface="Arial" panose="020B0604020202020204" pitchFamily="34" charset="0"/>
              <a:buChar char="•"/>
            </a:pPr>
            <a:r>
              <a:rPr lang="it-IT" i="1" dirty="0"/>
              <a:t>ALCOL</a:t>
            </a:r>
          </a:p>
          <a:p>
            <a:pPr marL="285750" indent="-285750">
              <a:buFont typeface="Arial" panose="020B0604020202020204" pitchFamily="34" charset="0"/>
              <a:buChar char="•"/>
            </a:pPr>
            <a:r>
              <a:rPr lang="it-IT" dirty="0" err="1"/>
              <a:t>Formulaz</a:t>
            </a:r>
            <a:r>
              <a:rPr lang="it-IT" dirty="0"/>
              <a:t>. </a:t>
            </a:r>
            <a:r>
              <a:rPr lang="it-IT" dirty="0" err="1"/>
              <a:t>Omeosin</a:t>
            </a:r>
            <a:r>
              <a:rPr lang="it-IT" dirty="0"/>
              <a:t>.</a:t>
            </a:r>
          </a:p>
        </p:txBody>
      </p:sp>
      <p:sp>
        <p:nvSpPr>
          <p:cNvPr id="32" name="CasellaDiTesto 31">
            <a:extLst>
              <a:ext uri="{FF2B5EF4-FFF2-40B4-BE49-F238E27FC236}">
                <a16:creationId xmlns:a16="http://schemas.microsoft.com/office/drawing/2014/main" id="{5971D139-A288-0741-9727-4342AC86AD7A}"/>
              </a:ext>
            </a:extLst>
          </p:cNvPr>
          <p:cNvSpPr txBox="1"/>
          <p:nvPr/>
        </p:nvSpPr>
        <p:spPr>
          <a:xfrm>
            <a:off x="9203387" y="4898389"/>
            <a:ext cx="1814286" cy="646331"/>
          </a:xfrm>
          <a:prstGeom prst="rect">
            <a:avLst/>
          </a:prstGeom>
          <a:solidFill>
            <a:schemeClr val="bg1"/>
          </a:solidFill>
        </p:spPr>
        <p:txBody>
          <a:bodyPr wrap="square" rtlCol="0">
            <a:spAutoFit/>
          </a:bodyPr>
          <a:lstStyle/>
          <a:p>
            <a:r>
              <a:rPr lang="it-IT" dirty="0"/>
              <a:t>ECCIPIENTISTICA COSMETICA</a:t>
            </a:r>
          </a:p>
        </p:txBody>
      </p:sp>
      <p:sp>
        <p:nvSpPr>
          <p:cNvPr id="33" name="CasellaDiTesto 32">
            <a:extLst>
              <a:ext uri="{FF2B5EF4-FFF2-40B4-BE49-F238E27FC236}">
                <a16:creationId xmlns:a16="http://schemas.microsoft.com/office/drawing/2014/main" id="{EA7621E2-B8E4-B94C-BAFF-914A762E96B4}"/>
              </a:ext>
            </a:extLst>
          </p:cNvPr>
          <p:cNvSpPr txBox="1"/>
          <p:nvPr/>
        </p:nvSpPr>
        <p:spPr>
          <a:xfrm>
            <a:off x="8095107" y="1031887"/>
            <a:ext cx="974626" cy="369332"/>
          </a:xfrm>
          <a:prstGeom prst="rect">
            <a:avLst/>
          </a:prstGeom>
          <a:noFill/>
        </p:spPr>
        <p:txBody>
          <a:bodyPr wrap="none" rtlCol="0">
            <a:spAutoFit/>
          </a:bodyPr>
          <a:lstStyle/>
          <a:p>
            <a:r>
              <a:rPr lang="it-IT" dirty="0"/>
              <a:t>Legenda</a:t>
            </a:r>
          </a:p>
        </p:txBody>
      </p:sp>
      <p:sp>
        <p:nvSpPr>
          <p:cNvPr id="34" name="Rettangolo 33">
            <a:extLst>
              <a:ext uri="{FF2B5EF4-FFF2-40B4-BE49-F238E27FC236}">
                <a16:creationId xmlns:a16="http://schemas.microsoft.com/office/drawing/2014/main" id="{35E94325-CBBA-0149-B9F7-35411BA7036E}"/>
              </a:ext>
            </a:extLst>
          </p:cNvPr>
          <p:cNvSpPr/>
          <p:nvPr/>
        </p:nvSpPr>
        <p:spPr>
          <a:xfrm>
            <a:off x="7972926" y="945625"/>
            <a:ext cx="4219074" cy="47390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46" name="Immagine 45"/>
          <p:cNvPicPr>
            <a:picLocks noChangeAspect="1"/>
          </p:cNvPicPr>
          <p:nvPr/>
        </p:nvPicPr>
        <p:blipFill rotWithShape="1">
          <a:blip r:embed="rId2">
            <a:extLst>
              <a:ext uri="{28A0092B-C50C-407E-A947-70E740481C1C}">
                <a14:useLocalDpi xmlns:a14="http://schemas.microsoft.com/office/drawing/2010/main" val="0"/>
              </a:ext>
            </a:extLst>
          </a:blip>
          <a:srcRect l="32594" t="1" r="28961" b="4726"/>
          <a:stretch/>
        </p:blipFill>
        <p:spPr>
          <a:xfrm>
            <a:off x="730866" y="0"/>
            <a:ext cx="1656000" cy="4104000"/>
          </a:xfrm>
          <a:prstGeom prst="rect">
            <a:avLst/>
          </a:prstGeom>
        </p:spPr>
      </p:pic>
      <p:pic>
        <p:nvPicPr>
          <p:cNvPr id="47" name="Immagine 46"/>
          <p:cNvPicPr>
            <a:picLocks noChangeAspect="1"/>
          </p:cNvPicPr>
          <p:nvPr/>
        </p:nvPicPr>
        <p:blipFill rotWithShape="1">
          <a:blip r:embed="rId3">
            <a:extLst>
              <a:ext uri="{28A0092B-C50C-407E-A947-70E740481C1C}">
                <a14:useLocalDpi xmlns:a14="http://schemas.microsoft.com/office/drawing/2010/main" val="0"/>
              </a:ext>
            </a:extLst>
          </a:blip>
          <a:srcRect l="40234" r="19771" b="7921"/>
          <a:stretch/>
        </p:blipFill>
        <p:spPr>
          <a:xfrm>
            <a:off x="3031026" y="722603"/>
            <a:ext cx="1271747" cy="2927975"/>
          </a:xfrm>
          <a:prstGeom prst="rect">
            <a:avLst/>
          </a:prstGeom>
        </p:spPr>
      </p:pic>
      <p:pic>
        <p:nvPicPr>
          <p:cNvPr id="48" name="Immagine 47"/>
          <p:cNvPicPr>
            <a:picLocks noChangeAspect="1"/>
          </p:cNvPicPr>
          <p:nvPr/>
        </p:nvPicPr>
        <p:blipFill rotWithShape="1">
          <a:blip r:embed="rId4">
            <a:extLst>
              <a:ext uri="{28A0092B-C50C-407E-A947-70E740481C1C}">
                <a14:useLocalDpi xmlns:a14="http://schemas.microsoft.com/office/drawing/2010/main" val="0"/>
              </a:ext>
            </a:extLst>
          </a:blip>
          <a:srcRect l="51935" t="19551" r="14657" b="16190"/>
          <a:stretch/>
        </p:blipFill>
        <p:spPr>
          <a:xfrm rot="16200000">
            <a:off x="2639622" y="2881626"/>
            <a:ext cx="2387423" cy="4788000"/>
          </a:xfrm>
          <a:prstGeom prst="rect">
            <a:avLst/>
          </a:prstGeom>
        </p:spPr>
      </p:pic>
      <p:pic>
        <p:nvPicPr>
          <p:cNvPr id="62" name="Immagine 61"/>
          <p:cNvPicPr>
            <a:picLocks noChangeAspect="1"/>
          </p:cNvPicPr>
          <p:nvPr/>
        </p:nvPicPr>
        <p:blipFill rotWithShape="1">
          <a:blip r:embed="rId5">
            <a:extLst>
              <a:ext uri="{28A0092B-C50C-407E-A947-70E740481C1C}">
                <a14:useLocalDpi xmlns:a14="http://schemas.microsoft.com/office/drawing/2010/main" val="0"/>
              </a:ext>
            </a:extLst>
          </a:blip>
          <a:srcRect l="34467" t="7920" r="42738" b="9901"/>
          <a:stretch/>
        </p:blipFill>
        <p:spPr>
          <a:xfrm>
            <a:off x="5224068" y="291609"/>
            <a:ext cx="1262823" cy="3617439"/>
          </a:xfrm>
          <a:prstGeom prst="rect">
            <a:avLst/>
          </a:prstGeom>
        </p:spPr>
      </p:pic>
      <p:sp>
        <p:nvSpPr>
          <p:cNvPr id="70" name="CasellaDiTesto 69"/>
          <p:cNvSpPr txBox="1"/>
          <p:nvPr/>
        </p:nvSpPr>
        <p:spPr>
          <a:xfrm>
            <a:off x="8194178" y="4927730"/>
            <a:ext cx="405853" cy="293824"/>
          </a:xfrm>
          <a:prstGeom prst="rect">
            <a:avLst/>
          </a:prstGeom>
          <a:solidFill>
            <a:srgbClr val="FF86D0"/>
          </a:solidFill>
        </p:spPr>
        <p:txBody>
          <a:bodyPr wrap="square" rtlCol="0">
            <a:spAutoFit/>
          </a:bodyPr>
          <a:lstStyle/>
          <a:p>
            <a:endParaRPr lang="it-IT"/>
          </a:p>
        </p:txBody>
      </p:sp>
      <p:sp>
        <p:nvSpPr>
          <p:cNvPr id="71" name="CasellaDiTesto 70"/>
          <p:cNvSpPr txBox="1"/>
          <p:nvPr/>
        </p:nvSpPr>
        <p:spPr>
          <a:xfrm>
            <a:off x="8194452" y="3634541"/>
            <a:ext cx="405853" cy="293824"/>
          </a:xfrm>
          <a:prstGeom prst="rect">
            <a:avLst/>
          </a:prstGeom>
          <a:solidFill>
            <a:srgbClr val="00FDFF"/>
          </a:solidFill>
        </p:spPr>
        <p:txBody>
          <a:bodyPr wrap="square" rtlCol="0">
            <a:spAutoFit/>
          </a:bodyPr>
          <a:lstStyle/>
          <a:p>
            <a:endParaRPr lang="it-IT"/>
          </a:p>
        </p:txBody>
      </p:sp>
      <p:sp>
        <p:nvSpPr>
          <p:cNvPr id="72" name="CasellaDiTesto 71"/>
          <p:cNvSpPr txBox="1"/>
          <p:nvPr/>
        </p:nvSpPr>
        <p:spPr>
          <a:xfrm>
            <a:off x="8194452" y="1584405"/>
            <a:ext cx="405853" cy="293824"/>
          </a:xfrm>
          <a:prstGeom prst="rect">
            <a:avLst/>
          </a:prstGeom>
          <a:solidFill>
            <a:srgbClr val="00F900"/>
          </a:solidFill>
        </p:spPr>
        <p:txBody>
          <a:bodyPr wrap="square" rtlCol="0">
            <a:spAutoFit/>
          </a:bodyPr>
          <a:lstStyle/>
          <a:p>
            <a:endParaRPr lang="it-IT"/>
          </a:p>
        </p:txBody>
      </p:sp>
      <p:sp>
        <p:nvSpPr>
          <p:cNvPr id="73" name="CasellaDiTesto 72"/>
          <p:cNvSpPr txBox="1"/>
          <p:nvPr/>
        </p:nvSpPr>
        <p:spPr>
          <a:xfrm rot="5400000">
            <a:off x="3047154" y="2336681"/>
            <a:ext cx="1341650" cy="596599"/>
          </a:xfrm>
          <a:prstGeom prst="rect">
            <a:avLst/>
          </a:prstGeom>
          <a:solidFill>
            <a:srgbClr val="00F900"/>
          </a:solidFill>
        </p:spPr>
        <p:txBody>
          <a:bodyPr wrap="square" rtlCol="0">
            <a:spAutoFit/>
          </a:bodyPr>
          <a:lstStyle/>
          <a:p>
            <a:endParaRPr lang="it-IT" dirty="0"/>
          </a:p>
        </p:txBody>
      </p:sp>
      <p:sp>
        <p:nvSpPr>
          <p:cNvPr id="74" name="Rettangolo 73"/>
          <p:cNvSpPr/>
          <p:nvPr/>
        </p:nvSpPr>
        <p:spPr>
          <a:xfrm>
            <a:off x="3375973" y="2265648"/>
            <a:ext cx="700833" cy="369332"/>
          </a:xfrm>
          <a:prstGeom prst="rect">
            <a:avLst/>
          </a:prstGeom>
        </p:spPr>
        <p:txBody>
          <a:bodyPr wrap="none">
            <a:spAutoFit/>
          </a:bodyPr>
          <a:lstStyle/>
          <a:p>
            <a:r>
              <a:rPr lang="it-IT" dirty="0"/>
              <a:t>100%</a:t>
            </a:r>
          </a:p>
        </p:txBody>
      </p:sp>
      <p:sp>
        <p:nvSpPr>
          <p:cNvPr id="75" name="CasellaDiTesto 74"/>
          <p:cNvSpPr txBox="1"/>
          <p:nvPr/>
        </p:nvSpPr>
        <p:spPr>
          <a:xfrm>
            <a:off x="1024466" y="2014404"/>
            <a:ext cx="829733" cy="1290610"/>
          </a:xfrm>
          <a:prstGeom prst="rect">
            <a:avLst/>
          </a:prstGeom>
          <a:solidFill>
            <a:srgbClr val="00FDFF"/>
          </a:solidFill>
        </p:spPr>
        <p:txBody>
          <a:bodyPr wrap="square" rtlCol="0">
            <a:spAutoFit/>
          </a:bodyPr>
          <a:lstStyle/>
          <a:p>
            <a:endParaRPr lang="it-IT"/>
          </a:p>
        </p:txBody>
      </p:sp>
      <p:sp>
        <p:nvSpPr>
          <p:cNvPr id="76" name="CasellaDiTesto 75"/>
          <p:cNvSpPr txBox="1"/>
          <p:nvPr/>
        </p:nvSpPr>
        <p:spPr>
          <a:xfrm>
            <a:off x="1008144" y="1557867"/>
            <a:ext cx="846056" cy="430000"/>
          </a:xfrm>
          <a:prstGeom prst="rect">
            <a:avLst/>
          </a:prstGeom>
          <a:solidFill>
            <a:srgbClr val="00F900"/>
          </a:solidFill>
        </p:spPr>
        <p:txBody>
          <a:bodyPr wrap="square" rtlCol="0">
            <a:spAutoFit/>
          </a:bodyPr>
          <a:lstStyle/>
          <a:p>
            <a:endParaRPr lang="it-IT"/>
          </a:p>
        </p:txBody>
      </p:sp>
      <p:sp>
        <p:nvSpPr>
          <p:cNvPr id="77" name="Rettangolo 76"/>
          <p:cNvSpPr/>
          <p:nvPr/>
        </p:nvSpPr>
        <p:spPr>
          <a:xfrm>
            <a:off x="1224744" y="1560611"/>
            <a:ext cx="466794" cy="369332"/>
          </a:xfrm>
          <a:prstGeom prst="rect">
            <a:avLst/>
          </a:prstGeom>
        </p:spPr>
        <p:txBody>
          <a:bodyPr wrap="none">
            <a:spAutoFit/>
          </a:bodyPr>
          <a:lstStyle/>
          <a:p>
            <a:r>
              <a:rPr lang="it-IT" dirty="0"/>
              <a:t>7%</a:t>
            </a:r>
          </a:p>
        </p:txBody>
      </p:sp>
      <p:sp>
        <p:nvSpPr>
          <p:cNvPr id="79" name="Rettangolo 78"/>
          <p:cNvSpPr/>
          <p:nvPr/>
        </p:nvSpPr>
        <p:spPr>
          <a:xfrm>
            <a:off x="1197320" y="2397212"/>
            <a:ext cx="583814" cy="369332"/>
          </a:xfrm>
          <a:prstGeom prst="rect">
            <a:avLst/>
          </a:prstGeom>
        </p:spPr>
        <p:txBody>
          <a:bodyPr wrap="none">
            <a:spAutoFit/>
          </a:bodyPr>
          <a:lstStyle/>
          <a:p>
            <a:r>
              <a:rPr lang="it-IT" dirty="0"/>
              <a:t>93%</a:t>
            </a:r>
          </a:p>
        </p:txBody>
      </p:sp>
      <p:sp>
        <p:nvSpPr>
          <p:cNvPr id="80" name="CasellaDiTesto 79"/>
          <p:cNvSpPr txBox="1"/>
          <p:nvPr/>
        </p:nvSpPr>
        <p:spPr>
          <a:xfrm>
            <a:off x="5765355" y="2688288"/>
            <a:ext cx="331346" cy="734489"/>
          </a:xfrm>
          <a:prstGeom prst="rect">
            <a:avLst/>
          </a:prstGeom>
          <a:solidFill>
            <a:srgbClr val="00FDFF"/>
          </a:solidFill>
        </p:spPr>
        <p:txBody>
          <a:bodyPr wrap="square" rtlCol="0">
            <a:spAutoFit/>
          </a:bodyPr>
          <a:lstStyle/>
          <a:p>
            <a:endParaRPr lang="it-IT"/>
          </a:p>
        </p:txBody>
      </p:sp>
      <p:sp>
        <p:nvSpPr>
          <p:cNvPr id="81" name="CasellaDiTesto 80"/>
          <p:cNvSpPr txBox="1"/>
          <p:nvPr/>
        </p:nvSpPr>
        <p:spPr>
          <a:xfrm>
            <a:off x="5765355" y="2298649"/>
            <a:ext cx="353603" cy="292163"/>
          </a:xfrm>
          <a:prstGeom prst="rect">
            <a:avLst/>
          </a:prstGeom>
          <a:solidFill>
            <a:srgbClr val="00F900"/>
          </a:solidFill>
        </p:spPr>
        <p:txBody>
          <a:bodyPr wrap="square" rtlCol="0">
            <a:spAutoFit/>
          </a:bodyPr>
          <a:lstStyle/>
          <a:p>
            <a:endParaRPr lang="it-IT"/>
          </a:p>
        </p:txBody>
      </p:sp>
      <p:sp>
        <p:nvSpPr>
          <p:cNvPr id="82" name="Rettangolo 81"/>
          <p:cNvSpPr/>
          <p:nvPr/>
        </p:nvSpPr>
        <p:spPr>
          <a:xfrm>
            <a:off x="5708759" y="2262221"/>
            <a:ext cx="466794" cy="369332"/>
          </a:xfrm>
          <a:prstGeom prst="rect">
            <a:avLst/>
          </a:prstGeom>
        </p:spPr>
        <p:txBody>
          <a:bodyPr wrap="none">
            <a:spAutoFit/>
          </a:bodyPr>
          <a:lstStyle/>
          <a:p>
            <a:r>
              <a:rPr lang="it-IT"/>
              <a:t>7%</a:t>
            </a:r>
            <a:endParaRPr lang="it-IT" dirty="0"/>
          </a:p>
        </p:txBody>
      </p:sp>
      <p:sp>
        <p:nvSpPr>
          <p:cNvPr id="83" name="Rettangolo 82"/>
          <p:cNvSpPr/>
          <p:nvPr/>
        </p:nvSpPr>
        <p:spPr>
          <a:xfrm>
            <a:off x="5639121" y="2766544"/>
            <a:ext cx="583814" cy="369332"/>
          </a:xfrm>
          <a:prstGeom prst="rect">
            <a:avLst/>
          </a:prstGeom>
        </p:spPr>
        <p:txBody>
          <a:bodyPr wrap="none">
            <a:spAutoFit/>
          </a:bodyPr>
          <a:lstStyle/>
          <a:p>
            <a:r>
              <a:rPr lang="it-IT" dirty="0"/>
              <a:t>93%</a:t>
            </a:r>
          </a:p>
        </p:txBody>
      </p:sp>
      <p:sp>
        <p:nvSpPr>
          <p:cNvPr id="85" name="CasellaDiTesto 84"/>
          <p:cNvSpPr txBox="1"/>
          <p:nvPr/>
        </p:nvSpPr>
        <p:spPr>
          <a:xfrm>
            <a:off x="1876497" y="4843434"/>
            <a:ext cx="1751203" cy="864384"/>
          </a:xfrm>
          <a:prstGeom prst="rect">
            <a:avLst/>
          </a:prstGeom>
          <a:solidFill>
            <a:srgbClr val="FF86D0"/>
          </a:solidFill>
        </p:spPr>
        <p:txBody>
          <a:bodyPr wrap="square" rtlCol="0">
            <a:spAutoFit/>
          </a:bodyPr>
          <a:lstStyle/>
          <a:p>
            <a:endParaRPr lang="it-IT" dirty="0"/>
          </a:p>
        </p:txBody>
      </p:sp>
      <p:sp>
        <p:nvSpPr>
          <p:cNvPr id="87" name="Rettangolo 86"/>
          <p:cNvSpPr/>
          <p:nvPr/>
        </p:nvSpPr>
        <p:spPr>
          <a:xfrm>
            <a:off x="2460191" y="5090960"/>
            <a:ext cx="583814" cy="369332"/>
          </a:xfrm>
          <a:prstGeom prst="rect">
            <a:avLst/>
          </a:prstGeom>
        </p:spPr>
        <p:txBody>
          <a:bodyPr wrap="none">
            <a:spAutoFit/>
          </a:bodyPr>
          <a:lstStyle/>
          <a:p>
            <a:r>
              <a:rPr lang="it-IT" dirty="0"/>
              <a:t>70%</a:t>
            </a:r>
          </a:p>
        </p:txBody>
      </p:sp>
      <p:sp>
        <p:nvSpPr>
          <p:cNvPr id="88" name="CasellaDiTesto 87"/>
          <p:cNvSpPr txBox="1"/>
          <p:nvPr/>
        </p:nvSpPr>
        <p:spPr>
          <a:xfrm>
            <a:off x="3668594" y="4843434"/>
            <a:ext cx="712918" cy="804335"/>
          </a:xfrm>
          <a:prstGeom prst="rect">
            <a:avLst/>
          </a:prstGeom>
          <a:solidFill>
            <a:srgbClr val="00F900"/>
          </a:solidFill>
        </p:spPr>
        <p:txBody>
          <a:bodyPr wrap="square" rtlCol="0">
            <a:spAutoFit/>
          </a:bodyPr>
          <a:lstStyle/>
          <a:p>
            <a:endParaRPr lang="it-IT"/>
          </a:p>
        </p:txBody>
      </p:sp>
      <p:sp>
        <p:nvSpPr>
          <p:cNvPr id="89" name="CasellaDiTesto 88"/>
          <p:cNvSpPr txBox="1"/>
          <p:nvPr/>
        </p:nvSpPr>
        <p:spPr>
          <a:xfrm>
            <a:off x="4429303" y="4843434"/>
            <a:ext cx="712918" cy="804335"/>
          </a:xfrm>
          <a:prstGeom prst="rect">
            <a:avLst/>
          </a:prstGeom>
          <a:solidFill>
            <a:srgbClr val="00FDFF"/>
          </a:solidFill>
        </p:spPr>
        <p:txBody>
          <a:bodyPr wrap="square" rtlCol="0">
            <a:spAutoFit/>
          </a:bodyPr>
          <a:lstStyle/>
          <a:p>
            <a:endParaRPr lang="it-IT"/>
          </a:p>
        </p:txBody>
      </p:sp>
      <p:sp>
        <p:nvSpPr>
          <p:cNvPr id="90" name="Rettangolo 89"/>
          <p:cNvSpPr/>
          <p:nvPr/>
        </p:nvSpPr>
        <p:spPr>
          <a:xfrm>
            <a:off x="3691753" y="5061946"/>
            <a:ext cx="583814" cy="369332"/>
          </a:xfrm>
          <a:prstGeom prst="rect">
            <a:avLst/>
          </a:prstGeom>
        </p:spPr>
        <p:txBody>
          <a:bodyPr wrap="none">
            <a:spAutoFit/>
          </a:bodyPr>
          <a:lstStyle/>
          <a:p>
            <a:r>
              <a:rPr lang="it-IT" dirty="0"/>
              <a:t>15%</a:t>
            </a:r>
          </a:p>
        </p:txBody>
      </p:sp>
      <p:sp>
        <p:nvSpPr>
          <p:cNvPr id="91" name="Rettangolo 90"/>
          <p:cNvSpPr/>
          <p:nvPr/>
        </p:nvSpPr>
        <p:spPr>
          <a:xfrm>
            <a:off x="4442039" y="5093204"/>
            <a:ext cx="583814" cy="369332"/>
          </a:xfrm>
          <a:prstGeom prst="rect">
            <a:avLst/>
          </a:prstGeom>
        </p:spPr>
        <p:txBody>
          <a:bodyPr wrap="none">
            <a:spAutoFit/>
          </a:bodyPr>
          <a:lstStyle/>
          <a:p>
            <a:r>
              <a:rPr lang="it-IT"/>
              <a:t>15%</a:t>
            </a:r>
            <a:endParaRPr lang="it-IT" dirty="0"/>
          </a:p>
        </p:txBody>
      </p:sp>
      <p:sp>
        <p:nvSpPr>
          <p:cNvPr id="37" name="CasellaDiTesto 36">
            <a:extLst>
              <a:ext uri="{FF2B5EF4-FFF2-40B4-BE49-F238E27FC236}">
                <a16:creationId xmlns:a16="http://schemas.microsoft.com/office/drawing/2014/main" id="{2AA2DB59-5D16-FE4E-A277-CFF35C0E80FA}"/>
              </a:ext>
            </a:extLst>
          </p:cNvPr>
          <p:cNvSpPr txBox="1"/>
          <p:nvPr/>
        </p:nvSpPr>
        <p:spPr>
          <a:xfrm>
            <a:off x="2505385" y="1639710"/>
            <a:ext cx="569515" cy="307777"/>
          </a:xfrm>
          <a:prstGeom prst="rect">
            <a:avLst/>
          </a:prstGeom>
          <a:noFill/>
        </p:spPr>
        <p:txBody>
          <a:bodyPr wrap="none" rtlCol="0">
            <a:spAutoFit/>
          </a:bodyPr>
          <a:lstStyle/>
          <a:p>
            <a:r>
              <a:rPr lang="it-IT" sz="1400" dirty="0"/>
              <a:t>mg/g</a:t>
            </a:r>
          </a:p>
        </p:txBody>
      </p:sp>
      <p:sp>
        <p:nvSpPr>
          <p:cNvPr id="38" name="CasellaDiTesto 37">
            <a:extLst>
              <a:ext uri="{FF2B5EF4-FFF2-40B4-BE49-F238E27FC236}">
                <a16:creationId xmlns:a16="http://schemas.microsoft.com/office/drawing/2014/main" id="{93DC3FEB-3AED-A54F-A0A0-0862B12A5FB6}"/>
              </a:ext>
            </a:extLst>
          </p:cNvPr>
          <p:cNvSpPr txBox="1"/>
          <p:nvPr/>
        </p:nvSpPr>
        <p:spPr>
          <a:xfrm>
            <a:off x="2575368" y="2559281"/>
            <a:ext cx="407484" cy="523220"/>
          </a:xfrm>
          <a:prstGeom prst="rect">
            <a:avLst/>
          </a:prstGeom>
          <a:noFill/>
        </p:spPr>
        <p:txBody>
          <a:bodyPr wrap="none" rtlCol="0">
            <a:spAutoFit/>
          </a:bodyPr>
          <a:lstStyle/>
          <a:p>
            <a:r>
              <a:rPr lang="it-IT" sz="1400" dirty="0"/>
              <a:t>DH</a:t>
            </a:r>
          </a:p>
          <a:p>
            <a:r>
              <a:rPr lang="it-IT" sz="1400" dirty="0"/>
              <a:t>CH</a:t>
            </a:r>
          </a:p>
        </p:txBody>
      </p:sp>
      <p:cxnSp>
        <p:nvCxnSpPr>
          <p:cNvPr id="39" name="Connettore 2 38">
            <a:extLst>
              <a:ext uri="{FF2B5EF4-FFF2-40B4-BE49-F238E27FC236}">
                <a16:creationId xmlns:a16="http://schemas.microsoft.com/office/drawing/2014/main" id="{BB78C2FE-229D-E440-89C9-3DB503B126B5}"/>
              </a:ext>
            </a:extLst>
          </p:cNvPr>
          <p:cNvCxnSpPr>
            <a:cxnSpLocks/>
          </p:cNvCxnSpPr>
          <p:nvPr/>
        </p:nvCxnSpPr>
        <p:spPr>
          <a:xfrm flipV="1">
            <a:off x="2044318" y="2820891"/>
            <a:ext cx="531328" cy="31397"/>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ttore 2 39">
            <a:extLst>
              <a:ext uri="{FF2B5EF4-FFF2-40B4-BE49-F238E27FC236}">
                <a16:creationId xmlns:a16="http://schemas.microsoft.com/office/drawing/2014/main" id="{31D01C99-0B03-5945-8D6B-EC4343F2A6BB}"/>
              </a:ext>
            </a:extLst>
          </p:cNvPr>
          <p:cNvCxnSpPr>
            <a:cxnSpLocks/>
            <a:endCxn id="37" idx="1"/>
          </p:cNvCxnSpPr>
          <p:nvPr/>
        </p:nvCxnSpPr>
        <p:spPr>
          <a:xfrm flipV="1">
            <a:off x="1976914" y="1793599"/>
            <a:ext cx="528471" cy="46380"/>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 name="CasellaDiTesto 1">
            <a:extLst>
              <a:ext uri="{FF2B5EF4-FFF2-40B4-BE49-F238E27FC236}">
                <a16:creationId xmlns:a16="http://schemas.microsoft.com/office/drawing/2014/main" id="{CD38A48B-774E-724E-8918-2FF99192BED6}"/>
              </a:ext>
            </a:extLst>
          </p:cNvPr>
          <p:cNvSpPr txBox="1"/>
          <p:nvPr/>
        </p:nvSpPr>
        <p:spPr>
          <a:xfrm>
            <a:off x="620758" y="3625621"/>
            <a:ext cx="1620828" cy="369332"/>
          </a:xfrm>
          <a:prstGeom prst="rect">
            <a:avLst/>
          </a:prstGeom>
          <a:noFill/>
        </p:spPr>
        <p:txBody>
          <a:bodyPr wrap="none" rtlCol="0">
            <a:spAutoFit/>
          </a:bodyPr>
          <a:lstStyle/>
          <a:p>
            <a:r>
              <a:rPr lang="it-IT" dirty="0"/>
              <a:t>LUX.M in gocce</a:t>
            </a:r>
          </a:p>
        </p:txBody>
      </p:sp>
      <p:sp>
        <p:nvSpPr>
          <p:cNvPr id="41" name="CasellaDiTesto 40">
            <a:extLst>
              <a:ext uri="{FF2B5EF4-FFF2-40B4-BE49-F238E27FC236}">
                <a16:creationId xmlns:a16="http://schemas.microsoft.com/office/drawing/2014/main" id="{8A8BBA3D-A56F-744C-9B9B-77E994384A72}"/>
              </a:ext>
            </a:extLst>
          </p:cNvPr>
          <p:cNvSpPr txBox="1"/>
          <p:nvPr/>
        </p:nvSpPr>
        <p:spPr>
          <a:xfrm>
            <a:off x="3031026" y="3616659"/>
            <a:ext cx="1350498" cy="369332"/>
          </a:xfrm>
          <a:prstGeom prst="rect">
            <a:avLst/>
          </a:prstGeom>
          <a:noFill/>
        </p:spPr>
        <p:txBody>
          <a:bodyPr wrap="none" rtlCol="0">
            <a:spAutoFit/>
          </a:bodyPr>
          <a:lstStyle/>
          <a:p>
            <a:r>
              <a:rPr lang="it-IT" dirty="0"/>
              <a:t>LUX.M spray</a:t>
            </a:r>
          </a:p>
        </p:txBody>
      </p:sp>
      <p:sp>
        <p:nvSpPr>
          <p:cNvPr id="42" name="CasellaDiTesto 41">
            <a:extLst>
              <a:ext uri="{FF2B5EF4-FFF2-40B4-BE49-F238E27FC236}">
                <a16:creationId xmlns:a16="http://schemas.microsoft.com/office/drawing/2014/main" id="{D06A7FC6-124C-5248-BB69-E7292CD3358B}"/>
              </a:ext>
            </a:extLst>
          </p:cNvPr>
          <p:cNvSpPr txBox="1"/>
          <p:nvPr/>
        </p:nvSpPr>
        <p:spPr>
          <a:xfrm>
            <a:off x="5319020" y="3621593"/>
            <a:ext cx="1250535" cy="369332"/>
          </a:xfrm>
          <a:prstGeom prst="rect">
            <a:avLst/>
          </a:prstGeom>
          <a:noFill/>
        </p:spPr>
        <p:txBody>
          <a:bodyPr wrap="none" rtlCol="0">
            <a:spAutoFit/>
          </a:bodyPr>
          <a:lstStyle/>
          <a:p>
            <a:r>
              <a:rPr lang="it-IT" dirty="0"/>
              <a:t>LUX.M fiala</a:t>
            </a:r>
          </a:p>
        </p:txBody>
      </p:sp>
      <p:sp>
        <p:nvSpPr>
          <p:cNvPr id="43" name="CasellaDiTesto 42">
            <a:extLst>
              <a:ext uri="{FF2B5EF4-FFF2-40B4-BE49-F238E27FC236}">
                <a16:creationId xmlns:a16="http://schemas.microsoft.com/office/drawing/2014/main" id="{0D67082A-1FF7-994B-A002-26E0B5608C5E}"/>
              </a:ext>
            </a:extLst>
          </p:cNvPr>
          <p:cNvSpPr txBox="1"/>
          <p:nvPr/>
        </p:nvSpPr>
        <p:spPr>
          <a:xfrm>
            <a:off x="2915975" y="5938833"/>
            <a:ext cx="1438279" cy="369332"/>
          </a:xfrm>
          <a:prstGeom prst="rect">
            <a:avLst/>
          </a:prstGeom>
          <a:noFill/>
        </p:spPr>
        <p:txBody>
          <a:bodyPr wrap="none" rtlCol="0">
            <a:spAutoFit/>
          </a:bodyPr>
          <a:lstStyle/>
          <a:p>
            <a:r>
              <a:rPr lang="it-IT" dirty="0"/>
              <a:t>LUX.M crema</a:t>
            </a:r>
          </a:p>
        </p:txBody>
      </p:sp>
      <p:sp>
        <p:nvSpPr>
          <p:cNvPr id="3" name="CasellaDiTesto 2">
            <a:extLst>
              <a:ext uri="{FF2B5EF4-FFF2-40B4-BE49-F238E27FC236}">
                <a16:creationId xmlns:a16="http://schemas.microsoft.com/office/drawing/2014/main" id="{A73EFB3F-3B09-604A-BB54-2D11B6DCC68C}"/>
              </a:ext>
            </a:extLst>
          </p:cNvPr>
          <p:cNvSpPr txBox="1"/>
          <p:nvPr/>
        </p:nvSpPr>
        <p:spPr>
          <a:xfrm>
            <a:off x="2291955" y="234156"/>
            <a:ext cx="7861960" cy="369332"/>
          </a:xfrm>
          <a:prstGeom prst="rect">
            <a:avLst/>
          </a:prstGeom>
          <a:noFill/>
        </p:spPr>
        <p:txBody>
          <a:bodyPr wrap="none" rtlCol="0">
            <a:spAutoFit/>
          </a:bodyPr>
          <a:lstStyle/>
          <a:p>
            <a:r>
              <a:rPr lang="it-IT" b="1" dirty="0">
                <a:solidFill>
                  <a:srgbClr val="FF0000"/>
                </a:solidFill>
                <a:latin typeface="Arial" panose="020B0604020202020204" pitchFamily="34" charset="0"/>
                <a:cs typeface="Arial" panose="020B0604020202020204" pitchFamily="34" charset="0"/>
              </a:rPr>
              <a:t>RAPPRESENTAZIONE CONCETTUALE DELLE FORMULAZIONI LUX.M</a:t>
            </a:r>
          </a:p>
        </p:txBody>
      </p:sp>
    </p:spTree>
    <p:extLst>
      <p:ext uri="{BB962C8B-B14F-4D97-AF65-F5344CB8AC3E}">
        <p14:creationId xmlns:p14="http://schemas.microsoft.com/office/powerpoint/2010/main" val="264708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9F8D4EE-F1F8-8440-8C81-3E8B91FB9962}"/>
              </a:ext>
            </a:extLst>
          </p:cNvPr>
          <p:cNvSpPr>
            <a:spLocks noGrp="1"/>
          </p:cNvSpPr>
          <p:nvPr>
            <p:ph idx="1"/>
          </p:nvPr>
        </p:nvSpPr>
        <p:spPr>
          <a:xfrm>
            <a:off x="838200" y="1061696"/>
            <a:ext cx="10515600" cy="4351338"/>
          </a:xfrm>
        </p:spPr>
        <p:txBody>
          <a:bodyPr/>
          <a:lstStyle/>
          <a:p>
            <a:pPr marL="0" indent="0">
              <a:lnSpc>
                <a:spcPct val="100000"/>
              </a:lnSpc>
              <a:buNone/>
            </a:pPr>
            <a:endParaRPr lang="it-IT" sz="1600" b="1" dirty="0"/>
          </a:p>
          <a:p>
            <a:pPr marL="0" indent="0">
              <a:lnSpc>
                <a:spcPct val="100000"/>
              </a:lnSpc>
              <a:buNone/>
            </a:pPr>
            <a:endParaRPr lang="it-IT" sz="1600" b="1" dirty="0"/>
          </a:p>
          <a:p>
            <a:pPr marL="0" indent="0">
              <a:lnSpc>
                <a:spcPct val="100000"/>
              </a:lnSpc>
              <a:buNone/>
            </a:pPr>
            <a:r>
              <a:rPr lang="it-IT" sz="1600" b="1" dirty="0"/>
              <a:t>La Farmacognosia, da </a:t>
            </a:r>
            <a:r>
              <a:rPr lang="it-IT" sz="1600" b="1" dirty="0" err="1"/>
              <a:t>farmakon</a:t>
            </a:r>
            <a:r>
              <a:rPr lang="it-IT" sz="1600" b="1" dirty="0"/>
              <a:t> (farmaco) e </a:t>
            </a:r>
            <a:r>
              <a:rPr lang="it-IT" sz="1600" b="1" dirty="0" err="1"/>
              <a:t>gnosis</a:t>
            </a:r>
            <a:r>
              <a:rPr lang="it-IT" sz="1600" b="1" dirty="0"/>
              <a:t> (conoscenza), è una disciplina che tratta i prodotti di origine naturale impiegati come medicamenti o nella preparazione di medicamenti; questi prodotti, usati come tali o comunque sotto forma di estratti, cioè non purificati nei singoli componenti attivi, vengono chiamati “droghe”. </a:t>
            </a:r>
            <a:br>
              <a:rPr lang="it-IT" sz="1600" dirty="0"/>
            </a:br>
            <a:r>
              <a:rPr lang="it-IT" sz="1600" dirty="0"/>
              <a:t>Nel senso più generale quindi la Farmacognosia si occupa di droghe di origine vegetale, animale e minerale, intendendo il termine “droga” non nell’accezione comune di sostanza d’abuso, ma come la parte di pianta (radice, foglia, ecc.) che viene normalmente utilizzata. Attualmente, le droghe di maggiore impiego sono quelle di origine vegetale, ottenute da piante medicinali (SIPHAR).</a:t>
            </a:r>
          </a:p>
          <a:p>
            <a:pPr marL="0" indent="0">
              <a:lnSpc>
                <a:spcPct val="100000"/>
              </a:lnSpc>
              <a:buNone/>
            </a:pPr>
            <a:endParaRPr lang="it-IT" sz="1600" dirty="0"/>
          </a:p>
          <a:p>
            <a:pPr marL="0" indent="0">
              <a:lnSpc>
                <a:spcPct val="100000"/>
              </a:lnSpc>
              <a:buNone/>
            </a:pPr>
            <a:r>
              <a:rPr lang="it-IT" sz="1600" b="1" dirty="0"/>
              <a:t>La Fitoterapia è un’area della farmacologia che in via del tutto esclusiva disegna, conduce, analizza e valuta gli studi farmacologici </a:t>
            </a:r>
            <a:r>
              <a:rPr lang="it-IT" sz="1600" b="1" i="1" dirty="0"/>
              <a:t>in vitro</a:t>
            </a:r>
            <a:r>
              <a:rPr lang="it-IT" sz="1600" b="1" dirty="0"/>
              <a:t>, </a:t>
            </a:r>
            <a:r>
              <a:rPr lang="it-IT" sz="1600" b="1" i="1" dirty="0"/>
              <a:t>in vivo, </a:t>
            </a:r>
            <a:r>
              <a:rPr lang="it-IT" sz="1600" b="1" dirty="0"/>
              <a:t>clinici, di farmacovigilanza e di </a:t>
            </a:r>
            <a:r>
              <a:rPr lang="it-IT" sz="1600" b="1" dirty="0" err="1"/>
              <a:t>farmacoepidemiologia</a:t>
            </a:r>
            <a:r>
              <a:rPr lang="it-IT" sz="1600" b="1" dirty="0"/>
              <a:t> sull’impiego di componenti vegetali a scopo terapeutico e/o salutistico.</a:t>
            </a:r>
            <a:endParaRPr lang="it-IT" sz="1800" b="1" dirty="0"/>
          </a:p>
          <a:p>
            <a:pPr marL="0" indent="0">
              <a:buNone/>
            </a:pPr>
            <a:endParaRPr lang="it-IT" sz="1800" dirty="0"/>
          </a:p>
          <a:p>
            <a:pPr marL="0" indent="0">
              <a:buNone/>
            </a:pPr>
            <a:endParaRPr lang="it-IT" dirty="0"/>
          </a:p>
        </p:txBody>
      </p:sp>
    </p:spTree>
    <p:extLst>
      <p:ext uri="{BB962C8B-B14F-4D97-AF65-F5344CB8AC3E}">
        <p14:creationId xmlns:p14="http://schemas.microsoft.com/office/powerpoint/2010/main" val="12916468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5102E6EF-F250-984C-9ADC-E3E8A2E16F49}"/>
              </a:ext>
            </a:extLst>
          </p:cNvPr>
          <p:cNvSpPr txBox="1"/>
          <p:nvPr/>
        </p:nvSpPr>
        <p:spPr>
          <a:xfrm>
            <a:off x="4641916" y="405114"/>
            <a:ext cx="2908168" cy="369332"/>
          </a:xfrm>
          <a:prstGeom prst="rect">
            <a:avLst/>
          </a:prstGeom>
          <a:noFill/>
        </p:spPr>
        <p:txBody>
          <a:bodyPr wrap="none" rtlCol="0">
            <a:spAutoFit/>
          </a:bodyPr>
          <a:lstStyle/>
          <a:p>
            <a:r>
              <a:rPr lang="it-IT" b="1" dirty="0">
                <a:solidFill>
                  <a:srgbClr val="FF0000"/>
                </a:solidFill>
              </a:rPr>
              <a:t>TOSSICOLOGIA E SICUREZZA</a:t>
            </a:r>
          </a:p>
        </p:txBody>
      </p:sp>
      <p:sp>
        <p:nvSpPr>
          <p:cNvPr id="5" name="CasellaDiTesto 4">
            <a:extLst>
              <a:ext uri="{FF2B5EF4-FFF2-40B4-BE49-F238E27FC236}">
                <a16:creationId xmlns:a16="http://schemas.microsoft.com/office/drawing/2014/main" id="{4EC6DB8F-9F81-B84F-9064-51BF8DF2C168}"/>
              </a:ext>
            </a:extLst>
          </p:cNvPr>
          <p:cNvSpPr txBox="1"/>
          <p:nvPr/>
        </p:nvSpPr>
        <p:spPr>
          <a:xfrm>
            <a:off x="1006997" y="972273"/>
            <a:ext cx="9896355" cy="7171194"/>
          </a:xfrm>
          <a:prstGeom prst="rect">
            <a:avLst/>
          </a:prstGeom>
          <a:noFill/>
        </p:spPr>
        <p:txBody>
          <a:bodyPr wrap="square" rtlCol="0">
            <a:spAutoFit/>
          </a:bodyPr>
          <a:lstStyle/>
          <a:p>
            <a:r>
              <a:rPr lang="it-IT" sz="1400" dirty="0"/>
              <a:t>Aspetti fondamentali:</a:t>
            </a:r>
          </a:p>
          <a:p>
            <a:pPr marL="285750" indent="-285750">
              <a:buFontTx/>
              <a:buChar char="-"/>
            </a:pPr>
            <a:r>
              <a:rPr lang="it-IT" sz="1400" dirty="0"/>
              <a:t>Il problema delle reazioni avverse e degli </a:t>
            </a:r>
            <a:r>
              <a:rPr lang="it-IT" sz="1400" dirty="0" err="1"/>
              <a:t>eff</a:t>
            </a:r>
            <a:r>
              <a:rPr lang="it-IT" sz="1400" dirty="0"/>
              <a:t>. collaterali esiste anche per i prodotti fitoterapici, sia medicinali che integratori.</a:t>
            </a:r>
          </a:p>
          <a:p>
            <a:pPr marL="285750" indent="-285750">
              <a:buFontTx/>
              <a:buChar char="-"/>
            </a:pPr>
            <a:r>
              <a:rPr lang="it-IT" sz="1400" dirty="0"/>
              <a:t>I medicinali richiedono un iter di registrazione complesso (dossier completo), con studi farmacologici di efficacia e tossicologici di sicurezza; gli integratori alimentari e i cosmetici non seguono il medesimo iter. Sarebbe opportuno gestire con maggior cautela e con conoscenza queste ultime due categorie, ma la questione non è così semplice poiché la tossicità di una formulazione fitoterapica (medicinale e non) dipende da vari fattori:</a:t>
            </a:r>
          </a:p>
          <a:p>
            <a:pPr marL="742950" lvl="1" indent="-285750">
              <a:buFontTx/>
              <a:buChar char="-"/>
            </a:pPr>
            <a:r>
              <a:rPr lang="it-IT" sz="1200" dirty="0"/>
              <a:t>Tipo di sostanza o gruppo di sostanze (se singolo p.a. o </a:t>
            </a:r>
            <a:r>
              <a:rPr lang="it-IT" sz="1200" dirty="0" err="1"/>
              <a:t>fitocomplesso</a:t>
            </a:r>
            <a:r>
              <a:rPr lang="it-IT" sz="1200" dirty="0"/>
              <a:t> – es. Ippocastano), tipo di preparato fitoterapico (se droga intera o suo estratto – es. Basilico) </a:t>
            </a:r>
          </a:p>
          <a:p>
            <a:pPr marL="742950" lvl="1" indent="-285750">
              <a:buFontTx/>
              <a:buChar char="-"/>
            </a:pPr>
            <a:r>
              <a:rPr lang="it-IT" sz="1200" dirty="0"/>
              <a:t>Posologia e modalità di somministrazione prescritta, consigliata dal professionista (cinetica di somministrazione) e praticata dal pz (aderenza terapeutica)</a:t>
            </a:r>
          </a:p>
          <a:p>
            <a:pPr marL="742950" lvl="1" indent="-285750">
              <a:buFontTx/>
              <a:buChar char="-"/>
            </a:pPr>
            <a:r>
              <a:rPr lang="it-IT" sz="1200" dirty="0"/>
              <a:t>Età, fattori genetici ed epigenetici, malattie preesistenti o pregresse del pz</a:t>
            </a:r>
          </a:p>
          <a:p>
            <a:pPr marL="742950" lvl="1" indent="-285750">
              <a:buFontTx/>
              <a:buChar char="-"/>
            </a:pPr>
            <a:r>
              <a:rPr lang="it-IT" sz="1200" dirty="0"/>
              <a:t>Interazioni con farmaci o altri prodotti</a:t>
            </a:r>
          </a:p>
          <a:p>
            <a:pPr marL="742950" lvl="1" indent="-285750">
              <a:buFontTx/>
              <a:buChar char="-"/>
            </a:pPr>
            <a:r>
              <a:rPr lang="it-IT" sz="1200" dirty="0"/>
              <a:t>Qualità garantita dalla normativa, dal produttore (specie e droga utilizzate, processi di produzione…) e conseguente livello di sicurezza</a:t>
            </a:r>
          </a:p>
          <a:p>
            <a:pPr marL="1200150" lvl="2" indent="-285750">
              <a:buFontTx/>
              <a:buChar char="-"/>
            </a:pPr>
            <a:endParaRPr lang="it-IT" sz="1200" dirty="0"/>
          </a:p>
          <a:p>
            <a:pPr marL="1200150" lvl="2" indent="-285750">
              <a:buFontTx/>
              <a:buChar char="-"/>
            </a:pPr>
            <a:endParaRPr lang="it-IT" sz="1200" dirty="0"/>
          </a:p>
          <a:p>
            <a:pPr marL="1200150" lvl="2" indent="-285750">
              <a:buFontTx/>
              <a:buChar char="-"/>
            </a:pPr>
            <a:endParaRPr lang="it-IT" sz="1200" dirty="0"/>
          </a:p>
          <a:p>
            <a:pPr marL="1200150" lvl="2" indent="-285750">
              <a:buFontTx/>
              <a:buChar char="-"/>
            </a:pPr>
            <a:r>
              <a:rPr lang="it-IT" sz="1200" dirty="0"/>
              <a:t>Criteri di sicurezza e qualità garantiti dal produttore</a:t>
            </a:r>
          </a:p>
          <a:p>
            <a:pPr marL="1657350" lvl="3" indent="-285750">
              <a:buFontTx/>
              <a:buChar char="-"/>
            </a:pPr>
            <a:r>
              <a:rPr lang="it-IT" sz="1200" dirty="0"/>
              <a:t>Rischio di contaminazione</a:t>
            </a:r>
          </a:p>
          <a:p>
            <a:pPr marL="1657350" lvl="3" indent="-285750">
              <a:buFontTx/>
              <a:buChar char="-"/>
            </a:pPr>
            <a:r>
              <a:rPr lang="it-IT" sz="1200" dirty="0"/>
              <a:t>Numero delle piante utilizzate</a:t>
            </a:r>
          </a:p>
          <a:p>
            <a:pPr marL="1657350" lvl="3" indent="-285750">
              <a:buFontTx/>
              <a:buChar char="-"/>
            </a:pPr>
            <a:r>
              <a:rPr lang="it-IT" sz="1200" dirty="0"/>
              <a:t>Tipologia di estratto</a:t>
            </a:r>
          </a:p>
          <a:p>
            <a:pPr marL="1657350" lvl="3" indent="-285750">
              <a:buFontTx/>
              <a:buChar char="-"/>
            </a:pPr>
            <a:r>
              <a:rPr lang="it-IT" sz="1200" dirty="0"/>
              <a:t>Variabilità di p. attivi</a:t>
            </a:r>
          </a:p>
          <a:p>
            <a:pPr marL="1657350" lvl="3" indent="-285750">
              <a:buFontTx/>
              <a:buChar char="-"/>
            </a:pPr>
            <a:r>
              <a:rPr lang="it-IT" sz="1200" dirty="0"/>
              <a:t>Assenza di indicazioni e controindicazioni</a:t>
            </a:r>
          </a:p>
          <a:p>
            <a:pPr marL="1657350" lvl="3" indent="-285750">
              <a:buFontTx/>
              <a:buChar char="-"/>
            </a:pPr>
            <a:r>
              <a:rPr lang="it-IT" sz="1200" dirty="0"/>
              <a:t>Interazioni farmacologiche</a:t>
            </a:r>
          </a:p>
          <a:p>
            <a:pPr marL="1200150" lvl="2" indent="-285750">
              <a:buFontTx/>
              <a:buChar char="-"/>
            </a:pPr>
            <a:r>
              <a:rPr lang="it-IT" sz="1200" dirty="0"/>
              <a:t>Prescrizioni di piante medicinali basate su conoscenze </a:t>
            </a:r>
          </a:p>
          <a:p>
            <a:pPr lvl="3"/>
            <a:r>
              <a:rPr lang="it-IT" sz="1200" dirty="0"/>
              <a:t>tradizionali e non EBM (piante </a:t>
            </a:r>
            <a:r>
              <a:rPr lang="it-IT" sz="1200" dirty="0" err="1"/>
              <a:t>med</a:t>
            </a:r>
            <a:r>
              <a:rPr lang="it-IT" sz="1200" dirty="0"/>
              <a:t>. possono essere </a:t>
            </a:r>
          </a:p>
          <a:p>
            <a:pPr lvl="3"/>
            <a:r>
              <a:rPr lang="it-IT" sz="1200" dirty="0"/>
              <a:t>Usate anche nei prodotti non medicinali) – es. Camedrio</a:t>
            </a:r>
          </a:p>
          <a:p>
            <a:pPr marL="285750" indent="-285750">
              <a:buFontTx/>
              <a:buChar char="-"/>
            </a:pPr>
            <a:r>
              <a:rPr lang="it-IT" sz="1400" dirty="0"/>
              <a:t>Autorità nazionali e internazionali… </a:t>
            </a:r>
            <a:r>
              <a:rPr lang="it-IT" sz="1400" u="sng" dirty="0">
                <a:highlight>
                  <a:srgbClr val="FFFF00"/>
                </a:highlight>
              </a:rPr>
              <a:t>standard qualitativi previsti dalla Farmacopea europea e da EMA</a:t>
            </a:r>
          </a:p>
          <a:p>
            <a:pPr marL="285750" indent="-285750">
              <a:buFontTx/>
              <a:buChar char="-"/>
            </a:pPr>
            <a:r>
              <a:rPr lang="it-IT" sz="1400" u="sng" dirty="0">
                <a:highlight>
                  <a:srgbClr val="FFFF00"/>
                </a:highlight>
              </a:rPr>
              <a:t>Tutte le piante riconosciute tossiche vengono escluse dalla produzione e dall’utilizzo attraverso provvedimenti ministeriali</a:t>
            </a:r>
          </a:p>
          <a:p>
            <a:pPr marL="285750" indent="-285750">
              <a:buFontTx/>
              <a:buChar char="-"/>
            </a:pPr>
            <a:r>
              <a:rPr lang="it-IT" sz="1400" u="sng" dirty="0">
                <a:highlight>
                  <a:srgbClr val="FFFF00"/>
                </a:highlight>
              </a:rPr>
              <a:t>La questione affrontata riguarda prodotti con titoli di estratti e/o sostanze ELEVATI e le ALTE DOSI da avvelenamenti </a:t>
            </a:r>
          </a:p>
          <a:p>
            <a:pPr lvl="1"/>
            <a:r>
              <a:rPr lang="it-IT" sz="1400" dirty="0">
                <a:highlight>
                  <a:srgbClr val="FFFF00"/>
                </a:highlight>
              </a:rPr>
              <a:t>(</a:t>
            </a:r>
            <a:r>
              <a:rPr lang="it-IT" sz="1400" u="sng" dirty="0">
                <a:highlight>
                  <a:srgbClr val="FFFF00"/>
                </a:highlight>
              </a:rPr>
              <a:t>accidentali o intenzionali</a:t>
            </a:r>
            <a:r>
              <a:rPr lang="it-IT" sz="1400" dirty="0">
                <a:highlight>
                  <a:srgbClr val="FFFF00"/>
                </a:highlight>
              </a:rPr>
              <a:t>)</a:t>
            </a:r>
          </a:p>
          <a:p>
            <a:pPr marL="285750" indent="-285750">
              <a:buFontTx/>
              <a:buChar char="-"/>
            </a:pPr>
            <a:endParaRPr lang="it-IT" sz="1400" dirty="0"/>
          </a:p>
          <a:p>
            <a:pPr marL="285750" indent="-285750">
              <a:buFontTx/>
              <a:buChar char="-"/>
            </a:pPr>
            <a:endParaRPr lang="it-IT" sz="1400" dirty="0"/>
          </a:p>
          <a:p>
            <a:pPr marL="285750" indent="-285750">
              <a:buFontTx/>
              <a:buChar char="-"/>
            </a:pPr>
            <a:endParaRPr lang="it-IT" sz="1400" dirty="0"/>
          </a:p>
          <a:p>
            <a:pPr marL="285750" indent="-285750">
              <a:buFontTx/>
              <a:buChar char="-"/>
            </a:pPr>
            <a:endParaRPr lang="it-IT" sz="1400" dirty="0"/>
          </a:p>
          <a:p>
            <a:pPr marL="285750" indent="-285750">
              <a:buFontTx/>
              <a:buChar char="-"/>
            </a:pPr>
            <a:endParaRPr lang="it-IT" sz="1200" dirty="0"/>
          </a:p>
          <a:p>
            <a:pPr marL="285750" indent="-285750">
              <a:buFontTx/>
              <a:buChar char="-"/>
            </a:pPr>
            <a:endParaRPr lang="it-IT" sz="1200" dirty="0"/>
          </a:p>
        </p:txBody>
      </p:sp>
      <p:sp>
        <p:nvSpPr>
          <p:cNvPr id="6" name="CasellaDiTesto 5">
            <a:extLst>
              <a:ext uri="{FF2B5EF4-FFF2-40B4-BE49-F238E27FC236}">
                <a16:creationId xmlns:a16="http://schemas.microsoft.com/office/drawing/2014/main" id="{CAC84CBF-2834-0141-AB4B-9CA550942D68}"/>
              </a:ext>
            </a:extLst>
          </p:cNvPr>
          <p:cNvSpPr txBox="1"/>
          <p:nvPr/>
        </p:nvSpPr>
        <p:spPr>
          <a:xfrm>
            <a:off x="9612774" y="4373733"/>
            <a:ext cx="2349661" cy="1384995"/>
          </a:xfrm>
          <a:prstGeom prst="rect">
            <a:avLst/>
          </a:prstGeom>
          <a:noFill/>
          <a:ln>
            <a:solidFill>
              <a:srgbClr val="FF0000"/>
            </a:solidFill>
          </a:ln>
        </p:spPr>
        <p:txBody>
          <a:bodyPr wrap="square" rtlCol="0">
            <a:spAutoFit/>
          </a:bodyPr>
          <a:lstStyle/>
          <a:p>
            <a:r>
              <a:rPr lang="it-IT" sz="1400" dirty="0"/>
              <a:t>Formule con OLI ESSENZIALI:</a:t>
            </a:r>
          </a:p>
          <a:p>
            <a:pPr marL="285750" indent="-285750">
              <a:buFontTx/>
              <a:buChar char="-"/>
            </a:pPr>
            <a:r>
              <a:rPr lang="it-IT" sz="1400" dirty="0"/>
              <a:t>LUXGIOVI spray</a:t>
            </a:r>
          </a:p>
          <a:p>
            <a:pPr marL="285750" indent="-285750">
              <a:buFontTx/>
              <a:buChar char="-"/>
            </a:pPr>
            <a:r>
              <a:rPr lang="it-IT" sz="1400" dirty="0"/>
              <a:t>LUXRELAX spray</a:t>
            </a:r>
          </a:p>
          <a:p>
            <a:pPr marL="285750" indent="-285750">
              <a:buFontTx/>
              <a:buChar char="-"/>
            </a:pPr>
            <a:r>
              <a:rPr lang="it-IT" sz="1400" dirty="0"/>
              <a:t>LUXPROTEX spray</a:t>
            </a:r>
          </a:p>
          <a:p>
            <a:pPr marL="285750" indent="-285750">
              <a:buFontTx/>
              <a:buChar char="-"/>
            </a:pPr>
            <a:r>
              <a:rPr lang="it-IT" sz="1400" dirty="0"/>
              <a:t>LUXARNICA crema</a:t>
            </a:r>
          </a:p>
          <a:p>
            <a:pPr marL="285750" indent="-285750">
              <a:buFontTx/>
              <a:buChar char="-"/>
            </a:pPr>
            <a:r>
              <a:rPr lang="it-IT" sz="1400" dirty="0"/>
              <a:t>LUXTRIGONELLA crema</a:t>
            </a:r>
          </a:p>
        </p:txBody>
      </p:sp>
      <p:sp>
        <p:nvSpPr>
          <p:cNvPr id="7" name="CasellaDiTesto 6">
            <a:extLst>
              <a:ext uri="{FF2B5EF4-FFF2-40B4-BE49-F238E27FC236}">
                <a16:creationId xmlns:a16="http://schemas.microsoft.com/office/drawing/2014/main" id="{DE745813-6441-5D46-8A91-991B813BB7A7}"/>
              </a:ext>
            </a:extLst>
          </p:cNvPr>
          <p:cNvSpPr txBox="1"/>
          <p:nvPr/>
        </p:nvSpPr>
        <p:spPr>
          <a:xfrm>
            <a:off x="10766738" y="2222421"/>
            <a:ext cx="1333018" cy="276999"/>
          </a:xfrm>
          <a:prstGeom prst="rect">
            <a:avLst/>
          </a:prstGeom>
          <a:noFill/>
        </p:spPr>
        <p:txBody>
          <a:bodyPr wrap="square" rtlCol="0">
            <a:spAutoFit/>
          </a:bodyPr>
          <a:lstStyle/>
          <a:p>
            <a:r>
              <a:rPr lang="it-IT" sz="1200" dirty="0"/>
              <a:t>Tossicità </a:t>
            </a:r>
            <a:r>
              <a:rPr lang="it-IT" sz="1200" b="1" dirty="0">
                <a:solidFill>
                  <a:srgbClr val="FF0000"/>
                </a:solidFill>
              </a:rPr>
              <a:t>DIRETTA</a:t>
            </a:r>
          </a:p>
        </p:txBody>
      </p:sp>
      <p:sp>
        <p:nvSpPr>
          <p:cNvPr id="8" name="CasellaDiTesto 7">
            <a:extLst>
              <a:ext uri="{FF2B5EF4-FFF2-40B4-BE49-F238E27FC236}">
                <a16:creationId xmlns:a16="http://schemas.microsoft.com/office/drawing/2014/main" id="{33F52E9A-C330-644A-AD00-09E678E3B8CF}"/>
              </a:ext>
            </a:extLst>
          </p:cNvPr>
          <p:cNvSpPr txBox="1"/>
          <p:nvPr/>
        </p:nvSpPr>
        <p:spPr>
          <a:xfrm>
            <a:off x="10766738" y="3047646"/>
            <a:ext cx="1425262" cy="276999"/>
          </a:xfrm>
          <a:prstGeom prst="rect">
            <a:avLst/>
          </a:prstGeom>
          <a:noFill/>
        </p:spPr>
        <p:txBody>
          <a:bodyPr wrap="none" rtlCol="0">
            <a:spAutoFit/>
          </a:bodyPr>
          <a:lstStyle/>
          <a:p>
            <a:r>
              <a:rPr lang="it-IT" sz="1200" dirty="0"/>
              <a:t>Tossicità </a:t>
            </a:r>
            <a:r>
              <a:rPr lang="it-IT" sz="1200" b="1" dirty="0">
                <a:solidFill>
                  <a:srgbClr val="FF0000"/>
                </a:solidFill>
              </a:rPr>
              <a:t>INDIRETTA</a:t>
            </a:r>
          </a:p>
        </p:txBody>
      </p:sp>
      <p:sp>
        <p:nvSpPr>
          <p:cNvPr id="9" name="Parentesi quadra chiusa 8">
            <a:extLst>
              <a:ext uri="{FF2B5EF4-FFF2-40B4-BE49-F238E27FC236}">
                <a16:creationId xmlns:a16="http://schemas.microsoft.com/office/drawing/2014/main" id="{69B40737-F45D-D249-9517-54B1CA03BF56}"/>
              </a:ext>
            </a:extLst>
          </p:cNvPr>
          <p:cNvSpPr/>
          <p:nvPr/>
        </p:nvSpPr>
        <p:spPr>
          <a:xfrm>
            <a:off x="10556111" y="2222380"/>
            <a:ext cx="138897" cy="381109"/>
          </a:xfrm>
          <a:prstGeom prst="rightBracket">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10" name="Parentesi quadra chiusa 9">
            <a:extLst>
              <a:ext uri="{FF2B5EF4-FFF2-40B4-BE49-F238E27FC236}">
                <a16:creationId xmlns:a16="http://schemas.microsoft.com/office/drawing/2014/main" id="{A70AECDC-E9BA-3F45-8BA4-79325EF03536}"/>
              </a:ext>
            </a:extLst>
          </p:cNvPr>
          <p:cNvSpPr/>
          <p:nvPr/>
        </p:nvSpPr>
        <p:spPr>
          <a:xfrm>
            <a:off x="10560717" y="2698875"/>
            <a:ext cx="134292" cy="889277"/>
          </a:xfrm>
          <a:prstGeom prst="rightBracket">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cxnSp>
        <p:nvCxnSpPr>
          <p:cNvPr id="12" name="Connettore 2 11">
            <a:extLst>
              <a:ext uri="{FF2B5EF4-FFF2-40B4-BE49-F238E27FC236}">
                <a16:creationId xmlns:a16="http://schemas.microsoft.com/office/drawing/2014/main" id="{2D6A58C1-745A-034C-8059-FDF8177F948A}"/>
              </a:ext>
            </a:extLst>
          </p:cNvPr>
          <p:cNvCxnSpPr>
            <a:cxnSpLocks/>
          </p:cNvCxnSpPr>
          <p:nvPr/>
        </p:nvCxnSpPr>
        <p:spPr>
          <a:xfrm>
            <a:off x="1391244" y="2789499"/>
            <a:ext cx="0" cy="798652"/>
          </a:xfrm>
          <a:prstGeom prst="straightConnector1">
            <a:avLst/>
          </a:prstGeom>
          <a:ln w="25400"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Connettore 2 13">
            <a:extLst>
              <a:ext uri="{FF2B5EF4-FFF2-40B4-BE49-F238E27FC236}">
                <a16:creationId xmlns:a16="http://schemas.microsoft.com/office/drawing/2014/main" id="{974CF20C-0AF7-E840-A115-70CD083CAF29}"/>
              </a:ext>
            </a:extLst>
          </p:cNvPr>
          <p:cNvCxnSpPr>
            <a:cxnSpLocks/>
          </p:cNvCxnSpPr>
          <p:nvPr/>
        </p:nvCxnSpPr>
        <p:spPr>
          <a:xfrm>
            <a:off x="1391244" y="2343644"/>
            <a:ext cx="0" cy="311552"/>
          </a:xfrm>
          <a:prstGeom prst="straightConnector1">
            <a:avLst/>
          </a:prstGeom>
          <a:ln w="25400"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7" name="CasellaDiTesto 16">
            <a:extLst>
              <a:ext uri="{FF2B5EF4-FFF2-40B4-BE49-F238E27FC236}">
                <a16:creationId xmlns:a16="http://schemas.microsoft.com/office/drawing/2014/main" id="{B23400AB-7F36-8249-90B6-E2506C376AB4}"/>
              </a:ext>
            </a:extLst>
          </p:cNvPr>
          <p:cNvSpPr txBox="1"/>
          <p:nvPr/>
        </p:nvSpPr>
        <p:spPr>
          <a:xfrm>
            <a:off x="1967696" y="3761772"/>
            <a:ext cx="1149674" cy="276999"/>
          </a:xfrm>
          <a:prstGeom prst="rect">
            <a:avLst/>
          </a:prstGeom>
          <a:noFill/>
        </p:spPr>
        <p:txBody>
          <a:bodyPr wrap="none" rtlCol="0">
            <a:spAutoFit/>
          </a:bodyPr>
          <a:lstStyle/>
          <a:p>
            <a:r>
              <a:rPr lang="it-IT" sz="1200" b="1" dirty="0">
                <a:solidFill>
                  <a:srgbClr val="FF0000"/>
                </a:solidFill>
              </a:rPr>
              <a:t>Non medicinali</a:t>
            </a:r>
          </a:p>
        </p:txBody>
      </p:sp>
      <p:sp>
        <p:nvSpPr>
          <p:cNvPr id="18" name="CasellaDiTesto 17">
            <a:extLst>
              <a:ext uri="{FF2B5EF4-FFF2-40B4-BE49-F238E27FC236}">
                <a16:creationId xmlns:a16="http://schemas.microsoft.com/office/drawing/2014/main" id="{1CAE6B7D-A26B-6D4D-901C-C1D8B39C330F}"/>
              </a:ext>
            </a:extLst>
          </p:cNvPr>
          <p:cNvSpPr txBox="1"/>
          <p:nvPr/>
        </p:nvSpPr>
        <p:spPr>
          <a:xfrm>
            <a:off x="5856790" y="3718382"/>
            <a:ext cx="2928395" cy="1938992"/>
          </a:xfrm>
          <a:prstGeom prst="rect">
            <a:avLst/>
          </a:prstGeom>
          <a:noFill/>
        </p:spPr>
        <p:txBody>
          <a:bodyPr wrap="square" rtlCol="0">
            <a:spAutoFit/>
          </a:bodyPr>
          <a:lstStyle/>
          <a:p>
            <a:r>
              <a:rPr lang="it-IT" sz="1200" b="1" dirty="0">
                <a:solidFill>
                  <a:srgbClr val="FF0000"/>
                </a:solidFill>
              </a:rPr>
              <a:t>Medicinali</a:t>
            </a:r>
          </a:p>
          <a:p>
            <a:endParaRPr lang="it-IT" sz="1200" dirty="0"/>
          </a:p>
          <a:p>
            <a:pPr marL="171450" indent="-171450">
              <a:buFont typeface="Arial" panose="020B0604020202020204" pitchFamily="34" charset="0"/>
              <a:buChar char="•"/>
            </a:pPr>
            <a:r>
              <a:rPr lang="it-IT" sz="1200" dirty="0"/>
              <a:t>Criteri di sicurezza e qualità previsti dalla normativa: profilo di sicurezza ed efficacia conosciuto a livello ministeriale, che riguarda possibili effetti collaterali, tossicità, interazioni… tutto riportato nel foglietto illustrativo</a:t>
            </a:r>
          </a:p>
          <a:p>
            <a:pPr marL="171450" indent="-171450">
              <a:buFont typeface="Arial" panose="020B0604020202020204" pitchFamily="34" charset="0"/>
              <a:buChar char="•"/>
            </a:pPr>
            <a:r>
              <a:rPr lang="it-IT" sz="1200" dirty="0"/>
              <a:t>[…]</a:t>
            </a:r>
          </a:p>
          <a:p>
            <a:pPr marL="171450" indent="-171450">
              <a:buFont typeface="Arial" panose="020B0604020202020204" pitchFamily="34" charset="0"/>
              <a:buChar char="•"/>
            </a:pPr>
            <a:endParaRPr lang="it-IT" sz="1200" dirty="0"/>
          </a:p>
        </p:txBody>
      </p:sp>
      <p:sp>
        <p:nvSpPr>
          <p:cNvPr id="20" name="CasellaDiTesto 19">
            <a:extLst>
              <a:ext uri="{FF2B5EF4-FFF2-40B4-BE49-F238E27FC236}">
                <a16:creationId xmlns:a16="http://schemas.microsoft.com/office/drawing/2014/main" id="{7D4A7219-BA3F-6144-9035-9A422D274553}"/>
              </a:ext>
            </a:extLst>
          </p:cNvPr>
          <p:cNvSpPr txBox="1"/>
          <p:nvPr/>
        </p:nvSpPr>
        <p:spPr>
          <a:xfrm>
            <a:off x="10207906" y="6280802"/>
            <a:ext cx="2039427" cy="523220"/>
          </a:xfrm>
          <a:prstGeom prst="rect">
            <a:avLst/>
          </a:prstGeom>
          <a:noFill/>
        </p:spPr>
        <p:txBody>
          <a:bodyPr wrap="square" rtlCol="0">
            <a:spAutoFit/>
          </a:bodyPr>
          <a:lstStyle/>
          <a:p>
            <a:pPr algn="ctr"/>
            <a:r>
              <a:rPr lang="it-IT" sz="1400" b="1" dirty="0">
                <a:solidFill>
                  <a:srgbClr val="FF0000"/>
                </a:solidFill>
                <a:highlight>
                  <a:srgbClr val="FFFF00"/>
                </a:highlight>
              </a:rPr>
              <a:t>SEMPRE FUORI DALLA PORTATA DEI BAMBINI</a:t>
            </a:r>
          </a:p>
        </p:txBody>
      </p:sp>
      <p:sp>
        <p:nvSpPr>
          <p:cNvPr id="21" name="Freccia destra 20">
            <a:extLst>
              <a:ext uri="{FF2B5EF4-FFF2-40B4-BE49-F238E27FC236}">
                <a16:creationId xmlns:a16="http://schemas.microsoft.com/office/drawing/2014/main" id="{F5140A58-A4F5-8A42-8FF2-88EBDC70C865}"/>
              </a:ext>
            </a:extLst>
          </p:cNvPr>
          <p:cNvSpPr/>
          <p:nvPr/>
        </p:nvSpPr>
        <p:spPr>
          <a:xfrm rot="632559">
            <a:off x="9938350" y="6484138"/>
            <a:ext cx="335646" cy="272660"/>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2" name="Freccia destra 21">
            <a:extLst>
              <a:ext uri="{FF2B5EF4-FFF2-40B4-BE49-F238E27FC236}">
                <a16:creationId xmlns:a16="http://schemas.microsoft.com/office/drawing/2014/main" id="{4CFA8A9F-FF03-084F-BB39-276111281345}"/>
              </a:ext>
            </a:extLst>
          </p:cNvPr>
          <p:cNvSpPr/>
          <p:nvPr/>
        </p:nvSpPr>
        <p:spPr>
          <a:xfrm rot="5400000">
            <a:off x="10871859" y="5940886"/>
            <a:ext cx="335646" cy="272660"/>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42698451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AFEB6249-91EB-9A44-B3A2-F4BB67E9B821}"/>
              </a:ext>
            </a:extLst>
          </p:cNvPr>
          <p:cNvSpPr txBox="1"/>
          <p:nvPr/>
        </p:nvSpPr>
        <p:spPr>
          <a:xfrm>
            <a:off x="1211483" y="1767006"/>
            <a:ext cx="9769033" cy="4555093"/>
          </a:xfrm>
          <a:prstGeom prst="rect">
            <a:avLst/>
          </a:prstGeom>
          <a:noFill/>
        </p:spPr>
        <p:txBody>
          <a:bodyPr wrap="square" rtlCol="0">
            <a:spAutoFit/>
          </a:bodyPr>
          <a:lstStyle/>
          <a:p>
            <a:pPr marL="342900" indent="-342900" algn="just">
              <a:lnSpc>
                <a:spcPct val="200000"/>
              </a:lnSpc>
              <a:buFont typeface="+mj-lt"/>
              <a:buAutoNum type="arabicPeriod"/>
            </a:pPr>
            <a:r>
              <a:rPr lang="it-IT" sz="1600" dirty="0"/>
              <a:t>Estratti vegetali di specie di piante selezionate in modo accurato </a:t>
            </a:r>
          </a:p>
          <a:p>
            <a:pPr marL="342900" indent="-342900" algn="just">
              <a:lnSpc>
                <a:spcPct val="200000"/>
              </a:lnSpc>
              <a:buFont typeface="+mj-lt"/>
              <a:buAutoNum type="arabicPeriod"/>
            </a:pPr>
            <a:r>
              <a:rPr lang="it-IT" sz="1600" dirty="0"/>
              <a:t>No titolazione di un componente attivo specifico (integratori con un titolo di CBD 1500 mg/10 </a:t>
            </a:r>
            <a:r>
              <a:rPr lang="it-IT" sz="1600" dirty="0" err="1"/>
              <a:t>mL</a:t>
            </a:r>
            <a:r>
              <a:rPr lang="it-IT" sz="1600" dirty="0"/>
              <a:t> ~ 15%), se non per rispetto dei criteri di sicurezza (es. acidi </a:t>
            </a:r>
            <a:r>
              <a:rPr lang="it-IT" sz="1600" dirty="0" err="1"/>
              <a:t>ginkgolici</a:t>
            </a:r>
            <a:r>
              <a:rPr lang="it-IT" sz="1600" dirty="0"/>
              <a:t> in foglie di Ginkgo &lt;5 </a:t>
            </a:r>
            <a:r>
              <a:rPr lang="it-IT" sz="1600" dirty="0" err="1"/>
              <a:t>ppm</a:t>
            </a:r>
            <a:r>
              <a:rPr lang="it-IT" sz="1600" dirty="0"/>
              <a:t> – garanzie del produttore)</a:t>
            </a:r>
          </a:p>
          <a:p>
            <a:pPr marL="342900" indent="-342900" algn="just">
              <a:lnSpc>
                <a:spcPct val="200000"/>
              </a:lnSpc>
              <a:buFont typeface="+mj-lt"/>
              <a:buAutoNum type="arabicPeriod"/>
            </a:pPr>
            <a:r>
              <a:rPr lang="it-IT" sz="1600" u="sng" dirty="0">
                <a:highlight>
                  <a:srgbClr val="FFFF00"/>
                </a:highlight>
              </a:rPr>
              <a:t>Quantitativi di estratto non elevati (es. 60 mg/2 g o 60 mg di EF per 40 gocce)</a:t>
            </a:r>
          </a:p>
          <a:p>
            <a:pPr marL="342900" indent="-342900" algn="just">
              <a:lnSpc>
                <a:spcPct val="200000"/>
              </a:lnSpc>
              <a:buFont typeface="+mj-lt"/>
              <a:buAutoNum type="arabicPeriod"/>
            </a:pPr>
            <a:r>
              <a:rPr lang="it-IT" sz="1600" dirty="0"/>
              <a:t>Inserimento di soli tre estratti vegetali (componente vegetale tripartita; ci sono prodotti con oltre 60 piante, che poi sono stati quelli che più hanno determinato ADR ~ 74% – </a:t>
            </a:r>
            <a:r>
              <a:rPr lang="it-IT" sz="1600" i="1" dirty="0"/>
              <a:t>Menniti-Ippolito </a:t>
            </a:r>
            <a:r>
              <a:rPr lang="it-IT" sz="1600" i="1" dirty="0" err="1"/>
              <a:t>F</a:t>
            </a:r>
            <a:r>
              <a:rPr lang="it-IT" sz="1600" i="1" dirty="0"/>
              <a:t> et al, </a:t>
            </a:r>
            <a:r>
              <a:rPr lang="it-IT" sz="1600" i="1" dirty="0" err="1"/>
              <a:t>Pharmacoepidemiology</a:t>
            </a:r>
            <a:r>
              <a:rPr lang="it-IT" sz="1600" i="1" dirty="0"/>
              <a:t> and </a:t>
            </a:r>
            <a:r>
              <a:rPr lang="it-IT" sz="1600" i="1" dirty="0" err="1"/>
              <a:t>Drug</a:t>
            </a:r>
            <a:r>
              <a:rPr lang="it-IT" sz="1600" i="1" dirty="0"/>
              <a:t> </a:t>
            </a:r>
            <a:r>
              <a:rPr lang="it-IT" sz="1600" i="1" dirty="0" err="1"/>
              <a:t>Safety</a:t>
            </a:r>
            <a:r>
              <a:rPr lang="it-IT" sz="1600" i="1" dirty="0"/>
              <a:t>, 2008</a:t>
            </a:r>
            <a:r>
              <a:rPr lang="it-IT" sz="1600" dirty="0"/>
              <a:t>)</a:t>
            </a:r>
          </a:p>
          <a:p>
            <a:pPr marL="342900" indent="-342900">
              <a:lnSpc>
                <a:spcPct val="150000"/>
              </a:lnSpc>
              <a:buFont typeface="+mj-lt"/>
              <a:buAutoNum type="arabicPeriod"/>
            </a:pPr>
            <a:endParaRPr lang="it-IT" sz="1600" dirty="0"/>
          </a:p>
          <a:p>
            <a:pPr marL="285750" indent="-285750">
              <a:lnSpc>
                <a:spcPct val="150000"/>
              </a:lnSpc>
              <a:buFontTx/>
              <a:buChar char="-"/>
            </a:pPr>
            <a:endParaRPr lang="it-IT" sz="1600" dirty="0"/>
          </a:p>
          <a:p>
            <a:endParaRPr lang="it-IT" dirty="0"/>
          </a:p>
        </p:txBody>
      </p:sp>
      <p:sp>
        <p:nvSpPr>
          <p:cNvPr id="5" name="Freccia destra 4">
            <a:extLst>
              <a:ext uri="{FF2B5EF4-FFF2-40B4-BE49-F238E27FC236}">
                <a16:creationId xmlns:a16="http://schemas.microsoft.com/office/drawing/2014/main" id="{F46DDB84-8DE5-9F40-A5AD-AC97435F3967}"/>
              </a:ext>
            </a:extLst>
          </p:cNvPr>
          <p:cNvSpPr/>
          <p:nvPr/>
        </p:nvSpPr>
        <p:spPr>
          <a:xfrm rot="7881318">
            <a:off x="5262056" y="3239839"/>
            <a:ext cx="256059" cy="216279"/>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6" name="Freccia destra 5">
            <a:extLst>
              <a:ext uri="{FF2B5EF4-FFF2-40B4-BE49-F238E27FC236}">
                <a16:creationId xmlns:a16="http://schemas.microsoft.com/office/drawing/2014/main" id="{C3163F13-5747-CB4A-AAE4-3E1D6B525858}"/>
              </a:ext>
            </a:extLst>
          </p:cNvPr>
          <p:cNvSpPr/>
          <p:nvPr/>
        </p:nvSpPr>
        <p:spPr>
          <a:xfrm rot="7881318">
            <a:off x="9106778" y="2246344"/>
            <a:ext cx="256059" cy="216279"/>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7" name="CasellaDiTesto 6">
            <a:extLst>
              <a:ext uri="{FF2B5EF4-FFF2-40B4-BE49-F238E27FC236}">
                <a16:creationId xmlns:a16="http://schemas.microsoft.com/office/drawing/2014/main" id="{CC39DD2B-EC7E-204E-8C2A-232E2989B8B5}"/>
              </a:ext>
            </a:extLst>
          </p:cNvPr>
          <p:cNvSpPr txBox="1"/>
          <p:nvPr/>
        </p:nvSpPr>
        <p:spPr>
          <a:xfrm>
            <a:off x="7652796" y="5218050"/>
            <a:ext cx="3495554" cy="738664"/>
          </a:xfrm>
          <a:prstGeom prst="rect">
            <a:avLst/>
          </a:prstGeom>
          <a:noFill/>
          <a:ln>
            <a:solidFill>
              <a:srgbClr val="FF0000"/>
            </a:solidFill>
          </a:ln>
        </p:spPr>
        <p:txBody>
          <a:bodyPr wrap="square" rtlCol="0">
            <a:spAutoFit/>
          </a:bodyPr>
          <a:lstStyle/>
          <a:p>
            <a:r>
              <a:rPr lang="it-IT" sz="1400" dirty="0"/>
              <a:t>Nei nostri integratori il quantitativo in mg si riferisce all’estratto, nell’integratore con CBD il quantitativo si riferisce solo al CBD… !!</a:t>
            </a:r>
          </a:p>
        </p:txBody>
      </p:sp>
      <p:sp>
        <p:nvSpPr>
          <p:cNvPr id="8" name="CasellaDiTesto 7">
            <a:extLst>
              <a:ext uri="{FF2B5EF4-FFF2-40B4-BE49-F238E27FC236}">
                <a16:creationId xmlns:a16="http://schemas.microsoft.com/office/drawing/2014/main" id="{DD02E2C3-67A2-B248-A196-0695F83459DB}"/>
              </a:ext>
            </a:extLst>
          </p:cNvPr>
          <p:cNvSpPr txBox="1"/>
          <p:nvPr/>
        </p:nvSpPr>
        <p:spPr>
          <a:xfrm>
            <a:off x="1448763" y="737131"/>
            <a:ext cx="9294471" cy="646331"/>
          </a:xfrm>
          <a:prstGeom prst="rect">
            <a:avLst/>
          </a:prstGeom>
          <a:noFill/>
        </p:spPr>
        <p:txBody>
          <a:bodyPr wrap="square" rtlCol="0">
            <a:spAutoFit/>
          </a:bodyPr>
          <a:lstStyle/>
          <a:p>
            <a:pPr algn="ctr"/>
            <a:r>
              <a:rPr lang="it-IT" b="1" dirty="0">
                <a:solidFill>
                  <a:srgbClr val="FF0000"/>
                </a:solidFill>
              </a:rPr>
              <a:t>Caratteristiche tecnologiche della componente fitoterapica dei rimedi </a:t>
            </a:r>
            <a:r>
              <a:rPr lang="it-IT" b="1" dirty="0" err="1">
                <a:solidFill>
                  <a:srgbClr val="FF0000"/>
                </a:solidFill>
              </a:rPr>
              <a:t>Omeosinergetici</a:t>
            </a:r>
            <a:r>
              <a:rPr lang="it-IT" b="1" dirty="0">
                <a:solidFill>
                  <a:srgbClr val="FF0000"/>
                </a:solidFill>
              </a:rPr>
              <a:t>: considerazioni tossicologiche e di sicurezza</a:t>
            </a:r>
          </a:p>
        </p:txBody>
      </p:sp>
      <p:sp>
        <p:nvSpPr>
          <p:cNvPr id="2" name="CasellaDiTesto 1">
            <a:extLst>
              <a:ext uri="{FF2B5EF4-FFF2-40B4-BE49-F238E27FC236}">
                <a16:creationId xmlns:a16="http://schemas.microsoft.com/office/drawing/2014/main" id="{D745309C-88D5-394F-8962-F8B62A2613FF}"/>
              </a:ext>
            </a:extLst>
          </p:cNvPr>
          <p:cNvSpPr txBox="1"/>
          <p:nvPr/>
        </p:nvSpPr>
        <p:spPr>
          <a:xfrm>
            <a:off x="391784" y="5505314"/>
            <a:ext cx="4832536" cy="1200329"/>
          </a:xfrm>
          <a:prstGeom prst="rect">
            <a:avLst/>
          </a:prstGeom>
          <a:noFill/>
          <a:ln>
            <a:solidFill>
              <a:srgbClr val="FF0000"/>
            </a:solidFill>
          </a:ln>
        </p:spPr>
        <p:txBody>
          <a:bodyPr wrap="square" rtlCol="0">
            <a:spAutoFit/>
          </a:bodyPr>
          <a:lstStyle/>
          <a:p>
            <a:pPr algn="ctr"/>
            <a:r>
              <a:rPr lang="it-IT" b="1" dirty="0">
                <a:solidFill>
                  <a:srgbClr val="FF0000"/>
                </a:solidFill>
                <a:highlight>
                  <a:srgbClr val="FFFF00"/>
                </a:highlight>
              </a:rPr>
              <a:t>ATTENZIONE IN GRAVIDANZA, IN ALLATTAMENTO, IN PEDIATRIA, IN GERIATRIA..</a:t>
            </a:r>
          </a:p>
          <a:p>
            <a:pPr algn="ctr"/>
            <a:r>
              <a:rPr lang="it-IT" b="1" dirty="0">
                <a:solidFill>
                  <a:srgbClr val="FF0000"/>
                </a:solidFill>
                <a:highlight>
                  <a:srgbClr val="FFFF00"/>
                </a:highlight>
              </a:rPr>
              <a:t>AI PRODOTTI FITOTERAPICI TITOLATI </a:t>
            </a:r>
          </a:p>
          <a:p>
            <a:pPr algn="ctr"/>
            <a:r>
              <a:rPr lang="it-IT" b="1" dirty="0">
                <a:solidFill>
                  <a:srgbClr val="FF0000"/>
                </a:solidFill>
                <a:highlight>
                  <a:srgbClr val="FFFF00"/>
                </a:highlight>
              </a:rPr>
              <a:t>E CON TANTISSIME PIANTE</a:t>
            </a:r>
          </a:p>
        </p:txBody>
      </p:sp>
    </p:spTree>
    <p:extLst>
      <p:ext uri="{BB962C8B-B14F-4D97-AF65-F5344CB8AC3E}">
        <p14:creationId xmlns:p14="http://schemas.microsoft.com/office/powerpoint/2010/main" val="1970723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AAFBC9BF-4CBC-974D-967C-547451B4CC2B}"/>
              </a:ext>
            </a:extLst>
          </p:cNvPr>
          <p:cNvSpPr txBox="1"/>
          <p:nvPr/>
        </p:nvSpPr>
        <p:spPr>
          <a:xfrm>
            <a:off x="511628" y="1143000"/>
            <a:ext cx="10145485" cy="5727850"/>
          </a:xfrm>
          <a:prstGeom prst="rect">
            <a:avLst/>
          </a:prstGeom>
          <a:noFill/>
        </p:spPr>
        <p:txBody>
          <a:bodyPr wrap="square" rtlCol="0">
            <a:spAutoFit/>
          </a:bodyPr>
          <a:lstStyle/>
          <a:p>
            <a:pPr algn="just">
              <a:lnSpc>
                <a:spcPct val="150000"/>
              </a:lnSpc>
            </a:pPr>
            <a:r>
              <a:rPr lang="it-IT" sz="1600" b="1" dirty="0"/>
              <a:t>LUX in formulazione liquida (gocce)</a:t>
            </a:r>
          </a:p>
          <a:p>
            <a:pPr algn="just">
              <a:lnSpc>
                <a:spcPct val="150000"/>
              </a:lnSpc>
            </a:pPr>
            <a:r>
              <a:rPr lang="it-IT" sz="1600" dirty="0"/>
              <a:t>E se condizioni morbose della madre, in gravidanza o in allattamento, richiedono la prescrizione o il consiglio di un elevato n° di gocce (es. 40) per due volte al dì (80 </a:t>
            </a:r>
            <a:r>
              <a:rPr lang="it-IT" sz="1600" dirty="0" err="1"/>
              <a:t>gtt</a:t>
            </a:r>
            <a:r>
              <a:rPr lang="it-IT" sz="1600" dirty="0"/>
              <a:t>) oppure più rimedi insieme (es. 4) con 15 </a:t>
            </a:r>
            <a:r>
              <a:rPr lang="it-IT" sz="1600" dirty="0" err="1"/>
              <a:t>gtt</a:t>
            </a:r>
            <a:r>
              <a:rPr lang="it-IT" sz="1600" dirty="0"/>
              <a:t>/2 volte die (120 </a:t>
            </a:r>
            <a:r>
              <a:rPr lang="it-IT" sz="1600" dirty="0" err="1"/>
              <a:t>gtt</a:t>
            </a:r>
            <a:r>
              <a:rPr lang="it-IT" sz="1600" dirty="0"/>
              <a:t>)?</a:t>
            </a:r>
          </a:p>
          <a:p>
            <a:pPr algn="just">
              <a:lnSpc>
                <a:spcPct val="150000"/>
              </a:lnSpc>
            </a:pPr>
            <a:r>
              <a:rPr lang="it-IT" sz="1600" dirty="0"/>
              <a:t>In gravidanza, è opportuno rivedere la posologia:</a:t>
            </a:r>
          </a:p>
          <a:p>
            <a:pPr lvl="1" algn="just">
              <a:lnSpc>
                <a:spcPct val="150000"/>
              </a:lnSpc>
            </a:pPr>
            <a:r>
              <a:rPr lang="it-IT" sz="1600" dirty="0"/>
              <a:t>nel primo trimestre… (valutazione in base alla propria esperienza clinica)</a:t>
            </a:r>
          </a:p>
          <a:p>
            <a:pPr lvl="1" algn="just">
              <a:lnSpc>
                <a:spcPct val="150000"/>
              </a:lnSpc>
            </a:pPr>
            <a:r>
              <a:rPr lang="it-IT" sz="1600" dirty="0"/>
              <a:t>Al </a:t>
            </a:r>
            <a:r>
              <a:rPr lang="it-IT" sz="1600" dirty="0" err="1"/>
              <a:t>max</a:t>
            </a:r>
            <a:r>
              <a:rPr lang="it-IT" sz="1600" dirty="0"/>
              <a:t> 2 rimedi 2 volte al dì, non superando le 15 </a:t>
            </a:r>
            <a:r>
              <a:rPr lang="it-IT" sz="1600" dirty="0" err="1"/>
              <a:t>gtt</a:t>
            </a:r>
            <a:r>
              <a:rPr lang="it-IT" sz="1600" dirty="0"/>
              <a:t>/ciascuno e per un periodo di tempo NON LUNGO.. diluendo con acqua almeno fino a 100 </a:t>
            </a:r>
            <a:r>
              <a:rPr lang="it-IT" sz="1600" dirty="0" err="1"/>
              <a:t>mL</a:t>
            </a:r>
            <a:r>
              <a:rPr lang="it-IT" sz="1600" dirty="0"/>
              <a:t> (..soluzione con titolo alcolico &lt; 0.6%..)</a:t>
            </a:r>
          </a:p>
          <a:p>
            <a:pPr algn="just">
              <a:lnSpc>
                <a:spcPct val="150000"/>
              </a:lnSpc>
            </a:pPr>
            <a:r>
              <a:rPr lang="it-IT" sz="1600" dirty="0"/>
              <a:t>In allattamento, si consiglia, sempre per precauzione, di assumere i rimedi 120-150 minuti prima dell’allattamento (</a:t>
            </a:r>
            <a:r>
              <a:rPr lang="it-IT" sz="1600" dirty="0">
                <a:hlinkClick r:id="rId2"/>
              </a:rPr>
              <a:t>https://www.ncbi.nlm.nih.gov/books/NBK501469/</a:t>
            </a:r>
            <a:r>
              <a:rPr lang="it-IT" sz="1600" dirty="0"/>
              <a:t>).</a:t>
            </a:r>
          </a:p>
          <a:p>
            <a:pPr>
              <a:lnSpc>
                <a:spcPct val="150000"/>
              </a:lnSpc>
            </a:pPr>
            <a:r>
              <a:rPr lang="it-IT" sz="1600" dirty="0"/>
              <a:t>In entrambi i casi, diluire sempre con acqua almeno fino a 100 </a:t>
            </a:r>
            <a:r>
              <a:rPr lang="it-IT" sz="1600" dirty="0" err="1"/>
              <a:t>mL</a:t>
            </a:r>
            <a:r>
              <a:rPr lang="it-IT" sz="1600" dirty="0"/>
              <a:t>...</a:t>
            </a:r>
          </a:p>
          <a:p>
            <a:pPr>
              <a:lnSpc>
                <a:spcPct val="150000"/>
              </a:lnSpc>
            </a:pPr>
            <a:endParaRPr lang="it-IT" dirty="0"/>
          </a:p>
          <a:p>
            <a:pPr>
              <a:lnSpc>
                <a:spcPct val="150000"/>
              </a:lnSpc>
            </a:pPr>
            <a:r>
              <a:rPr lang="it-IT" sz="1600" b="1" dirty="0"/>
              <a:t>LUX in formulazione semisolida (creme)</a:t>
            </a:r>
          </a:p>
          <a:p>
            <a:pPr>
              <a:lnSpc>
                <a:spcPct val="150000"/>
              </a:lnSpc>
            </a:pPr>
            <a:r>
              <a:rPr lang="it-IT" sz="1600" dirty="0"/>
              <a:t>Nel primo trimestre… (valutazione in base alla propria esperienza clinica)</a:t>
            </a:r>
          </a:p>
          <a:p>
            <a:pPr>
              <a:lnSpc>
                <a:spcPct val="150000"/>
              </a:lnSpc>
            </a:pPr>
            <a:r>
              <a:rPr lang="it-IT" sz="1600" dirty="0"/>
              <a:t>In allattamento, lontano dal momento di suzione </a:t>
            </a:r>
          </a:p>
          <a:p>
            <a:pPr>
              <a:lnSpc>
                <a:spcPct val="150000"/>
              </a:lnSpc>
            </a:pPr>
            <a:endParaRPr lang="it-IT" dirty="0"/>
          </a:p>
        </p:txBody>
      </p:sp>
      <p:sp>
        <p:nvSpPr>
          <p:cNvPr id="3" name="CasellaDiTesto 2">
            <a:extLst>
              <a:ext uri="{FF2B5EF4-FFF2-40B4-BE49-F238E27FC236}">
                <a16:creationId xmlns:a16="http://schemas.microsoft.com/office/drawing/2014/main" id="{E6AA1ED4-63D4-7C49-B830-8947300E56EA}"/>
              </a:ext>
            </a:extLst>
          </p:cNvPr>
          <p:cNvSpPr txBox="1"/>
          <p:nvPr/>
        </p:nvSpPr>
        <p:spPr>
          <a:xfrm>
            <a:off x="511628" y="457200"/>
            <a:ext cx="7073988" cy="400110"/>
          </a:xfrm>
          <a:prstGeom prst="rect">
            <a:avLst/>
          </a:prstGeom>
          <a:noFill/>
        </p:spPr>
        <p:txBody>
          <a:bodyPr wrap="none" rtlCol="0">
            <a:spAutoFit/>
          </a:bodyPr>
          <a:lstStyle/>
          <a:p>
            <a:r>
              <a:rPr lang="it-IT" sz="2000" b="1" dirty="0">
                <a:solidFill>
                  <a:srgbClr val="FF0000"/>
                </a:solidFill>
              </a:rPr>
              <a:t>Consigli per l’utilizzo nella donna in gravidanza e in allattamento</a:t>
            </a:r>
          </a:p>
        </p:txBody>
      </p:sp>
      <p:pic>
        <p:nvPicPr>
          <p:cNvPr id="4" name="Immagine 3">
            <a:extLst>
              <a:ext uri="{FF2B5EF4-FFF2-40B4-BE49-F238E27FC236}">
                <a16:creationId xmlns:a16="http://schemas.microsoft.com/office/drawing/2014/main" id="{EE319637-DE7B-F74A-B662-23018038E287}"/>
              </a:ext>
            </a:extLst>
          </p:cNvPr>
          <p:cNvPicPr>
            <a:picLocks noChangeAspect="1"/>
          </p:cNvPicPr>
          <p:nvPr/>
        </p:nvPicPr>
        <p:blipFill>
          <a:blip r:embed="rId3"/>
          <a:stretch>
            <a:fillRect/>
          </a:stretch>
        </p:blipFill>
        <p:spPr>
          <a:xfrm>
            <a:off x="7273664" y="4568004"/>
            <a:ext cx="4711072" cy="1608350"/>
          </a:xfrm>
          <a:prstGeom prst="rect">
            <a:avLst/>
          </a:prstGeom>
        </p:spPr>
      </p:pic>
      <p:pic>
        <p:nvPicPr>
          <p:cNvPr id="5" name="Immagine 4">
            <a:extLst>
              <a:ext uri="{FF2B5EF4-FFF2-40B4-BE49-F238E27FC236}">
                <a16:creationId xmlns:a16="http://schemas.microsoft.com/office/drawing/2014/main" id="{27C1D702-5E11-CA46-BE3F-10812CB3C86A}"/>
              </a:ext>
            </a:extLst>
          </p:cNvPr>
          <p:cNvPicPr>
            <a:picLocks noChangeAspect="1"/>
          </p:cNvPicPr>
          <p:nvPr/>
        </p:nvPicPr>
        <p:blipFill>
          <a:blip r:embed="rId4"/>
          <a:stretch>
            <a:fillRect/>
          </a:stretch>
        </p:blipFill>
        <p:spPr>
          <a:xfrm>
            <a:off x="9231519" y="5363694"/>
            <a:ext cx="2193037" cy="504647"/>
          </a:xfrm>
          <a:prstGeom prst="rect">
            <a:avLst/>
          </a:prstGeom>
        </p:spPr>
      </p:pic>
      <p:sp>
        <p:nvSpPr>
          <p:cNvPr id="6" name="Freccia destra 5">
            <a:extLst>
              <a:ext uri="{FF2B5EF4-FFF2-40B4-BE49-F238E27FC236}">
                <a16:creationId xmlns:a16="http://schemas.microsoft.com/office/drawing/2014/main" id="{C8311542-4A03-1640-A2D2-FE41218FDD09}"/>
              </a:ext>
            </a:extLst>
          </p:cNvPr>
          <p:cNvSpPr/>
          <p:nvPr/>
        </p:nvSpPr>
        <p:spPr>
          <a:xfrm rot="7881318">
            <a:off x="8720073" y="2931926"/>
            <a:ext cx="244399" cy="166502"/>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7" name="CasellaDiTesto 6">
            <a:extLst>
              <a:ext uri="{FF2B5EF4-FFF2-40B4-BE49-F238E27FC236}">
                <a16:creationId xmlns:a16="http://schemas.microsoft.com/office/drawing/2014/main" id="{3D60BBBA-005A-3D42-BDEE-8CB950EC1CE6}"/>
              </a:ext>
            </a:extLst>
          </p:cNvPr>
          <p:cNvSpPr txBox="1"/>
          <p:nvPr/>
        </p:nvSpPr>
        <p:spPr>
          <a:xfrm>
            <a:off x="8217762" y="2396218"/>
            <a:ext cx="3876702" cy="523220"/>
          </a:xfrm>
          <a:prstGeom prst="rect">
            <a:avLst/>
          </a:prstGeom>
          <a:noFill/>
          <a:ln>
            <a:solidFill>
              <a:srgbClr val="FF0000"/>
            </a:solidFill>
          </a:ln>
        </p:spPr>
        <p:txBody>
          <a:bodyPr wrap="square" rtlCol="0">
            <a:spAutoFit/>
          </a:bodyPr>
          <a:lstStyle/>
          <a:p>
            <a:r>
              <a:rPr lang="it-IT" sz="1400" dirty="0"/>
              <a:t>Non si deve assumere altro alcool con la dieta</a:t>
            </a:r>
          </a:p>
          <a:p>
            <a:r>
              <a:rPr lang="it-IT" sz="1400" dirty="0"/>
              <a:t>No altri integratori con </a:t>
            </a:r>
            <a:r>
              <a:rPr lang="it-IT" sz="1400" dirty="0" err="1"/>
              <a:t>botanicals</a:t>
            </a:r>
            <a:r>
              <a:rPr lang="it-IT" sz="1400" dirty="0"/>
              <a:t> (estratti </a:t>
            </a:r>
            <a:r>
              <a:rPr lang="it-IT" sz="1400" dirty="0" err="1"/>
              <a:t>idroalc</a:t>
            </a:r>
            <a:r>
              <a:rPr lang="it-IT" sz="1400" dirty="0"/>
              <a:t>.)</a:t>
            </a:r>
          </a:p>
        </p:txBody>
      </p:sp>
      <mc:AlternateContent xmlns:mc="http://schemas.openxmlformats.org/markup-compatibility/2006" xmlns:p14="http://schemas.microsoft.com/office/powerpoint/2010/main">
        <mc:Choice Requires="p14">
          <p:contentPart p14:bwMode="auto" r:id="rId5">
            <p14:nvContentPartPr>
              <p14:cNvPr id="10" name="Input penna 9">
                <a:extLst>
                  <a:ext uri="{FF2B5EF4-FFF2-40B4-BE49-F238E27FC236}">
                    <a16:creationId xmlns:a16="http://schemas.microsoft.com/office/drawing/2014/main" id="{041AFA31-BB39-914E-8101-1FD6FE3E5A98}"/>
                  </a:ext>
                </a:extLst>
              </p14:cNvPr>
              <p14:cNvContentPartPr/>
              <p14:nvPr/>
            </p14:nvContentPartPr>
            <p14:xfrm>
              <a:off x="256968" y="2375760"/>
              <a:ext cx="93960" cy="201960"/>
            </p14:xfrm>
          </p:contentPart>
        </mc:Choice>
        <mc:Fallback xmlns="">
          <p:pic>
            <p:nvPicPr>
              <p:cNvPr id="10" name="Input penna 9">
                <a:extLst>
                  <a:ext uri="{FF2B5EF4-FFF2-40B4-BE49-F238E27FC236}">
                    <a16:creationId xmlns:a16="http://schemas.microsoft.com/office/drawing/2014/main" id="{041AFA31-BB39-914E-8101-1FD6FE3E5A98}"/>
                  </a:ext>
                </a:extLst>
              </p:cNvPr>
              <p:cNvPicPr/>
              <p:nvPr/>
            </p:nvPicPr>
            <p:blipFill>
              <a:blip r:embed="rId6"/>
              <a:stretch>
                <a:fillRect/>
              </a:stretch>
            </p:blipFill>
            <p:spPr>
              <a:xfrm>
                <a:off x="247968" y="2366760"/>
                <a:ext cx="11160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put penna 10">
                <a:extLst>
                  <a:ext uri="{FF2B5EF4-FFF2-40B4-BE49-F238E27FC236}">
                    <a16:creationId xmlns:a16="http://schemas.microsoft.com/office/drawing/2014/main" id="{011E682A-064A-E747-A85D-6B410AE24870}"/>
                  </a:ext>
                </a:extLst>
              </p14:cNvPr>
              <p14:cNvContentPartPr/>
              <p14:nvPr/>
            </p14:nvContentPartPr>
            <p14:xfrm>
              <a:off x="202968" y="2279640"/>
              <a:ext cx="297000" cy="405720"/>
            </p14:xfrm>
          </p:contentPart>
        </mc:Choice>
        <mc:Fallback xmlns="">
          <p:pic>
            <p:nvPicPr>
              <p:cNvPr id="11" name="Input penna 10">
                <a:extLst>
                  <a:ext uri="{FF2B5EF4-FFF2-40B4-BE49-F238E27FC236}">
                    <a16:creationId xmlns:a16="http://schemas.microsoft.com/office/drawing/2014/main" id="{011E682A-064A-E747-A85D-6B410AE24870}"/>
                  </a:ext>
                </a:extLst>
              </p:cNvPr>
              <p:cNvPicPr/>
              <p:nvPr/>
            </p:nvPicPr>
            <p:blipFill>
              <a:blip r:embed="rId8"/>
              <a:stretch>
                <a:fillRect/>
              </a:stretch>
            </p:blipFill>
            <p:spPr>
              <a:xfrm>
                <a:off x="193968" y="2271000"/>
                <a:ext cx="314640" cy="4233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Input penna 12">
                <a:extLst>
                  <a:ext uri="{FF2B5EF4-FFF2-40B4-BE49-F238E27FC236}">
                    <a16:creationId xmlns:a16="http://schemas.microsoft.com/office/drawing/2014/main" id="{F22F4507-AD81-0C4E-AA76-A533ECFA1865}"/>
                  </a:ext>
                </a:extLst>
              </p14:cNvPr>
              <p14:cNvContentPartPr/>
              <p14:nvPr/>
            </p14:nvContentPartPr>
            <p14:xfrm>
              <a:off x="228888" y="3879480"/>
              <a:ext cx="91800" cy="154800"/>
            </p14:xfrm>
          </p:contentPart>
        </mc:Choice>
        <mc:Fallback xmlns="">
          <p:pic>
            <p:nvPicPr>
              <p:cNvPr id="13" name="Input penna 12">
                <a:extLst>
                  <a:ext uri="{FF2B5EF4-FFF2-40B4-BE49-F238E27FC236}">
                    <a16:creationId xmlns:a16="http://schemas.microsoft.com/office/drawing/2014/main" id="{F22F4507-AD81-0C4E-AA76-A533ECFA1865}"/>
                  </a:ext>
                </a:extLst>
              </p:cNvPr>
              <p:cNvPicPr/>
              <p:nvPr/>
            </p:nvPicPr>
            <p:blipFill>
              <a:blip r:embed="rId10"/>
              <a:stretch>
                <a:fillRect/>
              </a:stretch>
            </p:blipFill>
            <p:spPr>
              <a:xfrm>
                <a:off x="220248" y="3870480"/>
                <a:ext cx="1094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4" name="Input penna 13">
                <a:extLst>
                  <a:ext uri="{FF2B5EF4-FFF2-40B4-BE49-F238E27FC236}">
                    <a16:creationId xmlns:a16="http://schemas.microsoft.com/office/drawing/2014/main" id="{ED849BA7-9846-E147-8E97-BBE255A4C4F6}"/>
                  </a:ext>
                </a:extLst>
              </p14:cNvPr>
              <p14:cNvContentPartPr/>
              <p14:nvPr/>
            </p14:nvContentPartPr>
            <p14:xfrm>
              <a:off x="140688" y="3783000"/>
              <a:ext cx="281520" cy="320760"/>
            </p14:xfrm>
          </p:contentPart>
        </mc:Choice>
        <mc:Fallback xmlns="">
          <p:pic>
            <p:nvPicPr>
              <p:cNvPr id="14" name="Input penna 13">
                <a:extLst>
                  <a:ext uri="{FF2B5EF4-FFF2-40B4-BE49-F238E27FC236}">
                    <a16:creationId xmlns:a16="http://schemas.microsoft.com/office/drawing/2014/main" id="{ED849BA7-9846-E147-8E97-BBE255A4C4F6}"/>
                  </a:ext>
                </a:extLst>
              </p:cNvPr>
              <p:cNvPicPr/>
              <p:nvPr/>
            </p:nvPicPr>
            <p:blipFill>
              <a:blip r:embed="rId12"/>
              <a:stretch>
                <a:fillRect/>
              </a:stretch>
            </p:blipFill>
            <p:spPr>
              <a:xfrm>
                <a:off x="132048" y="3774000"/>
                <a:ext cx="299160" cy="338400"/>
              </a:xfrm>
              <a:prstGeom prst="rect">
                <a:avLst/>
              </a:prstGeom>
            </p:spPr>
          </p:pic>
        </mc:Fallback>
      </mc:AlternateContent>
    </p:spTree>
    <p:extLst>
      <p:ext uri="{BB962C8B-B14F-4D97-AF65-F5344CB8AC3E}">
        <p14:creationId xmlns:p14="http://schemas.microsoft.com/office/powerpoint/2010/main" val="6733270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814CF516-2AAF-3347-84E8-2F757737E4B2}"/>
              </a:ext>
            </a:extLst>
          </p:cNvPr>
          <p:cNvSpPr txBox="1"/>
          <p:nvPr/>
        </p:nvSpPr>
        <p:spPr>
          <a:xfrm>
            <a:off x="1506217" y="1469984"/>
            <a:ext cx="5468035" cy="3096360"/>
          </a:xfrm>
          <a:prstGeom prst="rect">
            <a:avLst/>
          </a:prstGeom>
          <a:noFill/>
        </p:spPr>
        <p:txBody>
          <a:bodyPr wrap="none" rtlCol="0">
            <a:spAutoFit/>
          </a:bodyPr>
          <a:lstStyle/>
          <a:p>
            <a:r>
              <a:rPr lang="it-IT" dirty="0"/>
              <a:t>Rimedi che un Trainer Omeosinergetico può consigliare: </a:t>
            </a:r>
          </a:p>
          <a:p>
            <a:endParaRPr lang="it-IT" dirty="0"/>
          </a:p>
          <a:p>
            <a:pPr marL="285750" indent="-285750">
              <a:lnSpc>
                <a:spcPct val="150000"/>
              </a:lnSpc>
              <a:buFontTx/>
              <a:buChar char="-"/>
            </a:pPr>
            <a:r>
              <a:rPr lang="it-IT" b="1" dirty="0"/>
              <a:t>LUVITA gocce</a:t>
            </a:r>
          </a:p>
          <a:p>
            <a:pPr marL="285750" indent="-285750">
              <a:lnSpc>
                <a:spcPct val="150000"/>
              </a:lnSpc>
              <a:buFontTx/>
              <a:buChar char="-"/>
            </a:pPr>
            <a:r>
              <a:rPr lang="it-IT" b="1" dirty="0"/>
              <a:t>LUXGIOVI spray</a:t>
            </a:r>
          </a:p>
          <a:p>
            <a:pPr marL="285750" indent="-285750">
              <a:lnSpc>
                <a:spcPct val="150000"/>
              </a:lnSpc>
              <a:buFontTx/>
              <a:buChar char="-"/>
            </a:pPr>
            <a:r>
              <a:rPr lang="it-IT" b="1" dirty="0"/>
              <a:t>LUXTRIGONELLA crema</a:t>
            </a:r>
          </a:p>
          <a:p>
            <a:pPr marL="285750" indent="-285750">
              <a:lnSpc>
                <a:spcPct val="150000"/>
              </a:lnSpc>
              <a:buFontTx/>
              <a:buChar char="-"/>
            </a:pPr>
            <a:r>
              <a:rPr lang="it-IT" b="1" dirty="0"/>
              <a:t>LUXARNICA crema</a:t>
            </a:r>
          </a:p>
          <a:p>
            <a:pPr marL="285750" indent="-285750">
              <a:lnSpc>
                <a:spcPct val="150000"/>
              </a:lnSpc>
              <a:buFontTx/>
              <a:buChar char="-"/>
            </a:pPr>
            <a:r>
              <a:rPr lang="it-IT" b="1" dirty="0"/>
              <a:t>LUXSOS spray</a:t>
            </a:r>
          </a:p>
          <a:p>
            <a:pPr marL="285750" indent="-285750">
              <a:lnSpc>
                <a:spcPct val="150000"/>
              </a:lnSpc>
              <a:buFontTx/>
              <a:buChar char="-"/>
            </a:pPr>
            <a:r>
              <a:rPr lang="it-IT" b="1" dirty="0"/>
              <a:t>LUXRELAX spray</a:t>
            </a:r>
          </a:p>
        </p:txBody>
      </p:sp>
    </p:spTree>
    <p:extLst>
      <p:ext uri="{BB962C8B-B14F-4D97-AF65-F5344CB8AC3E}">
        <p14:creationId xmlns:p14="http://schemas.microsoft.com/office/powerpoint/2010/main" val="5247794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DEF64C61-84EC-2047-B9BF-D30EFF21B8D6}"/>
              </a:ext>
            </a:extLst>
          </p:cNvPr>
          <p:cNvPicPr>
            <a:picLocks noChangeAspect="1"/>
          </p:cNvPicPr>
          <p:nvPr/>
        </p:nvPicPr>
        <p:blipFill>
          <a:blip r:embed="rId2"/>
          <a:stretch>
            <a:fillRect/>
          </a:stretch>
        </p:blipFill>
        <p:spPr>
          <a:xfrm>
            <a:off x="85895" y="0"/>
            <a:ext cx="7012781" cy="6858000"/>
          </a:xfrm>
          <a:prstGeom prst="rect">
            <a:avLst/>
          </a:prstGeom>
        </p:spPr>
      </p:pic>
      <p:pic>
        <p:nvPicPr>
          <p:cNvPr id="3" name="Immagine 2">
            <a:extLst>
              <a:ext uri="{FF2B5EF4-FFF2-40B4-BE49-F238E27FC236}">
                <a16:creationId xmlns:a16="http://schemas.microsoft.com/office/drawing/2014/main" id="{252EF74B-977B-374E-A2ED-23B7A19A98E8}"/>
              </a:ext>
            </a:extLst>
          </p:cNvPr>
          <p:cNvPicPr>
            <a:picLocks noChangeAspect="1"/>
          </p:cNvPicPr>
          <p:nvPr/>
        </p:nvPicPr>
        <p:blipFill rotWithShape="1">
          <a:blip r:embed="rId3"/>
          <a:srcRect l="3885" r="8096"/>
          <a:stretch/>
        </p:blipFill>
        <p:spPr>
          <a:xfrm>
            <a:off x="6780072" y="4332125"/>
            <a:ext cx="5411928" cy="1263132"/>
          </a:xfrm>
          <a:prstGeom prst="rect">
            <a:avLst/>
          </a:prstGeom>
        </p:spPr>
      </p:pic>
      <p:sp>
        <p:nvSpPr>
          <p:cNvPr id="4" name="CasellaDiTesto 3">
            <a:extLst>
              <a:ext uri="{FF2B5EF4-FFF2-40B4-BE49-F238E27FC236}">
                <a16:creationId xmlns:a16="http://schemas.microsoft.com/office/drawing/2014/main" id="{757E0F80-42CF-C844-82E2-05ED6DB08A9A}"/>
              </a:ext>
            </a:extLst>
          </p:cNvPr>
          <p:cNvSpPr txBox="1"/>
          <p:nvPr/>
        </p:nvSpPr>
        <p:spPr>
          <a:xfrm>
            <a:off x="7154244" y="581996"/>
            <a:ext cx="4663583" cy="3693319"/>
          </a:xfrm>
          <a:prstGeom prst="rect">
            <a:avLst/>
          </a:prstGeom>
          <a:noFill/>
        </p:spPr>
        <p:txBody>
          <a:bodyPr wrap="square" rtlCol="0">
            <a:spAutoFit/>
          </a:bodyPr>
          <a:lstStyle/>
          <a:p>
            <a:pPr marL="285750" indent="-285750">
              <a:buFont typeface="Arial" panose="020B0604020202020204" pitchFamily="34" charset="0"/>
              <a:buChar char="•"/>
            </a:pPr>
            <a:r>
              <a:rPr lang="it-IT" dirty="0"/>
              <a:t>Consigliare LUXVITA gocce al primo incontro </a:t>
            </a:r>
            <a:r>
              <a:rPr lang="it-IT" u="sng" dirty="0"/>
              <a:t>confermato</a:t>
            </a:r>
            <a:r>
              <a:rPr lang="it-IT" dirty="0"/>
              <a:t>, </a:t>
            </a:r>
            <a:r>
              <a:rPr lang="it-IT" u="sng" dirty="0"/>
              <a:t>prima</a:t>
            </a:r>
            <a:r>
              <a:rPr lang="it-IT" dirty="0"/>
              <a:t> dell’inizio del follow-up dal medico Omeosinergetico</a:t>
            </a:r>
          </a:p>
          <a:p>
            <a:pPr marL="285750" indent="-285750">
              <a:buFont typeface="Arial" panose="020B0604020202020204" pitchFamily="34" charset="0"/>
              <a:buChar char="•"/>
            </a:pPr>
            <a:r>
              <a:rPr lang="it-IT" dirty="0"/>
              <a:t>Se il pz è già stato dal medico </a:t>
            </a:r>
            <a:r>
              <a:rPr lang="it-IT" dirty="0" err="1"/>
              <a:t>Omeos</a:t>
            </a:r>
            <a:r>
              <a:rPr lang="it-IT" dirty="0"/>
              <a:t>. ed ha una prescrizione ben precisa e dettagliata, non è necessario consigliarlo</a:t>
            </a:r>
          </a:p>
          <a:p>
            <a:pPr marL="285750" indent="-285750">
              <a:buFont typeface="Arial" panose="020B0604020202020204" pitchFamily="34" charset="0"/>
              <a:buChar char="•"/>
            </a:pPr>
            <a:r>
              <a:rPr lang="it-IT" dirty="0"/>
              <a:t>Qualora il pz nel corso dei vari incontri manifestasse una forte sofferenza, espressione dell’accumulo legato al rifiuto inconsapevole, è possibile consigliare LUXVITA.</a:t>
            </a:r>
          </a:p>
          <a:p>
            <a:pPr marL="285750" indent="-285750">
              <a:buFont typeface="Arial" panose="020B0604020202020204" pitchFamily="34" charset="0"/>
              <a:buChar char="•"/>
            </a:pPr>
            <a:r>
              <a:rPr lang="it-IT" dirty="0"/>
              <a:t>Casi di interesse?</a:t>
            </a:r>
          </a:p>
          <a:p>
            <a:endParaRPr lang="it-IT" dirty="0"/>
          </a:p>
        </p:txBody>
      </p:sp>
    </p:spTree>
    <p:extLst>
      <p:ext uri="{BB962C8B-B14F-4D97-AF65-F5344CB8AC3E}">
        <p14:creationId xmlns:p14="http://schemas.microsoft.com/office/powerpoint/2010/main" val="8124367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3428F081-11CD-A543-B7CB-2318608C523B}"/>
              </a:ext>
            </a:extLst>
          </p:cNvPr>
          <p:cNvPicPr>
            <a:picLocks noChangeAspect="1"/>
          </p:cNvPicPr>
          <p:nvPr/>
        </p:nvPicPr>
        <p:blipFill>
          <a:blip r:embed="rId2"/>
          <a:stretch>
            <a:fillRect/>
          </a:stretch>
        </p:blipFill>
        <p:spPr>
          <a:xfrm>
            <a:off x="306485" y="0"/>
            <a:ext cx="6578765" cy="6858000"/>
          </a:xfrm>
          <a:prstGeom prst="rect">
            <a:avLst/>
          </a:prstGeom>
        </p:spPr>
      </p:pic>
      <p:sp>
        <p:nvSpPr>
          <p:cNvPr id="3" name="CasellaDiTesto 2">
            <a:extLst>
              <a:ext uri="{FF2B5EF4-FFF2-40B4-BE49-F238E27FC236}">
                <a16:creationId xmlns:a16="http://schemas.microsoft.com/office/drawing/2014/main" id="{EC6C3D27-DD28-8D47-BE4A-FC415AA9186E}"/>
              </a:ext>
            </a:extLst>
          </p:cNvPr>
          <p:cNvSpPr txBox="1"/>
          <p:nvPr/>
        </p:nvSpPr>
        <p:spPr>
          <a:xfrm>
            <a:off x="7889985" y="5550616"/>
            <a:ext cx="1799275" cy="646331"/>
          </a:xfrm>
          <a:prstGeom prst="rect">
            <a:avLst/>
          </a:prstGeom>
          <a:noFill/>
        </p:spPr>
        <p:txBody>
          <a:bodyPr wrap="none" rtlCol="0">
            <a:spAutoFit/>
          </a:bodyPr>
          <a:lstStyle/>
          <a:p>
            <a:r>
              <a:rPr lang="it-IT" dirty="0"/>
              <a:t>Casi di interesse?</a:t>
            </a:r>
          </a:p>
          <a:p>
            <a:endParaRPr lang="it-IT" dirty="0"/>
          </a:p>
        </p:txBody>
      </p:sp>
      <p:sp>
        <p:nvSpPr>
          <p:cNvPr id="4" name="Segnaposto contenuto 2">
            <a:extLst>
              <a:ext uri="{FF2B5EF4-FFF2-40B4-BE49-F238E27FC236}">
                <a16:creationId xmlns:a16="http://schemas.microsoft.com/office/drawing/2014/main" id="{3ADFE5B9-7C25-5946-A65A-FA408BB780DD}"/>
              </a:ext>
            </a:extLst>
          </p:cNvPr>
          <p:cNvSpPr txBox="1">
            <a:spLocks/>
          </p:cNvSpPr>
          <p:nvPr/>
        </p:nvSpPr>
        <p:spPr>
          <a:xfrm>
            <a:off x="6906012" y="1319142"/>
            <a:ext cx="4979503" cy="448254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it-IT" sz="1600" dirty="0">
                <a:solidFill>
                  <a:srgbClr val="0070C0"/>
                </a:solidFill>
              </a:rPr>
              <a:t>“</a:t>
            </a:r>
            <a:r>
              <a:rPr lang="it-IT" sz="1600" b="1" dirty="0">
                <a:solidFill>
                  <a:srgbClr val="0070C0"/>
                </a:solidFill>
              </a:rPr>
              <a:t>Per una idonea decontaminazione degli spazi </a:t>
            </a:r>
            <a:r>
              <a:rPr lang="it-IT" sz="1600" b="1" i="1" dirty="0">
                <a:solidFill>
                  <a:srgbClr val="0070C0"/>
                </a:solidFill>
              </a:rPr>
              <a:t>indoor</a:t>
            </a:r>
            <a:r>
              <a:rPr lang="it-IT" sz="1600" b="1" dirty="0">
                <a:solidFill>
                  <a:srgbClr val="0070C0"/>
                </a:solidFill>
              </a:rPr>
              <a:t>, per il supporto di una fisiologica respirazione e per il mantenimento dell’omeostasi cutanea, fornisco le seguenti raccomandazioni.</a:t>
            </a:r>
            <a:endParaRPr lang="it-IT" sz="1600" dirty="0">
              <a:solidFill>
                <a:srgbClr val="0070C0"/>
              </a:solidFill>
            </a:endParaRPr>
          </a:p>
          <a:p>
            <a:pPr marL="0" indent="0" algn="just">
              <a:buFont typeface="Arial" panose="020B0604020202020204" pitchFamily="34" charset="0"/>
              <a:buNone/>
            </a:pPr>
            <a:r>
              <a:rPr lang="it-IT" sz="1600" b="1" dirty="0">
                <a:solidFill>
                  <a:srgbClr val="0070C0"/>
                </a:solidFill>
              </a:rPr>
              <a:t>Agitare bene prima di ogni nebulizzazione.</a:t>
            </a:r>
            <a:endParaRPr lang="it-IT" sz="1600" dirty="0">
              <a:solidFill>
                <a:srgbClr val="0070C0"/>
              </a:solidFill>
            </a:endParaRPr>
          </a:p>
          <a:p>
            <a:pPr marL="0" indent="0" algn="just">
              <a:buFont typeface="Arial" panose="020B0604020202020204" pitchFamily="34" charset="0"/>
              <a:buNone/>
            </a:pPr>
            <a:r>
              <a:rPr lang="it-IT" sz="1600" b="1" dirty="0">
                <a:solidFill>
                  <a:srgbClr val="0070C0"/>
                </a:solidFill>
              </a:rPr>
              <a:t>Erogare la soluzione nell’aria, verso l’alto per evitare il contatto diretto con gli occhi.</a:t>
            </a:r>
            <a:endParaRPr lang="it-IT" sz="1600" dirty="0">
              <a:solidFill>
                <a:srgbClr val="0070C0"/>
              </a:solidFill>
            </a:endParaRPr>
          </a:p>
          <a:p>
            <a:pPr marL="0" indent="0" algn="just">
              <a:buFont typeface="Arial" panose="020B0604020202020204" pitchFamily="34" charset="0"/>
              <a:buNone/>
            </a:pPr>
            <a:r>
              <a:rPr lang="it-IT" sz="1600" b="1" dirty="0">
                <a:solidFill>
                  <a:srgbClr val="0070C0"/>
                </a:solidFill>
              </a:rPr>
              <a:t>Erogare la soluzione sulla superficie cutanea delle mani, attendere qualche minuto e non toccarsi gli occhi.</a:t>
            </a:r>
            <a:endParaRPr lang="it-IT" sz="1600" dirty="0">
              <a:solidFill>
                <a:srgbClr val="0070C0"/>
              </a:solidFill>
            </a:endParaRPr>
          </a:p>
          <a:p>
            <a:pPr marL="0" indent="0" algn="just">
              <a:buFont typeface="Arial" panose="020B0604020202020204" pitchFamily="34" charset="0"/>
              <a:buNone/>
            </a:pPr>
            <a:r>
              <a:rPr lang="it-IT" sz="1600" b="1" dirty="0">
                <a:solidFill>
                  <a:srgbClr val="0070C0"/>
                </a:solidFill>
              </a:rPr>
              <a:t>Erogare la soluzione sulla superficie interna ed esterna della mascherina, prima dell’uso.</a:t>
            </a:r>
            <a:endParaRPr lang="it-IT" sz="1600" dirty="0">
              <a:solidFill>
                <a:srgbClr val="0070C0"/>
              </a:solidFill>
            </a:endParaRPr>
          </a:p>
          <a:p>
            <a:pPr marL="0" indent="0" algn="just">
              <a:buFont typeface="Arial" panose="020B0604020202020204" pitchFamily="34" charset="0"/>
              <a:buNone/>
            </a:pPr>
            <a:r>
              <a:rPr lang="it-IT" sz="1600" b="1" dirty="0">
                <a:solidFill>
                  <a:srgbClr val="0070C0"/>
                </a:solidFill>
              </a:rPr>
              <a:t>Attenzione nei casi di manifestazioni allergiche, per soggetti ipersensibili ai componenti della formulazione, contattare il medico-chirurgo ed evitare il contatto</a:t>
            </a:r>
            <a:r>
              <a:rPr lang="it-IT" sz="1600" dirty="0">
                <a:solidFill>
                  <a:srgbClr val="0070C0"/>
                </a:solidFill>
              </a:rPr>
              <a:t>”.</a:t>
            </a:r>
          </a:p>
          <a:p>
            <a:endParaRPr lang="it-IT" dirty="0"/>
          </a:p>
        </p:txBody>
      </p:sp>
      <p:sp>
        <p:nvSpPr>
          <p:cNvPr id="5" name="CasellaDiTesto 4">
            <a:extLst>
              <a:ext uri="{FF2B5EF4-FFF2-40B4-BE49-F238E27FC236}">
                <a16:creationId xmlns:a16="http://schemas.microsoft.com/office/drawing/2014/main" id="{14B2DF7D-1420-994A-8616-B65DEB64C87C}"/>
              </a:ext>
            </a:extLst>
          </p:cNvPr>
          <p:cNvSpPr txBox="1"/>
          <p:nvPr/>
        </p:nvSpPr>
        <p:spPr>
          <a:xfrm>
            <a:off x="7889985" y="764244"/>
            <a:ext cx="2385333" cy="369332"/>
          </a:xfrm>
          <a:prstGeom prst="rect">
            <a:avLst/>
          </a:prstGeom>
          <a:noFill/>
        </p:spPr>
        <p:txBody>
          <a:bodyPr wrap="none" rtlCol="0">
            <a:spAutoFit/>
          </a:bodyPr>
          <a:lstStyle/>
          <a:p>
            <a:r>
              <a:rPr lang="it-IT" dirty="0">
                <a:solidFill>
                  <a:srgbClr val="00B0F0"/>
                </a:solidFill>
              </a:rPr>
              <a:t>Utili raccomandazioni…</a:t>
            </a:r>
          </a:p>
        </p:txBody>
      </p:sp>
    </p:spTree>
    <p:extLst>
      <p:ext uri="{BB962C8B-B14F-4D97-AF65-F5344CB8AC3E}">
        <p14:creationId xmlns:p14="http://schemas.microsoft.com/office/powerpoint/2010/main" val="39497344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5E924847-5830-F84E-905D-4BA862DDAFD0}"/>
              </a:ext>
            </a:extLst>
          </p:cNvPr>
          <p:cNvPicPr>
            <a:picLocks noChangeAspect="1"/>
          </p:cNvPicPr>
          <p:nvPr/>
        </p:nvPicPr>
        <p:blipFill>
          <a:blip r:embed="rId2"/>
          <a:stretch>
            <a:fillRect/>
          </a:stretch>
        </p:blipFill>
        <p:spPr>
          <a:xfrm>
            <a:off x="6570562" y="0"/>
            <a:ext cx="4476902" cy="6858000"/>
          </a:xfrm>
          <a:prstGeom prst="rect">
            <a:avLst/>
          </a:prstGeom>
        </p:spPr>
      </p:pic>
      <p:sp>
        <p:nvSpPr>
          <p:cNvPr id="5" name="CasellaDiTesto 4">
            <a:extLst>
              <a:ext uri="{FF2B5EF4-FFF2-40B4-BE49-F238E27FC236}">
                <a16:creationId xmlns:a16="http://schemas.microsoft.com/office/drawing/2014/main" id="{12FA26A8-03A9-4F4B-83EE-B4A563800AB2}"/>
              </a:ext>
            </a:extLst>
          </p:cNvPr>
          <p:cNvSpPr txBox="1"/>
          <p:nvPr/>
        </p:nvSpPr>
        <p:spPr>
          <a:xfrm>
            <a:off x="250784" y="1089898"/>
            <a:ext cx="5818208" cy="5109091"/>
          </a:xfrm>
          <a:prstGeom prst="rect">
            <a:avLst/>
          </a:prstGeom>
          <a:noFill/>
        </p:spPr>
        <p:txBody>
          <a:bodyPr wrap="square" rtlCol="0">
            <a:spAutoFit/>
          </a:bodyPr>
          <a:lstStyle/>
          <a:p>
            <a:r>
              <a:rPr lang="it-IT" sz="1400" b="1" i="1" dirty="0"/>
              <a:t>Trigonella </a:t>
            </a:r>
            <a:r>
              <a:rPr lang="it-IT" sz="1400" b="1" i="1" dirty="0" err="1"/>
              <a:t>foenum</a:t>
            </a:r>
            <a:r>
              <a:rPr lang="it-IT" sz="1400" b="1" i="1" dirty="0"/>
              <a:t> </a:t>
            </a:r>
            <a:r>
              <a:rPr lang="it-IT" sz="1400" b="1" i="1" dirty="0" err="1"/>
              <a:t>graecum</a:t>
            </a:r>
            <a:r>
              <a:rPr lang="it-IT" sz="1400" b="1" i="1" dirty="0"/>
              <a:t> </a:t>
            </a:r>
            <a:r>
              <a:rPr lang="it-IT" sz="1400" b="1" dirty="0"/>
              <a:t>estratto di semi</a:t>
            </a:r>
          </a:p>
          <a:p>
            <a:r>
              <a:rPr lang="it-IT" sz="1400" dirty="0"/>
              <a:t>Raccomandazioni ESCOP (</a:t>
            </a:r>
            <a:r>
              <a:rPr lang="it-IT" sz="1400" dirty="0" err="1"/>
              <a:t>European</a:t>
            </a:r>
            <a:r>
              <a:rPr lang="it-IT" sz="1400" dirty="0"/>
              <a:t> </a:t>
            </a:r>
            <a:r>
              <a:rPr lang="it-IT" sz="1400" dirty="0" err="1"/>
              <a:t>Scientific</a:t>
            </a:r>
            <a:r>
              <a:rPr lang="it-IT" sz="1400" dirty="0"/>
              <a:t> Cooperative on </a:t>
            </a:r>
            <a:r>
              <a:rPr lang="it-IT" sz="1400" dirty="0" err="1"/>
              <a:t>Phytotherapy</a:t>
            </a:r>
            <a:r>
              <a:rPr lang="it-IT" sz="1400" dirty="0"/>
              <a:t>) per uso esterno in foruncolosi, ulcere, eczema. </a:t>
            </a:r>
          </a:p>
          <a:p>
            <a:r>
              <a:rPr lang="it-IT" sz="1400" dirty="0"/>
              <a:t>Attività antimicrobica in vitro.</a:t>
            </a:r>
          </a:p>
          <a:p>
            <a:endParaRPr lang="it-IT" sz="1400" b="1" dirty="0"/>
          </a:p>
          <a:p>
            <a:r>
              <a:rPr lang="it-IT" sz="1400" b="1" i="1" dirty="0" err="1"/>
              <a:t>Hypericum</a:t>
            </a:r>
            <a:r>
              <a:rPr lang="it-IT" sz="1400" b="1" i="1" dirty="0"/>
              <a:t> </a:t>
            </a:r>
            <a:r>
              <a:rPr lang="it-IT" sz="1400" b="1" i="1" dirty="0" err="1"/>
              <a:t>perforatum</a:t>
            </a:r>
            <a:r>
              <a:rPr lang="it-IT" sz="1400" b="1" i="1" dirty="0"/>
              <a:t> </a:t>
            </a:r>
            <a:r>
              <a:rPr lang="it-IT" sz="1400" b="1" dirty="0"/>
              <a:t>L. estratto di parti aeree</a:t>
            </a:r>
          </a:p>
          <a:p>
            <a:r>
              <a:rPr lang="it-IT" sz="1400" dirty="0" err="1"/>
              <a:t>Iperforina</a:t>
            </a:r>
            <a:r>
              <a:rPr lang="it-IT" sz="1400" dirty="0"/>
              <a:t> come principale costituente ad attività antinfiammatoria in vitro (COX-1 e LOX-5) e in vivo, nel test dell’edema da olio di croton nell’orecchio di topi.</a:t>
            </a:r>
          </a:p>
          <a:p>
            <a:r>
              <a:rPr lang="it-IT" sz="1400" dirty="0"/>
              <a:t>Efficacia confermata in due studi pilota nel trattamento della psoriasi: riduzione del punteggio PASI (</a:t>
            </a:r>
            <a:r>
              <a:rPr lang="it-IT" sz="1400" i="1" dirty="0" err="1"/>
              <a:t>Psoriasis</a:t>
            </a:r>
            <a:r>
              <a:rPr lang="it-IT" sz="1400" i="1" dirty="0"/>
              <a:t> Area and </a:t>
            </a:r>
            <a:r>
              <a:rPr lang="it-IT" sz="1400" i="1" dirty="0" err="1"/>
              <a:t>Severity</a:t>
            </a:r>
            <a:r>
              <a:rPr lang="it-IT" sz="1400" i="1" dirty="0"/>
              <a:t> Index</a:t>
            </a:r>
            <a:r>
              <a:rPr lang="it-IT" sz="1400" dirty="0"/>
              <a:t>) su tutti e tre i parametri in analisi, riduzione del </a:t>
            </a:r>
            <a:r>
              <a:rPr lang="it-IT" sz="1400" dirty="0" err="1"/>
              <a:t>TNFa</a:t>
            </a:r>
            <a:r>
              <a:rPr lang="it-IT" sz="1400" dirty="0"/>
              <a:t> nelle placche, con riduzione del rossore, ispessimento e desquamazione delle placche stesse.</a:t>
            </a:r>
          </a:p>
          <a:p>
            <a:r>
              <a:rPr lang="it-IT" sz="1400" dirty="0"/>
              <a:t>Riduzione del dolore, rossore, edema, ecchimosi in studio clinico doppio cieco su donne sottoposte ad episiotomia.</a:t>
            </a:r>
          </a:p>
          <a:p>
            <a:r>
              <a:rPr lang="it-IT" sz="1400" dirty="0"/>
              <a:t>EMA riconosce l’uso tradizionale nel trattamento di infiammazioni cutanee o come ausilio per la guarigione di ferite minori.</a:t>
            </a:r>
          </a:p>
          <a:p>
            <a:br>
              <a:rPr lang="it-IT" sz="1400" dirty="0"/>
            </a:br>
            <a:r>
              <a:rPr lang="it-IT" sz="1400" b="1" i="1" dirty="0" err="1"/>
              <a:t>Glycerin</a:t>
            </a:r>
            <a:endParaRPr lang="it-IT" sz="1400" b="1" i="1" dirty="0"/>
          </a:p>
          <a:p>
            <a:r>
              <a:rPr lang="it-IT" sz="1400" dirty="0"/>
              <a:t>Matrice grassa, ridà tono ed elasticità ad una cute che non è più irrorata correttamente come accade nelle piaghe o piccole ferite in fase rigenerativa. </a:t>
            </a:r>
            <a:br>
              <a:rPr lang="it-IT" sz="1400" dirty="0"/>
            </a:br>
            <a:r>
              <a:rPr lang="it-IT" sz="1400" dirty="0"/>
              <a:t> </a:t>
            </a:r>
          </a:p>
          <a:p>
            <a:endParaRPr lang="it-IT" dirty="0"/>
          </a:p>
        </p:txBody>
      </p:sp>
    </p:spTree>
    <p:extLst>
      <p:ext uri="{BB962C8B-B14F-4D97-AF65-F5344CB8AC3E}">
        <p14:creationId xmlns:p14="http://schemas.microsoft.com/office/powerpoint/2010/main" val="152814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FCDC81F0-EB33-6443-B613-ADC79F65F472}"/>
              </a:ext>
            </a:extLst>
          </p:cNvPr>
          <p:cNvPicPr>
            <a:picLocks noChangeAspect="1"/>
          </p:cNvPicPr>
          <p:nvPr/>
        </p:nvPicPr>
        <p:blipFill>
          <a:blip r:embed="rId2"/>
          <a:stretch>
            <a:fillRect/>
          </a:stretch>
        </p:blipFill>
        <p:spPr>
          <a:xfrm>
            <a:off x="1160449" y="0"/>
            <a:ext cx="5403273" cy="6858000"/>
          </a:xfrm>
          <a:prstGeom prst="rect">
            <a:avLst/>
          </a:prstGeom>
        </p:spPr>
      </p:pic>
      <p:sp>
        <p:nvSpPr>
          <p:cNvPr id="6" name="CasellaDiTesto 5">
            <a:extLst>
              <a:ext uri="{FF2B5EF4-FFF2-40B4-BE49-F238E27FC236}">
                <a16:creationId xmlns:a16="http://schemas.microsoft.com/office/drawing/2014/main" id="{CD94A67B-D170-C246-8A71-89DA20FC5E78}"/>
              </a:ext>
            </a:extLst>
          </p:cNvPr>
          <p:cNvSpPr txBox="1"/>
          <p:nvPr/>
        </p:nvSpPr>
        <p:spPr>
          <a:xfrm>
            <a:off x="7106856" y="219918"/>
            <a:ext cx="4945236" cy="6617196"/>
          </a:xfrm>
          <a:prstGeom prst="rect">
            <a:avLst/>
          </a:prstGeom>
          <a:solidFill>
            <a:schemeClr val="bg1"/>
          </a:solidFill>
        </p:spPr>
        <p:txBody>
          <a:bodyPr wrap="square" rtlCol="0">
            <a:spAutoFit/>
          </a:bodyPr>
          <a:lstStyle/>
          <a:p>
            <a:r>
              <a:rPr lang="it-IT" sz="1400" b="1" i="1" dirty="0"/>
              <a:t>Arnica montana</a:t>
            </a:r>
            <a:r>
              <a:rPr lang="it-IT" sz="1400" b="1" dirty="0"/>
              <a:t> L. estratto di fiori (capolini)</a:t>
            </a:r>
            <a:br>
              <a:rPr lang="it-IT" sz="1400" b="1" dirty="0"/>
            </a:br>
            <a:r>
              <a:rPr lang="it-IT" sz="1400" dirty="0"/>
              <a:t>Raccomandazioni monografie ESCOP per uso esterno in condizioni post-operatorie e post-traumatiche, in presenza di ematomi, lividi, edemi e fratture che interessano sia le articolazioni che la muscolatura, nel trattamento di gengiviti e ulcere aftose, infiammazioni da punture di insetto.</a:t>
            </a:r>
          </a:p>
          <a:p>
            <a:r>
              <a:rPr lang="it-IT" sz="1400" dirty="0"/>
              <a:t>Attività in vitro antinfiammatoria e antibatterica.</a:t>
            </a:r>
          </a:p>
          <a:p>
            <a:r>
              <a:rPr lang="it-IT" sz="1400" dirty="0"/>
              <a:t>Efficacia clinica in edema o ecchimosi in seguito a procedure di rinoplastica (</a:t>
            </a:r>
            <a:r>
              <a:rPr lang="it-IT" sz="1400" dirty="0" err="1"/>
              <a:t>Ruan</a:t>
            </a:r>
            <a:r>
              <a:rPr lang="it-IT" sz="1400" dirty="0"/>
              <a:t> et al, 2018, </a:t>
            </a:r>
            <a:r>
              <a:rPr lang="it-IT" sz="1400" dirty="0" err="1"/>
              <a:t>Dec</a:t>
            </a:r>
            <a:r>
              <a:rPr lang="it-IT" sz="1400" dirty="0"/>
              <a:t> 13 </a:t>
            </a:r>
            <a:r>
              <a:rPr lang="it-IT" sz="1400" dirty="0" err="1"/>
              <a:t>Ann</a:t>
            </a:r>
            <a:r>
              <a:rPr lang="it-IT" sz="1400" dirty="0"/>
              <a:t> </a:t>
            </a:r>
            <a:r>
              <a:rPr lang="it-IT" sz="1400" dirty="0" err="1"/>
              <a:t>Plast</a:t>
            </a:r>
            <a:r>
              <a:rPr lang="it-IT" sz="1400" dirty="0"/>
              <a:t> </a:t>
            </a:r>
            <a:r>
              <a:rPr lang="it-IT" sz="1400" dirty="0" err="1"/>
              <a:t>Surg</a:t>
            </a:r>
            <a:r>
              <a:rPr lang="it-IT" sz="1400" dirty="0"/>
              <a:t>.).</a:t>
            </a:r>
          </a:p>
          <a:p>
            <a:r>
              <a:rPr lang="it-IT" sz="1400" dirty="0"/>
              <a:t>Non su ferite aperte.</a:t>
            </a:r>
          </a:p>
          <a:p>
            <a:endParaRPr lang="it-IT" sz="1400" dirty="0"/>
          </a:p>
          <a:p>
            <a:r>
              <a:rPr lang="it-IT" sz="1400" b="1" i="1" dirty="0" err="1"/>
              <a:t>Echinacea</a:t>
            </a:r>
            <a:r>
              <a:rPr lang="it-IT" sz="1400" b="1" i="1" dirty="0"/>
              <a:t> </a:t>
            </a:r>
            <a:r>
              <a:rPr lang="it-IT" sz="1400" b="1" i="1" dirty="0" err="1"/>
              <a:t>angustifolia</a:t>
            </a:r>
            <a:r>
              <a:rPr lang="it-IT" sz="1400" b="1" i="1" dirty="0"/>
              <a:t> </a:t>
            </a:r>
            <a:r>
              <a:rPr lang="it-IT" sz="1400" b="1" dirty="0"/>
              <a:t>DC estratto di radice</a:t>
            </a:r>
          </a:p>
          <a:p>
            <a:r>
              <a:rPr lang="it-IT" sz="1400" dirty="0"/>
              <a:t>EMA riporta attività in vitro immunostimolante e di miglioramento della fagocitosi del 17% nei granulociti. I diversi meccanismi molecolari sul sistema immunocompetente sono veramente complessi</a:t>
            </a:r>
            <a:r>
              <a:rPr lang="it-IT" sz="1400" baseline="30000" dirty="0">
                <a:hlinkClick r:id="rId3"/>
              </a:rPr>
              <a:t>1</a:t>
            </a:r>
            <a:r>
              <a:rPr lang="it-IT" sz="1400" dirty="0"/>
              <a:t>: attività antimicrobica, antivirale, antinfiammatoria di riduzione dell’edema (in topi).</a:t>
            </a:r>
          </a:p>
          <a:p>
            <a:endParaRPr lang="it-IT" sz="1400" dirty="0"/>
          </a:p>
          <a:p>
            <a:r>
              <a:rPr lang="it-IT" sz="1400" b="1" i="1" dirty="0" err="1"/>
              <a:t>Hamamelis</a:t>
            </a:r>
            <a:r>
              <a:rPr lang="it-IT" sz="1400" b="1" i="1" dirty="0"/>
              <a:t> virginiana </a:t>
            </a:r>
            <a:r>
              <a:rPr lang="it-IT" sz="1400" b="1" dirty="0"/>
              <a:t>L. estratto di foglie/corteccia</a:t>
            </a:r>
          </a:p>
          <a:p>
            <a:r>
              <a:rPr lang="it-IT" sz="1400" dirty="0"/>
              <a:t>Attività astringente grazie a costituenti fenolici, in part. tannini (</a:t>
            </a:r>
            <a:r>
              <a:rPr lang="it-IT" sz="1400" dirty="0" err="1"/>
              <a:t>amamelitannino</a:t>
            </a:r>
            <a:r>
              <a:rPr lang="it-IT" sz="1400" dirty="0"/>
              <a:t>), aldeidi e </a:t>
            </a:r>
            <a:r>
              <a:rPr lang="it-IT" sz="1400" dirty="0" err="1"/>
              <a:t>proantocianidine</a:t>
            </a:r>
            <a:r>
              <a:rPr lang="it-IT" sz="1400" dirty="0"/>
              <a:t> oligomeriche. L’applicazione di preparati </a:t>
            </a:r>
            <a:r>
              <a:rPr lang="it-IT" sz="1400" i="1" dirty="0" err="1"/>
              <a:t>low</a:t>
            </a:r>
            <a:r>
              <a:rPr lang="it-IT" sz="1400" i="1" dirty="0"/>
              <a:t>-dose</a:t>
            </a:r>
            <a:r>
              <a:rPr lang="it-IT" sz="1400" dirty="0"/>
              <a:t> sulla pelle sigilla le membrane cellulari e riduce la permeabilità capillare. I tannini svolgono anche una lieve azione anestetica locale in grado di alleviare il dolore e il prurito (Mazzanti G et al., 2020).</a:t>
            </a:r>
            <a:r>
              <a:rPr lang="it-IT" dirty="0"/>
              <a:t> </a:t>
            </a:r>
          </a:p>
          <a:p>
            <a:r>
              <a:rPr lang="it-IT" sz="1400" dirty="0"/>
              <a:t>Raccomandazioni ESCOP per uso esterno in contusioni e lesioni cutanee minori, infiammazioni locali cutanee, trattamento sintomatico della neurodermite atopica, sensazione di pesantezza e dolore alle gambe.</a:t>
            </a:r>
          </a:p>
        </p:txBody>
      </p:sp>
    </p:spTree>
    <p:extLst>
      <p:ext uri="{BB962C8B-B14F-4D97-AF65-F5344CB8AC3E}">
        <p14:creationId xmlns:p14="http://schemas.microsoft.com/office/powerpoint/2010/main" val="3925379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BD8B5F4C-A38E-3D42-BADA-8C935CBF33AE}"/>
              </a:ext>
            </a:extLst>
          </p:cNvPr>
          <p:cNvSpPr txBox="1"/>
          <p:nvPr/>
        </p:nvSpPr>
        <p:spPr>
          <a:xfrm>
            <a:off x="783220" y="740780"/>
            <a:ext cx="10625559" cy="5816977"/>
          </a:xfrm>
          <a:prstGeom prst="rect">
            <a:avLst/>
          </a:prstGeom>
          <a:noFill/>
        </p:spPr>
        <p:txBody>
          <a:bodyPr wrap="square" rtlCol="0">
            <a:spAutoFit/>
          </a:bodyPr>
          <a:lstStyle/>
          <a:p>
            <a:r>
              <a:rPr lang="it-IT" sz="1600" b="1" dirty="0"/>
              <a:t>OSTEOPATIA E TERAPIA OMEOSINERGETICA</a:t>
            </a:r>
          </a:p>
          <a:p>
            <a:endParaRPr lang="it-IT" sz="1600" dirty="0"/>
          </a:p>
          <a:p>
            <a:pPr marL="285750" indent="-285750">
              <a:buFont typeface="Arial" panose="020B0604020202020204" pitchFamily="34" charset="0"/>
              <a:buChar char="•"/>
            </a:pPr>
            <a:r>
              <a:rPr lang="it-IT" sz="1600" dirty="0"/>
              <a:t>L’uomo è inteso come una creatura perfetta che già contiene in sé tutto ciò di cui potrebbe avere bisogno per mantenersi sana. Da questa impostazione discende il compito che dovrebbero assumersi tutti gli osteopati: rimuovere qualsiasi ostruzione che possa impedire ai nervi e alle arterie di svolgere le loro mansioni (</a:t>
            </a:r>
            <a:r>
              <a:rPr lang="it-IT" sz="1600" dirty="0" err="1"/>
              <a:t>Lanero</a:t>
            </a:r>
            <a:r>
              <a:rPr lang="it-IT" sz="1600" dirty="0"/>
              <a:t> D in La filosofia alla base della medicina osteopatica, 2018).</a:t>
            </a:r>
          </a:p>
          <a:p>
            <a:pPr marL="285750" indent="-285750">
              <a:buFont typeface="Arial" panose="020B0604020202020204" pitchFamily="34" charset="0"/>
              <a:buChar char="•"/>
            </a:pPr>
            <a:endParaRPr lang="it-IT" sz="1600" dirty="0"/>
          </a:p>
          <a:p>
            <a:pPr marL="285750" indent="-285750">
              <a:buFont typeface="Arial" panose="020B0604020202020204" pitchFamily="34" charset="0"/>
              <a:buChar char="•"/>
            </a:pPr>
            <a:r>
              <a:rPr lang="it-IT" sz="1600" dirty="0"/>
              <a:t>Punti di incontro:</a:t>
            </a:r>
          </a:p>
          <a:p>
            <a:pPr marL="742950" lvl="1" indent="-285750">
              <a:buFont typeface="Arial" panose="020B0604020202020204" pitchFamily="34" charset="0"/>
              <a:buChar char="•"/>
            </a:pPr>
            <a:r>
              <a:rPr lang="it-IT" sz="1600" dirty="0"/>
              <a:t>Disfunzione somatica</a:t>
            </a:r>
          </a:p>
          <a:p>
            <a:pPr marL="1200150" lvl="2" indent="-285750">
              <a:buFont typeface="Arial" panose="020B0604020202020204" pitchFamily="34" charset="0"/>
              <a:buChar char="•"/>
            </a:pPr>
            <a:r>
              <a:rPr lang="it-IT" sz="1400" dirty="0"/>
              <a:t>M.99.00-09 in ICD10 (SDO, ecc.)</a:t>
            </a:r>
          </a:p>
          <a:p>
            <a:pPr marL="1200150" lvl="2" indent="-285750">
              <a:buFont typeface="Arial" panose="020B0604020202020204" pitchFamily="34" charset="0"/>
              <a:buChar char="•"/>
            </a:pPr>
            <a:r>
              <a:rPr lang="it-IT" sz="1400" dirty="0"/>
              <a:t>Distretti corporei con restrizione della mobilità fisiologica con interessamento del sistema muscolo-scheletrico e altri apparati (vedi pediatria)</a:t>
            </a:r>
          </a:p>
          <a:p>
            <a:pPr marL="742950" lvl="1" indent="-285750">
              <a:buFont typeface="Arial" panose="020B0604020202020204" pitchFamily="34" charset="0"/>
              <a:buChar char="•"/>
            </a:pPr>
            <a:r>
              <a:rPr lang="it-IT" sz="1600" dirty="0"/>
              <a:t>Facilitazione </a:t>
            </a:r>
          </a:p>
          <a:p>
            <a:pPr marL="1200150" lvl="2" indent="-285750">
              <a:buFont typeface="Arial" panose="020B0604020202020204" pitchFamily="34" charset="0"/>
              <a:buChar char="•"/>
            </a:pPr>
            <a:r>
              <a:rPr lang="it-IT" sz="1400" dirty="0"/>
              <a:t>Disfunzione organica che comporta ipereccitabilità neuronale delle strutture </a:t>
            </a:r>
            <a:r>
              <a:rPr lang="it-IT" sz="1400" dirty="0" err="1"/>
              <a:t>paraspinali</a:t>
            </a:r>
            <a:r>
              <a:rPr lang="it-IT" sz="1400" dirty="0"/>
              <a:t> a cui i nervi dell’organo colpito afferiscono (es. cardiopatie con ipertonia dei muscoli </a:t>
            </a:r>
            <a:r>
              <a:rPr lang="it-IT" sz="1400" dirty="0" err="1"/>
              <a:t>paraspinali</a:t>
            </a:r>
            <a:r>
              <a:rPr lang="it-IT" sz="1400" dirty="0"/>
              <a:t> a lv dorsale superiore – maggiore probabilità di algia alla pressione)</a:t>
            </a:r>
          </a:p>
          <a:p>
            <a:pPr marL="742950" lvl="1" indent="-285750">
              <a:buFont typeface="Arial" panose="020B0604020202020204" pitchFamily="34" charset="0"/>
              <a:buChar char="•"/>
            </a:pPr>
            <a:r>
              <a:rPr lang="it-IT" sz="1600" dirty="0"/>
              <a:t>Modelli nocicettivi di disfunzione (Van </a:t>
            </a:r>
            <a:r>
              <a:rPr lang="it-IT" sz="1600" dirty="0" err="1"/>
              <a:t>Buskirk</a:t>
            </a:r>
            <a:r>
              <a:rPr lang="it-IT" sz="1600" dirty="0"/>
              <a:t>, </a:t>
            </a:r>
            <a:r>
              <a:rPr lang="it-IT" sz="1600" dirty="0" err="1"/>
              <a:t>Fryer</a:t>
            </a:r>
            <a:r>
              <a:rPr lang="it-IT" sz="1600" dirty="0"/>
              <a:t>, neuro-</a:t>
            </a:r>
            <a:r>
              <a:rPr lang="it-IT" sz="1600" dirty="0" err="1"/>
              <a:t>fasciagenico</a:t>
            </a:r>
            <a:r>
              <a:rPr lang="it-IT" sz="1600" dirty="0"/>
              <a:t>)</a:t>
            </a:r>
          </a:p>
          <a:p>
            <a:pPr marL="742950" lvl="1" indent="-285750">
              <a:buFont typeface="Arial" panose="020B0604020202020204" pitchFamily="34" charset="0"/>
              <a:buChar char="•"/>
            </a:pPr>
            <a:r>
              <a:rPr lang="it-IT" sz="1600" dirty="0"/>
              <a:t>Approccio </a:t>
            </a:r>
            <a:r>
              <a:rPr lang="it-IT" sz="1600" dirty="0" err="1"/>
              <a:t>salutogenico</a:t>
            </a:r>
            <a:r>
              <a:rPr lang="it-IT" sz="1600" dirty="0"/>
              <a:t> basato sui cinque modelli (biomeccanico, neurologico, respiratorio-circolatorio, metabolico-energetico, comportamentale-</a:t>
            </a:r>
            <a:r>
              <a:rPr lang="it-IT" sz="1600" dirty="0" err="1"/>
              <a:t>biopsicosociale</a:t>
            </a:r>
            <a:endParaRPr lang="it-IT" sz="1600" dirty="0"/>
          </a:p>
          <a:p>
            <a:pPr marL="742950" lvl="1" indent="-285750">
              <a:buFont typeface="Arial" panose="020B0604020202020204" pitchFamily="34" charset="0"/>
              <a:buChar char="•"/>
            </a:pPr>
            <a:r>
              <a:rPr lang="it-IT" sz="1600" dirty="0"/>
              <a:t>OMT, PNEIO e infiammazione</a:t>
            </a:r>
          </a:p>
          <a:p>
            <a:pPr marL="742950" lvl="1" indent="-285750">
              <a:buFont typeface="Arial" panose="020B0604020202020204" pitchFamily="34" charset="0"/>
              <a:buChar char="•"/>
            </a:pPr>
            <a:r>
              <a:rPr lang="it-IT" sz="1600" dirty="0"/>
              <a:t>OMT e la clinica medica (gravidanza, neonatologia, pediatria)</a:t>
            </a:r>
          </a:p>
          <a:p>
            <a:pPr marL="742950" lvl="1" indent="-285750">
              <a:buFont typeface="Arial" panose="020B0604020202020204" pitchFamily="34" charset="0"/>
              <a:buChar char="•"/>
            </a:pPr>
            <a:endParaRPr lang="it-IT" sz="1600" dirty="0"/>
          </a:p>
          <a:p>
            <a:pPr marL="285750" indent="-285750">
              <a:buFont typeface="Arial" panose="020B0604020202020204" pitchFamily="34" charset="0"/>
              <a:buChar char="•"/>
            </a:pPr>
            <a:endParaRPr lang="it-IT" sz="1600" dirty="0"/>
          </a:p>
          <a:p>
            <a:pPr marL="742950" lvl="1" indent="-285750">
              <a:buFont typeface="Arial" panose="020B0604020202020204" pitchFamily="34" charset="0"/>
              <a:buChar char="•"/>
            </a:pPr>
            <a:endParaRPr lang="it-IT" sz="1600" dirty="0"/>
          </a:p>
        </p:txBody>
      </p:sp>
    </p:spTree>
    <p:extLst>
      <p:ext uri="{BB962C8B-B14F-4D97-AF65-F5344CB8AC3E}">
        <p14:creationId xmlns:p14="http://schemas.microsoft.com/office/powerpoint/2010/main" val="3832137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44BD5083-C770-BC4F-8423-C82F814487BC}"/>
              </a:ext>
            </a:extLst>
          </p:cNvPr>
          <p:cNvPicPr>
            <a:picLocks noChangeAspect="1"/>
          </p:cNvPicPr>
          <p:nvPr/>
        </p:nvPicPr>
        <p:blipFill>
          <a:blip r:embed="rId2"/>
          <a:stretch>
            <a:fillRect/>
          </a:stretch>
        </p:blipFill>
        <p:spPr>
          <a:xfrm>
            <a:off x="1016643" y="228600"/>
            <a:ext cx="5181600" cy="6400800"/>
          </a:xfrm>
          <a:prstGeom prst="rect">
            <a:avLst/>
          </a:prstGeom>
        </p:spPr>
      </p:pic>
      <p:sp>
        <p:nvSpPr>
          <p:cNvPr id="4" name="CasellaDiTesto 3">
            <a:extLst>
              <a:ext uri="{FF2B5EF4-FFF2-40B4-BE49-F238E27FC236}">
                <a16:creationId xmlns:a16="http://schemas.microsoft.com/office/drawing/2014/main" id="{E33C247A-4B5B-1F49-8C5B-8EB26EF9B0D0}"/>
              </a:ext>
            </a:extLst>
          </p:cNvPr>
          <p:cNvSpPr txBox="1"/>
          <p:nvPr/>
        </p:nvSpPr>
        <p:spPr>
          <a:xfrm>
            <a:off x="6655442" y="228600"/>
            <a:ext cx="5358069" cy="6401753"/>
          </a:xfrm>
          <a:prstGeom prst="rect">
            <a:avLst/>
          </a:prstGeom>
          <a:noFill/>
        </p:spPr>
        <p:txBody>
          <a:bodyPr wrap="square" rtlCol="0">
            <a:spAutoFit/>
          </a:bodyPr>
          <a:lstStyle/>
          <a:p>
            <a:r>
              <a:rPr lang="it-IT" sz="1400" dirty="0"/>
              <a:t>Nel nuovo LUXSOS: </a:t>
            </a:r>
          </a:p>
          <a:p>
            <a:endParaRPr lang="it-IT" sz="1400" dirty="0"/>
          </a:p>
          <a:p>
            <a:r>
              <a:rPr lang="it-IT" sz="1400" i="1" dirty="0"/>
              <a:t>Avena sativa </a:t>
            </a:r>
            <a:r>
              <a:rPr lang="it-IT" sz="1400" dirty="0"/>
              <a:t>EF</a:t>
            </a:r>
          </a:p>
          <a:p>
            <a:r>
              <a:rPr lang="it-IT" sz="1400" i="1" dirty="0"/>
              <a:t>Melissa </a:t>
            </a:r>
            <a:r>
              <a:rPr lang="it-IT" sz="1400" i="1" dirty="0" err="1"/>
              <a:t>officinalis</a:t>
            </a:r>
            <a:r>
              <a:rPr lang="it-IT" sz="1400" i="1" dirty="0"/>
              <a:t> </a:t>
            </a:r>
            <a:r>
              <a:rPr lang="it-IT" sz="1400" dirty="0"/>
              <a:t>EF</a:t>
            </a:r>
          </a:p>
          <a:p>
            <a:r>
              <a:rPr lang="it-IT" sz="1400" i="1" dirty="0" err="1"/>
              <a:t>Rhodiola</a:t>
            </a:r>
            <a:r>
              <a:rPr lang="it-IT" sz="1400" i="1" dirty="0"/>
              <a:t> rosea </a:t>
            </a:r>
            <a:r>
              <a:rPr lang="it-IT" sz="1400" dirty="0"/>
              <a:t>EF</a:t>
            </a:r>
          </a:p>
          <a:p>
            <a:endParaRPr lang="it-IT" sz="1400" dirty="0"/>
          </a:p>
          <a:p>
            <a:r>
              <a:rPr lang="it-IT" sz="1400" b="1" dirty="0"/>
              <a:t>LUXSOS spray </a:t>
            </a:r>
            <a:r>
              <a:rPr lang="it-IT" sz="1400" dirty="0"/>
              <a:t>è un prodotto da tenere sempre a portata di mano, in borsa o nello zaino, in quanto </a:t>
            </a:r>
            <a:r>
              <a:rPr lang="it-IT" sz="1400" dirty="0" err="1"/>
              <a:t>floriterapico</a:t>
            </a:r>
            <a:r>
              <a:rPr lang="it-IT" sz="1400" dirty="0"/>
              <a:t> dell’emergenza che, in virtù anche di informazioni frequenziali </a:t>
            </a:r>
            <a:r>
              <a:rPr lang="it-IT" sz="1400" dirty="0" err="1"/>
              <a:t>Omeosinergetiche</a:t>
            </a:r>
            <a:r>
              <a:rPr lang="it-IT" sz="1400" dirty="0"/>
              <a:t> in esso registrate con modalità biocibernetica, interagisce con le reazioni di allerta ipotalamo-ipofisarie connesse al sistema neurovegetativo ortosimpatico e parasimpatico (maggiormente alla variante simpatica). SOSLUX.M regola tali risposte di allerta, in modo che siano le più efficaci possibili. Esso è da associare ad LUXARNICA o a LUXTRIGONELLA nei casi d’urgenza, rivolgendolo verso qualsiasi trauma acuto (fisico, emozionale e psichico), in quanto agisce a livello sistemico. Inoltre, gli estratti di fiori di pianta in esso contenuto (</a:t>
            </a:r>
            <a:r>
              <a:rPr lang="it-IT" sz="1400" i="1" dirty="0" err="1"/>
              <a:t>Helianthemum</a:t>
            </a:r>
            <a:r>
              <a:rPr lang="it-IT" sz="1400" i="1" dirty="0"/>
              <a:t> </a:t>
            </a:r>
            <a:r>
              <a:rPr lang="it-IT" sz="1400" i="1" dirty="0" err="1"/>
              <a:t>nummularium</a:t>
            </a:r>
            <a:r>
              <a:rPr lang="it-IT" sz="1400" i="1" dirty="0"/>
              <a:t> </a:t>
            </a:r>
            <a:r>
              <a:rPr lang="it-IT" sz="1400" dirty="0"/>
              <a:t>– Rock Rose, </a:t>
            </a:r>
            <a:r>
              <a:rPr lang="it-IT" sz="1400" i="1" dirty="0" err="1"/>
              <a:t>Juglans</a:t>
            </a:r>
            <a:r>
              <a:rPr lang="it-IT" sz="1400" i="1" dirty="0"/>
              <a:t> regia </a:t>
            </a:r>
            <a:r>
              <a:rPr lang="it-IT" sz="1400" dirty="0"/>
              <a:t>– </a:t>
            </a:r>
            <a:r>
              <a:rPr lang="it-IT" sz="1400" dirty="0" err="1"/>
              <a:t>Walnut</a:t>
            </a:r>
            <a:r>
              <a:rPr lang="it-IT" sz="1400" dirty="0"/>
              <a:t> e </a:t>
            </a:r>
            <a:r>
              <a:rPr lang="it-IT" sz="1400" i="1" dirty="0" err="1"/>
              <a:t>Prunus</a:t>
            </a:r>
            <a:r>
              <a:rPr lang="it-IT" sz="1400" i="1" dirty="0"/>
              <a:t> </a:t>
            </a:r>
            <a:r>
              <a:rPr lang="it-IT" sz="1400" i="1" dirty="0" err="1"/>
              <a:t>cerasifera</a:t>
            </a:r>
            <a:r>
              <a:rPr lang="it-IT" sz="1400" i="1" dirty="0"/>
              <a:t> </a:t>
            </a:r>
            <a:r>
              <a:rPr lang="it-IT" sz="1400" dirty="0"/>
              <a:t>– Cherry </a:t>
            </a:r>
            <a:r>
              <a:rPr lang="it-IT" sz="1400" dirty="0" err="1"/>
              <a:t>Plum</a:t>
            </a:r>
            <a:r>
              <a:rPr lang="it-IT" sz="1400" dirty="0"/>
              <a:t>) manifestano delle attività che ben si interconnettono con condizioni traumatiche e di emergenza: attività antiossidanti, antinfiammatorie e antimicrobiche. </a:t>
            </a:r>
          </a:p>
          <a:p>
            <a:r>
              <a:rPr lang="it-IT" sz="1400" dirty="0"/>
              <a:t>LUXSOS si può applicare </a:t>
            </a:r>
            <a:r>
              <a:rPr lang="it-IT" sz="1400" dirty="0" err="1"/>
              <a:t>topicamente</a:t>
            </a:r>
            <a:r>
              <a:rPr lang="it-IT" sz="1400" dirty="0"/>
              <a:t> sul trauma, veicolandolo localmente attraverso la cute (integra o meno) con la crema LUXTRIGONELLA, oppure effettuando delle erogazioni sotto la lingua e a livello del plesso solare. </a:t>
            </a:r>
          </a:p>
          <a:p>
            <a:endParaRPr lang="it-IT" sz="1400" dirty="0"/>
          </a:p>
          <a:p>
            <a:endParaRPr lang="it-IT" sz="1400" dirty="0"/>
          </a:p>
          <a:p>
            <a:r>
              <a:rPr lang="it-IT" sz="1400" dirty="0"/>
              <a:t>Casi di interesse?</a:t>
            </a:r>
          </a:p>
          <a:p>
            <a:endParaRPr lang="it-IT" dirty="0"/>
          </a:p>
        </p:txBody>
      </p:sp>
    </p:spTree>
    <p:extLst>
      <p:ext uri="{BB962C8B-B14F-4D97-AF65-F5344CB8AC3E}">
        <p14:creationId xmlns:p14="http://schemas.microsoft.com/office/powerpoint/2010/main" val="1586046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B6F9F82E-4C26-3845-A595-D31F37917DD6}"/>
              </a:ext>
            </a:extLst>
          </p:cNvPr>
          <p:cNvPicPr>
            <a:picLocks noChangeAspect="1"/>
          </p:cNvPicPr>
          <p:nvPr/>
        </p:nvPicPr>
        <p:blipFill>
          <a:blip r:embed="rId3"/>
          <a:stretch>
            <a:fillRect/>
          </a:stretch>
        </p:blipFill>
        <p:spPr>
          <a:xfrm>
            <a:off x="342024" y="0"/>
            <a:ext cx="5376897" cy="4550979"/>
          </a:xfrm>
          <a:prstGeom prst="rect">
            <a:avLst/>
          </a:prstGeom>
        </p:spPr>
      </p:pic>
      <p:pic>
        <p:nvPicPr>
          <p:cNvPr id="15" name="Immagine 14">
            <a:extLst>
              <a:ext uri="{FF2B5EF4-FFF2-40B4-BE49-F238E27FC236}">
                <a16:creationId xmlns:a16="http://schemas.microsoft.com/office/drawing/2014/main" id="{C155487C-8446-CD48-9452-506FBB7083B5}"/>
              </a:ext>
            </a:extLst>
          </p:cNvPr>
          <p:cNvPicPr>
            <a:picLocks noChangeAspect="1"/>
          </p:cNvPicPr>
          <p:nvPr/>
        </p:nvPicPr>
        <p:blipFill>
          <a:blip r:embed="rId4"/>
          <a:stretch>
            <a:fillRect/>
          </a:stretch>
        </p:blipFill>
        <p:spPr>
          <a:xfrm>
            <a:off x="215834" y="4746038"/>
            <a:ext cx="1906314" cy="1266238"/>
          </a:xfrm>
          <a:prstGeom prst="rect">
            <a:avLst/>
          </a:prstGeom>
        </p:spPr>
      </p:pic>
      <p:pic>
        <p:nvPicPr>
          <p:cNvPr id="16" name="Immagine 15">
            <a:extLst>
              <a:ext uri="{FF2B5EF4-FFF2-40B4-BE49-F238E27FC236}">
                <a16:creationId xmlns:a16="http://schemas.microsoft.com/office/drawing/2014/main" id="{2D6336E6-2EFB-3845-AC9F-0E1CA55F3B22}"/>
              </a:ext>
            </a:extLst>
          </p:cNvPr>
          <p:cNvPicPr>
            <a:picLocks noChangeAspect="1"/>
          </p:cNvPicPr>
          <p:nvPr/>
        </p:nvPicPr>
        <p:blipFill>
          <a:blip r:embed="rId5"/>
          <a:stretch>
            <a:fillRect/>
          </a:stretch>
        </p:blipFill>
        <p:spPr>
          <a:xfrm>
            <a:off x="3758501" y="4686628"/>
            <a:ext cx="2392370" cy="1385057"/>
          </a:xfrm>
          <a:prstGeom prst="rect">
            <a:avLst/>
          </a:prstGeom>
        </p:spPr>
      </p:pic>
      <p:sp>
        <p:nvSpPr>
          <p:cNvPr id="17" name="Freccia destra 16">
            <a:extLst>
              <a:ext uri="{FF2B5EF4-FFF2-40B4-BE49-F238E27FC236}">
                <a16:creationId xmlns:a16="http://schemas.microsoft.com/office/drawing/2014/main" id="{7CACDECD-A908-9D4F-80BE-F7690D0449E4}"/>
              </a:ext>
            </a:extLst>
          </p:cNvPr>
          <p:cNvSpPr/>
          <p:nvPr/>
        </p:nvSpPr>
        <p:spPr>
          <a:xfrm>
            <a:off x="2483124" y="5268888"/>
            <a:ext cx="914400" cy="349092"/>
          </a:xfrm>
          <a:prstGeom prst="rightArrow">
            <a:avLst/>
          </a:prstGeom>
          <a:gradFill>
            <a:gsLst>
              <a:gs pos="32000">
                <a:schemeClr val="accent1">
                  <a:lumMod val="5000"/>
                  <a:lumOff val="95000"/>
                </a:schemeClr>
              </a:gs>
              <a:gs pos="69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8" name="CasellaDiTesto 17">
            <a:extLst>
              <a:ext uri="{FF2B5EF4-FFF2-40B4-BE49-F238E27FC236}">
                <a16:creationId xmlns:a16="http://schemas.microsoft.com/office/drawing/2014/main" id="{1980DAFE-B182-5543-9096-15C16989E342}"/>
              </a:ext>
            </a:extLst>
          </p:cNvPr>
          <p:cNvSpPr txBox="1"/>
          <p:nvPr/>
        </p:nvSpPr>
        <p:spPr>
          <a:xfrm>
            <a:off x="342024" y="6207335"/>
            <a:ext cx="1252587" cy="307777"/>
          </a:xfrm>
          <a:prstGeom prst="rect">
            <a:avLst/>
          </a:prstGeom>
          <a:noFill/>
        </p:spPr>
        <p:txBody>
          <a:bodyPr wrap="none" rtlCol="0">
            <a:spAutoFit/>
          </a:bodyPr>
          <a:lstStyle/>
          <a:p>
            <a:r>
              <a:rPr lang="it-IT" sz="1400" dirty="0" err="1"/>
              <a:t>F</a:t>
            </a:r>
            <a:r>
              <a:rPr lang="it-IT" sz="1400" dirty="0"/>
              <a:t>. Tradizionale</a:t>
            </a:r>
          </a:p>
        </p:txBody>
      </p:sp>
      <p:sp>
        <p:nvSpPr>
          <p:cNvPr id="19" name="CasellaDiTesto 18">
            <a:extLst>
              <a:ext uri="{FF2B5EF4-FFF2-40B4-BE49-F238E27FC236}">
                <a16:creationId xmlns:a16="http://schemas.microsoft.com/office/drawing/2014/main" id="{4F386D8C-FFB6-F74B-8218-6D023893F2A9}"/>
              </a:ext>
            </a:extLst>
          </p:cNvPr>
          <p:cNvSpPr txBox="1"/>
          <p:nvPr/>
        </p:nvSpPr>
        <p:spPr>
          <a:xfrm>
            <a:off x="4337017" y="6207335"/>
            <a:ext cx="999697" cy="307777"/>
          </a:xfrm>
          <a:prstGeom prst="rect">
            <a:avLst/>
          </a:prstGeom>
          <a:noFill/>
        </p:spPr>
        <p:txBody>
          <a:bodyPr wrap="none" rtlCol="0">
            <a:spAutoFit/>
          </a:bodyPr>
          <a:lstStyle/>
          <a:p>
            <a:r>
              <a:rPr lang="it-IT" sz="1400" dirty="0" err="1"/>
              <a:t>F</a:t>
            </a:r>
            <a:r>
              <a:rPr lang="it-IT" sz="1400" dirty="0"/>
              <a:t>. moderna</a:t>
            </a:r>
          </a:p>
        </p:txBody>
      </p:sp>
      <p:sp>
        <p:nvSpPr>
          <p:cNvPr id="20" name="CasellaDiTesto 19">
            <a:extLst>
              <a:ext uri="{FF2B5EF4-FFF2-40B4-BE49-F238E27FC236}">
                <a16:creationId xmlns:a16="http://schemas.microsoft.com/office/drawing/2014/main" id="{D5D3337A-26C9-9943-97E0-A93E000E8604}"/>
              </a:ext>
            </a:extLst>
          </p:cNvPr>
          <p:cNvSpPr txBox="1"/>
          <p:nvPr/>
        </p:nvSpPr>
        <p:spPr>
          <a:xfrm>
            <a:off x="6884060" y="4550979"/>
            <a:ext cx="2207575" cy="2277547"/>
          </a:xfrm>
          <a:prstGeom prst="rect">
            <a:avLst/>
          </a:prstGeom>
          <a:noFill/>
        </p:spPr>
        <p:txBody>
          <a:bodyPr wrap="square" rtlCol="0">
            <a:spAutoFit/>
          </a:bodyPr>
          <a:lstStyle/>
          <a:p>
            <a:r>
              <a:rPr lang="it-IT" sz="1400" dirty="0"/>
              <a:t>Studi farmacognostici:</a:t>
            </a:r>
          </a:p>
          <a:p>
            <a:endParaRPr lang="it-IT" sz="1400" dirty="0"/>
          </a:p>
          <a:p>
            <a:pPr marL="285750" indent="-285750">
              <a:buFontTx/>
              <a:buChar char="-"/>
            </a:pPr>
            <a:r>
              <a:rPr lang="it-IT" sz="1200" dirty="0" err="1"/>
              <a:t>Etnobotanici</a:t>
            </a:r>
            <a:r>
              <a:rPr lang="it-IT" sz="1200" dirty="0"/>
              <a:t> (</a:t>
            </a:r>
            <a:r>
              <a:rPr lang="it-IT" sz="1200" dirty="0" err="1"/>
              <a:t>antr</a:t>
            </a:r>
            <a:r>
              <a:rPr lang="it-IT" sz="1200" dirty="0"/>
              <a:t>. cult. – botanica)</a:t>
            </a:r>
          </a:p>
          <a:p>
            <a:pPr marL="285750" indent="-285750">
              <a:buFontTx/>
              <a:buChar char="-"/>
            </a:pPr>
            <a:r>
              <a:rPr lang="it-IT" sz="1200" dirty="0"/>
              <a:t>Fitochimici</a:t>
            </a:r>
          </a:p>
          <a:p>
            <a:pPr marL="285750" indent="-285750">
              <a:buFontTx/>
              <a:buChar char="-"/>
            </a:pPr>
            <a:r>
              <a:rPr lang="it-IT" sz="1200" dirty="0"/>
              <a:t>Farmacologici (pre-clinici)</a:t>
            </a:r>
          </a:p>
          <a:p>
            <a:pPr marL="285750" indent="-285750">
              <a:buFontTx/>
              <a:buChar char="-"/>
            </a:pPr>
            <a:r>
              <a:rPr lang="it-IT" sz="1200" dirty="0"/>
              <a:t>Tossicologici (pre-clinici)</a:t>
            </a:r>
          </a:p>
          <a:p>
            <a:pPr marL="285750" indent="-285750">
              <a:buFontTx/>
              <a:buChar char="-"/>
            </a:pPr>
            <a:r>
              <a:rPr lang="it-IT" sz="1200" dirty="0"/>
              <a:t>Clinici (fase I, II, III)</a:t>
            </a:r>
          </a:p>
          <a:p>
            <a:pPr marL="285750" indent="-285750">
              <a:buFontTx/>
              <a:buChar char="-"/>
            </a:pPr>
            <a:r>
              <a:rPr lang="it-IT" sz="1200" dirty="0" err="1"/>
              <a:t>Fitovigilanza</a:t>
            </a:r>
            <a:r>
              <a:rPr lang="it-IT" sz="1200" dirty="0"/>
              <a:t> (fase IV)</a:t>
            </a:r>
          </a:p>
          <a:p>
            <a:pPr marL="285750" indent="-285750">
              <a:buFontTx/>
              <a:buChar char="-"/>
            </a:pPr>
            <a:r>
              <a:rPr lang="it-IT" sz="1200" dirty="0" err="1"/>
              <a:t>Fitoepidemiologici</a:t>
            </a:r>
            <a:r>
              <a:rPr lang="it-IT" sz="1200" dirty="0"/>
              <a:t> </a:t>
            </a:r>
          </a:p>
          <a:p>
            <a:pPr marL="285750" indent="-285750">
              <a:buFontTx/>
              <a:buChar char="-"/>
            </a:pPr>
            <a:endParaRPr lang="it-IT" dirty="0"/>
          </a:p>
        </p:txBody>
      </p:sp>
      <p:sp>
        <p:nvSpPr>
          <p:cNvPr id="22" name="Freccia destra 21">
            <a:extLst>
              <a:ext uri="{FF2B5EF4-FFF2-40B4-BE49-F238E27FC236}">
                <a16:creationId xmlns:a16="http://schemas.microsoft.com/office/drawing/2014/main" id="{B9C3DD41-BCE9-064A-BD34-76A4813CF95D}"/>
              </a:ext>
            </a:extLst>
          </p:cNvPr>
          <p:cNvSpPr/>
          <p:nvPr/>
        </p:nvSpPr>
        <p:spPr>
          <a:xfrm>
            <a:off x="9201513" y="5268888"/>
            <a:ext cx="457200" cy="317451"/>
          </a:xfrm>
          <a:prstGeom prst="rightArrow">
            <a:avLst/>
          </a:prstGeom>
          <a:gradFill>
            <a:gsLst>
              <a:gs pos="32000">
                <a:schemeClr val="accent1">
                  <a:lumMod val="5000"/>
                  <a:lumOff val="95000"/>
                </a:schemeClr>
              </a:gs>
              <a:gs pos="69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3" name="CasellaDiTesto 22">
            <a:extLst>
              <a:ext uri="{FF2B5EF4-FFF2-40B4-BE49-F238E27FC236}">
                <a16:creationId xmlns:a16="http://schemas.microsoft.com/office/drawing/2014/main" id="{094C42C2-2863-E642-BA2B-FAE7162F18D6}"/>
              </a:ext>
            </a:extLst>
          </p:cNvPr>
          <p:cNvSpPr txBox="1"/>
          <p:nvPr/>
        </p:nvSpPr>
        <p:spPr>
          <a:xfrm>
            <a:off x="9973183" y="4013772"/>
            <a:ext cx="2070374" cy="2123658"/>
          </a:xfrm>
          <a:prstGeom prst="rect">
            <a:avLst/>
          </a:prstGeom>
          <a:noFill/>
        </p:spPr>
        <p:txBody>
          <a:bodyPr wrap="square" rtlCol="0">
            <a:spAutoFit/>
          </a:bodyPr>
          <a:lstStyle/>
          <a:p>
            <a:r>
              <a:rPr lang="it-IT" sz="1200" dirty="0"/>
              <a:t>Prodotto a base di </a:t>
            </a:r>
            <a:r>
              <a:rPr lang="it-IT" sz="1200" i="1" dirty="0" err="1"/>
              <a:t>botanicals</a:t>
            </a:r>
            <a:r>
              <a:rPr lang="it-IT" sz="1200" i="1" dirty="0"/>
              <a:t>:</a:t>
            </a:r>
          </a:p>
          <a:p>
            <a:endParaRPr lang="it-IT" sz="1200" i="1" dirty="0"/>
          </a:p>
          <a:p>
            <a:pPr marL="171450" indent="-171450">
              <a:buFontTx/>
              <a:buChar char="-"/>
            </a:pPr>
            <a:r>
              <a:rPr lang="it-IT" sz="1200" dirty="0"/>
              <a:t>Titolato, standardizzato</a:t>
            </a:r>
          </a:p>
          <a:p>
            <a:pPr marL="171450" indent="-171450">
              <a:buFontTx/>
              <a:buChar char="-"/>
            </a:pPr>
            <a:r>
              <a:rPr lang="it-IT" sz="1200" dirty="0"/>
              <a:t>Depurato/purificato</a:t>
            </a:r>
          </a:p>
          <a:p>
            <a:pPr marL="171450" indent="-171450">
              <a:buFontTx/>
              <a:buChar char="-"/>
            </a:pPr>
            <a:r>
              <a:rPr lang="it-IT" sz="1200" dirty="0"/>
              <a:t>Ridotto o Privato di un componente (acidi </a:t>
            </a:r>
            <a:r>
              <a:rPr lang="it-IT" sz="1200" dirty="0" err="1"/>
              <a:t>ginkgolici</a:t>
            </a:r>
            <a:r>
              <a:rPr lang="it-IT" sz="1200" dirty="0"/>
              <a:t> = irritanti eliminati o presenti in non più di 5ppm)</a:t>
            </a:r>
          </a:p>
          <a:p>
            <a:pPr marL="171450" indent="-171450">
              <a:buFontTx/>
              <a:buChar char="-"/>
            </a:pPr>
            <a:r>
              <a:rPr lang="it-IT" sz="1200" dirty="0"/>
              <a:t>arricchito</a:t>
            </a:r>
          </a:p>
          <a:p>
            <a:endParaRPr lang="it-IT" sz="1200" i="1" dirty="0"/>
          </a:p>
        </p:txBody>
      </p:sp>
      <p:pic>
        <p:nvPicPr>
          <p:cNvPr id="24" name="Immagine 23">
            <a:extLst>
              <a:ext uri="{FF2B5EF4-FFF2-40B4-BE49-F238E27FC236}">
                <a16:creationId xmlns:a16="http://schemas.microsoft.com/office/drawing/2014/main" id="{4C54FA2F-9252-434D-93D8-2CDFA1199EBF}"/>
              </a:ext>
            </a:extLst>
          </p:cNvPr>
          <p:cNvPicPr>
            <a:picLocks noChangeAspect="1"/>
          </p:cNvPicPr>
          <p:nvPr/>
        </p:nvPicPr>
        <p:blipFill>
          <a:blip r:embed="rId6"/>
          <a:stretch>
            <a:fillRect/>
          </a:stretch>
        </p:blipFill>
        <p:spPr>
          <a:xfrm>
            <a:off x="6473081" y="1013526"/>
            <a:ext cx="5115237" cy="1843865"/>
          </a:xfrm>
          <a:prstGeom prst="rect">
            <a:avLst/>
          </a:prstGeom>
        </p:spPr>
      </p:pic>
      <p:sp>
        <p:nvSpPr>
          <p:cNvPr id="25" name="Freccia destra 24">
            <a:extLst>
              <a:ext uri="{FF2B5EF4-FFF2-40B4-BE49-F238E27FC236}">
                <a16:creationId xmlns:a16="http://schemas.microsoft.com/office/drawing/2014/main" id="{B408263B-3F2C-4F46-9042-E5614B811D55}"/>
              </a:ext>
            </a:extLst>
          </p:cNvPr>
          <p:cNvSpPr/>
          <p:nvPr/>
        </p:nvSpPr>
        <p:spPr>
          <a:xfrm rot="12258562">
            <a:off x="9246586" y="3886571"/>
            <a:ext cx="457200" cy="317451"/>
          </a:xfrm>
          <a:prstGeom prst="rightArrow">
            <a:avLst/>
          </a:prstGeom>
          <a:gradFill>
            <a:gsLst>
              <a:gs pos="32000">
                <a:schemeClr val="accent1">
                  <a:lumMod val="5000"/>
                  <a:lumOff val="95000"/>
                </a:schemeClr>
              </a:gs>
              <a:gs pos="69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6" name="CasellaDiTesto 25">
            <a:extLst>
              <a:ext uri="{FF2B5EF4-FFF2-40B4-BE49-F238E27FC236}">
                <a16:creationId xmlns:a16="http://schemas.microsoft.com/office/drawing/2014/main" id="{499951E1-E16E-3148-AEC9-F0D3E7ADD2FA}"/>
              </a:ext>
            </a:extLst>
          </p:cNvPr>
          <p:cNvSpPr txBox="1"/>
          <p:nvPr/>
        </p:nvSpPr>
        <p:spPr>
          <a:xfrm>
            <a:off x="7987847" y="3250743"/>
            <a:ext cx="865109" cy="738664"/>
          </a:xfrm>
          <a:prstGeom prst="rect">
            <a:avLst/>
          </a:prstGeom>
          <a:noFill/>
        </p:spPr>
        <p:txBody>
          <a:bodyPr wrap="none" rtlCol="0">
            <a:spAutoFit/>
          </a:bodyPr>
          <a:lstStyle/>
          <a:p>
            <a:r>
              <a:rPr lang="it-IT" sz="1400" dirty="0"/>
              <a:t>Efficacia, </a:t>
            </a:r>
          </a:p>
          <a:p>
            <a:r>
              <a:rPr lang="it-IT" sz="1400" dirty="0"/>
              <a:t>Sicurezza</a:t>
            </a:r>
          </a:p>
          <a:p>
            <a:r>
              <a:rPr lang="it-IT" sz="1400" dirty="0"/>
              <a:t>Qualità</a:t>
            </a:r>
          </a:p>
        </p:txBody>
      </p:sp>
      <p:pic>
        <p:nvPicPr>
          <p:cNvPr id="27" name="Immagine 26">
            <a:extLst>
              <a:ext uri="{FF2B5EF4-FFF2-40B4-BE49-F238E27FC236}">
                <a16:creationId xmlns:a16="http://schemas.microsoft.com/office/drawing/2014/main" id="{87C809AD-B5B2-4F41-BE2B-26E383459654}"/>
              </a:ext>
            </a:extLst>
          </p:cNvPr>
          <p:cNvPicPr>
            <a:picLocks noChangeAspect="1"/>
          </p:cNvPicPr>
          <p:nvPr/>
        </p:nvPicPr>
        <p:blipFill>
          <a:blip r:embed="rId7"/>
          <a:stretch>
            <a:fillRect/>
          </a:stretch>
        </p:blipFill>
        <p:spPr>
          <a:xfrm>
            <a:off x="5984207" y="82896"/>
            <a:ext cx="1799706" cy="1087022"/>
          </a:xfrm>
          <a:prstGeom prst="rect">
            <a:avLst/>
          </a:prstGeom>
        </p:spPr>
      </p:pic>
      <p:sp>
        <p:nvSpPr>
          <p:cNvPr id="28" name="Rettangolo 27">
            <a:extLst>
              <a:ext uri="{FF2B5EF4-FFF2-40B4-BE49-F238E27FC236}">
                <a16:creationId xmlns:a16="http://schemas.microsoft.com/office/drawing/2014/main" id="{527597D0-C360-EA48-AE0A-CA5448BDD12B}"/>
              </a:ext>
            </a:extLst>
          </p:cNvPr>
          <p:cNvSpPr/>
          <p:nvPr/>
        </p:nvSpPr>
        <p:spPr>
          <a:xfrm>
            <a:off x="215834" y="1055673"/>
            <a:ext cx="5503087" cy="651208"/>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0" name="Immagine 29">
            <a:extLst>
              <a:ext uri="{FF2B5EF4-FFF2-40B4-BE49-F238E27FC236}">
                <a16:creationId xmlns:a16="http://schemas.microsoft.com/office/drawing/2014/main" id="{E985CE18-6E3A-B943-A100-9DB987D49CF8}"/>
              </a:ext>
            </a:extLst>
          </p:cNvPr>
          <p:cNvPicPr>
            <a:picLocks noChangeAspect="1"/>
          </p:cNvPicPr>
          <p:nvPr/>
        </p:nvPicPr>
        <p:blipFill>
          <a:blip r:embed="rId8"/>
          <a:stretch>
            <a:fillRect/>
          </a:stretch>
        </p:blipFill>
        <p:spPr>
          <a:xfrm>
            <a:off x="8569452" y="71674"/>
            <a:ext cx="3012948" cy="761166"/>
          </a:xfrm>
          <a:prstGeom prst="rect">
            <a:avLst/>
          </a:prstGeom>
        </p:spPr>
      </p:pic>
    </p:spTree>
    <p:extLst>
      <p:ext uri="{BB962C8B-B14F-4D97-AF65-F5344CB8AC3E}">
        <p14:creationId xmlns:p14="http://schemas.microsoft.com/office/powerpoint/2010/main" val="1062779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8FBC8E91-8DF0-314E-9F94-327432D4037F}"/>
              </a:ext>
            </a:extLst>
          </p:cNvPr>
          <p:cNvPicPr>
            <a:picLocks noChangeAspect="1"/>
          </p:cNvPicPr>
          <p:nvPr/>
        </p:nvPicPr>
        <p:blipFill>
          <a:blip r:embed="rId2"/>
          <a:stretch>
            <a:fillRect/>
          </a:stretch>
        </p:blipFill>
        <p:spPr>
          <a:xfrm>
            <a:off x="1167114" y="228600"/>
            <a:ext cx="5181600" cy="6400800"/>
          </a:xfrm>
          <a:prstGeom prst="rect">
            <a:avLst/>
          </a:prstGeom>
        </p:spPr>
      </p:pic>
      <p:sp>
        <p:nvSpPr>
          <p:cNvPr id="3" name="CasellaDiTesto 2">
            <a:extLst>
              <a:ext uri="{FF2B5EF4-FFF2-40B4-BE49-F238E27FC236}">
                <a16:creationId xmlns:a16="http://schemas.microsoft.com/office/drawing/2014/main" id="{7BFA1E16-38EF-8F49-9A65-D2E57AA84B69}"/>
              </a:ext>
            </a:extLst>
          </p:cNvPr>
          <p:cNvSpPr txBox="1"/>
          <p:nvPr/>
        </p:nvSpPr>
        <p:spPr>
          <a:xfrm>
            <a:off x="8113853" y="2095018"/>
            <a:ext cx="1799275" cy="646331"/>
          </a:xfrm>
          <a:prstGeom prst="rect">
            <a:avLst/>
          </a:prstGeom>
          <a:noFill/>
        </p:spPr>
        <p:txBody>
          <a:bodyPr wrap="none" rtlCol="0">
            <a:spAutoFit/>
          </a:bodyPr>
          <a:lstStyle/>
          <a:p>
            <a:r>
              <a:rPr lang="it-IT" dirty="0"/>
              <a:t>Casi di interesse?</a:t>
            </a:r>
          </a:p>
          <a:p>
            <a:endParaRPr lang="it-IT" dirty="0"/>
          </a:p>
        </p:txBody>
      </p:sp>
    </p:spTree>
    <p:extLst>
      <p:ext uri="{BB962C8B-B14F-4D97-AF65-F5344CB8AC3E}">
        <p14:creationId xmlns:p14="http://schemas.microsoft.com/office/powerpoint/2010/main" val="16441509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42052EAA-C19E-E94E-902F-37E658BED402}"/>
              </a:ext>
            </a:extLst>
          </p:cNvPr>
          <p:cNvPicPr>
            <a:picLocks noChangeAspect="1"/>
          </p:cNvPicPr>
          <p:nvPr/>
        </p:nvPicPr>
        <p:blipFill>
          <a:blip r:embed="rId2"/>
          <a:stretch>
            <a:fillRect/>
          </a:stretch>
        </p:blipFill>
        <p:spPr>
          <a:xfrm>
            <a:off x="774700" y="723900"/>
            <a:ext cx="3962400" cy="3962400"/>
          </a:xfrm>
          <a:prstGeom prst="rect">
            <a:avLst/>
          </a:prstGeom>
        </p:spPr>
      </p:pic>
      <p:pic>
        <p:nvPicPr>
          <p:cNvPr id="5" name="Immagine 4">
            <a:extLst>
              <a:ext uri="{FF2B5EF4-FFF2-40B4-BE49-F238E27FC236}">
                <a16:creationId xmlns:a16="http://schemas.microsoft.com/office/drawing/2014/main" id="{67140B4A-C67D-A041-886A-D863F2CFE8C6}"/>
              </a:ext>
            </a:extLst>
          </p:cNvPr>
          <p:cNvPicPr>
            <a:picLocks noChangeAspect="1"/>
          </p:cNvPicPr>
          <p:nvPr/>
        </p:nvPicPr>
        <p:blipFill rotWithShape="1">
          <a:blip r:embed="rId3"/>
          <a:srcRect t="28000" b="29667"/>
          <a:stretch/>
        </p:blipFill>
        <p:spPr>
          <a:xfrm>
            <a:off x="850900" y="4902200"/>
            <a:ext cx="3810000" cy="1612900"/>
          </a:xfrm>
          <a:prstGeom prst="rect">
            <a:avLst/>
          </a:prstGeom>
        </p:spPr>
      </p:pic>
      <p:pic>
        <p:nvPicPr>
          <p:cNvPr id="7" name="Immagine 6">
            <a:extLst>
              <a:ext uri="{FF2B5EF4-FFF2-40B4-BE49-F238E27FC236}">
                <a16:creationId xmlns:a16="http://schemas.microsoft.com/office/drawing/2014/main" id="{CF24731A-D270-2845-BFB5-5D1171861384}"/>
              </a:ext>
            </a:extLst>
          </p:cNvPr>
          <p:cNvPicPr>
            <a:picLocks noChangeAspect="1"/>
          </p:cNvPicPr>
          <p:nvPr/>
        </p:nvPicPr>
        <p:blipFill>
          <a:blip r:embed="rId4"/>
          <a:stretch>
            <a:fillRect/>
          </a:stretch>
        </p:blipFill>
        <p:spPr>
          <a:xfrm>
            <a:off x="5012348" y="2273300"/>
            <a:ext cx="6900251" cy="3435350"/>
          </a:xfrm>
          <a:prstGeom prst="rect">
            <a:avLst/>
          </a:prstGeom>
        </p:spPr>
      </p:pic>
      <p:cxnSp>
        <p:nvCxnSpPr>
          <p:cNvPr id="10" name="Connettore 1 9">
            <a:extLst>
              <a:ext uri="{FF2B5EF4-FFF2-40B4-BE49-F238E27FC236}">
                <a16:creationId xmlns:a16="http://schemas.microsoft.com/office/drawing/2014/main" id="{3735AB27-FB0A-7E45-B58C-720474E355A1}"/>
              </a:ext>
            </a:extLst>
          </p:cNvPr>
          <p:cNvCxnSpPr>
            <a:cxnSpLocks/>
          </p:cNvCxnSpPr>
          <p:nvPr/>
        </p:nvCxnSpPr>
        <p:spPr>
          <a:xfrm>
            <a:off x="5165567" y="2910439"/>
            <a:ext cx="706594"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Connettore 1 11">
            <a:extLst>
              <a:ext uri="{FF2B5EF4-FFF2-40B4-BE49-F238E27FC236}">
                <a16:creationId xmlns:a16="http://schemas.microsoft.com/office/drawing/2014/main" id="{7E52C2CB-DEC7-CB4F-A419-1983B61C6979}"/>
              </a:ext>
            </a:extLst>
          </p:cNvPr>
          <p:cNvCxnSpPr>
            <a:cxnSpLocks/>
          </p:cNvCxnSpPr>
          <p:nvPr/>
        </p:nvCxnSpPr>
        <p:spPr>
          <a:xfrm>
            <a:off x="5989480" y="2910439"/>
            <a:ext cx="706594"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Connettore 1 12">
            <a:extLst>
              <a:ext uri="{FF2B5EF4-FFF2-40B4-BE49-F238E27FC236}">
                <a16:creationId xmlns:a16="http://schemas.microsoft.com/office/drawing/2014/main" id="{3167DF2D-30C3-8046-B671-0E6287F86E86}"/>
              </a:ext>
            </a:extLst>
          </p:cNvPr>
          <p:cNvCxnSpPr>
            <a:cxnSpLocks/>
          </p:cNvCxnSpPr>
          <p:nvPr/>
        </p:nvCxnSpPr>
        <p:spPr>
          <a:xfrm>
            <a:off x="9599455" y="2887178"/>
            <a:ext cx="706594"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CasellaDiTesto 1">
            <a:extLst>
              <a:ext uri="{FF2B5EF4-FFF2-40B4-BE49-F238E27FC236}">
                <a16:creationId xmlns:a16="http://schemas.microsoft.com/office/drawing/2014/main" id="{ACA74EF7-E25B-9640-8C9E-7E53D207F83C}"/>
              </a:ext>
            </a:extLst>
          </p:cNvPr>
          <p:cNvSpPr txBox="1"/>
          <p:nvPr/>
        </p:nvSpPr>
        <p:spPr>
          <a:xfrm>
            <a:off x="5632479" y="728971"/>
            <a:ext cx="5715411" cy="1323439"/>
          </a:xfrm>
          <a:prstGeom prst="rect">
            <a:avLst/>
          </a:prstGeom>
          <a:noFill/>
        </p:spPr>
        <p:txBody>
          <a:bodyPr wrap="none" rtlCol="0">
            <a:spAutoFit/>
          </a:bodyPr>
          <a:lstStyle/>
          <a:p>
            <a:pPr marL="342900" indent="-342900">
              <a:buAutoNum type="arabicPeriod"/>
            </a:pPr>
            <a:r>
              <a:rPr lang="it-IT" sz="1600" dirty="0"/>
              <a:t>Acqua depurata: preparati per uso orale</a:t>
            </a:r>
          </a:p>
          <a:p>
            <a:pPr marL="342900" indent="-342900">
              <a:buAutoNum type="arabicPeriod"/>
            </a:pPr>
            <a:r>
              <a:rPr lang="it-IT" sz="1600" dirty="0"/>
              <a:t>sodio cloruro: soluzione da ipotonica ad isotonica</a:t>
            </a:r>
          </a:p>
          <a:p>
            <a:pPr marL="342900" indent="-342900">
              <a:buAutoNum type="arabicPeriod"/>
            </a:pPr>
            <a:r>
              <a:rPr lang="it-IT" sz="1600" dirty="0"/>
              <a:t>soluzione idroalcolica: adempimento della funzione legislativa </a:t>
            </a:r>
          </a:p>
          <a:p>
            <a:pPr marL="342900" indent="-342900">
              <a:buAutoNum type="arabicPeriod"/>
            </a:pPr>
            <a:r>
              <a:rPr lang="it-IT" sz="1600" dirty="0"/>
              <a:t>Quantità per g fiala: </a:t>
            </a:r>
            <a:r>
              <a:rPr lang="it-IT" sz="1600" dirty="0" err="1"/>
              <a:t>mcg</a:t>
            </a:r>
            <a:r>
              <a:rPr lang="it-IT" sz="1600" dirty="0"/>
              <a:t>/g </a:t>
            </a:r>
          </a:p>
          <a:p>
            <a:pPr marL="342900" indent="-342900">
              <a:buAutoNum type="arabicPeriod"/>
            </a:pPr>
            <a:r>
              <a:rPr lang="it-IT" sz="1600" dirty="0"/>
              <a:t>Avvertenze: adempimento della funzione legislativa</a:t>
            </a:r>
          </a:p>
        </p:txBody>
      </p:sp>
      <p:sp>
        <p:nvSpPr>
          <p:cNvPr id="3" name="CasellaDiTesto 2">
            <a:extLst>
              <a:ext uri="{FF2B5EF4-FFF2-40B4-BE49-F238E27FC236}">
                <a16:creationId xmlns:a16="http://schemas.microsoft.com/office/drawing/2014/main" id="{6D511322-81BA-7A4A-BDA6-480BC0A19F02}"/>
              </a:ext>
            </a:extLst>
          </p:cNvPr>
          <p:cNvSpPr txBox="1"/>
          <p:nvPr/>
        </p:nvSpPr>
        <p:spPr>
          <a:xfrm>
            <a:off x="4902884" y="149229"/>
            <a:ext cx="2386231" cy="369332"/>
          </a:xfrm>
          <a:prstGeom prst="rect">
            <a:avLst/>
          </a:prstGeom>
          <a:noFill/>
        </p:spPr>
        <p:txBody>
          <a:bodyPr wrap="none" rtlCol="0">
            <a:spAutoFit/>
          </a:bodyPr>
          <a:lstStyle/>
          <a:p>
            <a:r>
              <a:rPr lang="it-IT" b="1" dirty="0">
                <a:solidFill>
                  <a:srgbClr val="0070C0"/>
                </a:solidFill>
                <a:highlight>
                  <a:srgbClr val="FFFF00"/>
                </a:highlight>
              </a:rPr>
              <a:t>GUIDA ALLE ETICHETTE</a:t>
            </a:r>
          </a:p>
        </p:txBody>
      </p:sp>
      <p:sp>
        <p:nvSpPr>
          <p:cNvPr id="14" name="Freccia destra 13">
            <a:extLst>
              <a:ext uri="{FF2B5EF4-FFF2-40B4-BE49-F238E27FC236}">
                <a16:creationId xmlns:a16="http://schemas.microsoft.com/office/drawing/2014/main" id="{C7CA51DC-F066-A841-9FF4-D00F94C0D86F}"/>
              </a:ext>
            </a:extLst>
          </p:cNvPr>
          <p:cNvSpPr/>
          <p:nvPr/>
        </p:nvSpPr>
        <p:spPr>
          <a:xfrm rot="2693353">
            <a:off x="5987382" y="2602873"/>
            <a:ext cx="217233" cy="141022"/>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5" name="Freccia destra 14">
            <a:extLst>
              <a:ext uri="{FF2B5EF4-FFF2-40B4-BE49-F238E27FC236}">
                <a16:creationId xmlns:a16="http://schemas.microsoft.com/office/drawing/2014/main" id="{7AE6821F-3DA0-3C4D-934D-9EF6FD04021A}"/>
              </a:ext>
            </a:extLst>
          </p:cNvPr>
          <p:cNvSpPr/>
          <p:nvPr/>
        </p:nvSpPr>
        <p:spPr>
          <a:xfrm rot="2693353">
            <a:off x="4930235" y="2577395"/>
            <a:ext cx="217233" cy="141022"/>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6" name="Freccia destra 15">
            <a:extLst>
              <a:ext uri="{FF2B5EF4-FFF2-40B4-BE49-F238E27FC236}">
                <a16:creationId xmlns:a16="http://schemas.microsoft.com/office/drawing/2014/main" id="{11598869-AEB0-114F-A548-DED6D96F4CCB}"/>
              </a:ext>
            </a:extLst>
          </p:cNvPr>
          <p:cNvSpPr/>
          <p:nvPr/>
        </p:nvSpPr>
        <p:spPr>
          <a:xfrm rot="9578584">
            <a:off x="9186239" y="4098221"/>
            <a:ext cx="217233" cy="141022"/>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9" name="Freccia destra 18">
            <a:extLst>
              <a:ext uri="{FF2B5EF4-FFF2-40B4-BE49-F238E27FC236}">
                <a16:creationId xmlns:a16="http://schemas.microsoft.com/office/drawing/2014/main" id="{A7FB9CEE-3D8E-F549-81C2-83344A33952C}"/>
              </a:ext>
            </a:extLst>
          </p:cNvPr>
          <p:cNvSpPr/>
          <p:nvPr/>
        </p:nvSpPr>
        <p:spPr>
          <a:xfrm rot="2693353">
            <a:off x="4903732" y="5176356"/>
            <a:ext cx="217233" cy="141022"/>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20" name="Connettore 1 19">
            <a:extLst>
              <a:ext uri="{FF2B5EF4-FFF2-40B4-BE49-F238E27FC236}">
                <a16:creationId xmlns:a16="http://schemas.microsoft.com/office/drawing/2014/main" id="{A79A765B-294D-2B4D-952A-4C1F827F9F6F}"/>
              </a:ext>
            </a:extLst>
          </p:cNvPr>
          <p:cNvCxnSpPr>
            <a:cxnSpLocks/>
          </p:cNvCxnSpPr>
          <p:nvPr/>
        </p:nvCxnSpPr>
        <p:spPr>
          <a:xfrm>
            <a:off x="5118365" y="5473530"/>
            <a:ext cx="1330924"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Freccia destra 20">
            <a:extLst>
              <a:ext uri="{FF2B5EF4-FFF2-40B4-BE49-F238E27FC236}">
                <a16:creationId xmlns:a16="http://schemas.microsoft.com/office/drawing/2014/main" id="{2BED3856-6FEF-784E-A0B6-AB60C565FBF6}"/>
              </a:ext>
            </a:extLst>
          </p:cNvPr>
          <p:cNvSpPr/>
          <p:nvPr/>
        </p:nvSpPr>
        <p:spPr>
          <a:xfrm rot="2693353">
            <a:off x="9269948" y="2577395"/>
            <a:ext cx="217233" cy="141022"/>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2" name="Freccia destra 21">
            <a:extLst>
              <a:ext uri="{FF2B5EF4-FFF2-40B4-BE49-F238E27FC236}">
                <a16:creationId xmlns:a16="http://schemas.microsoft.com/office/drawing/2014/main" id="{425659D0-FE23-EC41-88E5-ECE62DF4F230}"/>
              </a:ext>
            </a:extLst>
          </p:cNvPr>
          <p:cNvSpPr/>
          <p:nvPr/>
        </p:nvSpPr>
        <p:spPr>
          <a:xfrm rot="2693353">
            <a:off x="1002838" y="2762824"/>
            <a:ext cx="419836" cy="295230"/>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19318168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1969F314-FFD8-3E4B-9603-6FCCD629EB30}"/>
              </a:ext>
            </a:extLst>
          </p:cNvPr>
          <p:cNvPicPr/>
          <p:nvPr/>
        </p:nvPicPr>
        <p:blipFill rotWithShape="1">
          <a:blip r:embed="rId2">
            <a:extLst>
              <a:ext uri="{28A0092B-C50C-407E-A947-70E740481C1C}">
                <a14:useLocalDpi xmlns:a14="http://schemas.microsoft.com/office/drawing/2010/main" val="0"/>
              </a:ext>
            </a:extLst>
          </a:blip>
          <a:srcRect l="19650" t="27928" r="8630" b="29116"/>
          <a:stretch/>
        </p:blipFill>
        <p:spPr>
          <a:xfrm>
            <a:off x="567558" y="283780"/>
            <a:ext cx="4666593" cy="2869323"/>
          </a:xfrm>
          <a:prstGeom prst="rect">
            <a:avLst/>
          </a:prstGeom>
        </p:spPr>
      </p:pic>
      <p:sp>
        <p:nvSpPr>
          <p:cNvPr id="5" name="CasellaDiTesto 4">
            <a:extLst>
              <a:ext uri="{FF2B5EF4-FFF2-40B4-BE49-F238E27FC236}">
                <a16:creationId xmlns:a16="http://schemas.microsoft.com/office/drawing/2014/main" id="{5C3F89B8-6676-7347-9BC3-B68E04784629}"/>
              </a:ext>
            </a:extLst>
          </p:cNvPr>
          <p:cNvSpPr txBox="1"/>
          <p:nvPr/>
        </p:nvSpPr>
        <p:spPr>
          <a:xfrm>
            <a:off x="1924146" y="3429000"/>
            <a:ext cx="8848204" cy="2893100"/>
          </a:xfrm>
          <a:prstGeom prst="rect">
            <a:avLst/>
          </a:prstGeom>
          <a:noFill/>
        </p:spPr>
        <p:txBody>
          <a:bodyPr wrap="square" rtlCol="0">
            <a:spAutoFit/>
          </a:bodyPr>
          <a:lstStyle/>
          <a:p>
            <a:r>
              <a:rPr lang="it-IT" sz="1600" b="1" dirty="0"/>
              <a:t>SINUSITI </a:t>
            </a:r>
            <a:endParaRPr lang="it-IT" sz="1600" dirty="0"/>
          </a:p>
          <a:p>
            <a:r>
              <a:rPr lang="it-IT" sz="1600" dirty="0"/>
              <a:t>erogare 3 nebulizzazioni di LUXSEPSI in 2 fiale di LUXINFE FIALE e somministrare per aerosol.</a:t>
            </a:r>
          </a:p>
          <a:p>
            <a:endParaRPr lang="it-IT" sz="1600" dirty="0"/>
          </a:p>
          <a:p>
            <a:r>
              <a:rPr lang="it-IT" sz="1600" b="1" dirty="0"/>
              <a:t>LARINGITE ED AFONIA </a:t>
            </a:r>
            <a:endParaRPr lang="it-IT" sz="1600" dirty="0"/>
          </a:p>
          <a:p>
            <a:r>
              <a:rPr lang="it-IT" sz="1600" dirty="0"/>
              <a:t>erogare 3 nebulizzazioni di LUXSEPSI in 2 fiale di LUXINFE FIALE e somministrare per aerosol.</a:t>
            </a:r>
          </a:p>
          <a:p>
            <a:endParaRPr lang="it-IT" sz="1600" dirty="0"/>
          </a:p>
          <a:p>
            <a:r>
              <a:rPr lang="it-IT" sz="1600" b="1" dirty="0"/>
              <a:t>FARINGITE, TONSILLITE </a:t>
            </a:r>
            <a:endParaRPr lang="it-IT" sz="1600" dirty="0"/>
          </a:p>
          <a:p>
            <a:r>
              <a:rPr lang="it-IT" sz="1600" dirty="0"/>
              <a:t>erogare 3 nebulizzazioni di LUXSEPSI in 2 fiale di LUXINFE FIALE e somministrare per aerosol. </a:t>
            </a:r>
          </a:p>
          <a:p>
            <a:endParaRPr lang="it-IT" sz="1600" dirty="0"/>
          </a:p>
          <a:p>
            <a:r>
              <a:rPr lang="it-IT" sz="1600" b="1" dirty="0"/>
              <a:t>BRONCHITI </a:t>
            </a:r>
            <a:endParaRPr lang="it-IT" sz="1600" dirty="0"/>
          </a:p>
          <a:p>
            <a:r>
              <a:rPr lang="it-IT" sz="1600" dirty="0"/>
              <a:t>erogare 2 nebulizzazioni di LUXSEPSI in 2 fiale di LUXINFE FIALE e somministrare per aerosol.</a:t>
            </a:r>
          </a:p>
        </p:txBody>
      </p:sp>
      <p:pic>
        <p:nvPicPr>
          <p:cNvPr id="7" name="Immagine 6" descr="Immagine che contiene bottiglia, interni, contatore&#10;&#10;Descrizione generata automaticamente">
            <a:extLst>
              <a:ext uri="{FF2B5EF4-FFF2-40B4-BE49-F238E27FC236}">
                <a16:creationId xmlns:a16="http://schemas.microsoft.com/office/drawing/2014/main" id="{62C00DFE-E495-134C-AB96-FEF2CD3FEDE2}"/>
              </a:ext>
            </a:extLst>
          </p:cNvPr>
          <p:cNvPicPr>
            <a:picLocks noChangeAspect="1"/>
          </p:cNvPicPr>
          <p:nvPr/>
        </p:nvPicPr>
        <p:blipFill rotWithShape="1">
          <a:blip r:embed="rId3"/>
          <a:srcRect l="23980" t="9655" r="31882" b="18621"/>
          <a:stretch/>
        </p:blipFill>
        <p:spPr>
          <a:xfrm>
            <a:off x="6027686" y="431569"/>
            <a:ext cx="930165" cy="2459420"/>
          </a:xfrm>
          <a:prstGeom prst="rect">
            <a:avLst/>
          </a:prstGeom>
        </p:spPr>
      </p:pic>
      <p:pic>
        <p:nvPicPr>
          <p:cNvPr id="8" name="Immagine 7">
            <a:extLst>
              <a:ext uri="{FF2B5EF4-FFF2-40B4-BE49-F238E27FC236}">
                <a16:creationId xmlns:a16="http://schemas.microsoft.com/office/drawing/2014/main" id="{6A24BD78-F90A-E841-9C49-D9C0B706416E}"/>
              </a:ext>
            </a:extLst>
          </p:cNvPr>
          <p:cNvPicPr>
            <a:picLocks noChangeAspect="1"/>
          </p:cNvPicPr>
          <p:nvPr/>
        </p:nvPicPr>
        <p:blipFill>
          <a:blip r:embed="rId4"/>
          <a:stretch>
            <a:fillRect/>
          </a:stretch>
        </p:blipFill>
        <p:spPr>
          <a:xfrm>
            <a:off x="8287413" y="238502"/>
            <a:ext cx="2317749" cy="2845553"/>
          </a:xfrm>
          <a:prstGeom prst="rect">
            <a:avLst/>
          </a:prstGeom>
        </p:spPr>
      </p:pic>
    </p:spTree>
    <p:extLst>
      <p:ext uri="{BB962C8B-B14F-4D97-AF65-F5344CB8AC3E}">
        <p14:creationId xmlns:p14="http://schemas.microsoft.com/office/powerpoint/2010/main" val="20396045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e 4">
            <a:extLst>
              <a:ext uri="{FF2B5EF4-FFF2-40B4-BE49-F238E27FC236}">
                <a16:creationId xmlns:a16="http://schemas.microsoft.com/office/drawing/2014/main" id="{6084D719-4FBE-3742-871E-2A947B0FD46A}"/>
              </a:ext>
            </a:extLst>
          </p:cNvPr>
          <p:cNvSpPr/>
          <p:nvPr/>
        </p:nvSpPr>
        <p:spPr>
          <a:xfrm>
            <a:off x="2975429" y="1843313"/>
            <a:ext cx="1393371" cy="8273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FIALE presenti </a:t>
            </a:r>
          </a:p>
        </p:txBody>
      </p:sp>
      <p:sp>
        <p:nvSpPr>
          <p:cNvPr id="6" name="CasellaDiTesto 5">
            <a:extLst>
              <a:ext uri="{FF2B5EF4-FFF2-40B4-BE49-F238E27FC236}">
                <a16:creationId xmlns:a16="http://schemas.microsoft.com/office/drawing/2014/main" id="{38429FEB-61DE-A64B-84C0-E7EF5EAD1D07}"/>
              </a:ext>
            </a:extLst>
          </p:cNvPr>
          <p:cNvSpPr txBox="1"/>
          <p:nvPr/>
        </p:nvSpPr>
        <p:spPr>
          <a:xfrm>
            <a:off x="5020578" y="2072304"/>
            <a:ext cx="970009" cy="369332"/>
          </a:xfrm>
          <a:prstGeom prst="rect">
            <a:avLst/>
          </a:prstGeom>
          <a:noFill/>
        </p:spPr>
        <p:txBody>
          <a:bodyPr wrap="none" rtlCol="0">
            <a:spAutoFit/>
          </a:bodyPr>
          <a:lstStyle/>
          <a:p>
            <a:r>
              <a:rPr lang="it-IT" b="1" dirty="0">
                <a:solidFill>
                  <a:srgbClr val="0070C0"/>
                </a:solidFill>
              </a:rPr>
              <a:t>LUXCELL</a:t>
            </a:r>
          </a:p>
        </p:txBody>
      </p:sp>
      <p:sp>
        <p:nvSpPr>
          <p:cNvPr id="7" name="CasellaDiTesto 6">
            <a:extLst>
              <a:ext uri="{FF2B5EF4-FFF2-40B4-BE49-F238E27FC236}">
                <a16:creationId xmlns:a16="http://schemas.microsoft.com/office/drawing/2014/main" id="{3457543F-EE2A-5641-92F3-A7C30ED165C3}"/>
              </a:ext>
            </a:extLst>
          </p:cNvPr>
          <p:cNvSpPr txBox="1"/>
          <p:nvPr/>
        </p:nvSpPr>
        <p:spPr>
          <a:xfrm>
            <a:off x="1074057" y="965983"/>
            <a:ext cx="1089850" cy="369332"/>
          </a:xfrm>
          <a:prstGeom prst="rect">
            <a:avLst/>
          </a:prstGeom>
          <a:noFill/>
        </p:spPr>
        <p:txBody>
          <a:bodyPr wrap="none" rtlCol="0">
            <a:spAutoFit/>
          </a:bodyPr>
          <a:lstStyle/>
          <a:p>
            <a:r>
              <a:rPr lang="it-IT" b="1" dirty="0">
                <a:solidFill>
                  <a:srgbClr val="0070C0"/>
                </a:solidFill>
              </a:rPr>
              <a:t>LUXALGO</a:t>
            </a:r>
          </a:p>
        </p:txBody>
      </p:sp>
      <p:sp>
        <p:nvSpPr>
          <p:cNvPr id="8" name="CasellaDiTesto 7">
            <a:extLst>
              <a:ext uri="{FF2B5EF4-FFF2-40B4-BE49-F238E27FC236}">
                <a16:creationId xmlns:a16="http://schemas.microsoft.com/office/drawing/2014/main" id="{B37536A1-2CAF-B243-B5B7-300B7B624A6C}"/>
              </a:ext>
            </a:extLst>
          </p:cNvPr>
          <p:cNvSpPr txBox="1"/>
          <p:nvPr/>
        </p:nvSpPr>
        <p:spPr>
          <a:xfrm>
            <a:off x="1157724" y="2673340"/>
            <a:ext cx="1308756" cy="369332"/>
          </a:xfrm>
          <a:prstGeom prst="rect">
            <a:avLst/>
          </a:prstGeom>
          <a:noFill/>
        </p:spPr>
        <p:txBody>
          <a:bodyPr wrap="none" rtlCol="0">
            <a:spAutoFit/>
          </a:bodyPr>
          <a:lstStyle/>
          <a:p>
            <a:r>
              <a:rPr lang="it-IT" b="1" dirty="0">
                <a:solidFill>
                  <a:srgbClr val="0070C0"/>
                </a:solidFill>
              </a:rPr>
              <a:t>LUXMATRIX</a:t>
            </a:r>
          </a:p>
        </p:txBody>
      </p:sp>
      <p:sp>
        <p:nvSpPr>
          <p:cNvPr id="9" name="CasellaDiTesto 8">
            <a:extLst>
              <a:ext uri="{FF2B5EF4-FFF2-40B4-BE49-F238E27FC236}">
                <a16:creationId xmlns:a16="http://schemas.microsoft.com/office/drawing/2014/main" id="{6267EB4E-3C73-A141-9E1D-8D89379FBE64}"/>
              </a:ext>
            </a:extLst>
          </p:cNvPr>
          <p:cNvSpPr txBox="1"/>
          <p:nvPr/>
        </p:nvSpPr>
        <p:spPr>
          <a:xfrm>
            <a:off x="3553870" y="855057"/>
            <a:ext cx="1218090" cy="369332"/>
          </a:xfrm>
          <a:prstGeom prst="rect">
            <a:avLst/>
          </a:prstGeom>
          <a:noFill/>
        </p:spPr>
        <p:txBody>
          <a:bodyPr wrap="none" rtlCol="0">
            <a:spAutoFit/>
          </a:bodyPr>
          <a:lstStyle/>
          <a:p>
            <a:r>
              <a:rPr lang="it-IT" b="1" dirty="0">
                <a:solidFill>
                  <a:srgbClr val="0070C0"/>
                </a:solidFill>
              </a:rPr>
              <a:t>LUXARTRO</a:t>
            </a:r>
          </a:p>
        </p:txBody>
      </p:sp>
      <p:sp>
        <p:nvSpPr>
          <p:cNvPr id="10" name="CasellaDiTesto 9">
            <a:extLst>
              <a:ext uri="{FF2B5EF4-FFF2-40B4-BE49-F238E27FC236}">
                <a16:creationId xmlns:a16="http://schemas.microsoft.com/office/drawing/2014/main" id="{D9361FE3-AEA7-7A44-B52E-187A63110966}"/>
              </a:ext>
            </a:extLst>
          </p:cNvPr>
          <p:cNvSpPr txBox="1"/>
          <p:nvPr/>
        </p:nvSpPr>
        <p:spPr>
          <a:xfrm>
            <a:off x="3896471" y="3137235"/>
            <a:ext cx="1124731" cy="369332"/>
          </a:xfrm>
          <a:prstGeom prst="rect">
            <a:avLst/>
          </a:prstGeom>
          <a:noFill/>
        </p:spPr>
        <p:txBody>
          <a:bodyPr wrap="none" rtlCol="0">
            <a:spAutoFit/>
          </a:bodyPr>
          <a:lstStyle/>
          <a:p>
            <a:r>
              <a:rPr lang="it-IT" b="1" dirty="0">
                <a:solidFill>
                  <a:srgbClr val="0070C0"/>
                </a:solidFill>
              </a:rPr>
              <a:t>LUXLINFO</a:t>
            </a:r>
          </a:p>
        </p:txBody>
      </p:sp>
      <p:sp>
        <p:nvSpPr>
          <p:cNvPr id="11" name="Ovale 10">
            <a:extLst>
              <a:ext uri="{FF2B5EF4-FFF2-40B4-BE49-F238E27FC236}">
                <a16:creationId xmlns:a16="http://schemas.microsoft.com/office/drawing/2014/main" id="{55BD0D4D-53DC-D848-958B-6B2D1E8E8697}"/>
              </a:ext>
            </a:extLst>
          </p:cNvPr>
          <p:cNvSpPr/>
          <p:nvPr/>
        </p:nvSpPr>
        <p:spPr>
          <a:xfrm>
            <a:off x="8512629" y="4245427"/>
            <a:ext cx="1792514" cy="10668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FIALE in produzione </a:t>
            </a:r>
          </a:p>
        </p:txBody>
      </p:sp>
      <p:sp>
        <p:nvSpPr>
          <p:cNvPr id="12" name="CasellaDiTesto 11">
            <a:extLst>
              <a:ext uri="{FF2B5EF4-FFF2-40B4-BE49-F238E27FC236}">
                <a16:creationId xmlns:a16="http://schemas.microsoft.com/office/drawing/2014/main" id="{295F6278-046B-6C43-8886-04EA7CE71408}"/>
              </a:ext>
            </a:extLst>
          </p:cNvPr>
          <p:cNvSpPr txBox="1"/>
          <p:nvPr/>
        </p:nvSpPr>
        <p:spPr>
          <a:xfrm>
            <a:off x="7450315" y="3625948"/>
            <a:ext cx="978986" cy="369332"/>
          </a:xfrm>
          <a:prstGeom prst="rect">
            <a:avLst/>
          </a:prstGeom>
          <a:noFill/>
        </p:spPr>
        <p:txBody>
          <a:bodyPr wrap="none" rtlCol="0">
            <a:spAutoFit/>
          </a:bodyPr>
          <a:lstStyle/>
          <a:p>
            <a:r>
              <a:rPr lang="it-IT" b="1" dirty="0">
                <a:solidFill>
                  <a:srgbClr val="0070C0"/>
                </a:solidFill>
              </a:rPr>
              <a:t>LUXCIRC</a:t>
            </a:r>
          </a:p>
        </p:txBody>
      </p:sp>
      <p:sp>
        <p:nvSpPr>
          <p:cNvPr id="13" name="CasellaDiTesto 12">
            <a:extLst>
              <a:ext uri="{FF2B5EF4-FFF2-40B4-BE49-F238E27FC236}">
                <a16:creationId xmlns:a16="http://schemas.microsoft.com/office/drawing/2014/main" id="{F98BC5C2-CE63-C642-894A-2FB7AD5C7A16}"/>
              </a:ext>
            </a:extLst>
          </p:cNvPr>
          <p:cNvSpPr txBox="1"/>
          <p:nvPr/>
        </p:nvSpPr>
        <p:spPr>
          <a:xfrm>
            <a:off x="8744223" y="3303172"/>
            <a:ext cx="1212127" cy="369332"/>
          </a:xfrm>
          <a:prstGeom prst="rect">
            <a:avLst/>
          </a:prstGeom>
          <a:noFill/>
        </p:spPr>
        <p:txBody>
          <a:bodyPr wrap="none" rtlCol="0">
            <a:spAutoFit/>
          </a:bodyPr>
          <a:lstStyle/>
          <a:p>
            <a:r>
              <a:rPr lang="it-IT" b="1" dirty="0">
                <a:solidFill>
                  <a:srgbClr val="0070C0"/>
                </a:solidFill>
              </a:rPr>
              <a:t>LUXFLOGO</a:t>
            </a:r>
          </a:p>
        </p:txBody>
      </p:sp>
      <p:sp>
        <p:nvSpPr>
          <p:cNvPr id="14" name="CasellaDiTesto 13">
            <a:extLst>
              <a:ext uri="{FF2B5EF4-FFF2-40B4-BE49-F238E27FC236}">
                <a16:creationId xmlns:a16="http://schemas.microsoft.com/office/drawing/2014/main" id="{D95362AC-C7EC-104D-BDDC-EDB9B82B66EE}"/>
              </a:ext>
            </a:extLst>
          </p:cNvPr>
          <p:cNvSpPr txBox="1"/>
          <p:nvPr/>
        </p:nvSpPr>
        <p:spPr>
          <a:xfrm>
            <a:off x="6821714" y="4412343"/>
            <a:ext cx="1135567" cy="369332"/>
          </a:xfrm>
          <a:prstGeom prst="rect">
            <a:avLst/>
          </a:prstGeom>
          <a:noFill/>
        </p:spPr>
        <p:txBody>
          <a:bodyPr wrap="none" rtlCol="0">
            <a:spAutoFit/>
          </a:bodyPr>
          <a:lstStyle/>
          <a:p>
            <a:r>
              <a:rPr lang="it-IT" b="1" dirty="0">
                <a:solidFill>
                  <a:srgbClr val="0070C0"/>
                </a:solidFill>
              </a:rPr>
              <a:t>LUXGERIA</a:t>
            </a:r>
          </a:p>
        </p:txBody>
      </p:sp>
      <p:sp>
        <p:nvSpPr>
          <p:cNvPr id="15" name="CasellaDiTesto 14">
            <a:extLst>
              <a:ext uri="{FF2B5EF4-FFF2-40B4-BE49-F238E27FC236}">
                <a16:creationId xmlns:a16="http://schemas.microsoft.com/office/drawing/2014/main" id="{E632ED51-D961-6842-9825-0D00EC90B88F}"/>
              </a:ext>
            </a:extLst>
          </p:cNvPr>
          <p:cNvSpPr txBox="1"/>
          <p:nvPr/>
        </p:nvSpPr>
        <p:spPr>
          <a:xfrm>
            <a:off x="7049134" y="5259420"/>
            <a:ext cx="985334" cy="369332"/>
          </a:xfrm>
          <a:prstGeom prst="rect">
            <a:avLst/>
          </a:prstGeom>
          <a:noFill/>
        </p:spPr>
        <p:txBody>
          <a:bodyPr wrap="none" rtlCol="0">
            <a:spAutoFit/>
          </a:bodyPr>
          <a:lstStyle/>
          <a:p>
            <a:r>
              <a:rPr lang="it-IT" b="1" dirty="0">
                <a:solidFill>
                  <a:srgbClr val="0070C0"/>
                </a:solidFill>
              </a:rPr>
              <a:t>LUXINFE</a:t>
            </a:r>
          </a:p>
        </p:txBody>
      </p:sp>
      <p:sp>
        <p:nvSpPr>
          <p:cNvPr id="16" name="CasellaDiTesto 15">
            <a:extLst>
              <a:ext uri="{FF2B5EF4-FFF2-40B4-BE49-F238E27FC236}">
                <a16:creationId xmlns:a16="http://schemas.microsoft.com/office/drawing/2014/main" id="{F1F34D25-778C-1240-8369-6EBE3A8B4245}"/>
              </a:ext>
            </a:extLst>
          </p:cNvPr>
          <p:cNvSpPr txBox="1"/>
          <p:nvPr/>
        </p:nvSpPr>
        <p:spPr>
          <a:xfrm>
            <a:off x="8203306" y="5903295"/>
            <a:ext cx="1103444" cy="369332"/>
          </a:xfrm>
          <a:prstGeom prst="rect">
            <a:avLst/>
          </a:prstGeom>
          <a:noFill/>
        </p:spPr>
        <p:txBody>
          <a:bodyPr wrap="none" rtlCol="0">
            <a:spAutoFit/>
          </a:bodyPr>
          <a:lstStyle/>
          <a:p>
            <a:r>
              <a:rPr lang="it-IT" b="1" dirty="0">
                <a:solidFill>
                  <a:srgbClr val="0070C0"/>
                </a:solidFill>
              </a:rPr>
              <a:t>LUXMETA</a:t>
            </a:r>
          </a:p>
        </p:txBody>
      </p:sp>
      <p:sp>
        <p:nvSpPr>
          <p:cNvPr id="17" name="CasellaDiTesto 16">
            <a:extLst>
              <a:ext uri="{FF2B5EF4-FFF2-40B4-BE49-F238E27FC236}">
                <a16:creationId xmlns:a16="http://schemas.microsoft.com/office/drawing/2014/main" id="{B2F16164-123B-F144-8F99-3F1012365C6B}"/>
              </a:ext>
            </a:extLst>
          </p:cNvPr>
          <p:cNvSpPr txBox="1"/>
          <p:nvPr/>
        </p:nvSpPr>
        <p:spPr>
          <a:xfrm>
            <a:off x="9817402" y="5759324"/>
            <a:ext cx="1345946" cy="369332"/>
          </a:xfrm>
          <a:prstGeom prst="rect">
            <a:avLst/>
          </a:prstGeom>
          <a:noFill/>
        </p:spPr>
        <p:txBody>
          <a:bodyPr wrap="none" rtlCol="0">
            <a:spAutoFit/>
          </a:bodyPr>
          <a:lstStyle/>
          <a:p>
            <a:r>
              <a:rPr lang="it-IT" b="1" dirty="0">
                <a:solidFill>
                  <a:srgbClr val="0070C0"/>
                </a:solidFill>
              </a:rPr>
              <a:t>LUXMIOCOL</a:t>
            </a:r>
          </a:p>
        </p:txBody>
      </p:sp>
      <p:sp>
        <p:nvSpPr>
          <p:cNvPr id="18" name="CasellaDiTesto 17">
            <a:extLst>
              <a:ext uri="{FF2B5EF4-FFF2-40B4-BE49-F238E27FC236}">
                <a16:creationId xmlns:a16="http://schemas.microsoft.com/office/drawing/2014/main" id="{E1925C65-4815-1F4E-9442-C7D55B555CC1}"/>
              </a:ext>
            </a:extLst>
          </p:cNvPr>
          <p:cNvSpPr txBox="1"/>
          <p:nvPr/>
        </p:nvSpPr>
        <p:spPr>
          <a:xfrm>
            <a:off x="10479314" y="5127563"/>
            <a:ext cx="1081899" cy="369332"/>
          </a:xfrm>
          <a:prstGeom prst="rect">
            <a:avLst/>
          </a:prstGeom>
          <a:noFill/>
        </p:spPr>
        <p:txBody>
          <a:bodyPr wrap="none" rtlCol="0">
            <a:spAutoFit/>
          </a:bodyPr>
          <a:lstStyle/>
          <a:p>
            <a:r>
              <a:rPr lang="it-IT" b="1" dirty="0">
                <a:solidFill>
                  <a:srgbClr val="0070C0"/>
                </a:solidFill>
              </a:rPr>
              <a:t>LUXNERV</a:t>
            </a:r>
          </a:p>
        </p:txBody>
      </p:sp>
      <p:sp>
        <p:nvSpPr>
          <p:cNvPr id="19" name="CasellaDiTesto 18">
            <a:extLst>
              <a:ext uri="{FF2B5EF4-FFF2-40B4-BE49-F238E27FC236}">
                <a16:creationId xmlns:a16="http://schemas.microsoft.com/office/drawing/2014/main" id="{070585C2-B2BB-0F47-BB46-AD127E2D41E6}"/>
              </a:ext>
            </a:extLst>
          </p:cNvPr>
          <p:cNvSpPr txBox="1"/>
          <p:nvPr/>
        </p:nvSpPr>
        <p:spPr>
          <a:xfrm>
            <a:off x="10638972" y="4464121"/>
            <a:ext cx="1293367" cy="369332"/>
          </a:xfrm>
          <a:prstGeom prst="rect">
            <a:avLst/>
          </a:prstGeom>
          <a:noFill/>
        </p:spPr>
        <p:txBody>
          <a:bodyPr wrap="none" rtlCol="0">
            <a:spAutoFit/>
          </a:bodyPr>
          <a:lstStyle/>
          <a:p>
            <a:r>
              <a:rPr lang="it-IT" b="1" dirty="0">
                <a:solidFill>
                  <a:srgbClr val="0070C0"/>
                </a:solidFill>
              </a:rPr>
              <a:t>LUXOXIGEN</a:t>
            </a:r>
          </a:p>
        </p:txBody>
      </p:sp>
      <p:sp>
        <p:nvSpPr>
          <p:cNvPr id="20" name="CasellaDiTesto 19">
            <a:extLst>
              <a:ext uri="{FF2B5EF4-FFF2-40B4-BE49-F238E27FC236}">
                <a16:creationId xmlns:a16="http://schemas.microsoft.com/office/drawing/2014/main" id="{53F9EE7D-8A3D-E548-874B-6C7952FB59B8}"/>
              </a:ext>
            </a:extLst>
          </p:cNvPr>
          <p:cNvSpPr txBox="1"/>
          <p:nvPr/>
        </p:nvSpPr>
        <p:spPr>
          <a:xfrm>
            <a:off x="10168261" y="3515269"/>
            <a:ext cx="925382" cy="369332"/>
          </a:xfrm>
          <a:prstGeom prst="rect">
            <a:avLst/>
          </a:prstGeom>
          <a:noFill/>
        </p:spPr>
        <p:txBody>
          <a:bodyPr wrap="none" rtlCol="0">
            <a:spAutoFit/>
          </a:bodyPr>
          <a:lstStyle/>
          <a:p>
            <a:r>
              <a:rPr lang="it-IT" b="1" dirty="0">
                <a:solidFill>
                  <a:srgbClr val="0070C0"/>
                </a:solidFill>
              </a:rPr>
              <a:t>LUXSOS</a:t>
            </a:r>
          </a:p>
        </p:txBody>
      </p:sp>
      <p:sp>
        <p:nvSpPr>
          <p:cNvPr id="2" name="CasellaDiTesto 1">
            <a:extLst>
              <a:ext uri="{FF2B5EF4-FFF2-40B4-BE49-F238E27FC236}">
                <a16:creationId xmlns:a16="http://schemas.microsoft.com/office/drawing/2014/main" id="{AEAA01AF-E698-F542-9991-5E72E3E2B762}"/>
              </a:ext>
            </a:extLst>
          </p:cNvPr>
          <p:cNvSpPr txBox="1"/>
          <p:nvPr/>
        </p:nvSpPr>
        <p:spPr>
          <a:xfrm>
            <a:off x="496206" y="547280"/>
            <a:ext cx="1545872" cy="276999"/>
          </a:xfrm>
          <a:prstGeom prst="rect">
            <a:avLst/>
          </a:prstGeom>
          <a:noFill/>
        </p:spPr>
        <p:txBody>
          <a:bodyPr wrap="none" rtlCol="0">
            <a:spAutoFit/>
          </a:bodyPr>
          <a:lstStyle/>
          <a:p>
            <a:r>
              <a:rPr lang="it-IT" sz="1200" dirty="0"/>
              <a:t>disturbi algici generali</a:t>
            </a:r>
          </a:p>
        </p:txBody>
      </p:sp>
      <p:sp>
        <p:nvSpPr>
          <p:cNvPr id="21" name="CasellaDiTesto 20">
            <a:extLst>
              <a:ext uri="{FF2B5EF4-FFF2-40B4-BE49-F238E27FC236}">
                <a16:creationId xmlns:a16="http://schemas.microsoft.com/office/drawing/2014/main" id="{EF7C3C5D-E641-E54F-9A7E-6C914F6DC899}"/>
              </a:ext>
            </a:extLst>
          </p:cNvPr>
          <p:cNvSpPr txBox="1"/>
          <p:nvPr/>
        </p:nvSpPr>
        <p:spPr>
          <a:xfrm>
            <a:off x="4110989" y="523432"/>
            <a:ext cx="3517245" cy="276999"/>
          </a:xfrm>
          <a:prstGeom prst="rect">
            <a:avLst/>
          </a:prstGeom>
          <a:noFill/>
        </p:spPr>
        <p:txBody>
          <a:bodyPr wrap="none" rtlCol="0">
            <a:spAutoFit/>
          </a:bodyPr>
          <a:lstStyle/>
          <a:p>
            <a:r>
              <a:rPr lang="it-IT" sz="1200" dirty="0"/>
              <a:t>disturbi </a:t>
            </a:r>
            <a:r>
              <a:rPr lang="it-IT" sz="1200" dirty="0" err="1"/>
              <a:t>strutt</a:t>
            </a:r>
            <a:r>
              <a:rPr lang="it-IT" sz="1200" dirty="0"/>
              <a:t>. </a:t>
            </a:r>
            <a:r>
              <a:rPr lang="it-IT" sz="1200" dirty="0" err="1"/>
              <a:t>Osteoarticlari</a:t>
            </a:r>
            <a:r>
              <a:rPr lang="it-IT" sz="1200" dirty="0"/>
              <a:t>, muscolari, legamentose</a:t>
            </a:r>
          </a:p>
        </p:txBody>
      </p:sp>
      <p:sp>
        <p:nvSpPr>
          <p:cNvPr id="22" name="CasellaDiTesto 21">
            <a:extLst>
              <a:ext uri="{FF2B5EF4-FFF2-40B4-BE49-F238E27FC236}">
                <a16:creationId xmlns:a16="http://schemas.microsoft.com/office/drawing/2014/main" id="{B5581BFE-355C-2B40-A50E-4EEB2B2EB120}"/>
              </a:ext>
            </a:extLst>
          </p:cNvPr>
          <p:cNvSpPr txBox="1"/>
          <p:nvPr/>
        </p:nvSpPr>
        <p:spPr>
          <a:xfrm>
            <a:off x="5725857" y="1698105"/>
            <a:ext cx="2465098" cy="276999"/>
          </a:xfrm>
          <a:prstGeom prst="rect">
            <a:avLst/>
          </a:prstGeom>
          <a:noFill/>
        </p:spPr>
        <p:txBody>
          <a:bodyPr wrap="none" rtlCol="0">
            <a:spAutoFit/>
          </a:bodyPr>
          <a:lstStyle/>
          <a:p>
            <a:r>
              <a:rPr lang="it-IT" sz="1200" dirty="0"/>
              <a:t>Metabolismo lento, cellulite, obesità</a:t>
            </a:r>
          </a:p>
        </p:txBody>
      </p:sp>
      <p:sp>
        <p:nvSpPr>
          <p:cNvPr id="23" name="CasellaDiTesto 22">
            <a:extLst>
              <a:ext uri="{FF2B5EF4-FFF2-40B4-BE49-F238E27FC236}">
                <a16:creationId xmlns:a16="http://schemas.microsoft.com/office/drawing/2014/main" id="{9DF41ED1-ED59-C04C-9545-6F828F212A7D}"/>
              </a:ext>
            </a:extLst>
          </p:cNvPr>
          <p:cNvSpPr txBox="1"/>
          <p:nvPr/>
        </p:nvSpPr>
        <p:spPr>
          <a:xfrm>
            <a:off x="546200" y="3219968"/>
            <a:ext cx="1884116" cy="646331"/>
          </a:xfrm>
          <a:prstGeom prst="rect">
            <a:avLst/>
          </a:prstGeom>
          <a:noFill/>
        </p:spPr>
        <p:txBody>
          <a:bodyPr wrap="square" rtlCol="0">
            <a:spAutoFit/>
          </a:bodyPr>
          <a:lstStyle/>
          <a:p>
            <a:r>
              <a:rPr lang="it-IT" sz="1200" dirty="0"/>
              <a:t>Infezioni ricorrenti, </a:t>
            </a:r>
            <a:r>
              <a:rPr lang="it-IT" sz="1200" dirty="0" err="1"/>
              <a:t>eff</a:t>
            </a:r>
            <a:r>
              <a:rPr lang="it-IT" sz="1200" dirty="0"/>
              <a:t>. </a:t>
            </a:r>
            <a:r>
              <a:rPr lang="it-IT" sz="1200" dirty="0" err="1"/>
              <a:t>Rebound</a:t>
            </a:r>
            <a:r>
              <a:rPr lang="it-IT" sz="1200" dirty="0"/>
              <a:t> farmacologico, jet-</a:t>
            </a:r>
            <a:r>
              <a:rPr lang="it-IT" sz="1200" dirty="0" err="1"/>
              <a:t>lag</a:t>
            </a:r>
            <a:endParaRPr lang="it-IT" sz="1200" dirty="0"/>
          </a:p>
        </p:txBody>
      </p:sp>
      <p:sp>
        <p:nvSpPr>
          <p:cNvPr id="24" name="CasellaDiTesto 23">
            <a:extLst>
              <a:ext uri="{FF2B5EF4-FFF2-40B4-BE49-F238E27FC236}">
                <a16:creationId xmlns:a16="http://schemas.microsoft.com/office/drawing/2014/main" id="{D7667E87-4568-6146-A2FE-9EE26E66E96E}"/>
              </a:ext>
            </a:extLst>
          </p:cNvPr>
          <p:cNvSpPr txBox="1"/>
          <p:nvPr/>
        </p:nvSpPr>
        <p:spPr>
          <a:xfrm>
            <a:off x="3275447" y="3618608"/>
            <a:ext cx="1945148" cy="276999"/>
          </a:xfrm>
          <a:prstGeom prst="rect">
            <a:avLst/>
          </a:prstGeom>
          <a:noFill/>
        </p:spPr>
        <p:txBody>
          <a:bodyPr wrap="none" rtlCol="0">
            <a:spAutoFit/>
          </a:bodyPr>
          <a:lstStyle/>
          <a:p>
            <a:r>
              <a:rPr lang="it-IT" sz="1200" dirty="0"/>
              <a:t>Drenaggio </a:t>
            </a:r>
            <a:r>
              <a:rPr lang="it-IT" sz="1200" dirty="0" err="1"/>
              <a:t>linfo-emuntoriale</a:t>
            </a:r>
            <a:endParaRPr lang="it-IT" sz="1200" dirty="0"/>
          </a:p>
        </p:txBody>
      </p:sp>
      <p:sp>
        <p:nvSpPr>
          <p:cNvPr id="4" name="CasellaDiTesto 3">
            <a:extLst>
              <a:ext uri="{FF2B5EF4-FFF2-40B4-BE49-F238E27FC236}">
                <a16:creationId xmlns:a16="http://schemas.microsoft.com/office/drawing/2014/main" id="{EC16B13D-446E-3B46-8CEE-BC0DE0944591}"/>
              </a:ext>
            </a:extLst>
          </p:cNvPr>
          <p:cNvSpPr txBox="1"/>
          <p:nvPr/>
        </p:nvSpPr>
        <p:spPr>
          <a:xfrm>
            <a:off x="5869611" y="4310263"/>
            <a:ext cx="1047736" cy="738664"/>
          </a:xfrm>
          <a:prstGeom prst="rect">
            <a:avLst/>
          </a:prstGeom>
          <a:noFill/>
        </p:spPr>
        <p:txBody>
          <a:bodyPr wrap="square" rtlCol="0">
            <a:spAutoFit/>
          </a:bodyPr>
          <a:lstStyle/>
          <a:p>
            <a:r>
              <a:rPr lang="it-IT" sz="1400" dirty="0"/>
              <a:t>Senescenza accelerata e reale</a:t>
            </a:r>
          </a:p>
        </p:txBody>
      </p:sp>
      <p:sp>
        <p:nvSpPr>
          <p:cNvPr id="25" name="CasellaDiTesto 24">
            <a:extLst>
              <a:ext uri="{FF2B5EF4-FFF2-40B4-BE49-F238E27FC236}">
                <a16:creationId xmlns:a16="http://schemas.microsoft.com/office/drawing/2014/main" id="{EE9F2CF1-5EBF-4A4D-9E7F-76740DACA1A3}"/>
              </a:ext>
            </a:extLst>
          </p:cNvPr>
          <p:cNvSpPr txBox="1"/>
          <p:nvPr/>
        </p:nvSpPr>
        <p:spPr>
          <a:xfrm>
            <a:off x="9026411" y="2517952"/>
            <a:ext cx="1207964" cy="738664"/>
          </a:xfrm>
          <a:prstGeom prst="rect">
            <a:avLst/>
          </a:prstGeom>
          <a:noFill/>
        </p:spPr>
        <p:txBody>
          <a:bodyPr wrap="square" rtlCol="0">
            <a:spAutoFit/>
          </a:bodyPr>
          <a:lstStyle/>
          <a:p>
            <a:r>
              <a:rPr lang="it-IT" sz="1400" dirty="0"/>
              <a:t>Disturbi infiammatori acuti e cronici</a:t>
            </a:r>
          </a:p>
        </p:txBody>
      </p:sp>
      <p:sp>
        <p:nvSpPr>
          <p:cNvPr id="26" name="CasellaDiTesto 25">
            <a:extLst>
              <a:ext uri="{FF2B5EF4-FFF2-40B4-BE49-F238E27FC236}">
                <a16:creationId xmlns:a16="http://schemas.microsoft.com/office/drawing/2014/main" id="{8D837EEC-DB49-944F-9893-0129D200CE27}"/>
              </a:ext>
            </a:extLst>
          </p:cNvPr>
          <p:cNvSpPr txBox="1"/>
          <p:nvPr/>
        </p:nvSpPr>
        <p:spPr>
          <a:xfrm>
            <a:off x="7176295" y="2928682"/>
            <a:ext cx="1047736" cy="738664"/>
          </a:xfrm>
          <a:prstGeom prst="rect">
            <a:avLst/>
          </a:prstGeom>
          <a:noFill/>
        </p:spPr>
        <p:txBody>
          <a:bodyPr wrap="square" rtlCol="0">
            <a:spAutoFit/>
          </a:bodyPr>
          <a:lstStyle/>
          <a:p>
            <a:r>
              <a:rPr lang="it-IT" sz="1400" dirty="0" err="1"/>
              <a:t>Insuff</a:t>
            </a:r>
            <a:r>
              <a:rPr lang="it-IT" sz="1400" dirty="0"/>
              <a:t>. circolatoria periferica</a:t>
            </a:r>
          </a:p>
        </p:txBody>
      </p:sp>
      <p:sp>
        <p:nvSpPr>
          <p:cNvPr id="28" name="CasellaDiTesto 27">
            <a:extLst>
              <a:ext uri="{FF2B5EF4-FFF2-40B4-BE49-F238E27FC236}">
                <a16:creationId xmlns:a16="http://schemas.microsoft.com/office/drawing/2014/main" id="{22FE6612-69A9-964D-9499-E2FC193D0A62}"/>
              </a:ext>
            </a:extLst>
          </p:cNvPr>
          <p:cNvSpPr txBox="1"/>
          <p:nvPr/>
        </p:nvSpPr>
        <p:spPr>
          <a:xfrm>
            <a:off x="6122126" y="5526672"/>
            <a:ext cx="1047736" cy="523220"/>
          </a:xfrm>
          <a:prstGeom prst="rect">
            <a:avLst/>
          </a:prstGeom>
          <a:noFill/>
        </p:spPr>
        <p:txBody>
          <a:bodyPr wrap="square" rtlCol="0">
            <a:spAutoFit/>
          </a:bodyPr>
          <a:lstStyle/>
          <a:p>
            <a:r>
              <a:rPr lang="it-IT" sz="1400" dirty="0"/>
              <a:t>infezioni microbiche</a:t>
            </a:r>
          </a:p>
        </p:txBody>
      </p:sp>
      <p:sp>
        <p:nvSpPr>
          <p:cNvPr id="30" name="CasellaDiTesto 29">
            <a:extLst>
              <a:ext uri="{FF2B5EF4-FFF2-40B4-BE49-F238E27FC236}">
                <a16:creationId xmlns:a16="http://schemas.microsoft.com/office/drawing/2014/main" id="{29D26EB1-6635-064E-AA11-1CF3F6509706}"/>
              </a:ext>
            </a:extLst>
          </p:cNvPr>
          <p:cNvSpPr txBox="1"/>
          <p:nvPr/>
        </p:nvSpPr>
        <p:spPr>
          <a:xfrm>
            <a:off x="7376375" y="6196727"/>
            <a:ext cx="1285535" cy="523220"/>
          </a:xfrm>
          <a:prstGeom prst="rect">
            <a:avLst/>
          </a:prstGeom>
          <a:noFill/>
        </p:spPr>
        <p:txBody>
          <a:bodyPr wrap="square" rtlCol="0">
            <a:spAutoFit/>
          </a:bodyPr>
          <a:lstStyle/>
          <a:p>
            <a:r>
              <a:rPr lang="it-IT" sz="1400" dirty="0"/>
              <a:t>Disturbi </a:t>
            </a:r>
            <a:r>
              <a:rPr lang="it-IT" sz="1400" dirty="0" err="1"/>
              <a:t>ipometabolici</a:t>
            </a:r>
            <a:endParaRPr lang="it-IT" sz="1400" dirty="0"/>
          </a:p>
        </p:txBody>
      </p:sp>
      <p:sp>
        <p:nvSpPr>
          <p:cNvPr id="31" name="CasellaDiTesto 30">
            <a:extLst>
              <a:ext uri="{FF2B5EF4-FFF2-40B4-BE49-F238E27FC236}">
                <a16:creationId xmlns:a16="http://schemas.microsoft.com/office/drawing/2014/main" id="{B7FDD1A6-4DCD-DA43-A2D8-AF03C1578A4B}"/>
              </a:ext>
            </a:extLst>
          </p:cNvPr>
          <p:cNvSpPr txBox="1"/>
          <p:nvPr/>
        </p:nvSpPr>
        <p:spPr>
          <a:xfrm>
            <a:off x="10115104" y="6110999"/>
            <a:ext cx="1047736" cy="523220"/>
          </a:xfrm>
          <a:prstGeom prst="rect">
            <a:avLst/>
          </a:prstGeom>
          <a:noFill/>
        </p:spPr>
        <p:txBody>
          <a:bodyPr wrap="square" rtlCol="0">
            <a:spAutoFit/>
          </a:bodyPr>
          <a:lstStyle/>
          <a:p>
            <a:r>
              <a:rPr lang="it-IT" sz="1400" dirty="0"/>
              <a:t>Disturbi spastici</a:t>
            </a:r>
          </a:p>
        </p:txBody>
      </p:sp>
      <p:sp>
        <p:nvSpPr>
          <p:cNvPr id="32" name="CasellaDiTesto 31">
            <a:extLst>
              <a:ext uri="{FF2B5EF4-FFF2-40B4-BE49-F238E27FC236}">
                <a16:creationId xmlns:a16="http://schemas.microsoft.com/office/drawing/2014/main" id="{9EB457ED-DF8F-CA41-89E2-EA29F35F45AA}"/>
              </a:ext>
            </a:extLst>
          </p:cNvPr>
          <p:cNvSpPr txBox="1"/>
          <p:nvPr/>
        </p:nvSpPr>
        <p:spPr>
          <a:xfrm>
            <a:off x="11360490" y="5496895"/>
            <a:ext cx="1047736" cy="523220"/>
          </a:xfrm>
          <a:prstGeom prst="rect">
            <a:avLst/>
          </a:prstGeom>
          <a:noFill/>
        </p:spPr>
        <p:txBody>
          <a:bodyPr wrap="square" rtlCol="0">
            <a:spAutoFit/>
          </a:bodyPr>
          <a:lstStyle/>
          <a:p>
            <a:r>
              <a:rPr lang="it-IT" sz="1400" dirty="0"/>
              <a:t>Dolori nevritici</a:t>
            </a:r>
          </a:p>
        </p:txBody>
      </p:sp>
      <p:sp>
        <p:nvSpPr>
          <p:cNvPr id="33" name="CasellaDiTesto 32">
            <a:extLst>
              <a:ext uri="{FF2B5EF4-FFF2-40B4-BE49-F238E27FC236}">
                <a16:creationId xmlns:a16="http://schemas.microsoft.com/office/drawing/2014/main" id="{53035E9D-0EF8-D14D-9B9F-D6BB5BB508BA}"/>
              </a:ext>
            </a:extLst>
          </p:cNvPr>
          <p:cNvSpPr txBox="1"/>
          <p:nvPr/>
        </p:nvSpPr>
        <p:spPr>
          <a:xfrm>
            <a:off x="11075112" y="3742469"/>
            <a:ext cx="1047736" cy="738664"/>
          </a:xfrm>
          <a:prstGeom prst="rect">
            <a:avLst/>
          </a:prstGeom>
          <a:noFill/>
        </p:spPr>
        <p:txBody>
          <a:bodyPr wrap="square" rtlCol="0">
            <a:spAutoFit/>
          </a:bodyPr>
          <a:lstStyle/>
          <a:p>
            <a:r>
              <a:rPr lang="it-IT" sz="1400" dirty="0"/>
              <a:t>Ipossia </a:t>
            </a:r>
            <a:r>
              <a:rPr lang="it-IT" sz="1400" dirty="0" err="1"/>
              <a:t>cell</a:t>
            </a:r>
            <a:r>
              <a:rPr lang="it-IT" sz="1400" dirty="0"/>
              <a:t>. e forme </a:t>
            </a:r>
            <a:r>
              <a:rPr lang="it-IT" sz="1400" dirty="0" err="1"/>
              <a:t>degener</a:t>
            </a:r>
            <a:r>
              <a:rPr lang="it-IT" sz="1400" dirty="0"/>
              <a:t>.</a:t>
            </a:r>
          </a:p>
        </p:txBody>
      </p:sp>
      <p:sp>
        <p:nvSpPr>
          <p:cNvPr id="34" name="CasellaDiTesto 33">
            <a:extLst>
              <a:ext uri="{FF2B5EF4-FFF2-40B4-BE49-F238E27FC236}">
                <a16:creationId xmlns:a16="http://schemas.microsoft.com/office/drawing/2014/main" id="{9CEC1B20-C03A-414A-A83E-C060FC7E3DFD}"/>
              </a:ext>
            </a:extLst>
          </p:cNvPr>
          <p:cNvSpPr txBox="1"/>
          <p:nvPr/>
        </p:nvSpPr>
        <p:spPr>
          <a:xfrm>
            <a:off x="10637472" y="2583237"/>
            <a:ext cx="1207964" cy="954107"/>
          </a:xfrm>
          <a:prstGeom prst="rect">
            <a:avLst/>
          </a:prstGeom>
          <a:noFill/>
        </p:spPr>
        <p:txBody>
          <a:bodyPr wrap="square" rtlCol="0">
            <a:spAutoFit/>
          </a:bodyPr>
          <a:lstStyle/>
          <a:p>
            <a:r>
              <a:rPr lang="it-IT" sz="1400" dirty="0"/>
              <a:t>Traumi acuti: fisici, emozionali, psichici</a:t>
            </a:r>
          </a:p>
        </p:txBody>
      </p:sp>
      <p:sp>
        <p:nvSpPr>
          <p:cNvPr id="3" name="CasellaDiTesto 2">
            <a:extLst>
              <a:ext uri="{FF2B5EF4-FFF2-40B4-BE49-F238E27FC236}">
                <a16:creationId xmlns:a16="http://schemas.microsoft.com/office/drawing/2014/main" id="{B3285400-43EE-F041-938E-E5BA0D513540}"/>
              </a:ext>
            </a:extLst>
          </p:cNvPr>
          <p:cNvSpPr txBox="1"/>
          <p:nvPr/>
        </p:nvSpPr>
        <p:spPr>
          <a:xfrm>
            <a:off x="1352171" y="4478045"/>
            <a:ext cx="2470677" cy="1964512"/>
          </a:xfrm>
          <a:prstGeom prst="rect">
            <a:avLst/>
          </a:prstGeom>
          <a:noFill/>
          <a:ln>
            <a:solidFill>
              <a:srgbClr val="0070C0"/>
            </a:solidFill>
          </a:ln>
        </p:spPr>
        <p:txBody>
          <a:bodyPr wrap="none" rtlCol="0">
            <a:spAutoFit/>
          </a:bodyPr>
          <a:lstStyle/>
          <a:p>
            <a:pPr algn="ctr">
              <a:lnSpc>
                <a:spcPct val="150000"/>
              </a:lnSpc>
            </a:pPr>
            <a:r>
              <a:rPr lang="it-IT" sz="2800" b="1" dirty="0">
                <a:solidFill>
                  <a:srgbClr val="0070C0"/>
                </a:solidFill>
              </a:rPr>
              <a:t>TODAY .. </a:t>
            </a:r>
          </a:p>
          <a:p>
            <a:pPr algn="ctr">
              <a:lnSpc>
                <a:spcPct val="150000"/>
              </a:lnSpc>
            </a:pPr>
            <a:r>
              <a:rPr lang="it-IT" sz="2800" b="1" dirty="0">
                <a:solidFill>
                  <a:srgbClr val="0070C0"/>
                </a:solidFill>
              </a:rPr>
              <a:t>TOMORROW .. </a:t>
            </a:r>
          </a:p>
          <a:p>
            <a:pPr algn="ctr">
              <a:lnSpc>
                <a:spcPct val="150000"/>
              </a:lnSpc>
            </a:pPr>
            <a:r>
              <a:rPr lang="it-IT" sz="2800" b="1" dirty="0">
                <a:solidFill>
                  <a:srgbClr val="0070C0"/>
                </a:solidFill>
              </a:rPr>
              <a:t>TO PATIENT</a:t>
            </a:r>
          </a:p>
        </p:txBody>
      </p:sp>
    </p:spTree>
    <p:extLst>
      <p:ext uri="{BB962C8B-B14F-4D97-AF65-F5344CB8AC3E}">
        <p14:creationId xmlns:p14="http://schemas.microsoft.com/office/powerpoint/2010/main" val="40504841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2AC904D0-FC19-5348-B83A-9B1EB3F88B73}"/>
              </a:ext>
            </a:extLst>
          </p:cNvPr>
          <p:cNvSpPr txBox="1"/>
          <p:nvPr/>
        </p:nvSpPr>
        <p:spPr>
          <a:xfrm>
            <a:off x="104171" y="3060977"/>
            <a:ext cx="740780" cy="307777"/>
          </a:xfrm>
          <a:prstGeom prst="rect">
            <a:avLst/>
          </a:prstGeom>
          <a:noFill/>
        </p:spPr>
        <p:txBody>
          <a:bodyPr wrap="square" rtlCol="0">
            <a:spAutoFit/>
          </a:bodyPr>
          <a:lstStyle/>
          <a:p>
            <a:r>
              <a:rPr lang="it-IT" sz="1400" dirty="0"/>
              <a:t>Attività</a:t>
            </a:r>
            <a:endParaRPr lang="it-IT" dirty="0"/>
          </a:p>
        </p:txBody>
      </p:sp>
      <p:sp>
        <p:nvSpPr>
          <p:cNvPr id="5" name="CasellaDiTesto 4">
            <a:extLst>
              <a:ext uri="{FF2B5EF4-FFF2-40B4-BE49-F238E27FC236}">
                <a16:creationId xmlns:a16="http://schemas.microsoft.com/office/drawing/2014/main" id="{A9BF9BFB-6F30-2948-BA61-7F6B018B9C09}"/>
              </a:ext>
            </a:extLst>
          </p:cNvPr>
          <p:cNvSpPr txBox="1"/>
          <p:nvPr/>
        </p:nvSpPr>
        <p:spPr>
          <a:xfrm>
            <a:off x="2470771" y="1414923"/>
            <a:ext cx="1597425" cy="369332"/>
          </a:xfrm>
          <a:prstGeom prst="rect">
            <a:avLst/>
          </a:prstGeom>
          <a:noFill/>
        </p:spPr>
        <p:txBody>
          <a:bodyPr wrap="none" rtlCol="0">
            <a:spAutoFit/>
          </a:bodyPr>
          <a:lstStyle/>
          <a:p>
            <a:r>
              <a:rPr lang="it-IT" sz="1400" dirty="0">
                <a:solidFill>
                  <a:schemeClr val="tx1">
                    <a:alpha val="24000"/>
                  </a:schemeClr>
                </a:solidFill>
              </a:rPr>
              <a:t>Effetto</a:t>
            </a:r>
            <a:r>
              <a:rPr lang="it-IT" dirty="0">
                <a:solidFill>
                  <a:schemeClr val="tx1">
                    <a:alpha val="24000"/>
                  </a:schemeClr>
                </a:solidFill>
              </a:rPr>
              <a:t> </a:t>
            </a:r>
            <a:r>
              <a:rPr lang="it-IT" sz="1400" dirty="0">
                <a:solidFill>
                  <a:schemeClr val="tx1">
                    <a:alpha val="24000"/>
                  </a:schemeClr>
                </a:solidFill>
              </a:rPr>
              <a:t>nutrizionale</a:t>
            </a:r>
            <a:endParaRPr lang="it-IT" dirty="0">
              <a:solidFill>
                <a:schemeClr val="tx1">
                  <a:alpha val="24000"/>
                </a:schemeClr>
              </a:solidFill>
            </a:endParaRPr>
          </a:p>
        </p:txBody>
      </p:sp>
      <p:sp>
        <p:nvSpPr>
          <p:cNvPr id="6" name="CasellaDiTesto 5">
            <a:extLst>
              <a:ext uri="{FF2B5EF4-FFF2-40B4-BE49-F238E27FC236}">
                <a16:creationId xmlns:a16="http://schemas.microsoft.com/office/drawing/2014/main" id="{8AB48CFD-625A-F247-AAAD-E9B864EEA647}"/>
              </a:ext>
            </a:extLst>
          </p:cNvPr>
          <p:cNvSpPr txBox="1"/>
          <p:nvPr/>
        </p:nvSpPr>
        <p:spPr>
          <a:xfrm>
            <a:off x="2582917" y="3060978"/>
            <a:ext cx="1373133" cy="307777"/>
          </a:xfrm>
          <a:prstGeom prst="rect">
            <a:avLst/>
          </a:prstGeom>
          <a:noFill/>
          <a:effectLst>
            <a:outerShdw sx="1000" sy="1000" algn="ctr" rotWithShape="0">
              <a:srgbClr val="000000"/>
            </a:outerShdw>
            <a:reflection endPos="0" dir="5400000" sy="-100000" algn="bl" rotWithShape="0"/>
          </a:effectLst>
        </p:spPr>
        <p:txBody>
          <a:bodyPr wrap="none" rtlCol="0">
            <a:spAutoFit/>
          </a:bodyPr>
          <a:lstStyle/>
          <a:p>
            <a:r>
              <a:rPr lang="it-IT" sz="1400" dirty="0">
                <a:solidFill>
                  <a:schemeClr val="tx1">
                    <a:alpha val="24000"/>
                  </a:schemeClr>
                </a:solidFill>
              </a:rPr>
              <a:t>Effetto biologico</a:t>
            </a:r>
          </a:p>
        </p:txBody>
      </p:sp>
      <p:sp>
        <p:nvSpPr>
          <p:cNvPr id="7" name="CasellaDiTesto 6">
            <a:extLst>
              <a:ext uri="{FF2B5EF4-FFF2-40B4-BE49-F238E27FC236}">
                <a16:creationId xmlns:a16="http://schemas.microsoft.com/office/drawing/2014/main" id="{9AD3CC09-9554-ED46-9B05-4363B4249C4B}"/>
              </a:ext>
            </a:extLst>
          </p:cNvPr>
          <p:cNvSpPr txBox="1"/>
          <p:nvPr/>
        </p:nvSpPr>
        <p:spPr>
          <a:xfrm>
            <a:off x="4941030" y="4716164"/>
            <a:ext cx="2025363" cy="307777"/>
          </a:xfrm>
          <a:prstGeom prst="rect">
            <a:avLst/>
          </a:prstGeom>
          <a:noFill/>
        </p:spPr>
        <p:txBody>
          <a:bodyPr wrap="none" rtlCol="0">
            <a:spAutoFit/>
          </a:bodyPr>
          <a:lstStyle/>
          <a:p>
            <a:r>
              <a:rPr lang="it-IT" sz="1400" dirty="0"/>
              <a:t>Riattivazione / Drenaggio</a:t>
            </a:r>
          </a:p>
        </p:txBody>
      </p:sp>
      <p:sp>
        <p:nvSpPr>
          <p:cNvPr id="8" name="CasellaDiTesto 7">
            <a:extLst>
              <a:ext uri="{FF2B5EF4-FFF2-40B4-BE49-F238E27FC236}">
                <a16:creationId xmlns:a16="http://schemas.microsoft.com/office/drawing/2014/main" id="{F891375D-04FA-544A-AAC3-4BE5CF1C912F}"/>
              </a:ext>
            </a:extLst>
          </p:cNvPr>
          <p:cNvSpPr txBox="1"/>
          <p:nvPr/>
        </p:nvSpPr>
        <p:spPr>
          <a:xfrm>
            <a:off x="4937611" y="815947"/>
            <a:ext cx="895823" cy="369332"/>
          </a:xfrm>
          <a:prstGeom prst="rect">
            <a:avLst/>
          </a:prstGeom>
          <a:noFill/>
        </p:spPr>
        <p:txBody>
          <a:bodyPr wrap="none" rtlCol="0">
            <a:spAutoFit/>
          </a:bodyPr>
          <a:lstStyle/>
          <a:p>
            <a:r>
              <a:rPr lang="it-IT" sz="1400" dirty="0">
                <a:solidFill>
                  <a:schemeClr val="tx1">
                    <a:alpha val="24000"/>
                  </a:schemeClr>
                </a:solidFill>
              </a:rPr>
              <a:t>Vitamine</a:t>
            </a:r>
            <a:r>
              <a:rPr lang="it-IT" dirty="0"/>
              <a:t> </a:t>
            </a:r>
          </a:p>
        </p:txBody>
      </p:sp>
      <p:sp>
        <p:nvSpPr>
          <p:cNvPr id="9" name="CasellaDiTesto 8">
            <a:extLst>
              <a:ext uri="{FF2B5EF4-FFF2-40B4-BE49-F238E27FC236}">
                <a16:creationId xmlns:a16="http://schemas.microsoft.com/office/drawing/2014/main" id="{B4B7627E-2194-F04A-BEDE-0509FBB9DFEF}"/>
              </a:ext>
            </a:extLst>
          </p:cNvPr>
          <p:cNvSpPr txBox="1"/>
          <p:nvPr/>
        </p:nvSpPr>
        <p:spPr>
          <a:xfrm>
            <a:off x="4937611" y="1453174"/>
            <a:ext cx="1214115" cy="307777"/>
          </a:xfrm>
          <a:prstGeom prst="rect">
            <a:avLst/>
          </a:prstGeom>
          <a:noFill/>
        </p:spPr>
        <p:txBody>
          <a:bodyPr wrap="none" rtlCol="0">
            <a:spAutoFit/>
          </a:bodyPr>
          <a:lstStyle/>
          <a:p>
            <a:r>
              <a:rPr lang="it-IT" sz="1400" dirty="0">
                <a:solidFill>
                  <a:schemeClr val="tx1">
                    <a:alpha val="24000"/>
                  </a:schemeClr>
                </a:solidFill>
              </a:rPr>
              <a:t>Oligoelementi</a:t>
            </a:r>
            <a:endParaRPr lang="it-IT" dirty="0">
              <a:solidFill>
                <a:schemeClr val="tx1">
                  <a:alpha val="24000"/>
                </a:schemeClr>
              </a:solidFill>
            </a:endParaRPr>
          </a:p>
        </p:txBody>
      </p:sp>
      <p:sp>
        <p:nvSpPr>
          <p:cNvPr id="10" name="CasellaDiTesto 9">
            <a:extLst>
              <a:ext uri="{FF2B5EF4-FFF2-40B4-BE49-F238E27FC236}">
                <a16:creationId xmlns:a16="http://schemas.microsoft.com/office/drawing/2014/main" id="{F78CA4A7-86DB-DD47-BEF5-D0E01F6517CA}"/>
              </a:ext>
            </a:extLst>
          </p:cNvPr>
          <p:cNvSpPr txBox="1"/>
          <p:nvPr/>
        </p:nvSpPr>
        <p:spPr>
          <a:xfrm>
            <a:off x="4941030" y="2078577"/>
            <a:ext cx="1848583" cy="307777"/>
          </a:xfrm>
          <a:prstGeom prst="rect">
            <a:avLst/>
          </a:prstGeom>
          <a:noFill/>
        </p:spPr>
        <p:txBody>
          <a:bodyPr wrap="none" rtlCol="0">
            <a:spAutoFit/>
          </a:bodyPr>
          <a:lstStyle/>
          <a:p>
            <a:r>
              <a:rPr lang="it-IT" sz="1400" dirty="0">
                <a:solidFill>
                  <a:schemeClr val="tx1">
                    <a:alpha val="24000"/>
                  </a:schemeClr>
                </a:solidFill>
              </a:rPr>
              <a:t>aa (es. semi-essenziali)</a:t>
            </a:r>
          </a:p>
        </p:txBody>
      </p:sp>
      <p:sp>
        <p:nvSpPr>
          <p:cNvPr id="12" name="CasellaDiTesto 11">
            <a:extLst>
              <a:ext uri="{FF2B5EF4-FFF2-40B4-BE49-F238E27FC236}">
                <a16:creationId xmlns:a16="http://schemas.microsoft.com/office/drawing/2014/main" id="{4C7B84C8-04F4-A74F-802A-1454A7C6B921}"/>
              </a:ext>
            </a:extLst>
          </p:cNvPr>
          <p:cNvSpPr txBox="1"/>
          <p:nvPr/>
        </p:nvSpPr>
        <p:spPr>
          <a:xfrm>
            <a:off x="4941030" y="3060979"/>
            <a:ext cx="2677592" cy="307777"/>
          </a:xfrm>
          <a:prstGeom prst="rect">
            <a:avLst/>
          </a:prstGeom>
          <a:noFill/>
        </p:spPr>
        <p:txBody>
          <a:bodyPr wrap="none" rtlCol="0">
            <a:spAutoFit/>
          </a:bodyPr>
          <a:lstStyle/>
          <a:p>
            <a:r>
              <a:rPr lang="it-IT" sz="1400" dirty="0">
                <a:solidFill>
                  <a:schemeClr val="tx1">
                    <a:alpha val="24000"/>
                  </a:schemeClr>
                </a:solidFill>
              </a:rPr>
              <a:t>Favorire la fisiologia e il benessere</a:t>
            </a:r>
          </a:p>
        </p:txBody>
      </p:sp>
      <p:sp>
        <p:nvSpPr>
          <p:cNvPr id="15" name="CasellaDiTesto 14">
            <a:extLst>
              <a:ext uri="{FF2B5EF4-FFF2-40B4-BE49-F238E27FC236}">
                <a16:creationId xmlns:a16="http://schemas.microsoft.com/office/drawing/2014/main" id="{FD1FDB56-9294-6141-BD87-9E4A2FCFC438}"/>
              </a:ext>
            </a:extLst>
          </p:cNvPr>
          <p:cNvSpPr txBox="1"/>
          <p:nvPr/>
        </p:nvSpPr>
        <p:spPr>
          <a:xfrm>
            <a:off x="2470771" y="4721432"/>
            <a:ext cx="1956561" cy="307777"/>
          </a:xfrm>
          <a:prstGeom prst="rect">
            <a:avLst/>
          </a:prstGeom>
          <a:noFill/>
        </p:spPr>
        <p:txBody>
          <a:bodyPr wrap="none" rtlCol="0">
            <a:spAutoFit/>
          </a:bodyPr>
          <a:lstStyle/>
          <a:p>
            <a:r>
              <a:rPr lang="it-IT" sz="1400" dirty="0"/>
              <a:t>Effetto </a:t>
            </a:r>
            <a:r>
              <a:rPr lang="it-IT" sz="1400" dirty="0" err="1"/>
              <a:t>Omeosinergetico</a:t>
            </a:r>
            <a:endParaRPr lang="it-IT" sz="1400" dirty="0"/>
          </a:p>
        </p:txBody>
      </p:sp>
      <p:sp>
        <p:nvSpPr>
          <p:cNvPr id="16" name="CasellaDiTesto 15">
            <a:extLst>
              <a:ext uri="{FF2B5EF4-FFF2-40B4-BE49-F238E27FC236}">
                <a16:creationId xmlns:a16="http://schemas.microsoft.com/office/drawing/2014/main" id="{2F295258-FA04-D240-9F20-9C11A5BED7F6}"/>
              </a:ext>
            </a:extLst>
          </p:cNvPr>
          <p:cNvSpPr txBox="1"/>
          <p:nvPr/>
        </p:nvSpPr>
        <p:spPr>
          <a:xfrm>
            <a:off x="8785185" y="1924688"/>
            <a:ext cx="1082156" cy="307777"/>
          </a:xfrm>
          <a:prstGeom prst="rect">
            <a:avLst/>
          </a:prstGeom>
          <a:noFill/>
        </p:spPr>
        <p:txBody>
          <a:bodyPr wrap="none" rtlCol="0">
            <a:spAutoFit/>
          </a:bodyPr>
          <a:lstStyle/>
          <a:p>
            <a:r>
              <a:rPr lang="it-IT" sz="1400" dirty="0">
                <a:solidFill>
                  <a:schemeClr val="tx1">
                    <a:alpha val="24000"/>
                  </a:schemeClr>
                </a:solidFill>
              </a:rPr>
              <a:t>Prevenzione</a:t>
            </a:r>
          </a:p>
        </p:txBody>
      </p:sp>
      <p:sp>
        <p:nvSpPr>
          <p:cNvPr id="17" name="CasellaDiTesto 16">
            <a:extLst>
              <a:ext uri="{FF2B5EF4-FFF2-40B4-BE49-F238E27FC236}">
                <a16:creationId xmlns:a16="http://schemas.microsoft.com/office/drawing/2014/main" id="{B99C0CA6-29C7-0542-933F-43CCA6A0F029}"/>
              </a:ext>
            </a:extLst>
          </p:cNvPr>
          <p:cNvSpPr txBox="1"/>
          <p:nvPr/>
        </p:nvSpPr>
        <p:spPr>
          <a:xfrm>
            <a:off x="8785185" y="4317759"/>
            <a:ext cx="861005" cy="307777"/>
          </a:xfrm>
          <a:prstGeom prst="rect">
            <a:avLst/>
          </a:prstGeom>
          <a:noFill/>
        </p:spPr>
        <p:txBody>
          <a:bodyPr wrap="none" rtlCol="0">
            <a:spAutoFit/>
          </a:bodyPr>
          <a:lstStyle/>
          <a:p>
            <a:r>
              <a:rPr lang="it-IT" sz="1400" dirty="0"/>
              <a:t>Supporto</a:t>
            </a:r>
          </a:p>
        </p:txBody>
      </p:sp>
      <p:sp>
        <p:nvSpPr>
          <p:cNvPr id="18" name="CasellaDiTesto 17">
            <a:extLst>
              <a:ext uri="{FF2B5EF4-FFF2-40B4-BE49-F238E27FC236}">
                <a16:creationId xmlns:a16="http://schemas.microsoft.com/office/drawing/2014/main" id="{09061105-7778-F740-8793-8E8BE7E096E7}"/>
              </a:ext>
            </a:extLst>
          </p:cNvPr>
          <p:cNvSpPr txBox="1"/>
          <p:nvPr/>
        </p:nvSpPr>
        <p:spPr>
          <a:xfrm>
            <a:off x="2850009" y="2198565"/>
            <a:ext cx="838947" cy="461665"/>
          </a:xfrm>
          <a:prstGeom prst="rect">
            <a:avLst/>
          </a:prstGeom>
          <a:noFill/>
          <a:ln w="9525">
            <a:solidFill>
              <a:srgbClr val="0070C0">
                <a:alpha val="24000"/>
              </a:srgbClr>
            </a:solidFill>
          </a:ln>
        </p:spPr>
        <p:txBody>
          <a:bodyPr wrap="square" rtlCol="0">
            <a:spAutoFit/>
          </a:bodyPr>
          <a:lstStyle/>
          <a:p>
            <a:pPr algn="ctr"/>
            <a:r>
              <a:rPr lang="it-IT" sz="1200" dirty="0">
                <a:solidFill>
                  <a:schemeClr val="tx1">
                    <a:alpha val="24000"/>
                  </a:schemeClr>
                </a:solidFill>
              </a:rPr>
              <a:t>Effetto salutistico</a:t>
            </a:r>
          </a:p>
        </p:txBody>
      </p:sp>
      <p:cxnSp>
        <p:nvCxnSpPr>
          <p:cNvPr id="20" name="Connettore 2 19">
            <a:extLst>
              <a:ext uri="{FF2B5EF4-FFF2-40B4-BE49-F238E27FC236}">
                <a16:creationId xmlns:a16="http://schemas.microsoft.com/office/drawing/2014/main" id="{7F96F94F-ADAC-F846-B6F9-46DF09E0D8C9}"/>
              </a:ext>
            </a:extLst>
          </p:cNvPr>
          <p:cNvCxnSpPr>
            <a:stCxn id="4" idx="3"/>
            <a:endCxn id="5" idx="1"/>
          </p:cNvCxnSpPr>
          <p:nvPr/>
        </p:nvCxnSpPr>
        <p:spPr>
          <a:xfrm flipV="1">
            <a:off x="844951" y="1599589"/>
            <a:ext cx="1625820" cy="1615277"/>
          </a:xfrm>
          <a:prstGeom prst="straightConnector1">
            <a:avLst/>
          </a:prstGeom>
          <a:ln>
            <a:solidFill>
              <a:schemeClr val="accent1">
                <a:alpha val="24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id="{6A418652-F1EB-F740-9589-4F0BFC12721E}"/>
              </a:ext>
            </a:extLst>
          </p:cNvPr>
          <p:cNvCxnSpPr>
            <a:stCxn id="4" idx="3"/>
            <a:endCxn id="6" idx="1"/>
          </p:cNvCxnSpPr>
          <p:nvPr/>
        </p:nvCxnSpPr>
        <p:spPr>
          <a:xfrm>
            <a:off x="844951" y="3214866"/>
            <a:ext cx="1737966" cy="1"/>
          </a:xfrm>
          <a:prstGeom prst="straightConnector1">
            <a:avLst/>
          </a:prstGeom>
          <a:ln>
            <a:solidFill>
              <a:schemeClr val="accent1">
                <a:alpha val="24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ttore 2 23">
            <a:extLst>
              <a:ext uri="{FF2B5EF4-FFF2-40B4-BE49-F238E27FC236}">
                <a16:creationId xmlns:a16="http://schemas.microsoft.com/office/drawing/2014/main" id="{87035131-AC7A-1E42-9A0F-CF09663A56C7}"/>
              </a:ext>
            </a:extLst>
          </p:cNvPr>
          <p:cNvCxnSpPr>
            <a:stCxn id="4" idx="3"/>
            <a:endCxn id="15" idx="1"/>
          </p:cNvCxnSpPr>
          <p:nvPr/>
        </p:nvCxnSpPr>
        <p:spPr>
          <a:xfrm>
            <a:off x="844951" y="3214866"/>
            <a:ext cx="1625820" cy="1660455"/>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ttore 2 28">
            <a:extLst>
              <a:ext uri="{FF2B5EF4-FFF2-40B4-BE49-F238E27FC236}">
                <a16:creationId xmlns:a16="http://schemas.microsoft.com/office/drawing/2014/main" id="{2D8DB93E-614A-FC47-8164-C30D32831CDB}"/>
              </a:ext>
            </a:extLst>
          </p:cNvPr>
          <p:cNvCxnSpPr>
            <a:stCxn id="5" idx="3"/>
            <a:endCxn id="8" idx="1"/>
          </p:cNvCxnSpPr>
          <p:nvPr/>
        </p:nvCxnSpPr>
        <p:spPr>
          <a:xfrm flipV="1">
            <a:off x="4068196" y="1000613"/>
            <a:ext cx="869415" cy="598976"/>
          </a:xfrm>
          <a:prstGeom prst="straightConnector1">
            <a:avLst/>
          </a:prstGeom>
          <a:ln>
            <a:solidFill>
              <a:schemeClr val="accent1">
                <a:alpha val="24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ttore 2 30">
            <a:extLst>
              <a:ext uri="{FF2B5EF4-FFF2-40B4-BE49-F238E27FC236}">
                <a16:creationId xmlns:a16="http://schemas.microsoft.com/office/drawing/2014/main" id="{F4AB7B95-9824-0F49-A4E3-105F4D4A715C}"/>
              </a:ext>
            </a:extLst>
          </p:cNvPr>
          <p:cNvCxnSpPr>
            <a:stCxn id="5" idx="3"/>
            <a:endCxn id="9" idx="1"/>
          </p:cNvCxnSpPr>
          <p:nvPr/>
        </p:nvCxnSpPr>
        <p:spPr>
          <a:xfrm>
            <a:off x="4068196" y="1599589"/>
            <a:ext cx="869415" cy="7474"/>
          </a:xfrm>
          <a:prstGeom prst="straightConnector1">
            <a:avLst/>
          </a:prstGeom>
          <a:ln>
            <a:solidFill>
              <a:schemeClr val="accent1">
                <a:alpha val="24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ttore 2 32">
            <a:extLst>
              <a:ext uri="{FF2B5EF4-FFF2-40B4-BE49-F238E27FC236}">
                <a16:creationId xmlns:a16="http://schemas.microsoft.com/office/drawing/2014/main" id="{F335AB69-CE48-B84A-9267-81B748E65CC1}"/>
              </a:ext>
            </a:extLst>
          </p:cNvPr>
          <p:cNvCxnSpPr>
            <a:stCxn id="5" idx="3"/>
            <a:endCxn id="10" idx="1"/>
          </p:cNvCxnSpPr>
          <p:nvPr/>
        </p:nvCxnSpPr>
        <p:spPr>
          <a:xfrm>
            <a:off x="4068196" y="1599589"/>
            <a:ext cx="872834" cy="632877"/>
          </a:xfrm>
          <a:prstGeom prst="straightConnector1">
            <a:avLst/>
          </a:prstGeom>
          <a:ln>
            <a:solidFill>
              <a:schemeClr val="accent1">
                <a:alpha val="24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ttore 2 35">
            <a:extLst>
              <a:ext uri="{FF2B5EF4-FFF2-40B4-BE49-F238E27FC236}">
                <a16:creationId xmlns:a16="http://schemas.microsoft.com/office/drawing/2014/main" id="{D1083D91-D7FA-AC40-A5DF-0C3F4F9D59E3}"/>
              </a:ext>
            </a:extLst>
          </p:cNvPr>
          <p:cNvCxnSpPr>
            <a:cxnSpLocks/>
            <a:stCxn id="6" idx="3"/>
            <a:endCxn id="12" idx="1"/>
          </p:cNvCxnSpPr>
          <p:nvPr/>
        </p:nvCxnSpPr>
        <p:spPr>
          <a:xfrm>
            <a:off x="3956050" y="3214867"/>
            <a:ext cx="984980" cy="1"/>
          </a:xfrm>
          <a:prstGeom prst="straightConnector1">
            <a:avLst/>
          </a:prstGeom>
          <a:ln>
            <a:solidFill>
              <a:schemeClr val="accent1">
                <a:alpha val="24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ttore 2 37">
            <a:extLst>
              <a:ext uri="{FF2B5EF4-FFF2-40B4-BE49-F238E27FC236}">
                <a16:creationId xmlns:a16="http://schemas.microsoft.com/office/drawing/2014/main" id="{B3DC7BAE-84F1-4743-856E-303916750ED5}"/>
              </a:ext>
            </a:extLst>
          </p:cNvPr>
          <p:cNvCxnSpPr>
            <a:stCxn id="15" idx="3"/>
            <a:endCxn id="7" idx="1"/>
          </p:cNvCxnSpPr>
          <p:nvPr/>
        </p:nvCxnSpPr>
        <p:spPr>
          <a:xfrm flipV="1">
            <a:off x="4427332" y="4870053"/>
            <a:ext cx="513698" cy="5268"/>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ttore 2 42">
            <a:extLst>
              <a:ext uri="{FF2B5EF4-FFF2-40B4-BE49-F238E27FC236}">
                <a16:creationId xmlns:a16="http://schemas.microsoft.com/office/drawing/2014/main" id="{A4646182-6D2B-9A4D-ADBE-67B6BD09571A}"/>
              </a:ext>
            </a:extLst>
          </p:cNvPr>
          <p:cNvCxnSpPr>
            <a:stCxn id="18" idx="2"/>
            <a:endCxn id="6" idx="0"/>
          </p:cNvCxnSpPr>
          <p:nvPr/>
        </p:nvCxnSpPr>
        <p:spPr>
          <a:xfrm>
            <a:off x="3269483" y="2660230"/>
            <a:ext cx="1" cy="400748"/>
          </a:xfrm>
          <a:prstGeom prst="straightConnector1">
            <a:avLst/>
          </a:prstGeom>
          <a:ln>
            <a:solidFill>
              <a:schemeClr val="accent1">
                <a:alpha val="24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Connettore 2 48">
            <a:extLst>
              <a:ext uri="{FF2B5EF4-FFF2-40B4-BE49-F238E27FC236}">
                <a16:creationId xmlns:a16="http://schemas.microsoft.com/office/drawing/2014/main" id="{FFFCB033-5860-954F-B711-DE3B66BA6458}"/>
              </a:ext>
            </a:extLst>
          </p:cNvPr>
          <p:cNvCxnSpPr>
            <a:stCxn id="18" idx="0"/>
            <a:endCxn id="5" idx="2"/>
          </p:cNvCxnSpPr>
          <p:nvPr/>
        </p:nvCxnSpPr>
        <p:spPr>
          <a:xfrm flipV="1">
            <a:off x="3269483" y="1784255"/>
            <a:ext cx="1" cy="414310"/>
          </a:xfrm>
          <a:prstGeom prst="straightConnector1">
            <a:avLst/>
          </a:prstGeom>
          <a:ln>
            <a:solidFill>
              <a:schemeClr val="accent1">
                <a:alpha val="24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Parentesi graffa chiusa 51">
            <a:extLst>
              <a:ext uri="{FF2B5EF4-FFF2-40B4-BE49-F238E27FC236}">
                <a16:creationId xmlns:a16="http://schemas.microsoft.com/office/drawing/2014/main" id="{04D6BE94-F22E-1446-99BD-B8CC2B141194}"/>
              </a:ext>
            </a:extLst>
          </p:cNvPr>
          <p:cNvSpPr/>
          <p:nvPr/>
        </p:nvSpPr>
        <p:spPr>
          <a:xfrm>
            <a:off x="7605009" y="887052"/>
            <a:ext cx="613458" cy="4444679"/>
          </a:xfrm>
          <a:prstGeom prst="rightBrace">
            <a:avLst>
              <a:gd name="adj1" fmla="val 177357"/>
              <a:gd name="adj2" fmla="val 51042"/>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cxnSp>
        <p:nvCxnSpPr>
          <p:cNvPr id="54" name="Connettore 2 53">
            <a:extLst>
              <a:ext uri="{FF2B5EF4-FFF2-40B4-BE49-F238E27FC236}">
                <a16:creationId xmlns:a16="http://schemas.microsoft.com/office/drawing/2014/main" id="{951EBCC5-E252-5642-B44B-71C156DF2173}"/>
              </a:ext>
            </a:extLst>
          </p:cNvPr>
          <p:cNvCxnSpPr>
            <a:endCxn id="16" idx="1"/>
          </p:cNvCxnSpPr>
          <p:nvPr/>
        </p:nvCxnSpPr>
        <p:spPr>
          <a:xfrm flipV="1">
            <a:off x="8218467" y="2078577"/>
            <a:ext cx="566718" cy="1030814"/>
          </a:xfrm>
          <a:prstGeom prst="straightConnector1">
            <a:avLst/>
          </a:prstGeom>
          <a:ln>
            <a:solidFill>
              <a:schemeClr val="accent1">
                <a:alpha val="24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ttore 2 55">
            <a:extLst>
              <a:ext uri="{FF2B5EF4-FFF2-40B4-BE49-F238E27FC236}">
                <a16:creationId xmlns:a16="http://schemas.microsoft.com/office/drawing/2014/main" id="{D1792611-AF2D-1C49-9A67-C81D7FC6E1F1}"/>
              </a:ext>
            </a:extLst>
          </p:cNvPr>
          <p:cNvCxnSpPr>
            <a:endCxn id="17" idx="1"/>
          </p:cNvCxnSpPr>
          <p:nvPr/>
        </p:nvCxnSpPr>
        <p:spPr>
          <a:xfrm>
            <a:off x="8218467" y="3214865"/>
            <a:ext cx="566718" cy="12567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Connettore 2 57">
            <a:extLst>
              <a:ext uri="{FF2B5EF4-FFF2-40B4-BE49-F238E27FC236}">
                <a16:creationId xmlns:a16="http://schemas.microsoft.com/office/drawing/2014/main" id="{0E941372-80A7-D24B-8E4E-B523F363B199}"/>
              </a:ext>
            </a:extLst>
          </p:cNvPr>
          <p:cNvCxnSpPr>
            <a:cxnSpLocks/>
            <a:stCxn id="6" idx="2"/>
          </p:cNvCxnSpPr>
          <p:nvPr/>
        </p:nvCxnSpPr>
        <p:spPr>
          <a:xfrm flipH="1">
            <a:off x="3269483" y="3368755"/>
            <a:ext cx="1" cy="1347409"/>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0" name="CasellaDiTesto 59">
            <a:extLst>
              <a:ext uri="{FF2B5EF4-FFF2-40B4-BE49-F238E27FC236}">
                <a16:creationId xmlns:a16="http://schemas.microsoft.com/office/drawing/2014/main" id="{1C4ADC9E-6B91-2647-8112-9CE17C9F6B5A}"/>
              </a:ext>
            </a:extLst>
          </p:cNvPr>
          <p:cNvSpPr txBox="1"/>
          <p:nvPr/>
        </p:nvSpPr>
        <p:spPr>
          <a:xfrm rot="16200000">
            <a:off x="2703286" y="3814261"/>
            <a:ext cx="692818" cy="307777"/>
          </a:xfrm>
          <a:prstGeom prst="rect">
            <a:avLst/>
          </a:prstGeom>
          <a:noFill/>
        </p:spPr>
        <p:txBody>
          <a:bodyPr wrap="none" rtlCol="0">
            <a:spAutoFit/>
          </a:bodyPr>
          <a:lstStyle/>
          <a:p>
            <a:r>
              <a:rPr lang="it-IT" sz="1400" dirty="0"/>
              <a:t>veicola</a:t>
            </a:r>
          </a:p>
        </p:txBody>
      </p:sp>
      <p:sp>
        <p:nvSpPr>
          <p:cNvPr id="61" name="CasellaDiTesto 60">
            <a:extLst>
              <a:ext uri="{FF2B5EF4-FFF2-40B4-BE49-F238E27FC236}">
                <a16:creationId xmlns:a16="http://schemas.microsoft.com/office/drawing/2014/main" id="{FF0D9775-A06B-F54D-A844-F78967AE93A1}"/>
              </a:ext>
            </a:extLst>
          </p:cNvPr>
          <p:cNvSpPr txBox="1"/>
          <p:nvPr/>
        </p:nvSpPr>
        <p:spPr>
          <a:xfrm rot="5400000">
            <a:off x="3102946" y="3814262"/>
            <a:ext cx="754502" cy="307777"/>
          </a:xfrm>
          <a:prstGeom prst="rect">
            <a:avLst/>
          </a:prstGeom>
          <a:noFill/>
        </p:spPr>
        <p:txBody>
          <a:bodyPr wrap="none" rtlCol="0">
            <a:spAutoFit/>
          </a:bodyPr>
          <a:lstStyle/>
          <a:p>
            <a:r>
              <a:rPr lang="it-IT" sz="1400" dirty="0"/>
              <a:t>sinergia</a:t>
            </a:r>
          </a:p>
        </p:txBody>
      </p:sp>
      <p:sp>
        <p:nvSpPr>
          <p:cNvPr id="62" name="CasellaDiTesto 61">
            <a:extLst>
              <a:ext uri="{FF2B5EF4-FFF2-40B4-BE49-F238E27FC236}">
                <a16:creationId xmlns:a16="http://schemas.microsoft.com/office/drawing/2014/main" id="{DBAB0933-BD06-B044-81C2-9C3EAF38DFB1}"/>
              </a:ext>
            </a:extLst>
          </p:cNvPr>
          <p:cNvSpPr txBox="1"/>
          <p:nvPr/>
        </p:nvSpPr>
        <p:spPr>
          <a:xfrm>
            <a:off x="2530028" y="199170"/>
            <a:ext cx="7435562" cy="369332"/>
          </a:xfrm>
          <a:prstGeom prst="rect">
            <a:avLst/>
          </a:prstGeom>
          <a:noFill/>
        </p:spPr>
        <p:txBody>
          <a:bodyPr wrap="none" rtlCol="0">
            <a:spAutoFit/>
          </a:bodyPr>
          <a:lstStyle/>
          <a:p>
            <a:r>
              <a:rPr lang="it-IT" b="1" dirty="0">
                <a:solidFill>
                  <a:srgbClr val="0070C0"/>
                </a:solidFill>
                <a:highlight>
                  <a:srgbClr val="FFFF00"/>
                </a:highlight>
              </a:rPr>
              <a:t>IL TRATTAMENTO TERAPEUTICO OMEOSINERGETICO – FINALITÀ DELLE FIALE</a:t>
            </a:r>
          </a:p>
        </p:txBody>
      </p:sp>
      <p:pic>
        <p:nvPicPr>
          <p:cNvPr id="63" name="Immagine 62">
            <a:extLst>
              <a:ext uri="{FF2B5EF4-FFF2-40B4-BE49-F238E27FC236}">
                <a16:creationId xmlns:a16="http://schemas.microsoft.com/office/drawing/2014/main" id="{D6A3F443-47C2-7B49-A603-496E923B6BF2}"/>
              </a:ext>
            </a:extLst>
          </p:cNvPr>
          <p:cNvPicPr>
            <a:picLocks noChangeAspect="1"/>
          </p:cNvPicPr>
          <p:nvPr/>
        </p:nvPicPr>
        <p:blipFill>
          <a:blip r:embed="rId3"/>
          <a:stretch>
            <a:fillRect/>
          </a:stretch>
        </p:blipFill>
        <p:spPr>
          <a:xfrm>
            <a:off x="104171" y="2159523"/>
            <a:ext cx="740780" cy="714788"/>
          </a:xfrm>
          <a:prstGeom prst="rect">
            <a:avLst/>
          </a:prstGeom>
        </p:spPr>
      </p:pic>
      <p:pic>
        <p:nvPicPr>
          <p:cNvPr id="64" name="Immagine 63">
            <a:extLst>
              <a:ext uri="{FF2B5EF4-FFF2-40B4-BE49-F238E27FC236}">
                <a16:creationId xmlns:a16="http://schemas.microsoft.com/office/drawing/2014/main" id="{F67486E7-BEE7-8342-A98A-FAD70BB5CA7A}"/>
              </a:ext>
            </a:extLst>
          </p:cNvPr>
          <p:cNvPicPr>
            <a:picLocks noChangeAspect="1"/>
          </p:cNvPicPr>
          <p:nvPr/>
        </p:nvPicPr>
        <p:blipFill>
          <a:blip r:embed="rId4"/>
          <a:stretch>
            <a:fillRect/>
          </a:stretch>
        </p:blipFill>
        <p:spPr>
          <a:xfrm>
            <a:off x="80018" y="3621740"/>
            <a:ext cx="857761" cy="530439"/>
          </a:xfrm>
          <a:prstGeom prst="rect">
            <a:avLst/>
          </a:prstGeom>
        </p:spPr>
      </p:pic>
      <p:pic>
        <p:nvPicPr>
          <p:cNvPr id="65" name="Immagine 64">
            <a:extLst>
              <a:ext uri="{FF2B5EF4-FFF2-40B4-BE49-F238E27FC236}">
                <a16:creationId xmlns:a16="http://schemas.microsoft.com/office/drawing/2014/main" id="{A6D77F21-79EE-0148-93AE-D60D10F80EDB}"/>
              </a:ext>
            </a:extLst>
          </p:cNvPr>
          <p:cNvPicPr>
            <a:picLocks noChangeAspect="1"/>
          </p:cNvPicPr>
          <p:nvPr/>
        </p:nvPicPr>
        <p:blipFill rotWithShape="1">
          <a:blip r:embed="rId5"/>
          <a:srcRect l="42880"/>
          <a:stretch/>
        </p:blipFill>
        <p:spPr>
          <a:xfrm>
            <a:off x="2430734" y="5258411"/>
            <a:ext cx="838549" cy="1101041"/>
          </a:xfrm>
          <a:prstGeom prst="rect">
            <a:avLst/>
          </a:prstGeom>
        </p:spPr>
      </p:pic>
      <p:pic>
        <p:nvPicPr>
          <p:cNvPr id="66" name="Immagine 65">
            <a:extLst>
              <a:ext uri="{FF2B5EF4-FFF2-40B4-BE49-F238E27FC236}">
                <a16:creationId xmlns:a16="http://schemas.microsoft.com/office/drawing/2014/main" id="{D8F884BE-9725-1A46-8D79-9BA6CB461F67}"/>
              </a:ext>
            </a:extLst>
          </p:cNvPr>
          <p:cNvPicPr>
            <a:picLocks noChangeAspect="1"/>
          </p:cNvPicPr>
          <p:nvPr/>
        </p:nvPicPr>
        <p:blipFill rotWithShape="1">
          <a:blip r:embed="rId6"/>
          <a:srcRect l="18095" r="38386"/>
          <a:stretch/>
        </p:blipFill>
        <p:spPr>
          <a:xfrm>
            <a:off x="3529304" y="5231081"/>
            <a:ext cx="757190" cy="1155700"/>
          </a:xfrm>
          <a:prstGeom prst="rect">
            <a:avLst/>
          </a:prstGeom>
        </p:spPr>
      </p:pic>
      <p:pic>
        <p:nvPicPr>
          <p:cNvPr id="67" name="Immagine 66">
            <a:extLst>
              <a:ext uri="{FF2B5EF4-FFF2-40B4-BE49-F238E27FC236}">
                <a16:creationId xmlns:a16="http://schemas.microsoft.com/office/drawing/2014/main" id="{86DF0EFB-9097-3842-92D9-CC0AEB240DCC}"/>
              </a:ext>
            </a:extLst>
          </p:cNvPr>
          <p:cNvPicPr>
            <a:picLocks noChangeAspect="1"/>
          </p:cNvPicPr>
          <p:nvPr/>
        </p:nvPicPr>
        <p:blipFill>
          <a:blip r:embed="rId7"/>
          <a:stretch>
            <a:fillRect/>
          </a:stretch>
        </p:blipFill>
        <p:spPr>
          <a:xfrm>
            <a:off x="5544668" y="5075743"/>
            <a:ext cx="703141" cy="511975"/>
          </a:xfrm>
          <a:prstGeom prst="rect">
            <a:avLst/>
          </a:prstGeom>
        </p:spPr>
      </p:pic>
      <p:sp>
        <p:nvSpPr>
          <p:cNvPr id="68" name="CasellaDiTesto 67">
            <a:extLst>
              <a:ext uri="{FF2B5EF4-FFF2-40B4-BE49-F238E27FC236}">
                <a16:creationId xmlns:a16="http://schemas.microsoft.com/office/drawing/2014/main" id="{64ECD9B2-E8F6-394F-878D-93B78091E708}"/>
              </a:ext>
            </a:extLst>
          </p:cNvPr>
          <p:cNvSpPr txBox="1"/>
          <p:nvPr/>
        </p:nvSpPr>
        <p:spPr>
          <a:xfrm>
            <a:off x="8341245" y="5034593"/>
            <a:ext cx="3754973" cy="1754326"/>
          </a:xfrm>
          <a:prstGeom prst="rect">
            <a:avLst/>
          </a:prstGeom>
          <a:noFill/>
          <a:ln>
            <a:solidFill>
              <a:srgbClr val="FF0000"/>
            </a:solidFill>
          </a:ln>
        </p:spPr>
        <p:txBody>
          <a:bodyPr wrap="square" rtlCol="0">
            <a:spAutoFit/>
          </a:bodyPr>
          <a:lstStyle/>
          <a:p>
            <a:pPr marL="171450" indent="-171450">
              <a:buFont typeface="Arial" panose="020B0604020202020204" pitchFamily="34" charset="0"/>
              <a:buChar char="•"/>
            </a:pPr>
            <a:r>
              <a:rPr lang="it-IT" sz="1200" dirty="0"/>
              <a:t>Respirazione</a:t>
            </a:r>
          </a:p>
          <a:p>
            <a:pPr marL="171450" indent="-171450">
              <a:buFont typeface="Arial" panose="020B0604020202020204" pitchFamily="34" charset="0"/>
              <a:buChar char="•"/>
            </a:pPr>
            <a:r>
              <a:rPr lang="it-IT" sz="1200" dirty="0"/>
              <a:t>Consapevolezza (rapporto di coppia, famiglia, lavoro)</a:t>
            </a:r>
          </a:p>
          <a:p>
            <a:pPr marL="171450" indent="-171450">
              <a:buFont typeface="Arial" panose="020B0604020202020204" pitchFamily="34" charset="0"/>
              <a:buChar char="•"/>
            </a:pPr>
            <a:r>
              <a:rPr lang="it-IT" sz="1200" dirty="0"/>
              <a:t>Dieta sana ed equilibrata</a:t>
            </a:r>
          </a:p>
          <a:p>
            <a:pPr marL="171450" indent="-171450">
              <a:buFont typeface="Arial" panose="020B0604020202020204" pitchFamily="34" charset="0"/>
              <a:buChar char="•"/>
            </a:pPr>
            <a:r>
              <a:rPr lang="it-IT" sz="1200" dirty="0"/>
              <a:t>Attività fisica (no sedentarietà)</a:t>
            </a:r>
          </a:p>
          <a:p>
            <a:pPr marL="171450" indent="-171450">
              <a:buFont typeface="Arial" panose="020B0604020202020204" pitchFamily="34" charset="0"/>
              <a:buChar char="•"/>
            </a:pPr>
            <a:r>
              <a:rPr lang="it-IT" sz="1200" dirty="0"/>
              <a:t>Ridotta esposizione agli inquinanti</a:t>
            </a:r>
          </a:p>
          <a:p>
            <a:pPr marL="171450" indent="-171450">
              <a:buFont typeface="Arial" panose="020B0604020202020204" pitchFamily="34" charset="0"/>
              <a:buChar char="•"/>
            </a:pPr>
            <a:r>
              <a:rPr lang="it-IT" sz="1200" dirty="0" err="1"/>
              <a:t>Deprescrizione</a:t>
            </a:r>
            <a:r>
              <a:rPr lang="it-IT" sz="1200" dirty="0"/>
              <a:t> farmacologica (no abuso di </a:t>
            </a:r>
            <a:r>
              <a:rPr lang="it-IT" sz="1200" dirty="0" err="1"/>
              <a:t>f</a:t>
            </a:r>
            <a:r>
              <a:rPr lang="it-IT" sz="1200" dirty="0"/>
              <a:t>.)</a:t>
            </a:r>
          </a:p>
          <a:p>
            <a:pPr marL="171450" indent="-171450">
              <a:buFont typeface="Arial" panose="020B0604020202020204" pitchFamily="34" charset="0"/>
              <a:buChar char="•"/>
            </a:pPr>
            <a:endParaRPr lang="it-IT" sz="1200" dirty="0"/>
          </a:p>
          <a:p>
            <a:pPr algn="ctr"/>
            <a:endParaRPr lang="it-IT" sz="1200" dirty="0"/>
          </a:p>
          <a:p>
            <a:pPr algn="ctr"/>
            <a:r>
              <a:rPr lang="it-IT" sz="1200" dirty="0"/>
              <a:t>Complessità</a:t>
            </a:r>
          </a:p>
        </p:txBody>
      </p:sp>
      <p:sp>
        <p:nvSpPr>
          <p:cNvPr id="69" name="CasellaDiTesto 68">
            <a:extLst>
              <a:ext uri="{FF2B5EF4-FFF2-40B4-BE49-F238E27FC236}">
                <a16:creationId xmlns:a16="http://schemas.microsoft.com/office/drawing/2014/main" id="{DB06CE5E-4F31-9744-A55C-1529736826C0}"/>
              </a:ext>
            </a:extLst>
          </p:cNvPr>
          <p:cNvSpPr txBox="1"/>
          <p:nvPr/>
        </p:nvSpPr>
        <p:spPr>
          <a:xfrm>
            <a:off x="5635846" y="5627945"/>
            <a:ext cx="520784" cy="307777"/>
          </a:xfrm>
          <a:prstGeom prst="rect">
            <a:avLst/>
          </a:prstGeom>
          <a:noFill/>
        </p:spPr>
        <p:txBody>
          <a:bodyPr wrap="none" rtlCol="0">
            <a:spAutoFit/>
          </a:bodyPr>
          <a:lstStyle/>
          <a:p>
            <a:r>
              <a:rPr lang="it-IT" sz="1400" dirty="0"/>
              <a:t>ECM</a:t>
            </a:r>
          </a:p>
        </p:txBody>
      </p:sp>
      <p:sp>
        <p:nvSpPr>
          <p:cNvPr id="70" name="CasellaDiTesto 69">
            <a:extLst>
              <a:ext uri="{FF2B5EF4-FFF2-40B4-BE49-F238E27FC236}">
                <a16:creationId xmlns:a16="http://schemas.microsoft.com/office/drawing/2014/main" id="{3062FAAD-E028-E549-B872-6021CA7C3E02}"/>
              </a:ext>
            </a:extLst>
          </p:cNvPr>
          <p:cNvSpPr txBox="1"/>
          <p:nvPr/>
        </p:nvSpPr>
        <p:spPr>
          <a:xfrm>
            <a:off x="5385522" y="5888164"/>
            <a:ext cx="1240340" cy="307777"/>
          </a:xfrm>
          <a:prstGeom prst="rect">
            <a:avLst/>
          </a:prstGeom>
          <a:noFill/>
        </p:spPr>
        <p:txBody>
          <a:bodyPr wrap="none" rtlCol="0">
            <a:spAutoFit/>
          </a:bodyPr>
          <a:lstStyle/>
          <a:p>
            <a:r>
              <a:rPr lang="it-IT" sz="1400" dirty="0" err="1"/>
              <a:t>Resp</a:t>
            </a:r>
            <a:r>
              <a:rPr lang="it-IT" sz="1400" dirty="0"/>
              <a:t>. cellulare</a:t>
            </a:r>
          </a:p>
        </p:txBody>
      </p:sp>
      <p:cxnSp>
        <p:nvCxnSpPr>
          <p:cNvPr id="73" name="Connettore 2 72">
            <a:extLst>
              <a:ext uri="{FF2B5EF4-FFF2-40B4-BE49-F238E27FC236}">
                <a16:creationId xmlns:a16="http://schemas.microsoft.com/office/drawing/2014/main" id="{3E53E34B-55EA-3742-85C6-333944CAFB73}"/>
              </a:ext>
            </a:extLst>
          </p:cNvPr>
          <p:cNvCxnSpPr>
            <a:cxnSpLocks/>
          </p:cNvCxnSpPr>
          <p:nvPr/>
        </p:nvCxnSpPr>
        <p:spPr>
          <a:xfrm>
            <a:off x="10218731" y="6243058"/>
            <a:ext cx="0" cy="27810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38492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0DBAFFD4-02F7-DE40-B380-369EEF6FC46A}"/>
              </a:ext>
            </a:extLst>
          </p:cNvPr>
          <p:cNvPicPr>
            <a:picLocks noChangeAspect="1"/>
          </p:cNvPicPr>
          <p:nvPr/>
        </p:nvPicPr>
        <p:blipFill>
          <a:blip r:embed="rId2"/>
          <a:stretch>
            <a:fillRect/>
          </a:stretch>
        </p:blipFill>
        <p:spPr>
          <a:xfrm>
            <a:off x="678355" y="228381"/>
            <a:ext cx="5417645" cy="2284242"/>
          </a:xfrm>
          <a:prstGeom prst="rect">
            <a:avLst/>
          </a:prstGeom>
        </p:spPr>
      </p:pic>
      <p:pic>
        <p:nvPicPr>
          <p:cNvPr id="5" name="Immagine 4">
            <a:extLst>
              <a:ext uri="{FF2B5EF4-FFF2-40B4-BE49-F238E27FC236}">
                <a16:creationId xmlns:a16="http://schemas.microsoft.com/office/drawing/2014/main" id="{3C5074AF-808A-BA46-BF50-F3AA40228FA1}"/>
              </a:ext>
            </a:extLst>
          </p:cNvPr>
          <p:cNvPicPr>
            <a:picLocks noChangeAspect="1"/>
          </p:cNvPicPr>
          <p:nvPr/>
        </p:nvPicPr>
        <p:blipFill>
          <a:blip r:embed="rId3"/>
          <a:stretch>
            <a:fillRect/>
          </a:stretch>
        </p:blipFill>
        <p:spPr>
          <a:xfrm>
            <a:off x="6980533" y="2221812"/>
            <a:ext cx="4572000" cy="3238500"/>
          </a:xfrm>
          <a:prstGeom prst="rect">
            <a:avLst/>
          </a:prstGeom>
        </p:spPr>
      </p:pic>
      <p:cxnSp>
        <p:nvCxnSpPr>
          <p:cNvPr id="7" name="Connettore 2 6">
            <a:extLst>
              <a:ext uri="{FF2B5EF4-FFF2-40B4-BE49-F238E27FC236}">
                <a16:creationId xmlns:a16="http://schemas.microsoft.com/office/drawing/2014/main" id="{F0A1DDEE-865E-7C41-8DC9-67CCF450BABE}"/>
              </a:ext>
            </a:extLst>
          </p:cNvPr>
          <p:cNvCxnSpPr/>
          <p:nvPr/>
        </p:nvCxnSpPr>
        <p:spPr>
          <a:xfrm flipV="1">
            <a:off x="8366234" y="4818056"/>
            <a:ext cx="1408386" cy="80929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CasellaDiTesto 7">
            <a:extLst>
              <a:ext uri="{FF2B5EF4-FFF2-40B4-BE49-F238E27FC236}">
                <a16:creationId xmlns:a16="http://schemas.microsoft.com/office/drawing/2014/main" id="{9FF8EFFC-5336-E44F-A08F-CCC8C2C5F128}"/>
              </a:ext>
            </a:extLst>
          </p:cNvPr>
          <p:cNvSpPr txBox="1"/>
          <p:nvPr/>
        </p:nvSpPr>
        <p:spPr>
          <a:xfrm>
            <a:off x="7662041" y="5633840"/>
            <a:ext cx="911660" cy="307777"/>
          </a:xfrm>
          <a:prstGeom prst="rect">
            <a:avLst/>
          </a:prstGeom>
          <a:noFill/>
        </p:spPr>
        <p:txBody>
          <a:bodyPr wrap="none" rtlCol="0">
            <a:spAutoFit/>
          </a:bodyPr>
          <a:lstStyle/>
          <a:p>
            <a:r>
              <a:rPr lang="it-IT" sz="1400" dirty="0"/>
              <a:t>Fiore di B.</a:t>
            </a:r>
          </a:p>
        </p:txBody>
      </p:sp>
      <p:grpSp>
        <p:nvGrpSpPr>
          <p:cNvPr id="12" name="Gruppo 11">
            <a:extLst>
              <a:ext uri="{FF2B5EF4-FFF2-40B4-BE49-F238E27FC236}">
                <a16:creationId xmlns:a16="http://schemas.microsoft.com/office/drawing/2014/main" id="{B30BFD58-EE82-4340-9FED-57E416E6B48C}"/>
              </a:ext>
            </a:extLst>
          </p:cNvPr>
          <p:cNvGrpSpPr/>
          <p:nvPr/>
        </p:nvGrpSpPr>
        <p:grpSpPr>
          <a:xfrm>
            <a:off x="11267953" y="3037002"/>
            <a:ext cx="569160" cy="1608120"/>
            <a:chOff x="11112418" y="1984572"/>
            <a:chExt cx="569160" cy="1608120"/>
          </a:xfrm>
        </p:grpSpPr>
        <mc:AlternateContent xmlns:mc="http://schemas.openxmlformats.org/markup-compatibility/2006" xmlns:p14="http://schemas.microsoft.com/office/powerpoint/2010/main">
          <mc:Choice Requires="p14">
            <p:contentPart p14:bwMode="auto" r:id="rId4">
              <p14:nvContentPartPr>
                <p14:cNvPr id="10" name="Input penna 9">
                  <a:extLst>
                    <a:ext uri="{FF2B5EF4-FFF2-40B4-BE49-F238E27FC236}">
                      <a16:creationId xmlns:a16="http://schemas.microsoft.com/office/drawing/2014/main" id="{D7DEE6DB-DE82-2F48-AF64-826BE7157423}"/>
                    </a:ext>
                  </a:extLst>
                </p14:cNvPr>
                <p14:cNvContentPartPr/>
                <p14:nvPr/>
              </p14:nvContentPartPr>
              <p14:xfrm>
                <a:off x="11112418" y="2054772"/>
                <a:ext cx="569160" cy="1537920"/>
              </p14:xfrm>
            </p:contentPart>
          </mc:Choice>
          <mc:Fallback xmlns="">
            <p:pic>
              <p:nvPicPr>
                <p:cNvPr id="10" name="Input penna 9">
                  <a:extLst>
                    <a:ext uri="{FF2B5EF4-FFF2-40B4-BE49-F238E27FC236}">
                      <a16:creationId xmlns:a16="http://schemas.microsoft.com/office/drawing/2014/main" id="{D7DEE6DB-DE82-2F48-AF64-826BE7157423}"/>
                    </a:ext>
                  </a:extLst>
                </p:cNvPr>
                <p:cNvPicPr/>
                <p:nvPr/>
              </p:nvPicPr>
              <p:blipFill>
                <a:blip r:embed="rId5"/>
                <a:stretch>
                  <a:fillRect/>
                </a:stretch>
              </p:blipFill>
              <p:spPr>
                <a:xfrm>
                  <a:off x="11094778" y="2036772"/>
                  <a:ext cx="604800" cy="15735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Input penna 10">
                  <a:extLst>
                    <a:ext uri="{FF2B5EF4-FFF2-40B4-BE49-F238E27FC236}">
                      <a16:creationId xmlns:a16="http://schemas.microsoft.com/office/drawing/2014/main" id="{3C36E0B4-B551-6D41-B5F8-531A271F3E61}"/>
                    </a:ext>
                  </a:extLst>
                </p14:cNvPr>
                <p14:cNvContentPartPr/>
                <p14:nvPr/>
              </p14:nvContentPartPr>
              <p14:xfrm>
                <a:off x="11137618" y="1984572"/>
                <a:ext cx="254880" cy="167040"/>
              </p14:xfrm>
            </p:contentPart>
          </mc:Choice>
          <mc:Fallback xmlns="">
            <p:pic>
              <p:nvPicPr>
                <p:cNvPr id="11" name="Input penna 10">
                  <a:extLst>
                    <a:ext uri="{FF2B5EF4-FFF2-40B4-BE49-F238E27FC236}">
                      <a16:creationId xmlns:a16="http://schemas.microsoft.com/office/drawing/2014/main" id="{3C36E0B4-B551-6D41-B5F8-531A271F3E61}"/>
                    </a:ext>
                  </a:extLst>
                </p:cNvPr>
                <p:cNvPicPr/>
                <p:nvPr/>
              </p:nvPicPr>
              <p:blipFill>
                <a:blip r:embed="rId7"/>
                <a:stretch>
                  <a:fillRect/>
                </a:stretch>
              </p:blipFill>
              <p:spPr>
                <a:xfrm>
                  <a:off x="11119978" y="1966932"/>
                  <a:ext cx="290520" cy="202680"/>
                </a:xfrm>
                <a:prstGeom prst="rect">
                  <a:avLst/>
                </a:prstGeom>
              </p:spPr>
            </p:pic>
          </mc:Fallback>
        </mc:AlternateContent>
      </p:grpSp>
      <p:pic>
        <p:nvPicPr>
          <p:cNvPr id="13" name="Immagine 12">
            <a:extLst>
              <a:ext uri="{FF2B5EF4-FFF2-40B4-BE49-F238E27FC236}">
                <a16:creationId xmlns:a16="http://schemas.microsoft.com/office/drawing/2014/main" id="{5577537F-C149-5F45-845F-A0B70ED06876}"/>
              </a:ext>
            </a:extLst>
          </p:cNvPr>
          <p:cNvPicPr>
            <a:picLocks noChangeAspect="1"/>
          </p:cNvPicPr>
          <p:nvPr/>
        </p:nvPicPr>
        <p:blipFill>
          <a:blip r:embed="rId8"/>
          <a:stretch>
            <a:fillRect/>
          </a:stretch>
        </p:blipFill>
        <p:spPr>
          <a:xfrm>
            <a:off x="6667774" y="228381"/>
            <a:ext cx="3653384" cy="1826693"/>
          </a:xfrm>
          <a:prstGeom prst="rect">
            <a:avLst/>
          </a:prstGeom>
        </p:spPr>
      </p:pic>
      <p:pic>
        <p:nvPicPr>
          <p:cNvPr id="14" name="Immagine 13">
            <a:extLst>
              <a:ext uri="{FF2B5EF4-FFF2-40B4-BE49-F238E27FC236}">
                <a16:creationId xmlns:a16="http://schemas.microsoft.com/office/drawing/2014/main" id="{746625C6-59E2-2443-8EC2-2CA044A21015}"/>
              </a:ext>
            </a:extLst>
          </p:cNvPr>
          <p:cNvPicPr>
            <a:picLocks noChangeAspect="1"/>
          </p:cNvPicPr>
          <p:nvPr/>
        </p:nvPicPr>
        <p:blipFill>
          <a:blip r:embed="rId9"/>
          <a:stretch>
            <a:fillRect/>
          </a:stretch>
        </p:blipFill>
        <p:spPr>
          <a:xfrm>
            <a:off x="2650166" y="2512623"/>
            <a:ext cx="4399849" cy="3950087"/>
          </a:xfrm>
          <a:prstGeom prst="rect">
            <a:avLst/>
          </a:prstGeom>
        </p:spPr>
      </p:pic>
      <p:pic>
        <p:nvPicPr>
          <p:cNvPr id="16" name="Immagine 15">
            <a:extLst>
              <a:ext uri="{FF2B5EF4-FFF2-40B4-BE49-F238E27FC236}">
                <a16:creationId xmlns:a16="http://schemas.microsoft.com/office/drawing/2014/main" id="{4996A610-B171-6349-8D61-1EFF3B74DCEB}"/>
              </a:ext>
            </a:extLst>
          </p:cNvPr>
          <p:cNvPicPr>
            <a:picLocks noChangeAspect="1"/>
          </p:cNvPicPr>
          <p:nvPr/>
        </p:nvPicPr>
        <p:blipFill>
          <a:blip r:embed="rId10"/>
          <a:stretch>
            <a:fillRect/>
          </a:stretch>
        </p:blipFill>
        <p:spPr>
          <a:xfrm>
            <a:off x="10850855" y="5277873"/>
            <a:ext cx="1139475" cy="1327488"/>
          </a:xfrm>
          <a:prstGeom prst="rect">
            <a:avLst/>
          </a:prstGeom>
        </p:spPr>
      </p:pic>
      <p:pic>
        <p:nvPicPr>
          <p:cNvPr id="17" name="Immagine 16">
            <a:extLst>
              <a:ext uri="{FF2B5EF4-FFF2-40B4-BE49-F238E27FC236}">
                <a16:creationId xmlns:a16="http://schemas.microsoft.com/office/drawing/2014/main" id="{44607F73-CE1F-B241-84BE-8D64B62B1BED}"/>
              </a:ext>
            </a:extLst>
          </p:cNvPr>
          <p:cNvPicPr>
            <a:picLocks noChangeAspect="1"/>
          </p:cNvPicPr>
          <p:nvPr/>
        </p:nvPicPr>
        <p:blipFill>
          <a:blip r:embed="rId11"/>
          <a:stretch>
            <a:fillRect/>
          </a:stretch>
        </p:blipFill>
        <p:spPr>
          <a:xfrm>
            <a:off x="9774621" y="5470722"/>
            <a:ext cx="888956" cy="1327488"/>
          </a:xfrm>
          <a:prstGeom prst="rect">
            <a:avLst/>
          </a:prstGeom>
        </p:spPr>
      </p:pic>
      <p:pic>
        <p:nvPicPr>
          <p:cNvPr id="2" name="Immagine 1">
            <a:extLst>
              <a:ext uri="{FF2B5EF4-FFF2-40B4-BE49-F238E27FC236}">
                <a16:creationId xmlns:a16="http://schemas.microsoft.com/office/drawing/2014/main" id="{18DAA8B9-8240-C042-901A-4FBD532EEA71}"/>
              </a:ext>
            </a:extLst>
          </p:cNvPr>
          <p:cNvPicPr>
            <a:picLocks noChangeAspect="1"/>
          </p:cNvPicPr>
          <p:nvPr/>
        </p:nvPicPr>
        <p:blipFill>
          <a:blip r:embed="rId12"/>
          <a:stretch>
            <a:fillRect/>
          </a:stretch>
        </p:blipFill>
        <p:spPr>
          <a:xfrm>
            <a:off x="393775" y="2435699"/>
            <a:ext cx="1986601" cy="1986601"/>
          </a:xfrm>
          <a:prstGeom prst="rect">
            <a:avLst/>
          </a:prstGeom>
        </p:spPr>
      </p:pic>
    </p:spTree>
    <p:extLst>
      <p:ext uri="{BB962C8B-B14F-4D97-AF65-F5344CB8AC3E}">
        <p14:creationId xmlns:p14="http://schemas.microsoft.com/office/powerpoint/2010/main" val="38519936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e 3">
            <a:extLst>
              <a:ext uri="{FF2B5EF4-FFF2-40B4-BE49-F238E27FC236}">
                <a16:creationId xmlns:a16="http://schemas.microsoft.com/office/drawing/2014/main" id="{C84E85E6-D6AC-B649-B986-E36F2CA5A934}"/>
              </a:ext>
            </a:extLst>
          </p:cNvPr>
          <p:cNvSpPr/>
          <p:nvPr/>
        </p:nvSpPr>
        <p:spPr>
          <a:xfrm>
            <a:off x="3987800" y="1625600"/>
            <a:ext cx="3136900" cy="31115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mc:AlternateContent xmlns:mc="http://schemas.openxmlformats.org/markup-compatibility/2006" xmlns:p14="http://schemas.microsoft.com/office/powerpoint/2010/main">
        <mc:Choice Requires="p14">
          <p:contentPart p14:bwMode="auto" r:id="rId2">
            <p14:nvContentPartPr>
              <p14:cNvPr id="9" name="Input penna 8">
                <a:extLst>
                  <a:ext uri="{FF2B5EF4-FFF2-40B4-BE49-F238E27FC236}">
                    <a16:creationId xmlns:a16="http://schemas.microsoft.com/office/drawing/2014/main" id="{EFA71259-EE7D-C94A-A030-BB77D8CDE852}"/>
                  </a:ext>
                </a:extLst>
              </p14:cNvPr>
              <p14:cNvContentPartPr/>
              <p14:nvPr/>
            </p14:nvContentPartPr>
            <p14:xfrm>
              <a:off x="3851140" y="1470400"/>
              <a:ext cx="3345120" cy="3382920"/>
            </p14:xfrm>
          </p:contentPart>
        </mc:Choice>
        <mc:Fallback xmlns="">
          <p:pic>
            <p:nvPicPr>
              <p:cNvPr id="9" name="Input penna 8">
                <a:extLst>
                  <a:ext uri="{FF2B5EF4-FFF2-40B4-BE49-F238E27FC236}">
                    <a16:creationId xmlns:a16="http://schemas.microsoft.com/office/drawing/2014/main" id="{EFA71259-EE7D-C94A-A030-BB77D8CDE852}"/>
                  </a:ext>
                </a:extLst>
              </p:cNvPr>
              <p:cNvPicPr/>
              <p:nvPr/>
            </p:nvPicPr>
            <p:blipFill>
              <a:blip r:embed="rId3"/>
              <a:stretch>
                <a:fillRect/>
              </a:stretch>
            </p:blipFill>
            <p:spPr>
              <a:xfrm>
                <a:off x="3815500" y="1398400"/>
                <a:ext cx="3416760" cy="35265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0" name="Input penna 9">
                <a:extLst>
                  <a:ext uri="{FF2B5EF4-FFF2-40B4-BE49-F238E27FC236}">
                    <a16:creationId xmlns:a16="http://schemas.microsoft.com/office/drawing/2014/main" id="{F3AAC957-417E-8E4D-8E76-DC178BC2D1C3}"/>
                  </a:ext>
                </a:extLst>
              </p14:cNvPr>
              <p14:cNvContentPartPr/>
              <p14:nvPr/>
            </p14:nvContentPartPr>
            <p14:xfrm>
              <a:off x="3604540" y="1130920"/>
              <a:ext cx="3953160" cy="4093920"/>
            </p14:xfrm>
          </p:contentPart>
        </mc:Choice>
        <mc:Fallback xmlns="">
          <p:pic>
            <p:nvPicPr>
              <p:cNvPr id="10" name="Input penna 9">
                <a:extLst>
                  <a:ext uri="{FF2B5EF4-FFF2-40B4-BE49-F238E27FC236}">
                    <a16:creationId xmlns:a16="http://schemas.microsoft.com/office/drawing/2014/main" id="{F3AAC957-417E-8E4D-8E76-DC178BC2D1C3}"/>
                  </a:ext>
                </a:extLst>
              </p:cNvPr>
              <p:cNvPicPr/>
              <p:nvPr/>
            </p:nvPicPr>
            <p:blipFill>
              <a:blip r:embed="rId5"/>
              <a:stretch>
                <a:fillRect/>
              </a:stretch>
            </p:blipFill>
            <p:spPr>
              <a:xfrm>
                <a:off x="3532900" y="986920"/>
                <a:ext cx="4096800" cy="43815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Input penna 10">
                <a:extLst>
                  <a:ext uri="{FF2B5EF4-FFF2-40B4-BE49-F238E27FC236}">
                    <a16:creationId xmlns:a16="http://schemas.microsoft.com/office/drawing/2014/main" id="{ECC23880-5FDD-CB41-8A30-87900DCC5AA6}"/>
                  </a:ext>
                </a:extLst>
              </p14:cNvPr>
              <p14:cNvContentPartPr/>
              <p14:nvPr/>
            </p14:nvContentPartPr>
            <p14:xfrm>
              <a:off x="9049180" y="1106800"/>
              <a:ext cx="212040" cy="360"/>
            </p14:xfrm>
          </p:contentPart>
        </mc:Choice>
        <mc:Fallback xmlns="">
          <p:pic>
            <p:nvPicPr>
              <p:cNvPr id="11" name="Input penna 10">
                <a:extLst>
                  <a:ext uri="{FF2B5EF4-FFF2-40B4-BE49-F238E27FC236}">
                    <a16:creationId xmlns:a16="http://schemas.microsoft.com/office/drawing/2014/main" id="{ECC23880-5FDD-CB41-8A30-87900DCC5AA6}"/>
                  </a:ext>
                </a:extLst>
              </p:cNvPr>
              <p:cNvPicPr/>
              <p:nvPr/>
            </p:nvPicPr>
            <p:blipFill>
              <a:blip r:embed="rId7"/>
              <a:stretch>
                <a:fillRect/>
              </a:stretch>
            </p:blipFill>
            <p:spPr>
              <a:xfrm>
                <a:off x="8977540" y="962800"/>
                <a:ext cx="35568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3" name="Input penna 12">
                <a:extLst>
                  <a:ext uri="{FF2B5EF4-FFF2-40B4-BE49-F238E27FC236}">
                    <a16:creationId xmlns:a16="http://schemas.microsoft.com/office/drawing/2014/main" id="{AC6F8943-CDCE-7F41-994B-417DE6EE6021}"/>
                  </a:ext>
                </a:extLst>
              </p14:cNvPr>
              <p14:cNvContentPartPr/>
              <p14:nvPr/>
            </p14:nvContentPartPr>
            <p14:xfrm>
              <a:off x="9040900" y="575800"/>
              <a:ext cx="211680" cy="360"/>
            </p14:xfrm>
          </p:contentPart>
        </mc:Choice>
        <mc:Fallback xmlns="">
          <p:pic>
            <p:nvPicPr>
              <p:cNvPr id="13" name="Input penna 12">
                <a:extLst>
                  <a:ext uri="{FF2B5EF4-FFF2-40B4-BE49-F238E27FC236}">
                    <a16:creationId xmlns:a16="http://schemas.microsoft.com/office/drawing/2014/main" id="{AC6F8943-CDCE-7F41-994B-417DE6EE6021}"/>
                  </a:ext>
                </a:extLst>
              </p:cNvPr>
              <p:cNvPicPr/>
              <p:nvPr/>
            </p:nvPicPr>
            <p:blipFill>
              <a:blip r:embed="rId9"/>
              <a:stretch>
                <a:fillRect/>
              </a:stretch>
            </p:blipFill>
            <p:spPr>
              <a:xfrm>
                <a:off x="8968900" y="431800"/>
                <a:ext cx="355320" cy="288000"/>
              </a:xfrm>
              <a:prstGeom prst="rect">
                <a:avLst/>
              </a:prstGeom>
            </p:spPr>
          </p:pic>
        </mc:Fallback>
      </mc:AlternateContent>
      <p:sp>
        <p:nvSpPr>
          <p:cNvPr id="14" name="CasellaDiTesto 13">
            <a:extLst>
              <a:ext uri="{FF2B5EF4-FFF2-40B4-BE49-F238E27FC236}">
                <a16:creationId xmlns:a16="http://schemas.microsoft.com/office/drawing/2014/main" id="{FC0D2A8D-11F6-7E41-9BBE-CD47E6C2CE4B}"/>
              </a:ext>
            </a:extLst>
          </p:cNvPr>
          <p:cNvSpPr txBox="1"/>
          <p:nvPr/>
        </p:nvSpPr>
        <p:spPr>
          <a:xfrm>
            <a:off x="9423400" y="391134"/>
            <a:ext cx="1061509" cy="369332"/>
          </a:xfrm>
          <a:prstGeom prst="rect">
            <a:avLst/>
          </a:prstGeom>
          <a:noFill/>
        </p:spPr>
        <p:txBody>
          <a:bodyPr wrap="none" rtlCol="0">
            <a:spAutoFit/>
          </a:bodyPr>
          <a:lstStyle/>
          <a:p>
            <a:r>
              <a:rPr lang="it-IT" dirty="0"/>
              <a:t>Fiori di B.</a:t>
            </a:r>
          </a:p>
        </p:txBody>
      </p:sp>
      <p:sp>
        <p:nvSpPr>
          <p:cNvPr id="15" name="CasellaDiTesto 14">
            <a:extLst>
              <a:ext uri="{FF2B5EF4-FFF2-40B4-BE49-F238E27FC236}">
                <a16:creationId xmlns:a16="http://schemas.microsoft.com/office/drawing/2014/main" id="{A2EF4D20-1516-814E-BE8D-9A90B8D40E02}"/>
              </a:ext>
            </a:extLst>
          </p:cNvPr>
          <p:cNvSpPr txBox="1"/>
          <p:nvPr/>
        </p:nvSpPr>
        <p:spPr>
          <a:xfrm>
            <a:off x="9423400" y="922134"/>
            <a:ext cx="2061846" cy="369332"/>
          </a:xfrm>
          <a:prstGeom prst="rect">
            <a:avLst/>
          </a:prstGeom>
          <a:noFill/>
        </p:spPr>
        <p:txBody>
          <a:bodyPr wrap="none" rtlCol="0">
            <a:spAutoFit/>
          </a:bodyPr>
          <a:lstStyle/>
          <a:p>
            <a:r>
              <a:rPr lang="it-IT" dirty="0"/>
              <a:t>Soluzione informata</a:t>
            </a:r>
          </a:p>
        </p:txBody>
      </p:sp>
      <p:sp>
        <p:nvSpPr>
          <p:cNvPr id="17" name="Ovale 16">
            <a:extLst>
              <a:ext uri="{FF2B5EF4-FFF2-40B4-BE49-F238E27FC236}">
                <a16:creationId xmlns:a16="http://schemas.microsoft.com/office/drawing/2014/main" id="{88540D7A-FF98-A244-BEBF-D8EE44EC2C06}"/>
              </a:ext>
            </a:extLst>
          </p:cNvPr>
          <p:cNvSpPr/>
          <p:nvPr/>
        </p:nvSpPr>
        <p:spPr>
          <a:xfrm>
            <a:off x="9049180" y="1513975"/>
            <a:ext cx="245746" cy="24765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CasellaDiTesto 17">
            <a:extLst>
              <a:ext uri="{FF2B5EF4-FFF2-40B4-BE49-F238E27FC236}">
                <a16:creationId xmlns:a16="http://schemas.microsoft.com/office/drawing/2014/main" id="{7E750219-CCE6-C746-806D-D7FD096EC22B}"/>
              </a:ext>
            </a:extLst>
          </p:cNvPr>
          <p:cNvSpPr txBox="1"/>
          <p:nvPr/>
        </p:nvSpPr>
        <p:spPr>
          <a:xfrm>
            <a:off x="9512382" y="1453134"/>
            <a:ext cx="1168077" cy="369332"/>
          </a:xfrm>
          <a:prstGeom prst="rect">
            <a:avLst/>
          </a:prstGeom>
          <a:noFill/>
        </p:spPr>
        <p:txBody>
          <a:bodyPr wrap="none" rtlCol="0">
            <a:spAutoFit/>
          </a:bodyPr>
          <a:lstStyle/>
          <a:p>
            <a:r>
              <a:rPr lang="it-IT" dirty="0"/>
              <a:t>Saccarosio</a:t>
            </a:r>
          </a:p>
        </p:txBody>
      </p:sp>
    </p:spTree>
    <p:extLst>
      <p:ext uri="{BB962C8B-B14F-4D97-AF65-F5344CB8AC3E}">
        <p14:creationId xmlns:p14="http://schemas.microsoft.com/office/powerpoint/2010/main" val="14270964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9AFD598F-4CA8-B449-AC4D-10483B891846}"/>
              </a:ext>
            </a:extLst>
          </p:cNvPr>
          <p:cNvSpPr txBox="1"/>
          <p:nvPr/>
        </p:nvSpPr>
        <p:spPr>
          <a:xfrm>
            <a:off x="1194122" y="1859339"/>
            <a:ext cx="9803756" cy="3139321"/>
          </a:xfrm>
          <a:prstGeom prst="rect">
            <a:avLst/>
          </a:prstGeom>
          <a:noFill/>
        </p:spPr>
        <p:txBody>
          <a:bodyPr wrap="square" rtlCol="0">
            <a:spAutoFit/>
          </a:bodyPr>
          <a:lstStyle/>
          <a:p>
            <a:pPr marL="342900" indent="-342900">
              <a:lnSpc>
                <a:spcPct val="150000"/>
              </a:lnSpc>
              <a:buAutoNum type="arabicPeriod"/>
            </a:pPr>
            <a:r>
              <a:rPr lang="it-IT" dirty="0"/>
              <a:t>Evidenzia quei comportamenti, tendenze, modi di essere inconsapevoli che in un intervallo di tempo recente hanno comportato (grazie al rifiuto dell’esperienza o al disequilibrio tra gli ‘opposti’) un accumulo nella zona interessata e un conseguente processo di </a:t>
            </a:r>
            <a:r>
              <a:rPr lang="it-IT" dirty="0" err="1"/>
              <a:t>benattia</a:t>
            </a:r>
            <a:r>
              <a:rPr lang="it-IT" dirty="0"/>
              <a:t>.</a:t>
            </a:r>
          </a:p>
          <a:p>
            <a:pPr marL="342900" indent="-342900">
              <a:lnSpc>
                <a:spcPct val="150000"/>
              </a:lnSpc>
              <a:buAutoNum type="arabicPeriod"/>
            </a:pPr>
            <a:r>
              <a:rPr lang="it-IT" dirty="0"/>
              <a:t>Consente una facilitazione nel percorso di consapevolezza</a:t>
            </a:r>
          </a:p>
          <a:p>
            <a:pPr marL="342900" indent="-342900">
              <a:lnSpc>
                <a:spcPct val="150000"/>
              </a:lnSpc>
              <a:buAutoNum type="arabicPeriod"/>
            </a:pPr>
            <a:r>
              <a:rPr lang="it-IT" dirty="0"/>
              <a:t>Agisce sull’asse PNEIO, stimolando le risorse biologiche di auto-risoluzione</a:t>
            </a:r>
          </a:p>
          <a:p>
            <a:pPr marL="342900" indent="-342900">
              <a:lnSpc>
                <a:spcPct val="150000"/>
              </a:lnSpc>
              <a:buAutoNum type="arabicPeriod"/>
            </a:pPr>
            <a:r>
              <a:rPr lang="it-IT" dirty="0"/>
              <a:t>Conduce verso la Vita</a:t>
            </a:r>
          </a:p>
          <a:p>
            <a:pPr marL="342900" indent="-342900">
              <a:buAutoNum type="arabicPeriod"/>
            </a:pPr>
            <a:endParaRPr lang="it-IT" dirty="0"/>
          </a:p>
          <a:p>
            <a:pPr marL="342900" indent="-342900">
              <a:buAutoNum type="arabicPeriod"/>
            </a:pPr>
            <a:endParaRPr lang="it-IT" dirty="0"/>
          </a:p>
        </p:txBody>
      </p:sp>
      <p:sp>
        <p:nvSpPr>
          <p:cNvPr id="5" name="CasellaDiTesto 4">
            <a:extLst>
              <a:ext uri="{FF2B5EF4-FFF2-40B4-BE49-F238E27FC236}">
                <a16:creationId xmlns:a16="http://schemas.microsoft.com/office/drawing/2014/main" id="{BCA1C221-E772-494C-B307-AA9160D9B784}"/>
              </a:ext>
            </a:extLst>
          </p:cNvPr>
          <p:cNvSpPr txBox="1"/>
          <p:nvPr/>
        </p:nvSpPr>
        <p:spPr>
          <a:xfrm>
            <a:off x="1194122" y="1261641"/>
            <a:ext cx="3606565" cy="369332"/>
          </a:xfrm>
          <a:prstGeom prst="rect">
            <a:avLst/>
          </a:prstGeom>
          <a:noFill/>
        </p:spPr>
        <p:txBody>
          <a:bodyPr wrap="none" rtlCol="0">
            <a:spAutoFit/>
          </a:bodyPr>
          <a:lstStyle/>
          <a:p>
            <a:r>
              <a:rPr lang="it-IT" b="1" dirty="0"/>
              <a:t>FUNZIONI ESSENZIALI DI UN LUXSIN</a:t>
            </a:r>
          </a:p>
        </p:txBody>
      </p:sp>
      <p:pic>
        <p:nvPicPr>
          <p:cNvPr id="6" name="Immagine 5">
            <a:extLst>
              <a:ext uri="{FF2B5EF4-FFF2-40B4-BE49-F238E27FC236}">
                <a16:creationId xmlns:a16="http://schemas.microsoft.com/office/drawing/2014/main" id="{3A15C7FA-AD29-E944-A3A0-79C472C1A908}"/>
              </a:ext>
            </a:extLst>
          </p:cNvPr>
          <p:cNvPicPr>
            <a:picLocks noChangeAspect="1"/>
          </p:cNvPicPr>
          <p:nvPr/>
        </p:nvPicPr>
        <p:blipFill>
          <a:blip r:embed="rId2"/>
          <a:stretch>
            <a:fillRect/>
          </a:stretch>
        </p:blipFill>
        <p:spPr>
          <a:xfrm>
            <a:off x="7450238" y="4403394"/>
            <a:ext cx="1986601" cy="1986601"/>
          </a:xfrm>
          <a:prstGeom prst="rect">
            <a:avLst/>
          </a:prstGeom>
        </p:spPr>
      </p:pic>
    </p:spTree>
    <p:extLst>
      <p:ext uri="{BB962C8B-B14F-4D97-AF65-F5344CB8AC3E}">
        <p14:creationId xmlns:p14="http://schemas.microsoft.com/office/powerpoint/2010/main" val="15816196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A9000A81-3717-894A-93F6-499046BD7BB6}"/>
              </a:ext>
            </a:extLst>
          </p:cNvPr>
          <p:cNvPicPr>
            <a:picLocks noChangeAspect="1"/>
          </p:cNvPicPr>
          <p:nvPr/>
        </p:nvPicPr>
        <p:blipFill rotWithShape="1">
          <a:blip r:embed="rId2"/>
          <a:srcRect t="24875" b="39047"/>
          <a:stretch/>
        </p:blipFill>
        <p:spPr>
          <a:xfrm>
            <a:off x="3027623" y="1267411"/>
            <a:ext cx="7051154" cy="3807935"/>
          </a:xfrm>
          <a:prstGeom prst="rect">
            <a:avLst/>
          </a:prstGeom>
        </p:spPr>
      </p:pic>
      <p:sp>
        <p:nvSpPr>
          <p:cNvPr id="7" name="Freccia destra 6">
            <a:extLst>
              <a:ext uri="{FF2B5EF4-FFF2-40B4-BE49-F238E27FC236}">
                <a16:creationId xmlns:a16="http://schemas.microsoft.com/office/drawing/2014/main" id="{F7C633CE-D877-A64F-873A-403722A066C8}"/>
              </a:ext>
            </a:extLst>
          </p:cNvPr>
          <p:cNvSpPr/>
          <p:nvPr/>
        </p:nvSpPr>
        <p:spPr>
          <a:xfrm>
            <a:off x="3027623" y="1448427"/>
            <a:ext cx="278293" cy="168481"/>
          </a:xfrm>
          <a:prstGeom prst="rightArrow">
            <a:avLst/>
          </a:prstGeom>
          <a:solidFill>
            <a:srgbClr val="FFFF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8" name="Freccia destra 7">
            <a:extLst>
              <a:ext uri="{FF2B5EF4-FFF2-40B4-BE49-F238E27FC236}">
                <a16:creationId xmlns:a16="http://schemas.microsoft.com/office/drawing/2014/main" id="{4B9AC920-1D0E-2344-AB7F-81D09C9345B0}"/>
              </a:ext>
            </a:extLst>
          </p:cNvPr>
          <p:cNvSpPr/>
          <p:nvPr/>
        </p:nvSpPr>
        <p:spPr>
          <a:xfrm>
            <a:off x="2939563" y="1774376"/>
            <a:ext cx="278293" cy="168481"/>
          </a:xfrm>
          <a:prstGeom prst="rightArrow">
            <a:avLst/>
          </a:prstGeom>
          <a:solidFill>
            <a:srgbClr val="FFFF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Freccia destra 8">
            <a:extLst>
              <a:ext uri="{FF2B5EF4-FFF2-40B4-BE49-F238E27FC236}">
                <a16:creationId xmlns:a16="http://schemas.microsoft.com/office/drawing/2014/main" id="{46C64B64-B33E-334F-A4FB-8433026A32C6}"/>
              </a:ext>
            </a:extLst>
          </p:cNvPr>
          <p:cNvSpPr/>
          <p:nvPr/>
        </p:nvSpPr>
        <p:spPr>
          <a:xfrm>
            <a:off x="2968879" y="2016084"/>
            <a:ext cx="278293" cy="168481"/>
          </a:xfrm>
          <a:prstGeom prst="rightArrow">
            <a:avLst/>
          </a:prstGeom>
          <a:solidFill>
            <a:srgbClr val="FFFF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0" name="Freccia destra 9">
            <a:extLst>
              <a:ext uri="{FF2B5EF4-FFF2-40B4-BE49-F238E27FC236}">
                <a16:creationId xmlns:a16="http://schemas.microsoft.com/office/drawing/2014/main" id="{BF93425D-2E44-9347-BF3A-E504FA396892}"/>
              </a:ext>
            </a:extLst>
          </p:cNvPr>
          <p:cNvSpPr/>
          <p:nvPr/>
        </p:nvSpPr>
        <p:spPr>
          <a:xfrm>
            <a:off x="3075368" y="2499500"/>
            <a:ext cx="278293" cy="168481"/>
          </a:xfrm>
          <a:prstGeom prst="rightArrow">
            <a:avLst/>
          </a:prstGeom>
          <a:solidFill>
            <a:srgbClr val="FFFF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1" name="Freccia destra 10">
            <a:extLst>
              <a:ext uri="{FF2B5EF4-FFF2-40B4-BE49-F238E27FC236}">
                <a16:creationId xmlns:a16="http://schemas.microsoft.com/office/drawing/2014/main" id="{B24602EA-373E-394B-AE11-0AB74B2A63A9}"/>
              </a:ext>
            </a:extLst>
          </p:cNvPr>
          <p:cNvSpPr/>
          <p:nvPr/>
        </p:nvSpPr>
        <p:spPr>
          <a:xfrm>
            <a:off x="3075368" y="2667981"/>
            <a:ext cx="278293" cy="168481"/>
          </a:xfrm>
          <a:prstGeom prst="rightArrow">
            <a:avLst/>
          </a:prstGeom>
          <a:solidFill>
            <a:srgbClr val="FFFF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1959781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40460D81-44B9-C04B-8B65-C68D84C8DDC0}"/>
              </a:ext>
            </a:extLst>
          </p:cNvPr>
          <p:cNvSpPr>
            <a:spLocks noGrp="1"/>
          </p:cNvSpPr>
          <p:nvPr>
            <p:ph idx="1"/>
          </p:nvPr>
        </p:nvSpPr>
        <p:spPr>
          <a:xfrm>
            <a:off x="838200" y="392138"/>
            <a:ext cx="10515600" cy="5660769"/>
          </a:xfrm>
        </p:spPr>
        <p:txBody>
          <a:bodyPr>
            <a:normAutofit/>
          </a:bodyPr>
          <a:lstStyle/>
          <a:p>
            <a:pPr marL="0" indent="0">
              <a:lnSpc>
                <a:spcPct val="160000"/>
              </a:lnSpc>
              <a:buNone/>
            </a:pPr>
            <a:r>
              <a:rPr lang="it-IT" sz="1800" dirty="0"/>
              <a:t>La </a:t>
            </a:r>
            <a:r>
              <a:rPr lang="it-IT" sz="1800" b="1" dirty="0"/>
              <a:t>droga</a:t>
            </a:r>
            <a:r>
              <a:rPr lang="it-IT" sz="1800" dirty="0"/>
              <a:t>, o suo </a:t>
            </a:r>
            <a:r>
              <a:rPr lang="it-IT" sz="1800" b="1" dirty="0"/>
              <a:t>preparato</a:t>
            </a:r>
            <a:r>
              <a:rPr lang="it-IT" sz="1800" dirty="0"/>
              <a:t>, è per definizione un prodotto di natura </a:t>
            </a:r>
            <a:r>
              <a:rPr lang="it-IT" sz="1800" b="1" dirty="0"/>
              <a:t>complessa</a:t>
            </a:r>
            <a:r>
              <a:rPr lang="it-IT" sz="1800" dirty="0"/>
              <a:t> la cui attività biologica non è da attribuire ad uno specifico costituente chimico ma ad un </a:t>
            </a:r>
            <a:r>
              <a:rPr lang="it-IT" sz="1800" b="1" dirty="0"/>
              <a:t>insieme di costituenti</a:t>
            </a:r>
            <a:r>
              <a:rPr lang="it-IT" sz="1800" dirty="0"/>
              <a:t>, di cui alcuni biologicamente </a:t>
            </a:r>
            <a:r>
              <a:rPr lang="it-IT" sz="1800" b="1" dirty="0"/>
              <a:t>attivi</a:t>
            </a:r>
            <a:r>
              <a:rPr lang="it-IT" sz="1800" dirty="0"/>
              <a:t> ed altri </a:t>
            </a:r>
            <a:r>
              <a:rPr lang="it-IT" sz="1800" b="1" dirty="0"/>
              <a:t>non attivi </a:t>
            </a:r>
            <a:r>
              <a:rPr lang="it-IT" sz="1800" dirty="0"/>
              <a:t>ma capaci di modulare l’attività dei primi. </a:t>
            </a:r>
          </a:p>
          <a:p>
            <a:pPr marL="0" indent="0">
              <a:lnSpc>
                <a:spcPct val="160000"/>
              </a:lnSpc>
              <a:buNone/>
            </a:pPr>
            <a:r>
              <a:rPr lang="it-IT" sz="1800" dirty="0"/>
              <a:t>L’insieme dei costituenti chimici che concorrono, con ruoli diversi, all’attività biologica prende il nome di </a:t>
            </a:r>
            <a:r>
              <a:rPr lang="it-IT" sz="1800" b="1" dirty="0" err="1"/>
              <a:t>fitocomplesso</a:t>
            </a:r>
            <a:r>
              <a:rPr lang="it-IT" sz="1800" dirty="0"/>
              <a:t>. </a:t>
            </a:r>
          </a:p>
          <a:p>
            <a:pPr marL="0" indent="0">
              <a:lnSpc>
                <a:spcPct val="160000"/>
              </a:lnSpc>
              <a:buNone/>
            </a:pPr>
            <a:r>
              <a:rPr lang="it-IT" sz="1800" dirty="0"/>
              <a:t>Ai fini dell’utilizzo, sia esso medico che salutistico, di un preparato vegetale è quindi cruciale stabilirne la </a:t>
            </a:r>
            <a:r>
              <a:rPr lang="it-IT" sz="1800" b="1" dirty="0"/>
              <a:t>composizione chimica</a:t>
            </a:r>
            <a:r>
              <a:rPr lang="it-IT" sz="1800" dirty="0"/>
              <a:t>, perché da questa dipenderà l’effetto finale.</a:t>
            </a:r>
          </a:p>
          <a:p>
            <a:pPr marL="0" indent="0">
              <a:lnSpc>
                <a:spcPct val="160000"/>
              </a:lnSpc>
              <a:buNone/>
            </a:pPr>
            <a:r>
              <a:rPr lang="it-IT" sz="1800" dirty="0"/>
              <a:t>La composizione di un preparato vegetale, oltre ad essere complessa, è anche </a:t>
            </a:r>
            <a:r>
              <a:rPr lang="it-IT" sz="1800" b="1" dirty="0"/>
              <a:t>variabile</a:t>
            </a:r>
            <a:r>
              <a:rPr lang="it-IT" sz="1800" dirty="0"/>
              <a:t> in funzione di diversi fattori inerenti sia l’</a:t>
            </a:r>
            <a:r>
              <a:rPr lang="it-IT" sz="1800" b="1" dirty="0"/>
              <a:t>organismo produttore </a:t>
            </a:r>
            <a:r>
              <a:rPr lang="it-IT" sz="1800" dirty="0"/>
              <a:t>che il </a:t>
            </a:r>
            <a:r>
              <a:rPr lang="it-IT" sz="1800" b="1" dirty="0"/>
              <a:t>procedimento di preparazione</a:t>
            </a:r>
            <a:r>
              <a:rPr lang="it-IT" sz="1800" dirty="0"/>
              <a:t> a cui la droga è stata sottoposta per ottenere il preparato finale.</a:t>
            </a:r>
          </a:p>
        </p:txBody>
      </p:sp>
      <p:sp>
        <p:nvSpPr>
          <p:cNvPr id="4" name="CasellaDiTesto 3">
            <a:extLst>
              <a:ext uri="{FF2B5EF4-FFF2-40B4-BE49-F238E27FC236}">
                <a16:creationId xmlns:a16="http://schemas.microsoft.com/office/drawing/2014/main" id="{A2751272-4F47-A144-B636-6B7BBB0F15EE}"/>
              </a:ext>
            </a:extLst>
          </p:cNvPr>
          <p:cNvSpPr txBox="1"/>
          <p:nvPr/>
        </p:nvSpPr>
        <p:spPr>
          <a:xfrm>
            <a:off x="838200" y="5914407"/>
            <a:ext cx="2624052" cy="276999"/>
          </a:xfrm>
          <a:prstGeom prst="rect">
            <a:avLst/>
          </a:prstGeom>
          <a:noFill/>
        </p:spPr>
        <p:txBody>
          <a:bodyPr wrap="none" rtlCol="0">
            <a:spAutoFit/>
          </a:bodyPr>
          <a:lstStyle/>
          <a:p>
            <a:r>
              <a:rPr lang="it-IT" sz="1200" dirty="0"/>
              <a:t>(Mazzanti G, Dell’Agli M, Izzo AA, 2020)</a:t>
            </a:r>
          </a:p>
        </p:txBody>
      </p:sp>
    </p:spTree>
    <p:extLst>
      <p:ext uri="{BB962C8B-B14F-4D97-AF65-F5344CB8AC3E}">
        <p14:creationId xmlns:p14="http://schemas.microsoft.com/office/powerpoint/2010/main" val="5087161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con angoli arrotondati 3">
            <a:extLst>
              <a:ext uri="{FF2B5EF4-FFF2-40B4-BE49-F238E27FC236}">
                <a16:creationId xmlns:a16="http://schemas.microsoft.com/office/drawing/2014/main" id="{61E28F4B-86A1-484A-8D53-44D145B0D344}"/>
              </a:ext>
            </a:extLst>
          </p:cNvPr>
          <p:cNvSpPr/>
          <p:nvPr/>
        </p:nvSpPr>
        <p:spPr>
          <a:xfrm>
            <a:off x="1521015" y="368710"/>
            <a:ext cx="4008752" cy="5692877"/>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a:p>
            <a:pPr algn="ctr"/>
            <a:endParaRPr lang="it-IT" dirty="0"/>
          </a:p>
          <a:p>
            <a:pPr algn="ctr"/>
            <a:endParaRPr lang="it-IT" dirty="0"/>
          </a:p>
          <a:p>
            <a:pPr algn="ctr"/>
            <a:r>
              <a:rPr lang="it-IT" b="1" dirty="0"/>
              <a:t>FATTORI ENDOGENI</a:t>
            </a:r>
          </a:p>
          <a:p>
            <a:pPr algn="ctr"/>
            <a:r>
              <a:rPr lang="it-IT" b="1" dirty="0"/>
              <a:t>FATTORI ESOGENI</a:t>
            </a:r>
          </a:p>
          <a:p>
            <a:pPr algn="ctr"/>
            <a:r>
              <a:rPr lang="it-IT" b="1" dirty="0"/>
              <a:t>PREPARAZIONE</a:t>
            </a:r>
          </a:p>
          <a:p>
            <a:pPr algn="ctr"/>
            <a:r>
              <a:rPr lang="it-IT" b="1" dirty="0"/>
              <a:t>CONSERVAZIONE</a:t>
            </a:r>
          </a:p>
        </p:txBody>
      </p:sp>
      <p:sp>
        <p:nvSpPr>
          <p:cNvPr id="5" name="Rettangolo con angoli arrotondati 4">
            <a:extLst>
              <a:ext uri="{FF2B5EF4-FFF2-40B4-BE49-F238E27FC236}">
                <a16:creationId xmlns:a16="http://schemas.microsoft.com/office/drawing/2014/main" id="{E8DF5F00-1671-2A4D-B243-2A07646E7222}"/>
              </a:ext>
            </a:extLst>
          </p:cNvPr>
          <p:cNvSpPr/>
          <p:nvPr/>
        </p:nvSpPr>
        <p:spPr>
          <a:xfrm>
            <a:off x="6683828" y="368710"/>
            <a:ext cx="4008753" cy="569287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b="1" dirty="0"/>
          </a:p>
          <a:p>
            <a:pPr algn="ctr"/>
            <a:endParaRPr lang="it-IT" sz="1600" b="1" dirty="0"/>
          </a:p>
          <a:p>
            <a:pPr algn="ctr"/>
            <a:endParaRPr lang="it-IT" sz="1600" b="1" dirty="0"/>
          </a:p>
          <a:p>
            <a:pPr algn="ctr"/>
            <a:r>
              <a:rPr lang="it-IT" b="1" dirty="0"/>
              <a:t>METODO DI ESTRAZIONE</a:t>
            </a:r>
          </a:p>
          <a:p>
            <a:pPr algn="ctr"/>
            <a:r>
              <a:rPr lang="it-IT" b="1" dirty="0"/>
              <a:t>SOLVENTE DI ESTRAZIONE</a:t>
            </a:r>
          </a:p>
          <a:p>
            <a:pPr algn="ctr"/>
            <a:r>
              <a:rPr lang="it-IT" b="1" dirty="0"/>
              <a:t>TEMPERATURA DI ESTRAZIONE</a:t>
            </a:r>
          </a:p>
          <a:p>
            <a:pPr algn="ctr"/>
            <a:r>
              <a:rPr lang="it-IT" b="1" dirty="0"/>
              <a:t>PROCESSI DI RAFFINAZIONE (ES. ARRICCHIMENTO)</a:t>
            </a:r>
          </a:p>
        </p:txBody>
      </p:sp>
      <p:sp>
        <p:nvSpPr>
          <p:cNvPr id="6" name="Rettangolo con angoli arrotondati 5">
            <a:extLst>
              <a:ext uri="{FF2B5EF4-FFF2-40B4-BE49-F238E27FC236}">
                <a16:creationId xmlns:a16="http://schemas.microsoft.com/office/drawing/2014/main" id="{973A7D4F-7D6C-064F-8238-2E69EA1CF444}"/>
              </a:ext>
            </a:extLst>
          </p:cNvPr>
          <p:cNvSpPr/>
          <p:nvPr/>
        </p:nvSpPr>
        <p:spPr>
          <a:xfrm>
            <a:off x="2379055" y="796413"/>
            <a:ext cx="2373086" cy="1469571"/>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rgbClr val="00B050"/>
                </a:solidFill>
              </a:rPr>
              <a:t>DROGA VEGETALE</a:t>
            </a:r>
          </a:p>
        </p:txBody>
      </p:sp>
      <p:sp>
        <p:nvSpPr>
          <p:cNvPr id="7" name="Rettangolo con angoli arrotondati 6">
            <a:extLst>
              <a:ext uri="{FF2B5EF4-FFF2-40B4-BE49-F238E27FC236}">
                <a16:creationId xmlns:a16="http://schemas.microsoft.com/office/drawing/2014/main" id="{C4B55084-CE44-184F-8AE8-157E6E4CB83F}"/>
              </a:ext>
            </a:extLst>
          </p:cNvPr>
          <p:cNvSpPr/>
          <p:nvPr/>
        </p:nvSpPr>
        <p:spPr>
          <a:xfrm>
            <a:off x="7501661" y="796413"/>
            <a:ext cx="2373086" cy="146957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rgbClr val="00B0F0"/>
                </a:solidFill>
              </a:rPr>
              <a:t>PROCESSO DI LAVORAZIONE DELLA DROGA</a:t>
            </a:r>
          </a:p>
        </p:txBody>
      </p:sp>
      <p:sp>
        <p:nvSpPr>
          <p:cNvPr id="8" name="Rettangolo con angoli arrotondati 7">
            <a:extLst>
              <a:ext uri="{FF2B5EF4-FFF2-40B4-BE49-F238E27FC236}">
                <a16:creationId xmlns:a16="http://schemas.microsoft.com/office/drawing/2014/main" id="{C231820A-A588-D94A-B14E-38C9E3D50F98}"/>
              </a:ext>
            </a:extLst>
          </p:cNvPr>
          <p:cNvSpPr/>
          <p:nvPr/>
        </p:nvSpPr>
        <p:spPr>
          <a:xfrm>
            <a:off x="3391910" y="5206182"/>
            <a:ext cx="5408180" cy="617676"/>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rgbClr val="FF0000"/>
                </a:solidFill>
              </a:rPr>
              <a:t>PREPARATO VEGETALE</a:t>
            </a:r>
          </a:p>
        </p:txBody>
      </p:sp>
      <p:sp>
        <p:nvSpPr>
          <p:cNvPr id="9" name="CasellaDiTesto 8">
            <a:extLst>
              <a:ext uri="{FF2B5EF4-FFF2-40B4-BE49-F238E27FC236}">
                <a16:creationId xmlns:a16="http://schemas.microsoft.com/office/drawing/2014/main" id="{79A86AC5-2944-774A-852A-254F1C68753E}"/>
              </a:ext>
            </a:extLst>
          </p:cNvPr>
          <p:cNvSpPr txBox="1"/>
          <p:nvPr/>
        </p:nvSpPr>
        <p:spPr>
          <a:xfrm>
            <a:off x="484860" y="6335401"/>
            <a:ext cx="7007752" cy="276999"/>
          </a:xfrm>
          <a:prstGeom prst="rect">
            <a:avLst/>
          </a:prstGeom>
          <a:noFill/>
        </p:spPr>
        <p:txBody>
          <a:bodyPr wrap="none" rtlCol="0">
            <a:spAutoFit/>
          </a:bodyPr>
          <a:lstStyle/>
          <a:p>
            <a:r>
              <a:rPr lang="it-IT" sz="1200" dirty="0"/>
              <a:t>Fattori che influiscono sulla composizione di un preparato vegetale (da Mazzanti G, Dell’Agli M, Izzo AA, 2020)</a:t>
            </a:r>
          </a:p>
        </p:txBody>
      </p:sp>
    </p:spTree>
    <p:extLst>
      <p:ext uri="{BB962C8B-B14F-4D97-AF65-F5344CB8AC3E}">
        <p14:creationId xmlns:p14="http://schemas.microsoft.com/office/powerpoint/2010/main" val="906408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con angoli arrotondati 3">
            <a:extLst>
              <a:ext uri="{FF2B5EF4-FFF2-40B4-BE49-F238E27FC236}">
                <a16:creationId xmlns:a16="http://schemas.microsoft.com/office/drawing/2014/main" id="{93B56120-9B8E-484C-BD83-CB3879E3528A}"/>
              </a:ext>
            </a:extLst>
          </p:cNvPr>
          <p:cNvSpPr/>
          <p:nvPr/>
        </p:nvSpPr>
        <p:spPr>
          <a:xfrm>
            <a:off x="5415643" y="1796143"/>
            <a:ext cx="1360714" cy="92528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rgbClr val="00B050"/>
                </a:solidFill>
              </a:rPr>
              <a:t>DROGA FRESCA</a:t>
            </a:r>
          </a:p>
        </p:txBody>
      </p:sp>
      <p:sp>
        <p:nvSpPr>
          <p:cNvPr id="6" name="Ovale 5">
            <a:extLst>
              <a:ext uri="{FF2B5EF4-FFF2-40B4-BE49-F238E27FC236}">
                <a16:creationId xmlns:a16="http://schemas.microsoft.com/office/drawing/2014/main" id="{0FD16BD6-6D75-D74B-8207-2A1344191C7D}"/>
              </a:ext>
            </a:extLst>
          </p:cNvPr>
          <p:cNvSpPr/>
          <p:nvPr/>
        </p:nvSpPr>
        <p:spPr>
          <a:xfrm>
            <a:off x="5353050" y="3890273"/>
            <a:ext cx="1485900" cy="1023257"/>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rgbClr val="7030A0"/>
                </a:solidFill>
              </a:rPr>
              <a:t>DROGA SECCA</a:t>
            </a:r>
          </a:p>
        </p:txBody>
      </p:sp>
      <p:sp>
        <p:nvSpPr>
          <p:cNvPr id="7" name="CasellaDiTesto 6">
            <a:extLst>
              <a:ext uri="{FF2B5EF4-FFF2-40B4-BE49-F238E27FC236}">
                <a16:creationId xmlns:a16="http://schemas.microsoft.com/office/drawing/2014/main" id="{44923CA8-991E-3F4D-9BC0-823B4ACAFBCF}"/>
              </a:ext>
            </a:extLst>
          </p:cNvPr>
          <p:cNvSpPr txBox="1"/>
          <p:nvPr/>
        </p:nvSpPr>
        <p:spPr>
          <a:xfrm>
            <a:off x="5245695" y="332974"/>
            <a:ext cx="1709122" cy="369332"/>
          </a:xfrm>
          <a:prstGeom prst="rect">
            <a:avLst/>
          </a:prstGeom>
          <a:solidFill>
            <a:schemeClr val="accent4">
              <a:lumMod val="60000"/>
              <a:lumOff val="40000"/>
            </a:schemeClr>
          </a:solidFill>
          <a:ln>
            <a:solidFill>
              <a:schemeClr val="tx1"/>
            </a:solidFill>
          </a:ln>
        </p:spPr>
        <p:txBody>
          <a:bodyPr wrap="none" rtlCol="0">
            <a:spAutoFit/>
          </a:bodyPr>
          <a:lstStyle/>
          <a:p>
            <a:r>
              <a:rPr lang="it-IT" dirty="0"/>
              <a:t>TINTURE MADRI</a:t>
            </a:r>
          </a:p>
        </p:txBody>
      </p:sp>
      <p:sp>
        <p:nvSpPr>
          <p:cNvPr id="8" name="CasellaDiTesto 7">
            <a:extLst>
              <a:ext uri="{FF2B5EF4-FFF2-40B4-BE49-F238E27FC236}">
                <a16:creationId xmlns:a16="http://schemas.microsoft.com/office/drawing/2014/main" id="{76EE3E18-FB75-B542-9375-8582CFFEBE91}"/>
              </a:ext>
            </a:extLst>
          </p:cNvPr>
          <p:cNvSpPr txBox="1"/>
          <p:nvPr/>
        </p:nvSpPr>
        <p:spPr>
          <a:xfrm>
            <a:off x="1132403" y="2068286"/>
            <a:ext cx="886781" cy="369332"/>
          </a:xfrm>
          <a:prstGeom prst="rect">
            <a:avLst/>
          </a:prstGeom>
          <a:solidFill>
            <a:schemeClr val="accent4">
              <a:lumMod val="60000"/>
              <a:lumOff val="40000"/>
            </a:schemeClr>
          </a:solidFill>
          <a:ln>
            <a:solidFill>
              <a:schemeClr val="tx1"/>
            </a:solidFill>
          </a:ln>
        </p:spPr>
        <p:txBody>
          <a:bodyPr wrap="none" rtlCol="0">
            <a:spAutoFit/>
          </a:bodyPr>
          <a:lstStyle/>
          <a:p>
            <a:r>
              <a:rPr lang="it-IT" dirty="0"/>
              <a:t>SUCCHI</a:t>
            </a:r>
          </a:p>
        </p:txBody>
      </p:sp>
      <p:sp>
        <p:nvSpPr>
          <p:cNvPr id="9" name="CasellaDiTesto 8">
            <a:extLst>
              <a:ext uri="{FF2B5EF4-FFF2-40B4-BE49-F238E27FC236}">
                <a16:creationId xmlns:a16="http://schemas.microsoft.com/office/drawing/2014/main" id="{559FCC1A-AA87-7F46-B12F-046162E4C3F7}"/>
              </a:ext>
            </a:extLst>
          </p:cNvPr>
          <p:cNvSpPr txBox="1"/>
          <p:nvPr/>
        </p:nvSpPr>
        <p:spPr>
          <a:xfrm>
            <a:off x="9870425" y="2030537"/>
            <a:ext cx="1581843" cy="369332"/>
          </a:xfrm>
          <a:prstGeom prst="rect">
            <a:avLst/>
          </a:prstGeom>
          <a:solidFill>
            <a:schemeClr val="accent4">
              <a:lumMod val="60000"/>
              <a:lumOff val="40000"/>
            </a:schemeClr>
          </a:solidFill>
          <a:ln>
            <a:solidFill>
              <a:schemeClr val="tx1"/>
            </a:solidFill>
          </a:ln>
        </p:spPr>
        <p:txBody>
          <a:bodyPr wrap="none" rtlCol="0">
            <a:spAutoFit/>
          </a:bodyPr>
          <a:lstStyle/>
          <a:p>
            <a:r>
              <a:rPr lang="it-IT" dirty="0"/>
              <a:t>OLI ESSENZIALI</a:t>
            </a:r>
          </a:p>
        </p:txBody>
      </p:sp>
      <p:sp>
        <p:nvSpPr>
          <p:cNvPr id="10" name="CasellaDiTesto 9">
            <a:extLst>
              <a:ext uri="{FF2B5EF4-FFF2-40B4-BE49-F238E27FC236}">
                <a16:creationId xmlns:a16="http://schemas.microsoft.com/office/drawing/2014/main" id="{D0882A85-1035-EB48-8C94-D6BFDB7153B8}"/>
              </a:ext>
            </a:extLst>
          </p:cNvPr>
          <p:cNvSpPr txBox="1"/>
          <p:nvPr/>
        </p:nvSpPr>
        <p:spPr>
          <a:xfrm>
            <a:off x="1094188" y="4217234"/>
            <a:ext cx="963212" cy="369332"/>
          </a:xfrm>
          <a:prstGeom prst="rect">
            <a:avLst/>
          </a:prstGeom>
          <a:solidFill>
            <a:schemeClr val="accent4">
              <a:lumMod val="60000"/>
              <a:lumOff val="40000"/>
            </a:schemeClr>
          </a:solidFill>
          <a:ln>
            <a:solidFill>
              <a:schemeClr val="tx1"/>
            </a:solidFill>
          </a:ln>
        </p:spPr>
        <p:txBody>
          <a:bodyPr wrap="none" rtlCol="0">
            <a:spAutoFit/>
          </a:bodyPr>
          <a:lstStyle/>
          <a:p>
            <a:r>
              <a:rPr lang="it-IT" dirty="0"/>
              <a:t>POLVERI</a:t>
            </a:r>
          </a:p>
        </p:txBody>
      </p:sp>
      <p:sp>
        <p:nvSpPr>
          <p:cNvPr id="11" name="CasellaDiTesto 10">
            <a:extLst>
              <a:ext uri="{FF2B5EF4-FFF2-40B4-BE49-F238E27FC236}">
                <a16:creationId xmlns:a16="http://schemas.microsoft.com/office/drawing/2014/main" id="{62AABA4C-9417-E743-B94F-A1B47EAAA010}"/>
              </a:ext>
            </a:extLst>
          </p:cNvPr>
          <p:cNvSpPr txBox="1"/>
          <p:nvPr/>
        </p:nvSpPr>
        <p:spPr>
          <a:xfrm>
            <a:off x="10134600" y="4078735"/>
            <a:ext cx="1053494" cy="646331"/>
          </a:xfrm>
          <a:prstGeom prst="rect">
            <a:avLst/>
          </a:prstGeom>
          <a:solidFill>
            <a:schemeClr val="accent4">
              <a:lumMod val="60000"/>
              <a:lumOff val="40000"/>
            </a:schemeClr>
          </a:solidFill>
          <a:ln>
            <a:solidFill>
              <a:schemeClr val="tx1"/>
            </a:solidFill>
          </a:ln>
        </p:spPr>
        <p:txBody>
          <a:bodyPr wrap="none" rtlCol="0">
            <a:spAutoFit/>
          </a:bodyPr>
          <a:lstStyle/>
          <a:p>
            <a:pPr algn="ctr"/>
            <a:r>
              <a:rPr lang="it-IT" dirty="0"/>
              <a:t>TINTURE </a:t>
            </a:r>
          </a:p>
          <a:p>
            <a:r>
              <a:rPr lang="it-IT" dirty="0"/>
              <a:t>ESTRATTI</a:t>
            </a:r>
          </a:p>
        </p:txBody>
      </p:sp>
      <p:sp>
        <p:nvSpPr>
          <p:cNvPr id="12" name="CasellaDiTesto 11">
            <a:extLst>
              <a:ext uri="{FF2B5EF4-FFF2-40B4-BE49-F238E27FC236}">
                <a16:creationId xmlns:a16="http://schemas.microsoft.com/office/drawing/2014/main" id="{B48D4682-F934-C34D-B6F8-BDCCDB3CDD22}"/>
              </a:ext>
            </a:extLst>
          </p:cNvPr>
          <p:cNvSpPr txBox="1"/>
          <p:nvPr/>
        </p:nvSpPr>
        <p:spPr>
          <a:xfrm>
            <a:off x="5563655" y="6042979"/>
            <a:ext cx="1061083" cy="646331"/>
          </a:xfrm>
          <a:prstGeom prst="rect">
            <a:avLst/>
          </a:prstGeom>
          <a:solidFill>
            <a:schemeClr val="accent4">
              <a:lumMod val="60000"/>
              <a:lumOff val="40000"/>
            </a:schemeClr>
          </a:solidFill>
          <a:ln>
            <a:solidFill>
              <a:schemeClr val="tx1"/>
            </a:solidFill>
          </a:ln>
        </p:spPr>
        <p:txBody>
          <a:bodyPr wrap="square" rtlCol="0">
            <a:spAutoFit/>
          </a:bodyPr>
          <a:lstStyle/>
          <a:p>
            <a:pPr algn="ctr"/>
            <a:r>
              <a:rPr lang="it-IT" dirty="0"/>
              <a:t>INFUSI </a:t>
            </a:r>
          </a:p>
          <a:p>
            <a:r>
              <a:rPr lang="it-IT" dirty="0"/>
              <a:t>DECOTTI</a:t>
            </a:r>
          </a:p>
        </p:txBody>
      </p:sp>
      <p:cxnSp>
        <p:nvCxnSpPr>
          <p:cNvPr id="14" name="Connettore 2 13">
            <a:extLst>
              <a:ext uri="{FF2B5EF4-FFF2-40B4-BE49-F238E27FC236}">
                <a16:creationId xmlns:a16="http://schemas.microsoft.com/office/drawing/2014/main" id="{98DD49DE-A7BE-D04C-B958-828CD1DE3B60}"/>
              </a:ext>
            </a:extLst>
          </p:cNvPr>
          <p:cNvCxnSpPr/>
          <p:nvPr/>
        </p:nvCxnSpPr>
        <p:spPr>
          <a:xfrm>
            <a:off x="6096000" y="2873829"/>
            <a:ext cx="0" cy="26125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CasellaDiTesto 14">
            <a:extLst>
              <a:ext uri="{FF2B5EF4-FFF2-40B4-BE49-F238E27FC236}">
                <a16:creationId xmlns:a16="http://schemas.microsoft.com/office/drawing/2014/main" id="{7EDF99AD-2DFA-574A-8918-D847E651CCA7}"/>
              </a:ext>
            </a:extLst>
          </p:cNvPr>
          <p:cNvSpPr txBox="1"/>
          <p:nvPr/>
        </p:nvSpPr>
        <p:spPr>
          <a:xfrm>
            <a:off x="5509974" y="3168839"/>
            <a:ext cx="1172052" cy="307777"/>
          </a:xfrm>
          <a:prstGeom prst="rect">
            <a:avLst/>
          </a:prstGeom>
          <a:noFill/>
        </p:spPr>
        <p:txBody>
          <a:bodyPr wrap="none" rtlCol="0">
            <a:spAutoFit/>
          </a:bodyPr>
          <a:lstStyle/>
          <a:p>
            <a:r>
              <a:rPr lang="it-IT" sz="1400" dirty="0"/>
              <a:t>essiccamento</a:t>
            </a:r>
          </a:p>
        </p:txBody>
      </p:sp>
      <p:cxnSp>
        <p:nvCxnSpPr>
          <p:cNvPr id="16" name="Connettore 2 15">
            <a:extLst>
              <a:ext uri="{FF2B5EF4-FFF2-40B4-BE49-F238E27FC236}">
                <a16:creationId xmlns:a16="http://schemas.microsoft.com/office/drawing/2014/main" id="{02B2315F-EF71-944A-B000-9F19196949BB}"/>
              </a:ext>
            </a:extLst>
          </p:cNvPr>
          <p:cNvCxnSpPr/>
          <p:nvPr/>
        </p:nvCxnSpPr>
        <p:spPr>
          <a:xfrm>
            <a:off x="6096000" y="3526972"/>
            <a:ext cx="0" cy="26125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ttore 2 16">
            <a:extLst>
              <a:ext uri="{FF2B5EF4-FFF2-40B4-BE49-F238E27FC236}">
                <a16:creationId xmlns:a16="http://schemas.microsoft.com/office/drawing/2014/main" id="{8CB41957-FA94-5D42-84BD-58AEA629C222}"/>
              </a:ext>
            </a:extLst>
          </p:cNvPr>
          <p:cNvCxnSpPr/>
          <p:nvPr/>
        </p:nvCxnSpPr>
        <p:spPr>
          <a:xfrm>
            <a:off x="6094197" y="5032177"/>
            <a:ext cx="0" cy="26125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CasellaDiTesto 17">
            <a:extLst>
              <a:ext uri="{FF2B5EF4-FFF2-40B4-BE49-F238E27FC236}">
                <a16:creationId xmlns:a16="http://schemas.microsoft.com/office/drawing/2014/main" id="{5F87462C-8D9F-2044-A75B-A50D0CAFA1F3}"/>
              </a:ext>
            </a:extLst>
          </p:cNvPr>
          <p:cNvSpPr txBox="1"/>
          <p:nvPr/>
        </p:nvSpPr>
        <p:spPr>
          <a:xfrm>
            <a:off x="5233577" y="5335488"/>
            <a:ext cx="1721240" cy="307777"/>
          </a:xfrm>
          <a:prstGeom prst="rect">
            <a:avLst/>
          </a:prstGeom>
          <a:noFill/>
        </p:spPr>
        <p:txBody>
          <a:bodyPr wrap="none" rtlCol="0">
            <a:spAutoFit/>
          </a:bodyPr>
          <a:lstStyle/>
          <a:p>
            <a:r>
              <a:rPr lang="it-IT" sz="1400" dirty="0"/>
              <a:t>estrazione con acqua</a:t>
            </a:r>
          </a:p>
        </p:txBody>
      </p:sp>
      <p:cxnSp>
        <p:nvCxnSpPr>
          <p:cNvPr id="19" name="Connettore 2 18">
            <a:extLst>
              <a:ext uri="{FF2B5EF4-FFF2-40B4-BE49-F238E27FC236}">
                <a16:creationId xmlns:a16="http://schemas.microsoft.com/office/drawing/2014/main" id="{9D728CBE-D96E-0D4F-A7E7-09CE48F48C5E}"/>
              </a:ext>
            </a:extLst>
          </p:cNvPr>
          <p:cNvCxnSpPr/>
          <p:nvPr/>
        </p:nvCxnSpPr>
        <p:spPr>
          <a:xfrm>
            <a:off x="6094197" y="5685320"/>
            <a:ext cx="0" cy="26125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ttore 2 20">
            <a:extLst>
              <a:ext uri="{FF2B5EF4-FFF2-40B4-BE49-F238E27FC236}">
                <a16:creationId xmlns:a16="http://schemas.microsoft.com/office/drawing/2014/main" id="{2DBF90B9-1BA8-FA4B-BC4D-684B8731356C}"/>
              </a:ext>
            </a:extLst>
          </p:cNvPr>
          <p:cNvCxnSpPr/>
          <p:nvPr/>
        </p:nvCxnSpPr>
        <p:spPr>
          <a:xfrm>
            <a:off x="6954817" y="4401901"/>
            <a:ext cx="268992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CasellaDiTesto 21">
            <a:extLst>
              <a:ext uri="{FF2B5EF4-FFF2-40B4-BE49-F238E27FC236}">
                <a16:creationId xmlns:a16="http://schemas.microsoft.com/office/drawing/2014/main" id="{8F0B4C62-8509-AA44-AF78-D309DFE88D5B}"/>
              </a:ext>
            </a:extLst>
          </p:cNvPr>
          <p:cNvSpPr txBox="1"/>
          <p:nvPr/>
        </p:nvSpPr>
        <p:spPr>
          <a:xfrm>
            <a:off x="7448835" y="4037894"/>
            <a:ext cx="1520994" cy="307777"/>
          </a:xfrm>
          <a:prstGeom prst="rect">
            <a:avLst/>
          </a:prstGeom>
          <a:noFill/>
        </p:spPr>
        <p:txBody>
          <a:bodyPr wrap="none" rtlCol="0">
            <a:spAutoFit/>
          </a:bodyPr>
          <a:lstStyle/>
          <a:p>
            <a:r>
              <a:rPr lang="it-IT" sz="1400" dirty="0"/>
              <a:t>estrazione alcolica</a:t>
            </a:r>
          </a:p>
        </p:txBody>
      </p:sp>
      <p:cxnSp>
        <p:nvCxnSpPr>
          <p:cNvPr id="23" name="Connettore 2 22">
            <a:extLst>
              <a:ext uri="{FF2B5EF4-FFF2-40B4-BE49-F238E27FC236}">
                <a16:creationId xmlns:a16="http://schemas.microsoft.com/office/drawing/2014/main" id="{C352AE68-2F64-A347-A945-CC94007A3CD9}"/>
              </a:ext>
            </a:extLst>
          </p:cNvPr>
          <p:cNvCxnSpPr>
            <a:cxnSpLocks/>
          </p:cNvCxnSpPr>
          <p:nvPr/>
        </p:nvCxnSpPr>
        <p:spPr>
          <a:xfrm flipH="1">
            <a:off x="2468606" y="4405971"/>
            <a:ext cx="2764971"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CasellaDiTesto 26">
            <a:extLst>
              <a:ext uri="{FF2B5EF4-FFF2-40B4-BE49-F238E27FC236}">
                <a16:creationId xmlns:a16="http://schemas.microsoft.com/office/drawing/2014/main" id="{FB6A9D76-7258-A749-95CC-B5187254F2C6}"/>
              </a:ext>
            </a:extLst>
          </p:cNvPr>
          <p:cNvSpPr txBox="1"/>
          <p:nvPr/>
        </p:nvSpPr>
        <p:spPr>
          <a:xfrm>
            <a:off x="3150181" y="4037894"/>
            <a:ext cx="1305294" cy="307777"/>
          </a:xfrm>
          <a:prstGeom prst="rect">
            <a:avLst/>
          </a:prstGeom>
          <a:noFill/>
        </p:spPr>
        <p:txBody>
          <a:bodyPr wrap="none" rtlCol="0">
            <a:spAutoFit/>
          </a:bodyPr>
          <a:lstStyle/>
          <a:p>
            <a:r>
              <a:rPr lang="it-IT" sz="1400" dirty="0"/>
              <a:t>polverizzazione</a:t>
            </a:r>
          </a:p>
        </p:txBody>
      </p:sp>
      <p:cxnSp>
        <p:nvCxnSpPr>
          <p:cNvPr id="28" name="Connettore 2 27">
            <a:extLst>
              <a:ext uri="{FF2B5EF4-FFF2-40B4-BE49-F238E27FC236}">
                <a16:creationId xmlns:a16="http://schemas.microsoft.com/office/drawing/2014/main" id="{DC756B81-3606-BE48-A4AE-AB321756A06C}"/>
              </a:ext>
            </a:extLst>
          </p:cNvPr>
          <p:cNvCxnSpPr>
            <a:cxnSpLocks/>
          </p:cNvCxnSpPr>
          <p:nvPr/>
        </p:nvCxnSpPr>
        <p:spPr>
          <a:xfrm flipH="1">
            <a:off x="2468605" y="2258786"/>
            <a:ext cx="2764971"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CasellaDiTesto 28">
            <a:extLst>
              <a:ext uri="{FF2B5EF4-FFF2-40B4-BE49-F238E27FC236}">
                <a16:creationId xmlns:a16="http://schemas.microsoft.com/office/drawing/2014/main" id="{3970CDA5-BBB1-BD45-ADB5-2E26D1F4EDF4}"/>
              </a:ext>
            </a:extLst>
          </p:cNvPr>
          <p:cNvSpPr txBox="1"/>
          <p:nvPr/>
        </p:nvSpPr>
        <p:spPr>
          <a:xfrm>
            <a:off x="3198443" y="1945175"/>
            <a:ext cx="984950" cy="307777"/>
          </a:xfrm>
          <a:prstGeom prst="rect">
            <a:avLst/>
          </a:prstGeom>
          <a:noFill/>
        </p:spPr>
        <p:txBody>
          <a:bodyPr wrap="none" rtlCol="0">
            <a:spAutoFit/>
          </a:bodyPr>
          <a:lstStyle/>
          <a:p>
            <a:r>
              <a:rPr lang="it-IT" sz="1400" dirty="0"/>
              <a:t>spremitura</a:t>
            </a:r>
          </a:p>
        </p:txBody>
      </p:sp>
      <p:cxnSp>
        <p:nvCxnSpPr>
          <p:cNvPr id="30" name="Connettore 2 29">
            <a:extLst>
              <a:ext uri="{FF2B5EF4-FFF2-40B4-BE49-F238E27FC236}">
                <a16:creationId xmlns:a16="http://schemas.microsoft.com/office/drawing/2014/main" id="{14FBA1FC-E262-7146-A9B1-3DAB174A34CC}"/>
              </a:ext>
            </a:extLst>
          </p:cNvPr>
          <p:cNvCxnSpPr/>
          <p:nvPr/>
        </p:nvCxnSpPr>
        <p:spPr>
          <a:xfrm>
            <a:off x="6954817" y="2240656"/>
            <a:ext cx="268992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CasellaDiTesto 30">
            <a:extLst>
              <a:ext uri="{FF2B5EF4-FFF2-40B4-BE49-F238E27FC236}">
                <a16:creationId xmlns:a16="http://schemas.microsoft.com/office/drawing/2014/main" id="{5788402D-3CF3-A641-AA00-CE8079AE181A}"/>
              </a:ext>
            </a:extLst>
          </p:cNvPr>
          <p:cNvSpPr txBox="1"/>
          <p:nvPr/>
        </p:nvSpPr>
        <p:spPr>
          <a:xfrm>
            <a:off x="7448835" y="1945174"/>
            <a:ext cx="1053109" cy="307777"/>
          </a:xfrm>
          <a:prstGeom prst="rect">
            <a:avLst/>
          </a:prstGeom>
          <a:noFill/>
        </p:spPr>
        <p:txBody>
          <a:bodyPr wrap="none" rtlCol="0">
            <a:spAutoFit/>
          </a:bodyPr>
          <a:lstStyle/>
          <a:p>
            <a:r>
              <a:rPr lang="it-IT" sz="1400" dirty="0"/>
              <a:t>distillazione</a:t>
            </a:r>
          </a:p>
        </p:txBody>
      </p:sp>
      <p:cxnSp>
        <p:nvCxnSpPr>
          <p:cNvPr id="36" name="Connettore 2 35">
            <a:extLst>
              <a:ext uri="{FF2B5EF4-FFF2-40B4-BE49-F238E27FC236}">
                <a16:creationId xmlns:a16="http://schemas.microsoft.com/office/drawing/2014/main" id="{547EB018-A0EC-0449-B614-388AB991C449}"/>
              </a:ext>
            </a:extLst>
          </p:cNvPr>
          <p:cNvCxnSpPr/>
          <p:nvPr/>
        </p:nvCxnSpPr>
        <p:spPr>
          <a:xfrm flipV="1">
            <a:off x="6094197" y="1404257"/>
            <a:ext cx="0" cy="22860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ttore 2 36">
            <a:extLst>
              <a:ext uri="{FF2B5EF4-FFF2-40B4-BE49-F238E27FC236}">
                <a16:creationId xmlns:a16="http://schemas.microsoft.com/office/drawing/2014/main" id="{C62EB2F5-1F98-AF48-B228-F1264841B861}"/>
              </a:ext>
            </a:extLst>
          </p:cNvPr>
          <p:cNvCxnSpPr/>
          <p:nvPr/>
        </p:nvCxnSpPr>
        <p:spPr>
          <a:xfrm flipV="1">
            <a:off x="6094197" y="794658"/>
            <a:ext cx="0" cy="22860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CasellaDiTesto 37">
            <a:extLst>
              <a:ext uri="{FF2B5EF4-FFF2-40B4-BE49-F238E27FC236}">
                <a16:creationId xmlns:a16="http://schemas.microsoft.com/office/drawing/2014/main" id="{9D5CE663-0910-9747-956D-F57151678B07}"/>
              </a:ext>
            </a:extLst>
          </p:cNvPr>
          <p:cNvSpPr txBox="1"/>
          <p:nvPr/>
        </p:nvSpPr>
        <p:spPr>
          <a:xfrm>
            <a:off x="5353050" y="1045458"/>
            <a:ext cx="1520994" cy="307777"/>
          </a:xfrm>
          <a:prstGeom prst="rect">
            <a:avLst/>
          </a:prstGeom>
          <a:noFill/>
        </p:spPr>
        <p:txBody>
          <a:bodyPr wrap="none" rtlCol="0">
            <a:spAutoFit/>
          </a:bodyPr>
          <a:lstStyle/>
          <a:p>
            <a:r>
              <a:rPr lang="it-IT" sz="1400" dirty="0"/>
              <a:t>estrazione alcolica</a:t>
            </a:r>
          </a:p>
        </p:txBody>
      </p:sp>
      <p:sp>
        <p:nvSpPr>
          <p:cNvPr id="39" name="CasellaDiTesto 38">
            <a:extLst>
              <a:ext uri="{FF2B5EF4-FFF2-40B4-BE49-F238E27FC236}">
                <a16:creationId xmlns:a16="http://schemas.microsoft.com/office/drawing/2014/main" id="{EE55B8DE-AE13-B147-B9C4-D9BF7D91C04D}"/>
              </a:ext>
            </a:extLst>
          </p:cNvPr>
          <p:cNvSpPr txBox="1"/>
          <p:nvPr/>
        </p:nvSpPr>
        <p:spPr>
          <a:xfrm>
            <a:off x="321885" y="6142909"/>
            <a:ext cx="4264863" cy="461665"/>
          </a:xfrm>
          <a:prstGeom prst="rect">
            <a:avLst/>
          </a:prstGeom>
          <a:noFill/>
        </p:spPr>
        <p:txBody>
          <a:bodyPr wrap="square" rtlCol="0">
            <a:spAutoFit/>
          </a:bodyPr>
          <a:lstStyle/>
          <a:p>
            <a:r>
              <a:rPr lang="it-IT" sz="1200" dirty="0"/>
              <a:t>Le più comuni preparazioni ottenibili da droghe vegetali (da Mazzanti G, Dell’Agli M, Izzo AA, 2020)</a:t>
            </a:r>
          </a:p>
        </p:txBody>
      </p:sp>
    </p:spTree>
    <p:extLst>
      <p:ext uri="{BB962C8B-B14F-4D97-AF65-F5344CB8AC3E}">
        <p14:creationId xmlns:p14="http://schemas.microsoft.com/office/powerpoint/2010/main" val="11328229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0915CDAF-8FA3-064B-AEFA-D511EDFFD852}"/>
              </a:ext>
            </a:extLst>
          </p:cNvPr>
          <p:cNvPicPr>
            <a:picLocks noChangeAspect="1"/>
          </p:cNvPicPr>
          <p:nvPr/>
        </p:nvPicPr>
        <p:blipFill>
          <a:blip r:embed="rId2"/>
          <a:stretch>
            <a:fillRect/>
          </a:stretch>
        </p:blipFill>
        <p:spPr>
          <a:xfrm>
            <a:off x="1155700" y="1428750"/>
            <a:ext cx="9880600" cy="4000500"/>
          </a:xfrm>
          <a:prstGeom prst="rect">
            <a:avLst/>
          </a:prstGeom>
        </p:spPr>
      </p:pic>
      <p:pic>
        <p:nvPicPr>
          <p:cNvPr id="2" name="Immagine 1">
            <a:extLst>
              <a:ext uri="{FF2B5EF4-FFF2-40B4-BE49-F238E27FC236}">
                <a16:creationId xmlns:a16="http://schemas.microsoft.com/office/drawing/2014/main" id="{E3CC4366-CBBD-FC48-A8BC-EEFEF3BBCACA}"/>
              </a:ext>
            </a:extLst>
          </p:cNvPr>
          <p:cNvPicPr>
            <a:picLocks noChangeAspect="1"/>
          </p:cNvPicPr>
          <p:nvPr/>
        </p:nvPicPr>
        <p:blipFill>
          <a:blip r:embed="rId3"/>
          <a:stretch>
            <a:fillRect/>
          </a:stretch>
        </p:blipFill>
        <p:spPr>
          <a:xfrm>
            <a:off x="1155700" y="416560"/>
            <a:ext cx="869950" cy="869950"/>
          </a:xfrm>
          <a:prstGeom prst="rect">
            <a:avLst/>
          </a:prstGeom>
        </p:spPr>
      </p:pic>
      <p:pic>
        <p:nvPicPr>
          <p:cNvPr id="3" name="Immagine 2">
            <a:extLst>
              <a:ext uri="{FF2B5EF4-FFF2-40B4-BE49-F238E27FC236}">
                <a16:creationId xmlns:a16="http://schemas.microsoft.com/office/drawing/2014/main" id="{3A9F60AC-1BF9-F045-B0E3-DB1FAF362276}"/>
              </a:ext>
            </a:extLst>
          </p:cNvPr>
          <p:cNvPicPr>
            <a:picLocks noChangeAspect="1"/>
          </p:cNvPicPr>
          <p:nvPr/>
        </p:nvPicPr>
        <p:blipFill>
          <a:blip r:embed="rId4"/>
          <a:stretch>
            <a:fillRect/>
          </a:stretch>
        </p:blipFill>
        <p:spPr>
          <a:xfrm>
            <a:off x="3362960" y="736600"/>
            <a:ext cx="797560" cy="797560"/>
          </a:xfrm>
          <a:prstGeom prst="rect">
            <a:avLst/>
          </a:prstGeom>
        </p:spPr>
      </p:pic>
      <p:pic>
        <p:nvPicPr>
          <p:cNvPr id="4" name="Immagine 3">
            <a:extLst>
              <a:ext uri="{FF2B5EF4-FFF2-40B4-BE49-F238E27FC236}">
                <a16:creationId xmlns:a16="http://schemas.microsoft.com/office/drawing/2014/main" id="{ADD1620A-67EF-364A-BE67-E7C432651921}"/>
              </a:ext>
            </a:extLst>
          </p:cNvPr>
          <p:cNvPicPr>
            <a:picLocks noChangeAspect="1"/>
          </p:cNvPicPr>
          <p:nvPr/>
        </p:nvPicPr>
        <p:blipFill rotWithShape="1">
          <a:blip r:embed="rId5"/>
          <a:srcRect l="18517" t="14719" r="18561" b="14719"/>
          <a:stretch/>
        </p:blipFill>
        <p:spPr>
          <a:xfrm flipH="1">
            <a:off x="5212080" y="776071"/>
            <a:ext cx="1300480" cy="1020877"/>
          </a:xfrm>
          <a:prstGeom prst="rect">
            <a:avLst/>
          </a:prstGeom>
        </p:spPr>
      </p:pic>
      <p:pic>
        <p:nvPicPr>
          <p:cNvPr id="8" name="Immagine 7">
            <a:extLst>
              <a:ext uri="{FF2B5EF4-FFF2-40B4-BE49-F238E27FC236}">
                <a16:creationId xmlns:a16="http://schemas.microsoft.com/office/drawing/2014/main" id="{E0F6DFD7-BAE4-7949-8ACE-D7CDEA6FCD74}"/>
              </a:ext>
            </a:extLst>
          </p:cNvPr>
          <p:cNvPicPr/>
          <p:nvPr/>
        </p:nvPicPr>
        <p:blipFill rotWithShape="1">
          <a:blip r:embed="rId6">
            <a:extLst>
              <a:ext uri="{28A0092B-C50C-407E-A947-70E740481C1C}">
                <a14:useLocalDpi xmlns:a14="http://schemas.microsoft.com/office/drawing/2010/main" val="0"/>
              </a:ext>
            </a:extLst>
          </a:blip>
          <a:srcRect l="29269" t="12394" r="33333" b="14430"/>
          <a:stretch/>
        </p:blipFill>
        <p:spPr>
          <a:xfrm>
            <a:off x="7519672" y="157277"/>
            <a:ext cx="1000760" cy="1991360"/>
          </a:xfrm>
          <a:prstGeom prst="rect">
            <a:avLst/>
          </a:prstGeom>
        </p:spPr>
      </p:pic>
      <p:sp>
        <p:nvSpPr>
          <p:cNvPr id="11" name="Freccia destra 10">
            <a:extLst>
              <a:ext uri="{FF2B5EF4-FFF2-40B4-BE49-F238E27FC236}">
                <a16:creationId xmlns:a16="http://schemas.microsoft.com/office/drawing/2014/main" id="{76675208-DE9D-7441-90F3-08242E94D7CE}"/>
              </a:ext>
            </a:extLst>
          </p:cNvPr>
          <p:cNvSpPr/>
          <p:nvPr/>
        </p:nvSpPr>
        <p:spPr>
          <a:xfrm rot="9618563">
            <a:off x="10400437" y="1663453"/>
            <a:ext cx="280501" cy="195072"/>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0" name="Freccia destra 9">
            <a:extLst>
              <a:ext uri="{FF2B5EF4-FFF2-40B4-BE49-F238E27FC236}">
                <a16:creationId xmlns:a16="http://schemas.microsoft.com/office/drawing/2014/main" id="{80E8D8A5-CC0C-E342-915E-2D245284EF64}"/>
              </a:ext>
            </a:extLst>
          </p:cNvPr>
          <p:cNvSpPr/>
          <p:nvPr/>
        </p:nvSpPr>
        <p:spPr>
          <a:xfrm rot="9618563">
            <a:off x="11187832" y="2958389"/>
            <a:ext cx="280501" cy="195072"/>
          </a:xfrm>
          <a:prstGeom prst="rightArrow">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26704818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77105B8A-2079-1F42-BD86-9039DCF32117}"/>
              </a:ext>
            </a:extLst>
          </p:cNvPr>
          <p:cNvSpPr>
            <a:spLocks noGrp="1"/>
          </p:cNvSpPr>
          <p:nvPr>
            <p:ph idx="1"/>
          </p:nvPr>
        </p:nvSpPr>
        <p:spPr>
          <a:xfrm>
            <a:off x="838200" y="413657"/>
            <a:ext cx="10515600" cy="2111829"/>
          </a:xfrm>
        </p:spPr>
        <p:txBody>
          <a:bodyPr>
            <a:normAutofit/>
          </a:bodyPr>
          <a:lstStyle/>
          <a:p>
            <a:pPr marL="0" indent="0">
              <a:buNone/>
            </a:pPr>
            <a:r>
              <a:rPr lang="it-IT" sz="1600" b="1" dirty="0"/>
              <a:t>FARMACOGNOSIA + FITOTERAPIA = COMPLESSITÀ</a:t>
            </a:r>
          </a:p>
          <a:p>
            <a:pPr marL="0" indent="0">
              <a:buNone/>
            </a:pPr>
            <a:r>
              <a:rPr lang="it-IT" sz="1600" dirty="0"/>
              <a:t>Dinanzi al pz, il medico e il farmacista esperti di farmacognosia e fitoterapia, devono concentrare al massimo le loro conoscenze per poter consigliare al pz stesso:</a:t>
            </a:r>
          </a:p>
          <a:p>
            <a:pPr>
              <a:buFontTx/>
              <a:buChar char="-"/>
            </a:pPr>
            <a:r>
              <a:rPr lang="it-IT" sz="1600" dirty="0"/>
              <a:t>Il tipo di pianta</a:t>
            </a:r>
          </a:p>
          <a:p>
            <a:pPr>
              <a:buFontTx/>
              <a:buChar char="-"/>
            </a:pPr>
            <a:r>
              <a:rPr lang="it-IT" sz="1600" dirty="0"/>
              <a:t>Il tipo di droga</a:t>
            </a:r>
          </a:p>
          <a:p>
            <a:pPr>
              <a:buFontTx/>
              <a:buChar char="-"/>
            </a:pPr>
            <a:r>
              <a:rPr lang="it-IT" sz="1600" dirty="0"/>
              <a:t>Il tipo di preparato</a:t>
            </a:r>
          </a:p>
        </p:txBody>
      </p:sp>
      <p:sp>
        <p:nvSpPr>
          <p:cNvPr id="4" name="Parentesi graffa chiusa 3">
            <a:extLst>
              <a:ext uri="{FF2B5EF4-FFF2-40B4-BE49-F238E27FC236}">
                <a16:creationId xmlns:a16="http://schemas.microsoft.com/office/drawing/2014/main" id="{E355BDF5-07AA-BA46-99B9-100722775E91}"/>
              </a:ext>
            </a:extLst>
          </p:cNvPr>
          <p:cNvSpPr/>
          <p:nvPr/>
        </p:nvSpPr>
        <p:spPr>
          <a:xfrm>
            <a:off x="3287485" y="1378531"/>
            <a:ext cx="217715" cy="896583"/>
          </a:xfrm>
          <a:prstGeom prst="rightBrace">
            <a:avLst>
              <a:gd name="adj1" fmla="val 60834"/>
              <a:gd name="adj2" fmla="val 48667"/>
            </a:avLst>
          </a:prstGeom>
          <a:ln w="3492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5" name="CasellaDiTesto 4">
            <a:extLst>
              <a:ext uri="{FF2B5EF4-FFF2-40B4-BE49-F238E27FC236}">
                <a16:creationId xmlns:a16="http://schemas.microsoft.com/office/drawing/2014/main" id="{BB8CEB1C-81BD-FA4E-A13D-931935F54237}"/>
              </a:ext>
            </a:extLst>
          </p:cNvPr>
          <p:cNvSpPr txBox="1"/>
          <p:nvPr/>
        </p:nvSpPr>
        <p:spPr>
          <a:xfrm>
            <a:off x="4003232" y="1672933"/>
            <a:ext cx="3771738" cy="307777"/>
          </a:xfrm>
          <a:prstGeom prst="rect">
            <a:avLst/>
          </a:prstGeom>
          <a:noFill/>
        </p:spPr>
        <p:txBody>
          <a:bodyPr wrap="none" rtlCol="0">
            <a:spAutoFit/>
          </a:bodyPr>
          <a:lstStyle/>
          <a:p>
            <a:r>
              <a:rPr lang="it-IT" sz="1400" dirty="0"/>
              <a:t>da somministrare (con che modalità e posologia) </a:t>
            </a:r>
          </a:p>
        </p:txBody>
      </p:sp>
      <p:sp>
        <p:nvSpPr>
          <p:cNvPr id="6" name="CasellaDiTesto 5">
            <a:extLst>
              <a:ext uri="{FF2B5EF4-FFF2-40B4-BE49-F238E27FC236}">
                <a16:creationId xmlns:a16="http://schemas.microsoft.com/office/drawing/2014/main" id="{FAD81BC8-7C43-5B42-A938-DDEE8C673DAE}"/>
              </a:ext>
            </a:extLst>
          </p:cNvPr>
          <p:cNvSpPr txBox="1"/>
          <p:nvPr/>
        </p:nvSpPr>
        <p:spPr>
          <a:xfrm>
            <a:off x="410947" y="4607710"/>
            <a:ext cx="3592285" cy="1169551"/>
          </a:xfrm>
          <a:prstGeom prst="rect">
            <a:avLst/>
          </a:prstGeom>
          <a:noFill/>
        </p:spPr>
        <p:txBody>
          <a:bodyPr wrap="square" rtlCol="0">
            <a:spAutoFit/>
          </a:bodyPr>
          <a:lstStyle/>
          <a:p>
            <a:r>
              <a:rPr lang="it-IT" sz="1400" dirty="0"/>
              <a:t>Medico esperto:</a:t>
            </a:r>
          </a:p>
          <a:p>
            <a:pPr marL="285750" indent="-285750">
              <a:buFontTx/>
              <a:buChar char="-"/>
            </a:pPr>
            <a:r>
              <a:rPr lang="it-IT" sz="1400" dirty="0"/>
              <a:t>Esame obiettivo, diagnosi, prognosi, etc.</a:t>
            </a:r>
          </a:p>
          <a:p>
            <a:pPr marL="285750" indent="-285750">
              <a:buFontTx/>
              <a:buChar char="-"/>
            </a:pPr>
            <a:r>
              <a:rPr lang="it-IT" sz="1400" dirty="0"/>
              <a:t>Prescrizione formulazione galenica magistrale o prodotto industriale (se ne conosce)</a:t>
            </a:r>
          </a:p>
        </p:txBody>
      </p:sp>
      <p:sp>
        <p:nvSpPr>
          <p:cNvPr id="7" name="CasellaDiTesto 6">
            <a:extLst>
              <a:ext uri="{FF2B5EF4-FFF2-40B4-BE49-F238E27FC236}">
                <a16:creationId xmlns:a16="http://schemas.microsoft.com/office/drawing/2014/main" id="{974547A5-AF7E-E143-B12C-B900142B64E0}"/>
              </a:ext>
            </a:extLst>
          </p:cNvPr>
          <p:cNvSpPr txBox="1"/>
          <p:nvPr/>
        </p:nvSpPr>
        <p:spPr>
          <a:xfrm>
            <a:off x="4430160" y="4607710"/>
            <a:ext cx="3951514" cy="1169551"/>
          </a:xfrm>
          <a:prstGeom prst="rect">
            <a:avLst/>
          </a:prstGeom>
          <a:noFill/>
        </p:spPr>
        <p:txBody>
          <a:bodyPr wrap="square" rtlCol="0">
            <a:spAutoFit/>
          </a:bodyPr>
          <a:lstStyle/>
          <a:p>
            <a:r>
              <a:rPr lang="it-IT" sz="1400" dirty="0"/>
              <a:t>Farmacista esperto:</a:t>
            </a:r>
          </a:p>
          <a:p>
            <a:pPr marL="285750" indent="-285750">
              <a:buFontTx/>
              <a:buChar char="-"/>
            </a:pPr>
            <a:r>
              <a:rPr lang="it-IT" sz="1400" dirty="0"/>
              <a:t>Valutazione dei sintomi e disturbi minori (non può fare diagnosi, prognosi, prescrizione etc.)</a:t>
            </a:r>
          </a:p>
          <a:p>
            <a:pPr marL="285750" indent="-285750">
              <a:buFontTx/>
              <a:buChar char="-"/>
            </a:pPr>
            <a:r>
              <a:rPr lang="it-IT" sz="1400" dirty="0"/>
              <a:t>Consiglio formulazione galenica officinale o prodotto industriale (già presente in farmacia)</a:t>
            </a:r>
          </a:p>
        </p:txBody>
      </p:sp>
      <p:sp>
        <p:nvSpPr>
          <p:cNvPr id="10" name="CasellaDiTesto 9">
            <a:extLst>
              <a:ext uri="{FF2B5EF4-FFF2-40B4-BE49-F238E27FC236}">
                <a16:creationId xmlns:a16="http://schemas.microsoft.com/office/drawing/2014/main" id="{C5D13F04-9F0F-5F45-A681-DBD1B8E511D2}"/>
              </a:ext>
            </a:extLst>
          </p:cNvPr>
          <p:cNvSpPr txBox="1"/>
          <p:nvPr/>
        </p:nvSpPr>
        <p:spPr>
          <a:xfrm>
            <a:off x="9220198" y="3822879"/>
            <a:ext cx="2876538" cy="2523768"/>
          </a:xfrm>
          <a:prstGeom prst="rect">
            <a:avLst/>
          </a:prstGeom>
          <a:solidFill>
            <a:schemeClr val="bg1"/>
          </a:solidFill>
        </p:spPr>
        <p:txBody>
          <a:bodyPr wrap="square" rtlCol="0">
            <a:spAutoFit/>
          </a:bodyPr>
          <a:lstStyle/>
          <a:p>
            <a:r>
              <a:rPr lang="it-IT" sz="1400" dirty="0"/>
              <a:t>Altre figure:</a:t>
            </a:r>
          </a:p>
          <a:p>
            <a:pPr marL="285750" indent="-285750">
              <a:buFontTx/>
              <a:buChar char="-"/>
            </a:pPr>
            <a:r>
              <a:rPr lang="it-IT" sz="1400" dirty="0"/>
              <a:t>Naturopata, Erborista, etc.</a:t>
            </a:r>
          </a:p>
          <a:p>
            <a:pPr marL="285750" indent="-285750">
              <a:buFontTx/>
              <a:buChar char="-"/>
            </a:pPr>
            <a:r>
              <a:rPr lang="it-IT" sz="1400" dirty="0"/>
              <a:t>Possono solo consigliare prodotti erboristici (estemporanei, non hanno AIC = infusi, decotti), integratori alimentari, alimenti in generale</a:t>
            </a:r>
          </a:p>
          <a:p>
            <a:pPr marL="285750" indent="-285750">
              <a:buFontTx/>
              <a:buChar char="-"/>
            </a:pPr>
            <a:r>
              <a:rPr lang="it-IT" sz="1400" dirty="0"/>
              <a:t>Non possono parlare di patologia nel loro </a:t>
            </a:r>
            <a:r>
              <a:rPr lang="it-IT" sz="1400" dirty="0" err="1"/>
              <a:t>setting</a:t>
            </a:r>
            <a:r>
              <a:rPr lang="it-IT" sz="1400" dirty="0"/>
              <a:t> di lavoro benché meno di trattarla (benessere)</a:t>
            </a:r>
          </a:p>
          <a:p>
            <a:pPr marL="285750" indent="-285750">
              <a:buFontTx/>
              <a:buChar char="-"/>
            </a:pPr>
            <a:endParaRPr lang="it-IT" dirty="0"/>
          </a:p>
        </p:txBody>
      </p:sp>
      <p:sp>
        <p:nvSpPr>
          <p:cNvPr id="13" name="CasellaDiTesto 12">
            <a:extLst>
              <a:ext uri="{FF2B5EF4-FFF2-40B4-BE49-F238E27FC236}">
                <a16:creationId xmlns:a16="http://schemas.microsoft.com/office/drawing/2014/main" id="{F4F1497F-81EC-B146-B2D5-C26092FE028D}"/>
              </a:ext>
            </a:extLst>
          </p:cNvPr>
          <p:cNvSpPr txBox="1"/>
          <p:nvPr/>
        </p:nvSpPr>
        <p:spPr>
          <a:xfrm>
            <a:off x="5189164" y="2884224"/>
            <a:ext cx="978217" cy="369332"/>
          </a:xfrm>
          <a:prstGeom prst="rect">
            <a:avLst/>
          </a:prstGeom>
          <a:noFill/>
        </p:spPr>
        <p:txBody>
          <a:bodyPr wrap="none" rtlCol="0">
            <a:spAutoFit/>
          </a:bodyPr>
          <a:lstStyle/>
          <a:p>
            <a:r>
              <a:rPr lang="it-IT" dirty="0"/>
              <a:t>Paziente</a:t>
            </a:r>
          </a:p>
        </p:txBody>
      </p:sp>
      <p:cxnSp>
        <p:nvCxnSpPr>
          <p:cNvPr id="15" name="Connettore 2 14">
            <a:extLst>
              <a:ext uri="{FF2B5EF4-FFF2-40B4-BE49-F238E27FC236}">
                <a16:creationId xmlns:a16="http://schemas.microsoft.com/office/drawing/2014/main" id="{20E355E4-7DA0-4741-AFA4-601D8320FBA1}"/>
              </a:ext>
            </a:extLst>
          </p:cNvPr>
          <p:cNvCxnSpPr>
            <a:endCxn id="6" idx="0"/>
          </p:cNvCxnSpPr>
          <p:nvPr/>
        </p:nvCxnSpPr>
        <p:spPr>
          <a:xfrm flipH="1">
            <a:off x="2207090" y="3429000"/>
            <a:ext cx="2876539" cy="117871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ttore 2 15">
            <a:extLst>
              <a:ext uri="{FF2B5EF4-FFF2-40B4-BE49-F238E27FC236}">
                <a16:creationId xmlns:a16="http://schemas.microsoft.com/office/drawing/2014/main" id="{A10A49F8-3C68-EB43-9360-5079D4E4108C}"/>
              </a:ext>
            </a:extLst>
          </p:cNvPr>
          <p:cNvCxnSpPr>
            <a:cxnSpLocks/>
          </p:cNvCxnSpPr>
          <p:nvPr/>
        </p:nvCxnSpPr>
        <p:spPr>
          <a:xfrm>
            <a:off x="5682344" y="3429000"/>
            <a:ext cx="0" cy="108857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ttore 2 19">
            <a:extLst>
              <a:ext uri="{FF2B5EF4-FFF2-40B4-BE49-F238E27FC236}">
                <a16:creationId xmlns:a16="http://schemas.microsoft.com/office/drawing/2014/main" id="{13BB5598-9DA7-6D4B-A4EC-72AD0EDF6ED7}"/>
              </a:ext>
            </a:extLst>
          </p:cNvPr>
          <p:cNvCxnSpPr>
            <a:cxnSpLocks/>
          </p:cNvCxnSpPr>
          <p:nvPr/>
        </p:nvCxnSpPr>
        <p:spPr>
          <a:xfrm>
            <a:off x="6405917" y="3429000"/>
            <a:ext cx="2596569" cy="100148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ttore 2 24">
            <a:extLst>
              <a:ext uri="{FF2B5EF4-FFF2-40B4-BE49-F238E27FC236}">
                <a16:creationId xmlns:a16="http://schemas.microsoft.com/office/drawing/2014/main" id="{B1D0300F-2697-AE40-935C-AA6C87B359F4}"/>
              </a:ext>
            </a:extLst>
          </p:cNvPr>
          <p:cNvCxnSpPr>
            <a:endCxn id="7" idx="1"/>
          </p:cNvCxnSpPr>
          <p:nvPr/>
        </p:nvCxnSpPr>
        <p:spPr>
          <a:xfrm>
            <a:off x="3853543" y="5192484"/>
            <a:ext cx="576617" cy="2"/>
          </a:xfrm>
          <a:prstGeom prst="straightConnector1">
            <a:avLst/>
          </a:prstGeom>
          <a:ln w="412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0575763"/>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699</TotalTime>
  <Words>3687</Words>
  <Application>Microsoft Macintosh PowerPoint</Application>
  <PresentationFormat>Widescreen</PresentationFormat>
  <Paragraphs>503</Paragraphs>
  <Slides>48</Slides>
  <Notes>4</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48</vt:i4>
      </vt:variant>
    </vt:vector>
  </HeadingPairs>
  <TitlesOfParts>
    <vt:vector size="52" baseType="lpstr">
      <vt:lpstr>Arial</vt:lpstr>
      <vt:lpstr>Calibri</vt:lpstr>
      <vt:lpstr>Calibri Light</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Andrea Maraschio</dc:creator>
  <cp:lastModifiedBy>Andrea Maraschio</cp:lastModifiedBy>
  <cp:revision>24</cp:revision>
  <dcterms:created xsi:type="dcterms:W3CDTF">2021-02-10T22:20:53Z</dcterms:created>
  <dcterms:modified xsi:type="dcterms:W3CDTF">2021-02-11T09:59:56Z</dcterms:modified>
</cp:coreProperties>
</file>