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67" r:id="rId3"/>
    <p:sldId id="268" r:id="rId4"/>
    <p:sldId id="259" r:id="rId5"/>
    <p:sldId id="264" r:id="rId6"/>
    <p:sldId id="265" r:id="rId7"/>
    <p:sldId id="269" r:id="rId8"/>
    <p:sldId id="270" r:id="rId9"/>
    <p:sldId id="271" r:id="rId10"/>
    <p:sldId id="272" r:id="rId11"/>
    <p:sldId id="273" r:id="rId12"/>
    <p:sldId id="274" r:id="rId13"/>
    <p:sldId id="261" r:id="rId14"/>
    <p:sldId id="262" r:id="rId15"/>
    <p:sldId id="258" r:id="rId16"/>
    <p:sldId id="275" r:id="rId17"/>
    <p:sldId id="276" r:id="rId18"/>
    <p:sldId id="277" r:id="rId19"/>
    <p:sldId id="278" r:id="rId20"/>
    <p:sldId id="279" r:id="rId21"/>
    <p:sldId id="280" r:id="rId22"/>
    <p:sldId id="281" r:id="rId23"/>
    <p:sldId id="294" r:id="rId24"/>
    <p:sldId id="295" r:id="rId25"/>
    <p:sldId id="283" r:id="rId26"/>
    <p:sldId id="284" r:id="rId2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45" autoAdjust="0"/>
    <p:restoredTop sz="94599"/>
  </p:normalViewPr>
  <p:slideViewPr>
    <p:cSldViewPr snapToGrid="0">
      <p:cViewPr varScale="1">
        <p:scale>
          <a:sx n="65" d="100"/>
          <a:sy n="65" d="100"/>
        </p:scale>
        <p:origin x="72"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FCB3C1-04B1-5B42-8EBB-12E0E2AAC03F}" type="datetimeFigureOut">
              <a:rPr lang="it-IT" smtClean="0"/>
              <a:t>08/02/2021</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360BA-2097-A346-B2ED-6B0D3F48BAD4}" type="slidenum">
              <a:rPr lang="it-IT" smtClean="0"/>
              <a:t>‹N›</a:t>
            </a:fld>
            <a:endParaRPr lang="it-IT"/>
          </a:p>
        </p:txBody>
      </p:sp>
    </p:spTree>
    <p:extLst>
      <p:ext uri="{BB962C8B-B14F-4D97-AF65-F5344CB8AC3E}">
        <p14:creationId xmlns:p14="http://schemas.microsoft.com/office/powerpoint/2010/main" val="78705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99349BD-ED14-084E-B620-B22D66CB18C9}" type="slidenum">
              <a:rPr lang="it-IT" smtClean="0"/>
              <a:t>4</a:t>
            </a:fld>
            <a:endParaRPr lang="it-IT"/>
          </a:p>
        </p:txBody>
      </p:sp>
    </p:spTree>
    <p:extLst>
      <p:ext uri="{BB962C8B-B14F-4D97-AF65-F5344CB8AC3E}">
        <p14:creationId xmlns:p14="http://schemas.microsoft.com/office/powerpoint/2010/main" val="1728336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Utricolo,</a:t>
            </a:r>
            <a:r>
              <a:rPr lang="it-IT" baseline="0" dirty="0"/>
              <a:t> succulo e canali semicircolari </a:t>
            </a:r>
            <a:r>
              <a:rPr lang="it-IT" baseline="0" dirty="0">
                <a:sym typeface="Wingdings"/>
              </a:rPr>
              <a:t> l’informazione passa nei nuclei vestibolari, situati nel tronco encefalico</a:t>
            </a:r>
          </a:p>
          <a:p>
            <a:r>
              <a:rPr lang="it-IT" baseline="0" dirty="0">
                <a:sym typeface="Wingdings"/>
              </a:rPr>
              <a:t>Nervo acustico (vestibolo-cocleare)</a:t>
            </a:r>
          </a:p>
          <a:p>
            <a:endParaRPr lang="it-IT" baseline="0" dirty="0">
              <a:sym typeface="Wingdings"/>
            </a:endParaRPr>
          </a:p>
          <a:p>
            <a:endParaRPr lang="it-IT" baseline="0" dirty="0">
              <a:sym typeface="Wingdings"/>
            </a:endParaRPr>
          </a:p>
          <a:p>
            <a:endParaRPr lang="it-IT" baseline="0" dirty="0">
              <a:sym typeface="Wingdings"/>
            </a:endParaRPr>
          </a:p>
          <a:p>
            <a:endParaRPr lang="it-IT" dirty="0"/>
          </a:p>
        </p:txBody>
      </p:sp>
      <p:sp>
        <p:nvSpPr>
          <p:cNvPr id="4" name="Segnaposto numero diapositiva 3"/>
          <p:cNvSpPr>
            <a:spLocks noGrp="1"/>
          </p:cNvSpPr>
          <p:nvPr>
            <p:ph type="sldNum" sz="quarter" idx="10"/>
          </p:nvPr>
        </p:nvSpPr>
        <p:spPr/>
        <p:txBody>
          <a:bodyPr/>
          <a:lstStyle/>
          <a:p>
            <a:fld id="{EEA360BA-2097-A346-B2ED-6B0D3F48BAD4}" type="slidenum">
              <a:rPr lang="it-IT" smtClean="0"/>
              <a:t>7</a:t>
            </a:fld>
            <a:endParaRPr lang="it-IT"/>
          </a:p>
        </p:txBody>
      </p:sp>
    </p:spTree>
    <p:extLst>
      <p:ext uri="{BB962C8B-B14F-4D97-AF65-F5344CB8AC3E}">
        <p14:creationId xmlns:p14="http://schemas.microsoft.com/office/powerpoint/2010/main" val="1431494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Sistema Vestibolare: </a:t>
            </a:r>
            <a:r>
              <a:rPr lang="it-IT" dirty="0" err="1"/>
              <a:t>Succolo</a:t>
            </a:r>
            <a:r>
              <a:rPr lang="it-IT" dirty="0"/>
              <a:t>, Utricolo e canali semicircolari</a:t>
            </a:r>
          </a:p>
          <a:p>
            <a:r>
              <a:rPr lang="it-IT" dirty="0"/>
              <a:t>Sistema</a:t>
            </a:r>
            <a:r>
              <a:rPr lang="it-IT" baseline="0" dirty="0"/>
              <a:t> visivo: Fotorecettori e nervo ottico (lobo occipitale)</a:t>
            </a:r>
          </a:p>
          <a:p>
            <a:r>
              <a:rPr lang="it-IT" baseline="0" dirty="0"/>
              <a:t>Sistema </a:t>
            </a:r>
            <a:r>
              <a:rPr lang="it-IT" baseline="0" dirty="0" err="1"/>
              <a:t>Somatosensoriale</a:t>
            </a:r>
            <a:r>
              <a:rPr lang="it-IT" baseline="0" dirty="0"/>
              <a:t>: fornisce input sensoriali (esterocettivo, propriocettivo, enterocettivo </a:t>
            </a:r>
            <a:r>
              <a:rPr lang="it-IT" baseline="0" dirty="0">
                <a:sym typeface="Wingdings"/>
              </a:rPr>
              <a:t> </a:t>
            </a:r>
            <a:r>
              <a:rPr lang="it-IT" baseline="0" dirty="0" err="1">
                <a:sym typeface="Wingdings"/>
              </a:rPr>
              <a:t>omeositasi</a:t>
            </a:r>
            <a:r>
              <a:rPr lang="it-IT" baseline="0" dirty="0">
                <a:sym typeface="Wingdings"/>
              </a:rPr>
              <a:t> dell’organismo</a:t>
            </a:r>
            <a:r>
              <a:rPr lang="it-IT" baseline="0" dirty="0"/>
              <a:t>)</a:t>
            </a:r>
          </a:p>
          <a:p>
            <a:r>
              <a:rPr lang="it-IT" baseline="0" dirty="0"/>
              <a:t>Sistema </a:t>
            </a:r>
            <a:r>
              <a:rPr lang="it-IT" baseline="0" dirty="0" err="1"/>
              <a:t>stomatognatico</a:t>
            </a:r>
            <a:r>
              <a:rPr lang="it-IT" baseline="0" dirty="0"/>
              <a:t>: osso </a:t>
            </a:r>
            <a:r>
              <a:rPr lang="it-IT" baseline="0" dirty="0" err="1"/>
              <a:t>mascellare,arcata</a:t>
            </a:r>
            <a:r>
              <a:rPr lang="it-IT" baseline="0" dirty="0"/>
              <a:t> dentaria, mandibola, atm e muscoli masticatori) Questo sistema agisce direttamente e indirettamente attraverso il Recettore dento-occlusale determinando azioni sui recettori oculari, la respirazione, masticazione. Qualsiasi problema che causi un errore di masticazione porta ad uno spostamento della mandibola dalla sua posizione. Da ciò ne consegue che una </a:t>
            </a:r>
            <a:r>
              <a:rPr lang="it-IT" baseline="0" dirty="0" err="1"/>
              <a:t>malocclusione</a:t>
            </a:r>
            <a:r>
              <a:rPr lang="it-IT" baseline="0" dirty="0"/>
              <a:t> può determinare una disarmonia neuromuscolare e scheletrica compromettendo una corretta postura</a:t>
            </a:r>
            <a:endParaRPr lang="it-IT" dirty="0"/>
          </a:p>
        </p:txBody>
      </p:sp>
      <p:sp>
        <p:nvSpPr>
          <p:cNvPr id="4" name="Segnaposto numero diapositiva 3"/>
          <p:cNvSpPr>
            <a:spLocks noGrp="1"/>
          </p:cNvSpPr>
          <p:nvPr>
            <p:ph type="sldNum" sz="quarter" idx="10"/>
          </p:nvPr>
        </p:nvSpPr>
        <p:spPr/>
        <p:txBody>
          <a:bodyPr/>
          <a:lstStyle/>
          <a:p>
            <a:fld id="{EEA360BA-2097-A346-B2ED-6B0D3F48BAD4}" type="slidenum">
              <a:rPr lang="it-IT" smtClean="0"/>
              <a:t>10</a:t>
            </a:fld>
            <a:endParaRPr lang="it-IT"/>
          </a:p>
        </p:txBody>
      </p:sp>
    </p:spTree>
    <p:extLst>
      <p:ext uri="{BB962C8B-B14F-4D97-AF65-F5344CB8AC3E}">
        <p14:creationId xmlns:p14="http://schemas.microsoft.com/office/powerpoint/2010/main" val="332095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EEA360BA-2097-A346-B2ED-6B0D3F48BAD4}" type="slidenum">
              <a:rPr lang="it-IT" smtClean="0"/>
              <a:t>12</a:t>
            </a:fld>
            <a:endParaRPr lang="it-IT"/>
          </a:p>
        </p:txBody>
      </p:sp>
    </p:spTree>
    <p:extLst>
      <p:ext uri="{BB962C8B-B14F-4D97-AF65-F5344CB8AC3E}">
        <p14:creationId xmlns:p14="http://schemas.microsoft.com/office/powerpoint/2010/main" val="1209680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08/02/2021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92196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08/02/2021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582126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08/02/2021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883185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08/02/2021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4559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08/02/2021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26353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B14E42AB-4511-44DB-9793-EBD7C32C410A}" type="datetimeFigureOut">
              <a:rPr lang="it-IT" smtClean="0"/>
              <a:t>08/02/2021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727697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B14E42AB-4511-44DB-9793-EBD7C32C410A}" type="datetimeFigureOut">
              <a:rPr lang="it-IT" smtClean="0"/>
              <a:t>08/02/2021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67335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B14E42AB-4511-44DB-9793-EBD7C32C410A}" type="datetimeFigureOut">
              <a:rPr lang="it-IT" smtClean="0"/>
              <a:t>08/02/2021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248012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14E42AB-4511-44DB-9793-EBD7C32C410A}" type="datetimeFigureOut">
              <a:rPr lang="it-IT" smtClean="0"/>
              <a:t>08/02/2021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128503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08/02/2021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11815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08/02/2021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297742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42AB-4511-44DB-9793-EBD7C32C410A}" type="datetimeFigureOut">
              <a:rPr lang="it-IT" smtClean="0"/>
              <a:t>08/02/2021</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430FFB-5CA7-4E54-9DBE-252CDB923632}" type="slidenum">
              <a:rPr lang="it-IT" smtClean="0"/>
              <a:t>‹N›</a:t>
            </a:fld>
            <a:endParaRPr lang="it-IT"/>
          </a:p>
        </p:txBody>
      </p:sp>
    </p:spTree>
    <p:extLst>
      <p:ext uri="{BB962C8B-B14F-4D97-AF65-F5344CB8AC3E}">
        <p14:creationId xmlns:p14="http://schemas.microsoft.com/office/powerpoint/2010/main" val="2427980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albertomaraschio@gmail.com"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sellaDiTesto 4"/>
          <p:cNvSpPr txBox="1"/>
          <p:nvPr/>
        </p:nvSpPr>
        <p:spPr>
          <a:xfrm>
            <a:off x="600808" y="4170661"/>
            <a:ext cx="6210300" cy="1477328"/>
          </a:xfrm>
          <a:prstGeom prst="rect">
            <a:avLst/>
          </a:prstGeom>
          <a:noFill/>
        </p:spPr>
        <p:txBody>
          <a:bodyPr wrap="square" rtlCol="0">
            <a:spAutoFit/>
          </a:bodyPr>
          <a:lstStyle/>
          <a:p>
            <a:r>
              <a:rPr lang="it-IT" dirty="0">
                <a:solidFill>
                  <a:schemeClr val="bg1"/>
                </a:solidFill>
                <a:latin typeface="Montserrat Light" charset="0"/>
                <a:ea typeface="Montserrat Light" charset="0"/>
                <a:cs typeface="Montserrat Light" charset="0"/>
              </a:rPr>
              <a:t>Dott. ALBERTO MARASCHIO</a:t>
            </a:r>
          </a:p>
          <a:p>
            <a:pPr marL="285750" indent="-285750">
              <a:buFontTx/>
              <a:buChar char="-"/>
            </a:pPr>
            <a:r>
              <a:rPr lang="it-IT" dirty="0">
                <a:solidFill>
                  <a:schemeClr val="bg1"/>
                </a:solidFill>
                <a:latin typeface="Montserrat Light" charset="0"/>
                <a:ea typeface="Montserrat Light" charset="0"/>
                <a:cs typeface="Montserrat Light" charset="0"/>
              </a:rPr>
              <a:t>Laureato in Scienze Motorie</a:t>
            </a:r>
          </a:p>
          <a:p>
            <a:pPr marL="285750" indent="-285750">
              <a:buFontTx/>
              <a:buChar char="-"/>
            </a:pPr>
            <a:r>
              <a:rPr lang="it-IT" dirty="0">
                <a:solidFill>
                  <a:schemeClr val="bg1"/>
                </a:solidFill>
                <a:latin typeface="Montserrat Light" charset="0"/>
                <a:ea typeface="Montserrat Light" charset="0"/>
                <a:cs typeface="Montserrat Light" charset="0"/>
              </a:rPr>
              <a:t>Trainer Omeosinergetico</a:t>
            </a:r>
          </a:p>
          <a:p>
            <a:pPr marL="285750" indent="-285750">
              <a:buFontTx/>
              <a:buChar char="-"/>
            </a:pPr>
            <a:r>
              <a:rPr lang="it-IT" dirty="0">
                <a:solidFill>
                  <a:schemeClr val="bg1"/>
                </a:solidFill>
                <a:latin typeface="Montserrat Light" charset="0"/>
                <a:ea typeface="Montserrat Light" charset="0"/>
                <a:cs typeface="Montserrat Light" charset="0"/>
              </a:rPr>
              <a:t>Naturopata</a:t>
            </a:r>
          </a:p>
          <a:p>
            <a:pPr marL="285750" indent="-285750">
              <a:buFontTx/>
              <a:buChar char="-"/>
            </a:pPr>
            <a:r>
              <a:rPr lang="it-IT" dirty="0">
                <a:solidFill>
                  <a:schemeClr val="bg1"/>
                </a:solidFill>
                <a:latin typeface="Montserrat Light" charset="0"/>
                <a:ea typeface="Montserrat Light" charset="0"/>
                <a:cs typeface="Montserrat Light" charset="0"/>
              </a:rPr>
              <a:t>Studente di Osteopatia presso CIO </a:t>
            </a:r>
            <a:r>
              <a:rPr lang="mr-IN" dirty="0">
                <a:solidFill>
                  <a:schemeClr val="bg1"/>
                </a:solidFill>
                <a:latin typeface="Montserrat Light" charset="0"/>
                <a:ea typeface="Montserrat Light" charset="0"/>
                <a:cs typeface="Montserrat Light" charset="0"/>
              </a:rPr>
              <a:t>–</a:t>
            </a:r>
            <a:r>
              <a:rPr lang="it-IT" dirty="0">
                <a:solidFill>
                  <a:schemeClr val="bg1"/>
                </a:solidFill>
                <a:latin typeface="Montserrat Light" charset="0"/>
                <a:ea typeface="Montserrat Light" charset="0"/>
                <a:cs typeface="Montserrat Light" charset="0"/>
              </a:rPr>
              <a:t> Parma.</a:t>
            </a:r>
          </a:p>
        </p:txBody>
      </p:sp>
      <p:sp>
        <p:nvSpPr>
          <p:cNvPr id="2" name="Rettangolo 1"/>
          <p:cNvSpPr/>
          <p:nvPr/>
        </p:nvSpPr>
        <p:spPr>
          <a:xfrm>
            <a:off x="600808" y="773613"/>
            <a:ext cx="4727330" cy="646331"/>
          </a:xfrm>
          <a:prstGeom prst="rect">
            <a:avLst/>
          </a:prstGeom>
        </p:spPr>
        <p:txBody>
          <a:bodyPr wrap="square">
            <a:spAutoFit/>
          </a:bodyPr>
          <a:lstStyle/>
          <a:p>
            <a:r>
              <a:rPr lang="it-IT">
                <a:solidFill>
                  <a:schemeClr val="bg1"/>
                </a:solidFill>
                <a:latin typeface="Montserrat Light" charset="0"/>
                <a:ea typeface="Montserrat Light" charset="0"/>
                <a:cs typeface="Montserrat Light" charset="0"/>
              </a:rPr>
              <a:t>IL LINGUAGGIO DEL CORPO: OMEOCENTRATURA ORTOSTATICA</a:t>
            </a:r>
            <a:endParaRPr lang="it-IT" dirty="0">
              <a:solidFill>
                <a:schemeClr val="bg1"/>
              </a:solidFill>
              <a:latin typeface="Montserrat Light" charset="0"/>
              <a:ea typeface="Montserrat Light" charset="0"/>
              <a:cs typeface="Montserrat Light" charset="0"/>
            </a:endParaRP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6700" y="3080656"/>
            <a:ext cx="3211285" cy="3211285"/>
          </a:xfrm>
          <a:prstGeom prst="roundRect">
            <a:avLst/>
          </a:prstGeom>
        </p:spPr>
      </p:pic>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4029" y="928914"/>
            <a:ext cx="2556626" cy="1634671"/>
          </a:xfrm>
          <a:prstGeom prst="roundRect">
            <a:avLst/>
          </a:prstGeom>
        </p:spPr>
      </p:pic>
    </p:spTree>
    <p:extLst>
      <p:ext uri="{BB962C8B-B14F-4D97-AF65-F5344CB8AC3E}">
        <p14:creationId xmlns:p14="http://schemas.microsoft.com/office/powerpoint/2010/main" val="208963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SISTEMI E APPARATI </a:t>
            </a:r>
            <a:endParaRPr lang="it-IT" sz="4000" dirty="0"/>
          </a:p>
        </p:txBody>
      </p:sp>
      <p:sp>
        <p:nvSpPr>
          <p:cNvPr id="3" name="Segnaposto contenuto 2"/>
          <p:cNvSpPr>
            <a:spLocks noGrp="1"/>
          </p:cNvSpPr>
          <p:nvPr>
            <p:ph idx="1"/>
          </p:nvPr>
        </p:nvSpPr>
        <p:spPr>
          <a:xfrm>
            <a:off x="838200" y="1825625"/>
            <a:ext cx="10515600" cy="1286852"/>
          </a:xfrm>
        </p:spPr>
        <p:txBody>
          <a:bodyPr>
            <a:normAutofit/>
          </a:bodyPr>
          <a:lstStyle/>
          <a:p>
            <a:r>
              <a:rPr lang="it-IT" sz="2000" b="1" dirty="0"/>
              <a:t>Sistema Tonico </a:t>
            </a:r>
            <a:r>
              <a:rPr lang="mr-IN" sz="2000" b="1" dirty="0"/>
              <a:t>–</a:t>
            </a:r>
            <a:r>
              <a:rPr lang="it-IT" sz="2000" b="1" dirty="0"/>
              <a:t> Posturale: </a:t>
            </a:r>
            <a:r>
              <a:rPr lang="it-IT" sz="2000" dirty="0"/>
              <a:t>Il STP svolge diverse funzioni tra cui: lottare contro le forze di gravità, opporsi alle forze esterne, situarsi nello spazio-tempo strutturato che ci circonda e permette l’equilibrio nel movimento, guidandolo e rinforzandolo.</a:t>
            </a:r>
            <a:r>
              <a:rPr lang="it-IT" sz="2000" b="1" dirty="0"/>
              <a:t> </a:t>
            </a:r>
            <a:endParaRPr lang="it-IT" sz="2000" dirty="0"/>
          </a:p>
          <a:p>
            <a:endParaRPr lang="it-IT" sz="2000" dirty="0"/>
          </a:p>
          <a:p>
            <a:pPr marL="0" indent="0">
              <a:buNone/>
            </a:pPr>
            <a:endParaRPr lang="it-IT" sz="2000" dirty="0"/>
          </a:p>
          <a:p>
            <a:endParaRPr lang="it-IT" sz="2000" dirty="0"/>
          </a:p>
        </p:txBody>
      </p:sp>
      <p:sp>
        <p:nvSpPr>
          <p:cNvPr id="4" name="CasellaDiTesto 3"/>
          <p:cNvSpPr txBox="1"/>
          <p:nvPr/>
        </p:nvSpPr>
        <p:spPr>
          <a:xfrm>
            <a:off x="1107831" y="3323492"/>
            <a:ext cx="2321405" cy="369332"/>
          </a:xfrm>
          <a:prstGeom prst="rect">
            <a:avLst/>
          </a:prstGeom>
          <a:noFill/>
          <a:ln>
            <a:solidFill>
              <a:srgbClr val="C00000"/>
            </a:solidFill>
          </a:ln>
        </p:spPr>
        <p:txBody>
          <a:bodyPr wrap="none" rtlCol="0">
            <a:spAutoFit/>
          </a:bodyPr>
          <a:lstStyle/>
          <a:p>
            <a:r>
              <a:rPr lang="it-IT" dirty="0"/>
              <a:t>SISTEMA VESTIBOLARE</a:t>
            </a:r>
          </a:p>
        </p:txBody>
      </p:sp>
      <p:sp>
        <p:nvSpPr>
          <p:cNvPr id="5" name="Rettangolo 4"/>
          <p:cNvSpPr/>
          <p:nvPr/>
        </p:nvSpPr>
        <p:spPr>
          <a:xfrm>
            <a:off x="1108255" y="3903839"/>
            <a:ext cx="1693477" cy="369332"/>
          </a:xfrm>
          <a:prstGeom prst="rect">
            <a:avLst/>
          </a:prstGeom>
          <a:ln>
            <a:solidFill>
              <a:srgbClr val="C00000"/>
            </a:solidFill>
          </a:ln>
        </p:spPr>
        <p:txBody>
          <a:bodyPr wrap="none">
            <a:spAutoFit/>
          </a:bodyPr>
          <a:lstStyle/>
          <a:p>
            <a:r>
              <a:rPr lang="it-IT" dirty="0"/>
              <a:t>SISTEMA VISIVO</a:t>
            </a:r>
          </a:p>
        </p:txBody>
      </p:sp>
      <p:sp>
        <p:nvSpPr>
          <p:cNvPr id="6" name="Rettangolo 5"/>
          <p:cNvSpPr/>
          <p:nvPr/>
        </p:nvSpPr>
        <p:spPr>
          <a:xfrm>
            <a:off x="1107831" y="4484186"/>
            <a:ext cx="3039358" cy="369332"/>
          </a:xfrm>
          <a:prstGeom prst="rect">
            <a:avLst/>
          </a:prstGeom>
          <a:ln>
            <a:solidFill>
              <a:srgbClr val="C00000"/>
            </a:solidFill>
          </a:ln>
        </p:spPr>
        <p:txBody>
          <a:bodyPr wrap="none">
            <a:spAutoFit/>
          </a:bodyPr>
          <a:lstStyle/>
          <a:p>
            <a:r>
              <a:rPr lang="it-IT" dirty="0"/>
              <a:t>SISTEMA SOMATOSENSORIALE</a:t>
            </a:r>
          </a:p>
        </p:txBody>
      </p:sp>
      <p:sp>
        <p:nvSpPr>
          <p:cNvPr id="7" name="Rettangolo 6"/>
          <p:cNvSpPr/>
          <p:nvPr/>
        </p:nvSpPr>
        <p:spPr>
          <a:xfrm>
            <a:off x="1107831" y="5064533"/>
            <a:ext cx="2846485" cy="369332"/>
          </a:xfrm>
          <a:prstGeom prst="rect">
            <a:avLst/>
          </a:prstGeom>
          <a:ln>
            <a:solidFill>
              <a:srgbClr val="C00000"/>
            </a:solidFill>
          </a:ln>
        </p:spPr>
        <p:txBody>
          <a:bodyPr wrap="none">
            <a:spAutoFit/>
          </a:bodyPr>
          <a:lstStyle/>
          <a:p>
            <a:r>
              <a:rPr lang="it-IT" dirty="0"/>
              <a:t>SISTEMA STOMATOGNATICO</a:t>
            </a:r>
          </a:p>
        </p:txBody>
      </p:sp>
    </p:spTree>
    <p:extLst>
      <p:ext uri="{BB962C8B-B14F-4D97-AF65-F5344CB8AC3E}">
        <p14:creationId xmlns:p14="http://schemas.microsoft.com/office/powerpoint/2010/main" val="219328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ORGANIZZAZIONE FISIOLOGICA DEL CORPO</a:t>
            </a:r>
          </a:p>
        </p:txBody>
      </p:sp>
      <p:sp>
        <p:nvSpPr>
          <p:cNvPr id="3" name="Segnaposto contenuto 2"/>
          <p:cNvSpPr>
            <a:spLocks noGrp="1"/>
          </p:cNvSpPr>
          <p:nvPr>
            <p:ph idx="1"/>
          </p:nvPr>
        </p:nvSpPr>
        <p:spPr>
          <a:xfrm>
            <a:off x="838200" y="1825624"/>
            <a:ext cx="10515600" cy="4792889"/>
          </a:xfrm>
        </p:spPr>
        <p:txBody>
          <a:bodyPr>
            <a:normAutofit/>
          </a:bodyPr>
          <a:lstStyle/>
          <a:p>
            <a:pPr marL="0" indent="0">
              <a:buNone/>
            </a:pPr>
            <a:r>
              <a:rPr lang="it-IT" sz="2000" b="1" dirty="0"/>
              <a:t>DEFINIZIONE DI POSTURA:</a:t>
            </a:r>
          </a:p>
          <a:p>
            <a:r>
              <a:rPr lang="it-IT" sz="2000" dirty="0"/>
              <a:t>La “postura” è la posizione del nostro corpo nello spazio, intesa sia come atteggiamento che il corpo assume rispetto all’ambiente e alla superficie d’appoggio, sia come relazione spaziale tra i vari segmenti scheletrici, il cui fine, è il mantenimento dell’equilibrio in condizioni dinamiche e statiche, cui concorrono fattori neurologici, biomeccanici, </a:t>
            </a:r>
            <a:r>
              <a:rPr lang="it-IT" sz="2000" b="1" dirty="0"/>
              <a:t>psico-emotivi, relazionali</a:t>
            </a:r>
            <a:r>
              <a:rPr lang="it-IT" sz="2000" dirty="0"/>
              <a:t>.</a:t>
            </a:r>
          </a:p>
          <a:p>
            <a:endParaRPr lang="it-IT" sz="2000" dirty="0"/>
          </a:p>
          <a:p>
            <a:pPr marL="0" indent="0">
              <a:buNone/>
            </a:pPr>
            <a:r>
              <a:rPr lang="it-IT" sz="2000" dirty="0"/>
              <a:t>Attraverso la postura il corpo comunica:</a:t>
            </a:r>
          </a:p>
          <a:p>
            <a:r>
              <a:rPr lang="it-IT" altLang="it-IT" sz="2000" dirty="0"/>
              <a:t>Racconta uno stato d’animo particolare</a:t>
            </a:r>
          </a:p>
          <a:p>
            <a:r>
              <a:rPr lang="it-IT" altLang="it-IT" sz="2000" dirty="0"/>
              <a:t>La storia della persona </a:t>
            </a:r>
          </a:p>
          <a:p>
            <a:r>
              <a:rPr lang="it-IT" altLang="it-IT" sz="2000" dirty="0"/>
              <a:t>Esprime il vissuto corporeo e psichico dell’individuo</a:t>
            </a:r>
          </a:p>
          <a:p>
            <a:r>
              <a:rPr lang="it-IT" altLang="it-IT" sz="2000" dirty="0"/>
              <a:t>I suoi problemi</a:t>
            </a:r>
          </a:p>
          <a:p>
            <a:r>
              <a:rPr lang="it-IT" altLang="it-IT" sz="2000" dirty="0"/>
              <a:t>Racconta patologie interiori ,traumi.</a:t>
            </a:r>
          </a:p>
          <a:p>
            <a:endParaRPr lang="it-IT" sz="2000" dirty="0"/>
          </a:p>
          <a:p>
            <a:pPr>
              <a:buFont typeface="Wingdings" charset="2"/>
              <a:buChar char="§"/>
            </a:pPr>
            <a:endParaRPr lang="it-IT" sz="2000" dirty="0"/>
          </a:p>
        </p:txBody>
      </p:sp>
    </p:spTree>
    <p:extLst>
      <p:ext uri="{BB962C8B-B14F-4D97-AF65-F5344CB8AC3E}">
        <p14:creationId xmlns:p14="http://schemas.microsoft.com/office/powerpoint/2010/main" val="1576183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RESPIRAZIONE</a:t>
            </a:r>
          </a:p>
        </p:txBody>
      </p:sp>
      <p:sp>
        <p:nvSpPr>
          <p:cNvPr id="3" name="Segnaposto contenuto 2"/>
          <p:cNvSpPr>
            <a:spLocks noGrp="1"/>
          </p:cNvSpPr>
          <p:nvPr>
            <p:ph idx="1"/>
          </p:nvPr>
        </p:nvSpPr>
        <p:spPr/>
        <p:txBody>
          <a:bodyPr>
            <a:normAutofit/>
          </a:bodyPr>
          <a:lstStyle/>
          <a:p>
            <a:r>
              <a:rPr lang="it-IT" sz="2000" dirty="0"/>
              <a:t>Durante l’Omeocentratura Ortostatica, eseguiamo la respirazione trina: addominale, intercostale e clavicolare.</a:t>
            </a:r>
          </a:p>
          <a:p>
            <a:r>
              <a:rPr lang="it-IT" sz="2000" dirty="0"/>
              <a:t>La respirazione non si educa, si </a:t>
            </a:r>
            <a:r>
              <a:rPr lang="it-IT" sz="2000" b="1" dirty="0"/>
              <a:t>libera.</a:t>
            </a:r>
          </a:p>
          <a:p>
            <a:r>
              <a:rPr lang="it-IT" sz="2000" dirty="0"/>
              <a:t>Si insiste quindi sull’inspirazione libera (senza freno), profonda e regolare, seguita da una fase di espirazione lenta e rilasciata.</a:t>
            </a:r>
          </a:p>
          <a:p>
            <a:endParaRPr lang="it-IT" sz="2000" dirty="0"/>
          </a:p>
          <a:p>
            <a:endParaRPr lang="it-IT" sz="2000" dirty="0"/>
          </a:p>
          <a:p>
            <a:endParaRPr lang="it-IT" sz="2000" dirty="0"/>
          </a:p>
          <a:p>
            <a:endParaRPr lang="it-IT" sz="2000" dirty="0"/>
          </a:p>
          <a:p>
            <a:endParaRPr lang="it-IT" sz="2000" dirty="0"/>
          </a:p>
          <a:p>
            <a:pPr marL="0" indent="0">
              <a:buNone/>
            </a:pPr>
            <a:r>
              <a:rPr lang="it-IT" sz="2000" dirty="0"/>
              <a:t>										  </a:t>
            </a:r>
          </a:p>
        </p:txBody>
      </p:sp>
      <p:sp>
        <p:nvSpPr>
          <p:cNvPr id="4" name="Segnaposto piè di pagina 3"/>
          <p:cNvSpPr>
            <a:spLocks noGrp="1"/>
          </p:cNvSpPr>
          <p:nvPr>
            <p:ph type="ftr" sz="quarter" idx="11"/>
          </p:nvPr>
        </p:nvSpPr>
        <p:spPr/>
        <p:txBody>
          <a:bodyPr/>
          <a:lstStyle/>
          <a:p>
            <a:r>
              <a:rPr lang="it-IT" sz="1400" dirty="0">
                <a:solidFill>
                  <a:schemeClr val="tx1"/>
                </a:solidFill>
              </a:rPr>
              <a:t>”</a:t>
            </a:r>
            <a:r>
              <a:rPr lang="it-IT" sz="1400" dirty="0" err="1">
                <a:solidFill>
                  <a:schemeClr val="tx1"/>
                </a:solidFill>
              </a:rPr>
              <a:t>F</a:t>
            </a:r>
            <a:r>
              <a:rPr lang="it-IT" sz="1400" dirty="0">
                <a:solidFill>
                  <a:schemeClr val="tx1"/>
                </a:solidFill>
              </a:rPr>
              <a:t>. </a:t>
            </a:r>
            <a:r>
              <a:rPr lang="it-IT" sz="1400" dirty="0" err="1">
                <a:solidFill>
                  <a:schemeClr val="tx1"/>
                </a:solidFill>
              </a:rPr>
              <a:t>Mézières</a:t>
            </a:r>
            <a:r>
              <a:rPr lang="it-IT" sz="1400" dirty="0">
                <a:solidFill>
                  <a:schemeClr val="tx1"/>
                </a:solidFill>
              </a:rPr>
              <a:t>”</a:t>
            </a:r>
          </a:p>
        </p:txBody>
      </p:sp>
    </p:spTree>
    <p:extLst>
      <p:ext uri="{BB962C8B-B14F-4D97-AF65-F5344CB8AC3E}">
        <p14:creationId xmlns:p14="http://schemas.microsoft.com/office/powerpoint/2010/main" val="652544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OMEOCENTRATURA ORTOSTATICA</a:t>
            </a:r>
            <a:endParaRPr lang="it-IT" sz="4000" dirty="0"/>
          </a:p>
        </p:txBody>
      </p:sp>
      <p:sp>
        <p:nvSpPr>
          <p:cNvPr id="3" name="Segnaposto contenuto 2"/>
          <p:cNvSpPr>
            <a:spLocks noGrp="1"/>
          </p:cNvSpPr>
          <p:nvPr>
            <p:ph idx="1"/>
          </p:nvPr>
        </p:nvSpPr>
        <p:spPr/>
        <p:txBody>
          <a:bodyPr/>
          <a:lstStyle/>
          <a:p>
            <a:r>
              <a:rPr lang="it-IT" sz="2000" dirty="0"/>
              <a:t>È uno dei quattro strumenti della Filosofia Omeosinergetica</a:t>
            </a:r>
          </a:p>
          <a:p>
            <a:endParaRPr lang="it-IT" sz="2000" dirty="0"/>
          </a:p>
          <a:p>
            <a:r>
              <a:rPr lang="it-IT" sz="2000" dirty="0"/>
              <a:t>Composto da </a:t>
            </a:r>
            <a:r>
              <a:rPr lang="it-IT" sz="2000" b="1" dirty="0"/>
              <a:t>21</a:t>
            </a:r>
            <a:r>
              <a:rPr lang="it-IT" sz="2000" dirty="0"/>
              <a:t> movimenti</a:t>
            </a:r>
          </a:p>
          <a:p>
            <a:endParaRPr lang="it-IT" sz="2000" dirty="0"/>
          </a:p>
          <a:p>
            <a:r>
              <a:rPr lang="it-IT" sz="2000" dirty="0"/>
              <a:t>Agisce su vari livelli:</a:t>
            </a:r>
          </a:p>
          <a:p>
            <a:pPr marL="514350" indent="-514350">
              <a:buFont typeface="+mj-lt"/>
              <a:buAutoNum type="arabicPeriod"/>
            </a:pPr>
            <a:r>
              <a:rPr lang="it-IT" sz="2000" b="1" dirty="0"/>
              <a:t>Centri energetici </a:t>
            </a:r>
            <a:r>
              <a:rPr lang="it-IT" sz="2000" dirty="0"/>
              <a:t>secondo la Filosofia Omeosinergetica</a:t>
            </a:r>
          </a:p>
          <a:p>
            <a:pPr marL="514350" indent="-514350">
              <a:buFont typeface="+mj-lt"/>
              <a:buAutoNum type="arabicPeriod"/>
            </a:pPr>
            <a:r>
              <a:rPr lang="it-IT" sz="2000" dirty="0"/>
              <a:t>Apparati e sistemi del </a:t>
            </a:r>
            <a:r>
              <a:rPr lang="it-IT" sz="2000" b="1" dirty="0"/>
              <a:t>corpo</a:t>
            </a:r>
            <a:r>
              <a:rPr lang="it-IT" sz="2000" dirty="0"/>
              <a:t> (Es. Apparato scheletrico, respiratorio, Sistema muscolare, nervoso </a:t>
            </a:r>
            <a:r>
              <a:rPr lang="it-IT" sz="2000" dirty="0" err="1"/>
              <a:t>ecc</a:t>
            </a:r>
            <a:r>
              <a:rPr lang="mr-IN" sz="2000" dirty="0"/>
              <a:t>…</a:t>
            </a:r>
            <a:r>
              <a:rPr lang="it-IT" sz="2000" dirty="0"/>
              <a:t>)</a:t>
            </a:r>
          </a:p>
          <a:p>
            <a:pPr marL="514350" indent="-514350">
              <a:buFont typeface="+mj-lt"/>
              <a:buAutoNum type="arabicPeriod"/>
            </a:pPr>
            <a:r>
              <a:rPr lang="it-IT" sz="2000" b="1" dirty="0"/>
              <a:t>Individuo</a:t>
            </a:r>
            <a:r>
              <a:rPr lang="it-IT" sz="2000" dirty="0"/>
              <a:t> (essere presenti e/o centrati, ascoltare il proprio corpo, evocare ricordi o pensieri tramite le memorie ippocampali)</a:t>
            </a:r>
          </a:p>
          <a:p>
            <a:pPr marL="514350" indent="-514350">
              <a:buFont typeface="+mj-lt"/>
              <a:buAutoNum type="arabicPeriod"/>
            </a:pPr>
            <a:endParaRPr lang="it-IT" dirty="0"/>
          </a:p>
        </p:txBody>
      </p:sp>
    </p:spTree>
    <p:extLst>
      <p:ext uri="{BB962C8B-B14F-4D97-AF65-F5344CB8AC3E}">
        <p14:creationId xmlns:p14="http://schemas.microsoft.com/office/powerpoint/2010/main" val="1341181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OMEOCENTRATURA ORTOSTATICA</a:t>
            </a:r>
            <a:endParaRPr lang="it-IT" sz="4000" dirty="0"/>
          </a:p>
        </p:txBody>
      </p:sp>
      <p:sp>
        <p:nvSpPr>
          <p:cNvPr id="3" name="Segnaposto contenuto 2"/>
          <p:cNvSpPr>
            <a:spLocks noGrp="1"/>
          </p:cNvSpPr>
          <p:nvPr>
            <p:ph idx="1"/>
          </p:nvPr>
        </p:nvSpPr>
        <p:spPr/>
        <p:txBody>
          <a:bodyPr>
            <a:noAutofit/>
          </a:bodyPr>
          <a:lstStyle/>
          <a:p>
            <a:pPr marL="0" indent="0">
              <a:buNone/>
            </a:pPr>
            <a:r>
              <a:rPr lang="it-IT" sz="2000" b="1" dirty="0"/>
              <a:t>L’Omeocentratura Ortostatica </a:t>
            </a:r>
            <a:r>
              <a:rPr lang="it-IT" sz="2000" dirty="0"/>
              <a:t>è suddivisa in </a:t>
            </a:r>
            <a:r>
              <a:rPr lang="it-IT" sz="2000" i="1" dirty="0"/>
              <a:t>tre</a:t>
            </a:r>
            <a:r>
              <a:rPr lang="it-IT" sz="2000" dirty="0"/>
              <a:t> </a:t>
            </a:r>
            <a:r>
              <a:rPr lang="it-IT" sz="2000" i="1" dirty="0"/>
              <a:t>sotto fasi</a:t>
            </a:r>
            <a:r>
              <a:rPr lang="it-IT" sz="2000" dirty="0"/>
              <a:t>: </a:t>
            </a:r>
          </a:p>
          <a:p>
            <a:pPr marL="0" indent="0">
              <a:buNone/>
            </a:pPr>
            <a:endParaRPr lang="it-IT" sz="2000" dirty="0"/>
          </a:p>
          <a:p>
            <a:pPr marL="457200" indent="-457200">
              <a:buFont typeface="+mj-lt"/>
              <a:buAutoNum type="arabicPeriod"/>
            </a:pPr>
            <a:r>
              <a:rPr lang="it-IT" sz="2000" dirty="0"/>
              <a:t>Sotto fase dell’</a:t>
            </a:r>
            <a:r>
              <a:rPr lang="it-IT" sz="2000" b="1" dirty="0"/>
              <a:t>assestamento</a:t>
            </a:r>
            <a:r>
              <a:rPr lang="it-IT" sz="2000" dirty="0"/>
              <a:t>, che prevede i primi tre esercizi i quali interagiscono con </a:t>
            </a:r>
            <a:r>
              <a:rPr lang="it-IT" sz="2000" i="1" dirty="0"/>
              <a:t>l’equilibrio</a:t>
            </a:r>
            <a:r>
              <a:rPr lang="it-IT" sz="2000" dirty="0"/>
              <a:t> del corpo e dei sensi</a:t>
            </a:r>
          </a:p>
          <a:p>
            <a:pPr marL="457200" indent="-457200">
              <a:buFont typeface="+mj-lt"/>
              <a:buAutoNum type="arabicPeriod"/>
            </a:pPr>
            <a:endParaRPr lang="it-IT" sz="2000" dirty="0"/>
          </a:p>
          <a:p>
            <a:pPr marL="457200" indent="-457200">
              <a:buFont typeface="+mj-lt"/>
              <a:buAutoNum type="arabicPeriod"/>
            </a:pPr>
            <a:r>
              <a:rPr lang="it-IT" sz="2000" dirty="0"/>
              <a:t>Sotto fase del</a:t>
            </a:r>
            <a:r>
              <a:rPr lang="it-IT" sz="2000" b="1" dirty="0"/>
              <a:t> flusso</a:t>
            </a:r>
            <a:r>
              <a:rPr lang="it-IT" sz="2000" dirty="0"/>
              <a:t>, ove si eseguono quegli esercizi connessi ai </a:t>
            </a:r>
            <a:r>
              <a:rPr lang="it-IT" sz="2000" i="1" dirty="0"/>
              <a:t>7 centri energetici</a:t>
            </a:r>
            <a:r>
              <a:rPr lang="it-IT" sz="2000" dirty="0"/>
              <a:t>, attraverso i quali si mette in </a:t>
            </a:r>
            <a:r>
              <a:rPr lang="it-IT" sz="2000" i="1" dirty="0"/>
              <a:t>moto dinamico</a:t>
            </a:r>
            <a:r>
              <a:rPr lang="it-IT" sz="2000" dirty="0"/>
              <a:t> tutto ciò che è in </a:t>
            </a:r>
            <a:r>
              <a:rPr lang="it-IT" sz="2000" i="1" dirty="0"/>
              <a:t>stasi</a:t>
            </a:r>
            <a:r>
              <a:rPr lang="it-IT" sz="2000" dirty="0"/>
              <a:t> a livello strutturale e fisico </a:t>
            </a:r>
          </a:p>
          <a:p>
            <a:pPr marL="457200" indent="-457200">
              <a:buFont typeface="+mj-lt"/>
              <a:buAutoNum type="arabicPeriod"/>
            </a:pPr>
            <a:endParaRPr lang="it-IT" sz="2000" dirty="0"/>
          </a:p>
          <a:p>
            <a:pPr marL="457200" indent="-457200">
              <a:buFont typeface="+mj-lt"/>
              <a:buAutoNum type="arabicPeriod"/>
            </a:pPr>
            <a:r>
              <a:rPr lang="it-IT" sz="2000" dirty="0"/>
              <a:t>Sotto fase</a:t>
            </a:r>
            <a:r>
              <a:rPr lang="it-IT" sz="2000" b="1" dirty="0"/>
              <a:t> </a:t>
            </a:r>
            <a:r>
              <a:rPr lang="it-IT" sz="2000" dirty="0"/>
              <a:t>del</a:t>
            </a:r>
            <a:r>
              <a:rPr lang="it-IT" sz="2000" b="1" dirty="0"/>
              <a:t> movimento</a:t>
            </a:r>
            <a:r>
              <a:rPr lang="it-IT" sz="2000" dirty="0"/>
              <a:t>, che sottende i restanti esercizi che interagiscono con il corpo fisico a livello motorio</a:t>
            </a:r>
          </a:p>
          <a:p>
            <a:endParaRPr lang="it-IT" sz="2000" dirty="0"/>
          </a:p>
          <a:p>
            <a:endParaRPr lang="it-IT" sz="2000" dirty="0"/>
          </a:p>
        </p:txBody>
      </p:sp>
    </p:spTree>
    <p:extLst>
      <p:ext uri="{BB962C8B-B14F-4D97-AF65-F5344CB8AC3E}">
        <p14:creationId xmlns:p14="http://schemas.microsoft.com/office/powerpoint/2010/main" val="1256641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p>
        </p:txBody>
      </p:sp>
      <p:sp>
        <p:nvSpPr>
          <p:cNvPr id="3" name="Segnaposto contenuto 2"/>
          <p:cNvSpPr>
            <a:spLocks noGrp="1"/>
          </p:cNvSpPr>
          <p:nvPr>
            <p:ph idx="1"/>
          </p:nvPr>
        </p:nvSpPr>
        <p:spPr/>
        <p:txBody>
          <a:bodyPr/>
          <a:lstStyle/>
          <a:p>
            <a:pPr marL="0" indent="0" algn="ctr">
              <a:buNone/>
            </a:pPr>
            <a:r>
              <a:rPr lang="it-IT" sz="2000" dirty="0">
                <a:solidFill>
                  <a:srgbClr val="FF0000"/>
                </a:solidFill>
              </a:rPr>
              <a:t> (1) PENDOLO</a:t>
            </a:r>
          </a:p>
          <a:p>
            <a:pPr marL="457200" indent="-457200">
              <a:buFont typeface="+mj-lt"/>
              <a:buAutoNum type="arabicPeriod"/>
            </a:pPr>
            <a:r>
              <a:rPr lang="it-IT" sz="2000" dirty="0"/>
              <a:t>Sbilanciamento Dx</a:t>
            </a:r>
          </a:p>
          <a:p>
            <a:pPr marL="457200" indent="-457200">
              <a:buFont typeface="+mj-lt"/>
              <a:buAutoNum type="arabicPeriod"/>
            </a:pPr>
            <a:r>
              <a:rPr lang="it-IT" sz="2000" dirty="0"/>
              <a:t>Sbilanciamento Sx</a:t>
            </a:r>
          </a:p>
          <a:p>
            <a:pPr marL="457200" indent="-457200">
              <a:buFont typeface="+mj-lt"/>
              <a:buAutoNum type="arabicPeriod"/>
            </a:pPr>
            <a:r>
              <a:rPr lang="it-IT" sz="2000" dirty="0"/>
              <a:t>Sbilanciamento anteriore </a:t>
            </a:r>
            <a:r>
              <a:rPr lang="it-IT" sz="2000" dirty="0">
                <a:sym typeface="Wingdings"/>
              </a:rPr>
              <a:t> FUTURO </a:t>
            </a:r>
          </a:p>
          <a:p>
            <a:pPr marL="457200" indent="-457200">
              <a:buFont typeface="+mj-lt"/>
              <a:buAutoNum type="arabicPeriod"/>
            </a:pPr>
            <a:r>
              <a:rPr lang="it-IT" sz="2000" dirty="0"/>
              <a:t>Sbilanciamento posteriore </a:t>
            </a:r>
            <a:r>
              <a:rPr lang="it-IT" sz="2000" dirty="0">
                <a:sym typeface="Wingdings"/>
              </a:rPr>
              <a:t> PASSATO</a:t>
            </a:r>
            <a:r>
              <a:rPr lang="it-IT" sz="2000" dirty="0"/>
              <a:t> </a:t>
            </a:r>
          </a:p>
          <a:p>
            <a:pPr marL="457200" indent="-457200">
              <a:buFont typeface="+mj-lt"/>
              <a:buAutoNum type="arabicPeriod"/>
            </a:pPr>
            <a:r>
              <a:rPr lang="it-IT" sz="2000" dirty="0"/>
              <a:t>Rotazione (senso antiorario) </a:t>
            </a:r>
          </a:p>
          <a:p>
            <a:pPr marL="457200" indent="-457200">
              <a:buFont typeface="+mj-lt"/>
              <a:buAutoNum type="arabicPeriod"/>
            </a:pPr>
            <a:r>
              <a:rPr lang="it-IT" sz="2000" dirty="0"/>
              <a:t>Rotazione (senso orario) </a:t>
            </a:r>
          </a:p>
          <a:p>
            <a:r>
              <a:rPr lang="it-IT" sz="2000" dirty="0"/>
              <a:t>Pendolo: mediante questo esercizio entriamo in contatto con il </a:t>
            </a:r>
            <a:r>
              <a:rPr lang="it-IT" sz="2000" b="1" dirty="0"/>
              <a:t>movimento universale</a:t>
            </a:r>
            <a:r>
              <a:rPr lang="it-IT" sz="2000" dirty="0"/>
              <a:t>, che determina la stabilità naturale dell’individuo.</a:t>
            </a:r>
          </a:p>
          <a:p>
            <a:endParaRPr lang="it-IT" dirty="0"/>
          </a:p>
        </p:txBody>
      </p:sp>
      <p:sp>
        <p:nvSpPr>
          <p:cNvPr id="5" name="CasellaDiTesto 4"/>
          <p:cNvSpPr txBox="1"/>
          <p:nvPr/>
        </p:nvSpPr>
        <p:spPr>
          <a:xfrm>
            <a:off x="595086" y="275771"/>
            <a:ext cx="1687578" cy="369332"/>
          </a:xfrm>
          <a:prstGeom prst="rect">
            <a:avLst/>
          </a:prstGeom>
          <a:solidFill>
            <a:schemeClr val="accent2">
              <a:lumMod val="40000"/>
              <a:lumOff val="60000"/>
            </a:schemeClr>
          </a:solidFill>
        </p:spPr>
        <p:txBody>
          <a:bodyPr wrap="none" rtlCol="0">
            <a:spAutoFit/>
          </a:bodyPr>
          <a:lstStyle/>
          <a:p>
            <a:r>
              <a:rPr lang="it-IT" dirty="0"/>
              <a:t>ASSESTAMENTO</a:t>
            </a:r>
          </a:p>
        </p:txBody>
      </p:sp>
    </p:spTree>
    <p:extLst>
      <p:ext uri="{BB962C8B-B14F-4D97-AF65-F5344CB8AC3E}">
        <p14:creationId xmlns:p14="http://schemas.microsoft.com/office/powerpoint/2010/main" val="1359397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 (2) IN PIEDI</a:t>
            </a:r>
          </a:p>
          <a:p>
            <a:pPr marL="457200" indent="-457200">
              <a:buFont typeface="+mj-lt"/>
              <a:buAutoNum type="arabicPeriod"/>
            </a:pPr>
            <a:r>
              <a:rPr lang="it-IT" sz="2000" dirty="0"/>
              <a:t>Le braccia in avanti, con successiva rotazione dei polsi</a:t>
            </a:r>
          </a:p>
          <a:p>
            <a:r>
              <a:rPr lang="it-IT" sz="2000" dirty="0"/>
              <a:t>Dx</a:t>
            </a:r>
          </a:p>
          <a:p>
            <a:r>
              <a:rPr lang="it-IT" sz="2000" dirty="0"/>
              <a:t>Sx</a:t>
            </a:r>
          </a:p>
          <a:p>
            <a:pPr>
              <a:buFont typeface="Wingdings" charset="2"/>
              <a:buChar char="à"/>
            </a:pPr>
            <a:r>
              <a:rPr lang="it-IT" sz="2000" dirty="0"/>
              <a:t> Determina il naturale movimento del dare/ricevere oltre a evidenziare i legami sia famigliari che intimi. Caratteristica fondamentale dell’individuo per permettersi di essere entrambi. </a:t>
            </a:r>
          </a:p>
          <a:p>
            <a:pPr>
              <a:buFont typeface="Wingdings" charset="2"/>
              <a:buChar char="à"/>
            </a:pPr>
            <a:endParaRPr lang="it-IT" sz="2000" dirty="0"/>
          </a:p>
          <a:p>
            <a:pPr marL="457200" indent="-457200">
              <a:buFont typeface="+mj-lt"/>
              <a:buAutoNum type="arabicPeriod" startAt="2"/>
            </a:pPr>
            <a:r>
              <a:rPr lang="it-IT" sz="2000" dirty="0"/>
              <a:t>Il movimento successivo; mani chiuse a pugno e flessione d’anca + attivazione degli stabilizzatori del femore (piccolo, medio gluteo e tensore fascia lata), non raggiungere la massima accosciata:</a:t>
            </a:r>
          </a:p>
          <a:p>
            <a:pPr marL="0" indent="0">
              <a:buNone/>
            </a:pPr>
            <a:r>
              <a:rPr lang="it-IT" sz="2000" dirty="0">
                <a:sym typeface="Wingdings"/>
              </a:rPr>
              <a:t> D</a:t>
            </a:r>
            <a:r>
              <a:rPr lang="it-IT" sz="2000" dirty="0"/>
              <a:t>etermina il contatto naturale dell’alto e del basso (cielo/terra)</a:t>
            </a:r>
          </a:p>
        </p:txBody>
      </p:sp>
      <p:sp>
        <p:nvSpPr>
          <p:cNvPr id="6" name="CasellaDiTesto 5"/>
          <p:cNvSpPr txBox="1"/>
          <p:nvPr/>
        </p:nvSpPr>
        <p:spPr>
          <a:xfrm>
            <a:off x="595086" y="275771"/>
            <a:ext cx="1687578" cy="369332"/>
          </a:xfrm>
          <a:prstGeom prst="rect">
            <a:avLst/>
          </a:prstGeom>
          <a:solidFill>
            <a:schemeClr val="accent2">
              <a:lumMod val="40000"/>
              <a:lumOff val="60000"/>
            </a:schemeClr>
          </a:solidFill>
        </p:spPr>
        <p:txBody>
          <a:bodyPr wrap="none" rtlCol="0">
            <a:spAutoFit/>
          </a:bodyPr>
          <a:lstStyle/>
          <a:p>
            <a:r>
              <a:rPr lang="it-IT" dirty="0"/>
              <a:t>ASSESTAMENTO</a:t>
            </a:r>
          </a:p>
        </p:txBody>
      </p:sp>
    </p:spTree>
    <p:extLst>
      <p:ext uri="{BB962C8B-B14F-4D97-AF65-F5344CB8AC3E}">
        <p14:creationId xmlns:p14="http://schemas.microsoft.com/office/powerpoint/2010/main" val="2009128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(3) CAMMINATA O MARCIA</a:t>
            </a:r>
          </a:p>
          <a:p>
            <a:r>
              <a:rPr lang="it-IT" sz="2000" dirty="0"/>
              <a:t>La camminata o marcia: </a:t>
            </a:r>
          </a:p>
          <a:p>
            <a:pPr marL="457200" indent="-457200">
              <a:buFont typeface="+mj-lt"/>
              <a:buAutoNum type="arabicPeriod"/>
            </a:pPr>
            <a:r>
              <a:rPr lang="it-IT" sz="2000" dirty="0"/>
              <a:t>Occhi aperti</a:t>
            </a:r>
          </a:p>
          <a:p>
            <a:pPr marL="457200" indent="-457200">
              <a:buFont typeface="+mj-lt"/>
              <a:buAutoNum type="arabicPeriod"/>
            </a:pPr>
            <a:r>
              <a:rPr lang="it-IT" sz="2000" dirty="0"/>
              <a:t>Occhi chiusi </a:t>
            </a:r>
          </a:p>
          <a:p>
            <a:r>
              <a:rPr lang="it-IT" sz="2000" dirty="0"/>
              <a:t>Elaborazione delle informazioni tramite il STP</a:t>
            </a:r>
          </a:p>
          <a:p>
            <a:pPr marL="0" indent="0">
              <a:buNone/>
            </a:pPr>
            <a:r>
              <a:rPr lang="it-IT" sz="2000" dirty="0">
                <a:sym typeface="Wingdings"/>
              </a:rPr>
              <a:t></a:t>
            </a:r>
            <a:r>
              <a:rPr lang="it-IT" sz="2000" dirty="0"/>
              <a:t>Questo esercizio serve per dare movimento al corpo, è importante vedersi nel nostro quotidiano. </a:t>
            </a:r>
          </a:p>
          <a:p>
            <a:endParaRPr lang="it-IT" sz="2000" dirty="0"/>
          </a:p>
        </p:txBody>
      </p:sp>
      <p:sp>
        <p:nvSpPr>
          <p:cNvPr id="4" name="CasellaDiTesto 3"/>
          <p:cNvSpPr txBox="1"/>
          <p:nvPr/>
        </p:nvSpPr>
        <p:spPr>
          <a:xfrm>
            <a:off x="595086" y="275771"/>
            <a:ext cx="1687578" cy="369332"/>
          </a:xfrm>
          <a:prstGeom prst="rect">
            <a:avLst/>
          </a:prstGeom>
          <a:solidFill>
            <a:schemeClr val="accent2">
              <a:lumMod val="40000"/>
              <a:lumOff val="60000"/>
            </a:schemeClr>
          </a:solidFill>
        </p:spPr>
        <p:txBody>
          <a:bodyPr wrap="none" rtlCol="0">
            <a:spAutoFit/>
          </a:bodyPr>
          <a:lstStyle/>
          <a:p>
            <a:r>
              <a:rPr lang="it-IT" dirty="0"/>
              <a:t>ASSESTAMENTO</a:t>
            </a:r>
          </a:p>
        </p:txBody>
      </p:sp>
    </p:spTree>
    <p:extLst>
      <p:ext uri="{BB962C8B-B14F-4D97-AF65-F5344CB8AC3E}">
        <p14:creationId xmlns:p14="http://schemas.microsoft.com/office/powerpoint/2010/main" val="843975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(4) BACINO </a:t>
            </a:r>
            <a:r>
              <a:rPr lang="mr-IN" sz="2000" dirty="0">
                <a:solidFill>
                  <a:srgbClr val="FF0000"/>
                </a:solidFill>
              </a:rPr>
              <a:t>–</a:t>
            </a:r>
            <a:r>
              <a:rPr lang="it-IT" sz="2000" dirty="0">
                <a:solidFill>
                  <a:srgbClr val="FF0000"/>
                </a:solidFill>
              </a:rPr>
              <a:t> SETTIMO CENTRO ENERGETICO: GONADI </a:t>
            </a:r>
          </a:p>
          <a:p>
            <a:pPr marL="457200" indent="-457200">
              <a:buFont typeface="+mj-lt"/>
              <a:buAutoNum type="arabicPeriod"/>
            </a:pPr>
            <a:r>
              <a:rPr lang="it-IT" sz="2000" dirty="0"/>
              <a:t>Rotazione del Bacino: Dx e Sx</a:t>
            </a:r>
          </a:p>
          <a:p>
            <a:pPr>
              <a:buFont typeface="Wingdings" charset="2"/>
              <a:buChar char="à"/>
            </a:pPr>
            <a:r>
              <a:rPr lang="it-IT" sz="2000" dirty="0"/>
              <a:t> Movimento che agisce sul settimo centro energetico chiamato gonadi. </a:t>
            </a:r>
          </a:p>
          <a:p>
            <a:pPr>
              <a:buFont typeface="Wingdings" charset="2"/>
              <a:buChar char="à"/>
            </a:pPr>
            <a:r>
              <a:rPr lang="it-IT" sz="2000" dirty="0"/>
              <a:t> Racchiude la Trinità, il cosa siamo. Da questo punto di vista le memorie racchiuse in esso sono le esperienze vissute connesse a questi tre ruoli. riguardano le esperienze sentimentali sociali e genitoriale. </a:t>
            </a:r>
          </a:p>
          <a:p>
            <a:endParaRPr lang="it-IT" sz="2000" dirty="0"/>
          </a:p>
        </p:txBody>
      </p:sp>
      <p:sp>
        <p:nvSpPr>
          <p:cNvPr id="4" name="CasellaDiTesto 3"/>
          <p:cNvSpPr txBox="1"/>
          <p:nvPr/>
        </p:nvSpPr>
        <p:spPr>
          <a:xfrm>
            <a:off x="595086" y="275771"/>
            <a:ext cx="894732" cy="369332"/>
          </a:xfrm>
          <a:prstGeom prst="rect">
            <a:avLst/>
          </a:prstGeom>
          <a:solidFill>
            <a:schemeClr val="accent1">
              <a:lumMod val="40000"/>
              <a:lumOff val="60000"/>
            </a:schemeClr>
          </a:solidFill>
        </p:spPr>
        <p:txBody>
          <a:bodyPr wrap="none" rtlCol="0">
            <a:spAutoFit/>
          </a:bodyPr>
          <a:lstStyle/>
          <a:p>
            <a:r>
              <a:rPr lang="it-IT" dirty="0"/>
              <a:t>FLUSSO</a:t>
            </a:r>
          </a:p>
        </p:txBody>
      </p:sp>
    </p:spTree>
    <p:extLst>
      <p:ext uri="{BB962C8B-B14F-4D97-AF65-F5344CB8AC3E}">
        <p14:creationId xmlns:p14="http://schemas.microsoft.com/office/powerpoint/2010/main" val="1188289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(5) BACINO </a:t>
            </a:r>
            <a:r>
              <a:rPr lang="mr-IN" sz="2000" dirty="0">
                <a:solidFill>
                  <a:srgbClr val="FF0000"/>
                </a:solidFill>
              </a:rPr>
              <a:t>–</a:t>
            </a:r>
            <a:r>
              <a:rPr lang="it-IT" sz="2000" dirty="0">
                <a:solidFill>
                  <a:srgbClr val="FF0000"/>
                </a:solidFill>
              </a:rPr>
              <a:t> SESTO CENTRO ENERGETICO: SURRENALI</a:t>
            </a:r>
          </a:p>
          <a:p>
            <a:pPr marL="514350" indent="-514350">
              <a:buFont typeface="+mj-lt"/>
              <a:buAutoNum type="arabicPeriod"/>
            </a:pPr>
            <a:r>
              <a:rPr lang="it-IT" sz="2000" dirty="0"/>
              <a:t>Retroversione del Bacino:</a:t>
            </a:r>
          </a:p>
          <a:p>
            <a:pPr>
              <a:buFont typeface="Wingdings" charset="2"/>
              <a:buChar char="à"/>
            </a:pPr>
            <a:r>
              <a:rPr lang="it-IT" sz="2000" dirty="0">
                <a:sym typeface="Wingdings"/>
              </a:rPr>
              <a:t> E</a:t>
            </a:r>
            <a:r>
              <a:rPr lang="it-IT" sz="2000" dirty="0"/>
              <a:t>videnzia </a:t>
            </a:r>
            <a:r>
              <a:rPr lang="it-IT" sz="2000" b="1" dirty="0"/>
              <a:t>l’apertura o la chiusura </a:t>
            </a:r>
            <a:r>
              <a:rPr lang="it-IT" sz="2000" dirty="0"/>
              <a:t>che viviamo sempre nei confronti di un esterno, questo movimento a volte è lento a volte è veloce, identifica la velocità con la quale viviamo il tutto, non avendo la reazione</a:t>
            </a:r>
          </a:p>
          <a:p>
            <a:pPr>
              <a:buFont typeface="Wingdings" charset="2"/>
              <a:buChar char="à"/>
            </a:pPr>
            <a:r>
              <a:rPr lang="it-IT" sz="2000" dirty="0"/>
              <a:t> Il pavimento pelvico è importante sia per la donna che per l’uomo, contiene gli organi femminili e maschili.</a:t>
            </a:r>
          </a:p>
          <a:p>
            <a:endParaRPr lang="it-IT" dirty="0"/>
          </a:p>
          <a:p>
            <a:endParaRPr lang="it-IT" dirty="0"/>
          </a:p>
        </p:txBody>
      </p:sp>
      <p:sp>
        <p:nvSpPr>
          <p:cNvPr id="5" name="CasellaDiTesto 4"/>
          <p:cNvSpPr txBox="1"/>
          <p:nvPr/>
        </p:nvSpPr>
        <p:spPr>
          <a:xfrm>
            <a:off x="595086" y="275771"/>
            <a:ext cx="894732" cy="369332"/>
          </a:xfrm>
          <a:prstGeom prst="rect">
            <a:avLst/>
          </a:prstGeom>
          <a:solidFill>
            <a:schemeClr val="accent1">
              <a:lumMod val="40000"/>
              <a:lumOff val="60000"/>
            </a:schemeClr>
          </a:solidFill>
        </p:spPr>
        <p:txBody>
          <a:bodyPr wrap="none" rtlCol="0">
            <a:spAutoFit/>
          </a:bodyPr>
          <a:lstStyle/>
          <a:p>
            <a:r>
              <a:rPr lang="it-IT" dirty="0"/>
              <a:t>FLUSSO</a:t>
            </a:r>
          </a:p>
        </p:txBody>
      </p:sp>
    </p:spTree>
    <p:extLst>
      <p:ext uri="{BB962C8B-B14F-4D97-AF65-F5344CB8AC3E}">
        <p14:creationId xmlns:p14="http://schemas.microsoft.com/office/powerpoint/2010/main" val="2126268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IL LINGUAGGIO DEL CORPO</a:t>
            </a:r>
            <a:endParaRPr lang="it-IT" sz="4000" dirty="0"/>
          </a:p>
        </p:txBody>
      </p:sp>
      <p:sp>
        <p:nvSpPr>
          <p:cNvPr id="3" name="Segnaposto contenuto 2"/>
          <p:cNvSpPr>
            <a:spLocks noGrp="1"/>
          </p:cNvSpPr>
          <p:nvPr>
            <p:ph idx="1"/>
          </p:nvPr>
        </p:nvSpPr>
        <p:spPr/>
        <p:txBody>
          <a:bodyPr>
            <a:normAutofit/>
          </a:bodyPr>
          <a:lstStyle/>
          <a:p>
            <a:r>
              <a:rPr lang="it-IT" sz="2000" dirty="0"/>
              <a:t>Il linguaggio del corpo fa parte della comunicazione non verbale. In quest'ambito si interpretano le varie posture, i movimenti, l’espressione, lo sguardo ed altre importanti caratteristiche.</a:t>
            </a:r>
          </a:p>
          <a:p>
            <a:r>
              <a:rPr lang="it-IT" sz="2000" dirty="0"/>
              <a:t>Grazie all’esperienza osservazionale, la Filosofia Omeosinergetica ha saputo inquadrare e classificare il linguaggio del corpo durante l’Omeocentratura Ortostatica</a:t>
            </a:r>
          </a:p>
          <a:p>
            <a:r>
              <a:rPr lang="it-IT" sz="2000" dirty="0"/>
              <a:t>Come avviene l’esecuzione del movimento “indica” ciò che la persona sta vivendo, come il suo corpo interagisce con l’esterno, nella relazione con se stesso e con gli altri. </a:t>
            </a:r>
          </a:p>
          <a:p>
            <a:pPr marL="0" indent="0">
              <a:buNone/>
            </a:pPr>
            <a:endParaRPr lang="it-IT" sz="2000" dirty="0"/>
          </a:p>
          <a:p>
            <a:pPr marL="0" indent="0">
              <a:buNone/>
            </a:pPr>
            <a:endParaRPr lang="it-IT" sz="2000" dirty="0"/>
          </a:p>
          <a:p>
            <a:pPr marL="0" indent="0">
              <a:buNone/>
            </a:pPr>
            <a:r>
              <a:rPr lang="it-IT" sz="2000" dirty="0"/>
              <a:t>Cosa ci sta dicendo il corpo del cliente? Come interagisce con l’esterno? </a:t>
            </a:r>
          </a:p>
          <a:p>
            <a:pPr marL="0" indent="0">
              <a:buNone/>
            </a:pPr>
            <a:r>
              <a:rPr lang="it-IT" sz="2000" dirty="0"/>
              <a:t>(Rigido/Flessibile, Abbraccia/Si chiude</a:t>
            </a:r>
            <a:r>
              <a:rPr lang="mr-IN" sz="2000" dirty="0"/>
              <a:t>…</a:t>
            </a:r>
            <a:r>
              <a:rPr lang="it-IT" sz="2000" dirty="0"/>
              <a:t>)</a:t>
            </a:r>
          </a:p>
        </p:txBody>
      </p:sp>
    </p:spTree>
    <p:extLst>
      <p:ext uri="{BB962C8B-B14F-4D97-AF65-F5344CB8AC3E}">
        <p14:creationId xmlns:p14="http://schemas.microsoft.com/office/powerpoint/2010/main" val="1959675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(6) PRIMO, SECONDO E TERZO CENTRO ENERGETICO: EPIFISI </a:t>
            </a:r>
            <a:r>
              <a:rPr lang="mr-IN" sz="2000" dirty="0">
                <a:solidFill>
                  <a:srgbClr val="FF0000"/>
                </a:solidFill>
              </a:rPr>
              <a:t>–</a:t>
            </a:r>
            <a:r>
              <a:rPr lang="it-IT" sz="2000" dirty="0">
                <a:solidFill>
                  <a:srgbClr val="FF0000"/>
                </a:solidFill>
              </a:rPr>
              <a:t> IPOFISI </a:t>
            </a:r>
            <a:r>
              <a:rPr lang="mr-IN" sz="2000" dirty="0">
                <a:solidFill>
                  <a:srgbClr val="FF0000"/>
                </a:solidFill>
              </a:rPr>
              <a:t>–</a:t>
            </a:r>
            <a:r>
              <a:rPr lang="it-IT" sz="2000" dirty="0">
                <a:solidFill>
                  <a:srgbClr val="FF0000"/>
                </a:solidFill>
              </a:rPr>
              <a:t> TIROIDE </a:t>
            </a:r>
          </a:p>
          <a:p>
            <a:pPr marL="457200" indent="-457200">
              <a:buFont typeface="+mj-lt"/>
              <a:buAutoNum type="arabicPeriod"/>
            </a:pPr>
            <a:r>
              <a:rPr lang="it-IT" sz="2000" dirty="0"/>
              <a:t>Flessione laterale del capo a Dx</a:t>
            </a:r>
          </a:p>
          <a:p>
            <a:pPr marL="457200" indent="-457200">
              <a:buFont typeface="+mj-lt"/>
              <a:buAutoNum type="arabicPeriod"/>
            </a:pPr>
            <a:r>
              <a:rPr lang="it-IT" sz="2000" dirty="0"/>
              <a:t>Flessione laterale del capo a Sx</a:t>
            </a:r>
          </a:p>
          <a:p>
            <a:pPr marL="457200" indent="-457200">
              <a:buFont typeface="+mj-lt"/>
              <a:buAutoNum type="arabicPeriod"/>
            </a:pPr>
            <a:r>
              <a:rPr lang="it-IT" sz="2000" dirty="0"/>
              <a:t>Rotazione circolare (senso antiorario)</a:t>
            </a:r>
          </a:p>
          <a:p>
            <a:pPr marL="457200" indent="-457200">
              <a:buFont typeface="+mj-lt"/>
              <a:buAutoNum type="arabicPeriod"/>
            </a:pPr>
            <a:r>
              <a:rPr lang="it-IT" sz="2000" dirty="0"/>
              <a:t>Rotazione circolare (senso orario)</a:t>
            </a:r>
          </a:p>
          <a:p>
            <a:pPr marL="457200" indent="-457200">
              <a:buFont typeface="+mj-lt"/>
              <a:buAutoNum type="arabicPeriod"/>
            </a:pPr>
            <a:endParaRPr lang="it-IT" sz="2000" dirty="0"/>
          </a:p>
          <a:p>
            <a:pPr>
              <a:buFont typeface="Wingdings" charset="2"/>
              <a:buChar char="à"/>
            </a:pPr>
            <a:r>
              <a:rPr lang="it-IT" sz="2000" dirty="0"/>
              <a:t> Evidenziano il controllo (veloce/lento</a:t>
            </a:r>
            <a:r>
              <a:rPr lang="mr-IN" sz="2000" dirty="0"/>
              <a:t>…</a:t>
            </a:r>
            <a:r>
              <a:rPr lang="it-IT" sz="2000" dirty="0"/>
              <a:t>)</a:t>
            </a:r>
          </a:p>
        </p:txBody>
      </p:sp>
      <p:sp>
        <p:nvSpPr>
          <p:cNvPr id="4" name="CasellaDiTesto 3"/>
          <p:cNvSpPr txBox="1"/>
          <p:nvPr/>
        </p:nvSpPr>
        <p:spPr>
          <a:xfrm>
            <a:off x="595086" y="275771"/>
            <a:ext cx="894732" cy="369332"/>
          </a:xfrm>
          <a:prstGeom prst="rect">
            <a:avLst/>
          </a:prstGeom>
          <a:solidFill>
            <a:schemeClr val="accent1">
              <a:lumMod val="40000"/>
              <a:lumOff val="60000"/>
            </a:schemeClr>
          </a:solidFill>
        </p:spPr>
        <p:txBody>
          <a:bodyPr wrap="none" rtlCol="0">
            <a:spAutoFit/>
          </a:bodyPr>
          <a:lstStyle/>
          <a:p>
            <a:r>
              <a:rPr lang="it-IT" dirty="0"/>
              <a:t>FLUSSO</a:t>
            </a:r>
          </a:p>
        </p:txBody>
      </p:sp>
    </p:spTree>
    <p:extLst>
      <p:ext uri="{BB962C8B-B14F-4D97-AF65-F5344CB8AC3E}">
        <p14:creationId xmlns:p14="http://schemas.microsoft.com/office/powerpoint/2010/main" val="2068406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(7) QUARTO CENTRO ENERGETICO - TIMO</a:t>
            </a:r>
          </a:p>
          <a:p>
            <a:pPr marL="457200" indent="-457200">
              <a:buFont typeface="+mj-lt"/>
              <a:buAutoNum type="arabicPeriod"/>
            </a:pPr>
            <a:r>
              <a:rPr lang="it-IT" sz="2000" dirty="0"/>
              <a:t>Rotazione circolare delle spalle anteriore</a:t>
            </a:r>
          </a:p>
          <a:p>
            <a:pPr marL="457200" indent="-457200">
              <a:buFont typeface="+mj-lt"/>
              <a:buAutoNum type="arabicPeriod"/>
            </a:pPr>
            <a:r>
              <a:rPr lang="it-IT" sz="2000" dirty="0"/>
              <a:t>Rotazione circolare delle spalle posteriore</a:t>
            </a:r>
          </a:p>
          <a:p>
            <a:pPr marL="457200" indent="-457200">
              <a:buFont typeface="+mj-lt"/>
              <a:buAutoNum type="arabicPeriod"/>
            </a:pPr>
            <a:endParaRPr lang="it-IT" sz="2000" dirty="0"/>
          </a:p>
          <a:p>
            <a:pPr marL="0" indent="0">
              <a:buNone/>
            </a:pPr>
            <a:r>
              <a:rPr lang="it-IT" sz="2000" dirty="0">
                <a:sym typeface="Wingdings"/>
              </a:rPr>
              <a:t> Significato analogo al centro con cui interagiscono (incoerenza, impazienza)</a:t>
            </a:r>
            <a:endParaRPr lang="it-IT" sz="2000" dirty="0"/>
          </a:p>
        </p:txBody>
      </p:sp>
      <p:sp>
        <p:nvSpPr>
          <p:cNvPr id="5" name="CasellaDiTesto 4"/>
          <p:cNvSpPr txBox="1"/>
          <p:nvPr/>
        </p:nvSpPr>
        <p:spPr>
          <a:xfrm>
            <a:off x="595086" y="275771"/>
            <a:ext cx="894732" cy="369332"/>
          </a:xfrm>
          <a:prstGeom prst="rect">
            <a:avLst/>
          </a:prstGeom>
          <a:solidFill>
            <a:schemeClr val="accent1">
              <a:lumMod val="40000"/>
              <a:lumOff val="60000"/>
            </a:schemeClr>
          </a:solidFill>
        </p:spPr>
        <p:txBody>
          <a:bodyPr wrap="none" rtlCol="0">
            <a:spAutoFit/>
          </a:bodyPr>
          <a:lstStyle/>
          <a:p>
            <a:r>
              <a:rPr lang="it-IT" dirty="0"/>
              <a:t>FLUSSO</a:t>
            </a:r>
          </a:p>
        </p:txBody>
      </p:sp>
    </p:spTree>
    <p:extLst>
      <p:ext uri="{BB962C8B-B14F-4D97-AF65-F5344CB8AC3E}">
        <p14:creationId xmlns:p14="http://schemas.microsoft.com/office/powerpoint/2010/main" val="249356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(8) QUINTO CENTRO ENERGETICO - PANCREAS</a:t>
            </a:r>
            <a:endParaRPr lang="it-IT" sz="2000" dirty="0"/>
          </a:p>
          <a:p>
            <a:r>
              <a:rPr lang="it-IT" sz="2000" dirty="0"/>
              <a:t>Circonduzione dei gomiti anteriore</a:t>
            </a:r>
          </a:p>
          <a:p>
            <a:r>
              <a:rPr lang="it-IT" sz="2000" dirty="0"/>
              <a:t>Circonduzione dei gomiti posteriore</a:t>
            </a:r>
          </a:p>
          <a:p>
            <a:endParaRPr lang="it-IT" sz="2000" dirty="0">
              <a:sym typeface="Wingdings"/>
            </a:endParaRPr>
          </a:p>
          <a:p>
            <a:pPr marL="0" indent="0">
              <a:buNone/>
            </a:pPr>
            <a:r>
              <a:rPr lang="it-IT" sz="2000" dirty="0">
                <a:sym typeface="Wingdings"/>
              </a:rPr>
              <a:t> Significato analogo al centro con cui interagiscono (nutrimento)</a:t>
            </a:r>
            <a:endParaRPr lang="it-IT" sz="2000" dirty="0"/>
          </a:p>
          <a:p>
            <a:endParaRPr lang="it-IT" sz="2000" dirty="0"/>
          </a:p>
        </p:txBody>
      </p:sp>
      <p:sp>
        <p:nvSpPr>
          <p:cNvPr id="4" name="CasellaDiTesto 3"/>
          <p:cNvSpPr txBox="1"/>
          <p:nvPr/>
        </p:nvSpPr>
        <p:spPr>
          <a:xfrm>
            <a:off x="595086" y="275771"/>
            <a:ext cx="894732" cy="369332"/>
          </a:xfrm>
          <a:prstGeom prst="rect">
            <a:avLst/>
          </a:prstGeom>
          <a:solidFill>
            <a:schemeClr val="accent1">
              <a:lumMod val="40000"/>
              <a:lumOff val="60000"/>
            </a:schemeClr>
          </a:solidFill>
        </p:spPr>
        <p:txBody>
          <a:bodyPr wrap="none" rtlCol="0">
            <a:spAutoFit/>
          </a:bodyPr>
          <a:lstStyle/>
          <a:p>
            <a:r>
              <a:rPr lang="it-IT" dirty="0"/>
              <a:t>FLUSSO</a:t>
            </a:r>
          </a:p>
        </p:txBody>
      </p:sp>
    </p:spTree>
    <p:extLst>
      <p:ext uri="{BB962C8B-B14F-4D97-AF65-F5344CB8AC3E}">
        <p14:creationId xmlns:p14="http://schemas.microsoft.com/office/powerpoint/2010/main" val="1189192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(9-21) ESERCIZI DINAMICI </a:t>
            </a:r>
          </a:p>
          <a:p>
            <a:pPr marL="0" indent="0">
              <a:buNone/>
            </a:pPr>
            <a:r>
              <a:rPr lang="it-IT" sz="2000" dirty="0"/>
              <a:t>Benefici dell’Omeocentratura Ortostatica:</a:t>
            </a:r>
          </a:p>
          <a:p>
            <a:r>
              <a:rPr lang="it-IT" sz="2000" dirty="0"/>
              <a:t>Flessibilità del tono muscolare</a:t>
            </a:r>
          </a:p>
          <a:p>
            <a:r>
              <a:rPr lang="it-IT" sz="2000" dirty="0"/>
              <a:t>Mobilità articolare</a:t>
            </a:r>
          </a:p>
          <a:p>
            <a:r>
              <a:rPr lang="it-IT" sz="2000" dirty="0"/>
              <a:t>Tonificazione generale</a:t>
            </a:r>
          </a:p>
          <a:p>
            <a:r>
              <a:rPr lang="it-IT" sz="2000" dirty="0"/>
              <a:t>Ascolto di posture scorrette</a:t>
            </a:r>
          </a:p>
          <a:p>
            <a:r>
              <a:rPr lang="it-IT" sz="2000" dirty="0"/>
              <a:t>Consapevolezza del proprio corpo</a:t>
            </a:r>
          </a:p>
          <a:p>
            <a:r>
              <a:rPr lang="it-IT" sz="2000" dirty="0"/>
              <a:t>Promozione di uno stile di vita attivo</a:t>
            </a:r>
          </a:p>
          <a:p>
            <a:r>
              <a:rPr lang="it-IT" sz="2000" b="1" dirty="0"/>
              <a:t>Centratura </a:t>
            </a:r>
          </a:p>
          <a:p>
            <a:endParaRPr lang="it-IT" sz="2000" dirty="0"/>
          </a:p>
        </p:txBody>
      </p:sp>
      <p:sp>
        <p:nvSpPr>
          <p:cNvPr id="4" name="CasellaDiTesto 3"/>
          <p:cNvSpPr txBox="1"/>
          <p:nvPr/>
        </p:nvSpPr>
        <p:spPr>
          <a:xfrm>
            <a:off x="595086" y="275771"/>
            <a:ext cx="1436996" cy="369332"/>
          </a:xfrm>
          <a:prstGeom prst="rect">
            <a:avLst/>
          </a:prstGeom>
          <a:solidFill>
            <a:schemeClr val="accent4">
              <a:lumMod val="40000"/>
              <a:lumOff val="60000"/>
            </a:schemeClr>
          </a:solidFill>
        </p:spPr>
        <p:txBody>
          <a:bodyPr wrap="none" rtlCol="0">
            <a:spAutoFit/>
          </a:bodyPr>
          <a:lstStyle/>
          <a:p>
            <a:r>
              <a:rPr lang="it-IT" dirty="0"/>
              <a:t>MOVIMENTO</a:t>
            </a:r>
          </a:p>
        </p:txBody>
      </p:sp>
    </p:spTree>
    <p:extLst>
      <p:ext uri="{BB962C8B-B14F-4D97-AF65-F5344CB8AC3E}">
        <p14:creationId xmlns:p14="http://schemas.microsoft.com/office/powerpoint/2010/main" val="228994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OSSERVAZIONE E LINGUAGGIO</a:t>
            </a:r>
            <a:endParaRPr lang="it-IT" sz="4000" dirty="0"/>
          </a:p>
        </p:txBody>
      </p:sp>
      <p:sp>
        <p:nvSpPr>
          <p:cNvPr id="3" name="Segnaposto contenuto 2"/>
          <p:cNvSpPr>
            <a:spLocks noGrp="1"/>
          </p:cNvSpPr>
          <p:nvPr>
            <p:ph idx="1"/>
          </p:nvPr>
        </p:nvSpPr>
        <p:spPr/>
        <p:txBody>
          <a:bodyPr>
            <a:normAutofit/>
          </a:bodyPr>
          <a:lstStyle/>
          <a:p>
            <a:pPr marL="0" indent="0" algn="ctr">
              <a:buNone/>
            </a:pPr>
            <a:r>
              <a:rPr lang="it-IT" sz="2000" dirty="0">
                <a:solidFill>
                  <a:srgbClr val="FF0000"/>
                </a:solidFill>
              </a:rPr>
              <a:t>(9-21) ESERCIZI DINAMICI </a:t>
            </a:r>
          </a:p>
          <a:p>
            <a:pPr marL="0" indent="0" algn="ctr">
              <a:buNone/>
            </a:pPr>
            <a:endParaRPr lang="it-IT" sz="2000" dirty="0">
              <a:solidFill>
                <a:srgbClr val="FF0000"/>
              </a:solidFill>
            </a:endParaRPr>
          </a:p>
          <a:p>
            <a:pPr marL="0" indent="0">
              <a:buNone/>
            </a:pPr>
            <a:r>
              <a:rPr lang="it-IT" sz="2000" dirty="0"/>
              <a:t>La fase del movimento prevede esercizi graduali, che agiscono in maniera mirata su alcuni muscoli: l’obiettivo è dinamizzare e muovere il corpo senza stressarlo in maniera eccessiva. </a:t>
            </a:r>
          </a:p>
          <a:p>
            <a:pPr marL="0" indent="0">
              <a:buNone/>
            </a:pPr>
            <a:r>
              <a:rPr lang="it-IT" sz="2000" dirty="0"/>
              <a:t>Vengono quindi eseguiti in serie:</a:t>
            </a:r>
          </a:p>
          <a:p>
            <a:r>
              <a:rPr lang="it-IT" sz="2000" b="1" dirty="0"/>
              <a:t>Allungamenti dinamici</a:t>
            </a:r>
            <a:r>
              <a:rPr lang="it-IT" sz="2000" dirty="0"/>
              <a:t>: movimenti controllati, con morbidi rimbalzi o oscillazioni.</a:t>
            </a:r>
          </a:p>
          <a:p>
            <a:r>
              <a:rPr lang="it-IT" sz="2000" b="1" dirty="0"/>
              <a:t>Stretching attivo</a:t>
            </a:r>
            <a:r>
              <a:rPr lang="it-IT" sz="2000" dirty="0"/>
              <a:t>: eseguito senza assistenza da parte di forze esterne. Questa forma di stretching coinvolge solamente l’impiego della forza dei muscoli antagonisti per generare un allungamento del gruppo muscolare interessato (agonisti)</a:t>
            </a:r>
          </a:p>
          <a:p>
            <a:endParaRPr lang="it-IT" dirty="0"/>
          </a:p>
        </p:txBody>
      </p:sp>
      <p:sp>
        <p:nvSpPr>
          <p:cNvPr id="4" name="CasellaDiTesto 3"/>
          <p:cNvSpPr txBox="1"/>
          <p:nvPr/>
        </p:nvSpPr>
        <p:spPr>
          <a:xfrm>
            <a:off x="595086" y="275771"/>
            <a:ext cx="1436996" cy="369332"/>
          </a:xfrm>
          <a:prstGeom prst="rect">
            <a:avLst/>
          </a:prstGeom>
          <a:solidFill>
            <a:schemeClr val="accent4">
              <a:lumMod val="40000"/>
              <a:lumOff val="60000"/>
            </a:schemeClr>
          </a:solidFill>
        </p:spPr>
        <p:txBody>
          <a:bodyPr wrap="none" rtlCol="0">
            <a:spAutoFit/>
          </a:bodyPr>
          <a:lstStyle/>
          <a:p>
            <a:r>
              <a:rPr lang="it-IT" dirty="0"/>
              <a:t>MOVIMENTO</a:t>
            </a:r>
          </a:p>
        </p:txBody>
      </p:sp>
    </p:spTree>
    <p:extLst>
      <p:ext uri="{BB962C8B-B14F-4D97-AF65-F5344CB8AC3E}">
        <p14:creationId xmlns:p14="http://schemas.microsoft.com/office/powerpoint/2010/main" val="9678004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CONCLUSIONI</a:t>
            </a:r>
          </a:p>
        </p:txBody>
      </p:sp>
      <p:sp>
        <p:nvSpPr>
          <p:cNvPr id="3" name="Segnaposto contenuto 2"/>
          <p:cNvSpPr>
            <a:spLocks noGrp="1"/>
          </p:cNvSpPr>
          <p:nvPr>
            <p:ph idx="1"/>
          </p:nvPr>
        </p:nvSpPr>
        <p:spPr/>
        <p:txBody>
          <a:bodyPr/>
          <a:lstStyle/>
          <a:p>
            <a:r>
              <a:rPr lang="it-IT" sz="2000" dirty="0"/>
              <a:t>La </a:t>
            </a:r>
            <a:r>
              <a:rPr lang="it-IT" sz="2000" b="1" dirty="0"/>
              <a:t>consapevolezza</a:t>
            </a:r>
            <a:r>
              <a:rPr lang="it-IT" sz="2000" dirty="0"/>
              <a:t>, in particolare, è uno degli aspetti principali dell’Omeocentratura Ortostatica: il movimento, infatti, non è finalizzato alla sola esecuzione, ma la persona deve osservarsi e ascoltarsi al fine di</a:t>
            </a:r>
            <a:r>
              <a:rPr lang="it-IT" sz="2000" b="1" dirty="0"/>
              <a:t> prendere più coscienza di sé</a:t>
            </a:r>
            <a:r>
              <a:rPr lang="it-IT" sz="2000" dirty="0"/>
              <a:t>.</a:t>
            </a:r>
          </a:p>
          <a:p>
            <a:r>
              <a:rPr lang="it-IT" sz="2000" dirty="0"/>
              <a:t>Non vanno trascurati i </a:t>
            </a:r>
            <a:r>
              <a:rPr lang="it-IT" sz="2000" b="1" dirty="0"/>
              <a:t>benefici </a:t>
            </a:r>
            <a:r>
              <a:rPr lang="it-IT" sz="2000" dirty="0"/>
              <a:t>che può introdurre nella vita di chi la pratica. </a:t>
            </a:r>
          </a:p>
          <a:p>
            <a:r>
              <a:rPr lang="it-IT" sz="2000" dirty="0"/>
              <a:t>In generale, infatti, la tipologia di esercizi proposti favorisce anche il </a:t>
            </a:r>
            <a:r>
              <a:rPr lang="it-IT" sz="2000" b="1" dirty="0"/>
              <a:t>rilassamento</a:t>
            </a:r>
            <a:r>
              <a:rPr lang="it-IT" sz="2000" dirty="0"/>
              <a:t>, e la piacevole sensazione di “iniziare la giornata” avendo dedicato una parte di questa a noi stessi,, entrando nella nostra intimità e soprattutto nella nostra trinità.</a:t>
            </a:r>
          </a:p>
          <a:p>
            <a:endParaRPr lang="it-IT" dirty="0"/>
          </a:p>
        </p:txBody>
      </p:sp>
    </p:spTree>
    <p:extLst>
      <p:ext uri="{BB962C8B-B14F-4D97-AF65-F5344CB8AC3E}">
        <p14:creationId xmlns:p14="http://schemas.microsoft.com/office/powerpoint/2010/main" val="1905186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2092325"/>
            <a:ext cx="10515600" cy="1325563"/>
          </a:xfrm>
        </p:spPr>
        <p:txBody>
          <a:bodyPr/>
          <a:lstStyle/>
          <a:p>
            <a:pPr algn="ctr"/>
            <a:r>
              <a:rPr lang="it-IT" dirty="0"/>
              <a:t>GRAZIE</a:t>
            </a:r>
          </a:p>
        </p:txBody>
      </p:sp>
      <p:sp>
        <p:nvSpPr>
          <p:cNvPr id="3" name="Segnaposto contenuto 2"/>
          <p:cNvSpPr>
            <a:spLocks noGrp="1"/>
          </p:cNvSpPr>
          <p:nvPr>
            <p:ph idx="1"/>
          </p:nvPr>
        </p:nvSpPr>
        <p:spPr/>
        <p:txBody>
          <a:bodyPr>
            <a:normAutofit/>
          </a:bodyPr>
          <a:lstStyle/>
          <a:p>
            <a:pPr marL="0" indent="0" algn="ctr">
              <a:buNone/>
            </a:pPr>
            <a:endParaRPr lang="it-IT" sz="2000" b="1" dirty="0"/>
          </a:p>
          <a:p>
            <a:pPr marL="0" indent="0" algn="ctr">
              <a:buNone/>
            </a:pPr>
            <a:endParaRPr lang="it-IT" sz="2000" b="1" dirty="0"/>
          </a:p>
          <a:p>
            <a:pPr marL="0" indent="0" algn="ctr">
              <a:buNone/>
            </a:pPr>
            <a:endParaRPr lang="it-IT" sz="2000" b="1" dirty="0"/>
          </a:p>
          <a:p>
            <a:pPr marL="0" indent="0" algn="ctr">
              <a:buNone/>
            </a:pPr>
            <a:endParaRPr lang="it-IT" sz="2000" b="1" dirty="0"/>
          </a:p>
          <a:p>
            <a:pPr marL="0" indent="0" algn="ctr">
              <a:buNone/>
            </a:pPr>
            <a:endParaRPr lang="it-IT" sz="2000" b="1" dirty="0"/>
          </a:p>
          <a:p>
            <a:pPr marL="0" indent="0" algn="ctr">
              <a:buNone/>
            </a:pPr>
            <a:endParaRPr lang="it-IT" sz="2000" b="1" dirty="0"/>
          </a:p>
          <a:p>
            <a:pPr marL="0" indent="0" algn="ctr">
              <a:buNone/>
            </a:pPr>
            <a:endParaRPr lang="it-IT" sz="2000" b="1" dirty="0"/>
          </a:p>
          <a:p>
            <a:pPr marL="0" indent="0" algn="ctr">
              <a:buNone/>
            </a:pPr>
            <a:r>
              <a:rPr lang="it-IT" sz="2000" b="1" dirty="0"/>
              <a:t>CONTATTI</a:t>
            </a:r>
          </a:p>
          <a:p>
            <a:pPr marL="0" indent="0" algn="ctr">
              <a:buNone/>
            </a:pPr>
            <a:r>
              <a:rPr lang="it-IT" sz="2000" dirty="0"/>
              <a:t>320 3815127</a:t>
            </a:r>
          </a:p>
          <a:p>
            <a:pPr marL="0" indent="0" algn="ctr">
              <a:buNone/>
            </a:pPr>
            <a:r>
              <a:rPr lang="it-IT" sz="2000" dirty="0">
                <a:hlinkClick r:id="rId2"/>
              </a:rPr>
              <a:t>albertomaraschio@gmail.com</a:t>
            </a:r>
            <a:endParaRPr lang="it-IT" sz="2000" dirty="0"/>
          </a:p>
          <a:p>
            <a:pPr marL="0" indent="0" algn="ctr">
              <a:buNone/>
            </a:pPr>
            <a:endParaRPr lang="it-IT" sz="2000" dirty="0"/>
          </a:p>
          <a:p>
            <a:pPr marL="0" indent="0">
              <a:buNone/>
            </a:pPr>
            <a:endParaRPr lang="it-IT" dirty="0"/>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6889" y="1937767"/>
            <a:ext cx="2556626" cy="1634671"/>
          </a:xfrm>
          <a:prstGeom prst="roundRect">
            <a:avLst/>
          </a:prstGeom>
        </p:spPr>
      </p:pic>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1628" y="2016172"/>
            <a:ext cx="1150258" cy="1477863"/>
          </a:xfrm>
          <a:prstGeom prst="rect">
            <a:avLst/>
          </a:prstGeom>
        </p:spPr>
      </p:pic>
    </p:spTree>
    <p:extLst>
      <p:ext uri="{BB962C8B-B14F-4D97-AF65-F5344CB8AC3E}">
        <p14:creationId xmlns:p14="http://schemas.microsoft.com/office/powerpoint/2010/main" val="1492782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IL MOVIMENTO</a:t>
            </a:r>
          </a:p>
        </p:txBody>
      </p:sp>
      <p:sp>
        <p:nvSpPr>
          <p:cNvPr id="3" name="Segnaposto contenuto 2"/>
          <p:cNvSpPr>
            <a:spLocks noGrp="1"/>
          </p:cNvSpPr>
          <p:nvPr>
            <p:ph idx="1"/>
          </p:nvPr>
        </p:nvSpPr>
        <p:spPr/>
        <p:txBody>
          <a:bodyPr>
            <a:normAutofit/>
          </a:bodyPr>
          <a:lstStyle/>
          <a:p>
            <a:r>
              <a:rPr lang="it-IT" sz="2000" dirty="0"/>
              <a:t>Il concetto che solitamente abbiamo sul movimento, è un qualcosa di semplice e istintivo, infatti la stragrande maggioranza dei gesti che compiamo durante il giorno sono automatici, riflessi.</a:t>
            </a:r>
            <a:br>
              <a:rPr lang="it-IT" sz="2000" dirty="0"/>
            </a:br>
            <a:endParaRPr lang="it-IT" sz="2000" dirty="0"/>
          </a:p>
          <a:p>
            <a:pPr marL="0" indent="0">
              <a:buNone/>
            </a:pPr>
            <a:r>
              <a:rPr lang="it-IT" sz="2000" dirty="0"/>
              <a:t>Es: Guidando la macchina nessuno pensa a tutte le azioni che il nostro corpo svolge per mettere in moto il veicolo, spostarsi nel traffico o parcheggiare </a:t>
            </a:r>
            <a:r>
              <a:rPr lang="it-IT" sz="2000" dirty="0">
                <a:sym typeface="Wingdings"/>
              </a:rPr>
              <a:t> </a:t>
            </a:r>
            <a:r>
              <a:rPr lang="it-IT" sz="2000" dirty="0"/>
              <a:t>In realtà, tutto ciò deriva da una straordinaria complessità d’interazione e coordinazione tra più sistemi.</a:t>
            </a:r>
          </a:p>
          <a:p>
            <a:pPr marL="0" indent="0">
              <a:buNone/>
            </a:pPr>
            <a:endParaRPr lang="it-IT" sz="2000" dirty="0"/>
          </a:p>
        </p:txBody>
      </p:sp>
    </p:spTree>
    <p:extLst>
      <p:ext uri="{BB962C8B-B14F-4D97-AF65-F5344CB8AC3E}">
        <p14:creationId xmlns:p14="http://schemas.microsoft.com/office/powerpoint/2010/main" val="1898518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IL MOVIMENTO</a:t>
            </a:r>
          </a:p>
        </p:txBody>
      </p:sp>
      <p:sp>
        <p:nvSpPr>
          <p:cNvPr id="3" name="Segnaposto contenuto 2"/>
          <p:cNvSpPr>
            <a:spLocks noGrp="1"/>
          </p:cNvSpPr>
          <p:nvPr>
            <p:ph idx="1"/>
          </p:nvPr>
        </p:nvSpPr>
        <p:spPr>
          <a:xfrm>
            <a:off x="838200" y="1532427"/>
            <a:ext cx="10515600" cy="5032375"/>
          </a:xfrm>
        </p:spPr>
        <p:txBody>
          <a:bodyPr>
            <a:noAutofit/>
          </a:bodyPr>
          <a:lstStyle/>
          <a:p>
            <a:pPr marL="0" indent="0">
              <a:buNone/>
            </a:pPr>
            <a:r>
              <a:rPr lang="it-IT" sz="2000" dirty="0"/>
              <a:t>Gli studi e le ricerche che si occupano dell’uomo nei suoi diversi aspetti hanno permesso allo studio del movimento un quadro culturale di riferimento ampio e definito:</a:t>
            </a:r>
          </a:p>
          <a:p>
            <a:r>
              <a:rPr lang="it-IT" sz="2000" b="1" dirty="0"/>
              <a:t>Filosofia</a:t>
            </a:r>
            <a:r>
              <a:rPr lang="it-IT" sz="2000" dirty="0"/>
              <a:t>: Ha messo in evidenza l’importanza delle profonde interrelazioni esistenti tra il corpo e la mente, essa ha inciso nel dare una visione globale del nostro organismo, delle sue pulsazioni interiori e dalle sue capacità cognitive ed espressive corporee.</a:t>
            </a:r>
          </a:p>
          <a:p>
            <a:r>
              <a:rPr lang="it-IT" sz="2000" b="1" dirty="0"/>
              <a:t>Fisiologia</a:t>
            </a:r>
            <a:r>
              <a:rPr lang="it-IT" sz="2000" dirty="0"/>
              <a:t>: ha approfondito la conoscenza delle funzionalità dei diversi apparati corporei relativi al movimento</a:t>
            </a:r>
          </a:p>
          <a:p>
            <a:r>
              <a:rPr lang="it-IT" sz="2000" b="1" dirty="0"/>
              <a:t>Neurofisiologia</a:t>
            </a:r>
            <a:r>
              <a:rPr lang="it-IT" sz="2000" dirty="0"/>
              <a:t>: Ha consentito di comprendere come la persona associa, elabora ed organizza le informazioni che riceve attraverso la percezione, per adattare la propria azione all’ambiente</a:t>
            </a:r>
          </a:p>
          <a:p>
            <a:r>
              <a:rPr lang="it-IT" sz="2000" b="1" dirty="0"/>
              <a:t>Psicologia</a:t>
            </a:r>
            <a:r>
              <a:rPr lang="it-IT" sz="2000" dirty="0"/>
              <a:t>: Ha posto l’attenzione sull’evoluzione del pensiero, dal bambino all’adulto; in che modo affronta , risolve e vive le diverse situazioni della vita.</a:t>
            </a:r>
          </a:p>
          <a:p>
            <a:r>
              <a:rPr lang="it-IT" sz="2000" b="1" dirty="0"/>
              <a:t>Pedagogia: </a:t>
            </a:r>
            <a:r>
              <a:rPr lang="it-IT" sz="2000" dirty="0"/>
              <a:t>Ha messo a fuoco le modalità che permettono di realizzare un corretto intervento educativo; ha definito le strategie, i tipi di apprendimento ed i sistemi di lavoro legati al mondo dell’</a:t>
            </a:r>
            <a:r>
              <a:rPr lang="it-IT" sz="2000" u="sng" dirty="0"/>
              <a:t>educazione fisica</a:t>
            </a:r>
            <a:endParaRPr lang="it-IT" sz="2000" b="1" u="sng" dirty="0"/>
          </a:p>
        </p:txBody>
      </p:sp>
    </p:spTree>
    <p:extLst>
      <p:ext uri="{BB962C8B-B14F-4D97-AF65-F5344CB8AC3E}">
        <p14:creationId xmlns:p14="http://schemas.microsoft.com/office/powerpoint/2010/main" val="1602122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IL MOVIMENTO</a:t>
            </a:r>
          </a:p>
        </p:txBody>
      </p:sp>
      <p:sp>
        <p:nvSpPr>
          <p:cNvPr id="3" name="Segnaposto contenuto 2"/>
          <p:cNvSpPr>
            <a:spLocks noGrp="1"/>
          </p:cNvSpPr>
          <p:nvPr>
            <p:ph idx="1"/>
          </p:nvPr>
        </p:nvSpPr>
        <p:spPr>
          <a:xfrm>
            <a:off x="838200" y="1570161"/>
            <a:ext cx="10515600" cy="4351338"/>
          </a:xfrm>
        </p:spPr>
        <p:txBody>
          <a:bodyPr>
            <a:normAutofit/>
          </a:bodyPr>
          <a:lstStyle/>
          <a:p>
            <a:pPr marL="0" indent="0">
              <a:buNone/>
            </a:pPr>
            <a:r>
              <a:rPr lang="it-IT" sz="2000" dirty="0"/>
              <a:t>Le aree della personalità:</a:t>
            </a:r>
          </a:p>
          <a:p>
            <a:pPr marL="514350" indent="-514350">
              <a:buFont typeface="+mj-lt"/>
              <a:buAutoNum type="arabicPeriod"/>
            </a:pPr>
            <a:r>
              <a:rPr lang="it-IT" sz="2000" b="1" dirty="0"/>
              <a:t>Area Affettiva</a:t>
            </a:r>
            <a:r>
              <a:rPr lang="it-IT" sz="2000" dirty="0"/>
              <a:t>: Rappresenta la componente emozionale, interviene direttamente sulle azioni e sul modo di affrontare le situazioni, quindi agisce ed influisce sul comportamento: (paura, rabbia, gioia, abbandono, senso di colpa, gelosia e invidia)</a:t>
            </a:r>
          </a:p>
          <a:p>
            <a:pPr marL="514350" indent="-514350">
              <a:buFont typeface="+mj-lt"/>
              <a:buAutoNum type="arabicPeriod"/>
            </a:pPr>
            <a:r>
              <a:rPr lang="it-IT" sz="2000" b="1" dirty="0"/>
              <a:t>Area Motoria</a:t>
            </a:r>
            <a:r>
              <a:rPr lang="it-IT" sz="2000" dirty="0"/>
              <a:t>: È la parte funzionale della persona, il suo corpo, attraverso il quale passano tutte le informazioni e per mezzo del quale crea relazioni, agisce ed organizza la sua vita.</a:t>
            </a:r>
          </a:p>
          <a:p>
            <a:pPr marL="514350" indent="-514350">
              <a:buFont typeface="+mj-lt"/>
              <a:buAutoNum type="arabicPeriod"/>
            </a:pPr>
            <a:r>
              <a:rPr lang="it-IT" sz="2000" b="1" dirty="0"/>
              <a:t>Area Cognitiva: </a:t>
            </a:r>
            <a:r>
              <a:rPr lang="it-IT" sz="2000" dirty="0"/>
              <a:t>Rappresenta la capacità della persona di pensare. Tutto il complesso sistema che consente di ricevere, memorizzare, analizzare, elaborare, esprimere informazioni e adattarsi all’ambiente, è reso possibile dalla capacità di pensare e rielaborare in forma astratta le informazioni.</a:t>
            </a:r>
          </a:p>
          <a:p>
            <a:pPr marL="0" indent="0">
              <a:buNone/>
            </a:pPr>
            <a:r>
              <a:rPr lang="it-IT" sz="2000" dirty="0"/>
              <a:t>Nonostante le tre aree abbiano una loro connotazione precisa e sia possibile identificarle in termini anatomici e comportamentali, è essenziale ricordare che hanno pari dignità e che la persona agisce sempre globalmente utilizzandole in modo complementare.</a:t>
            </a:r>
          </a:p>
        </p:txBody>
      </p:sp>
    </p:spTree>
    <p:extLst>
      <p:ext uri="{BB962C8B-B14F-4D97-AF65-F5344CB8AC3E}">
        <p14:creationId xmlns:p14="http://schemas.microsoft.com/office/powerpoint/2010/main" val="91941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IL MOVIMENTO</a:t>
            </a:r>
          </a:p>
        </p:txBody>
      </p:sp>
      <p:sp>
        <p:nvSpPr>
          <p:cNvPr id="3" name="Segnaposto contenuto 2"/>
          <p:cNvSpPr>
            <a:spLocks noGrp="1"/>
          </p:cNvSpPr>
          <p:nvPr>
            <p:ph idx="1"/>
          </p:nvPr>
        </p:nvSpPr>
        <p:spPr>
          <a:xfrm>
            <a:off x="838200" y="1825625"/>
            <a:ext cx="10515600" cy="1005498"/>
          </a:xfrm>
        </p:spPr>
        <p:txBody>
          <a:bodyPr>
            <a:normAutofit/>
          </a:bodyPr>
          <a:lstStyle/>
          <a:p>
            <a:r>
              <a:rPr lang="it-IT" sz="2000" dirty="0"/>
              <a:t>L’Omeocentratura agisce contemporaneamente a livello delle tre aree ma con differenti priorità: prevalente è l’interesse per l’</a:t>
            </a:r>
            <a:r>
              <a:rPr lang="it-IT" sz="2000" b="1" dirty="0"/>
              <a:t>Area Affettiva</a:t>
            </a:r>
            <a:r>
              <a:rPr lang="it-IT" sz="2000" dirty="0"/>
              <a:t>.</a:t>
            </a:r>
          </a:p>
          <a:p>
            <a:endParaRPr lang="it-IT" sz="2000" dirty="0"/>
          </a:p>
          <a:p>
            <a:endParaRPr lang="it-IT" sz="2000" dirty="0"/>
          </a:p>
        </p:txBody>
      </p:sp>
      <p:sp>
        <p:nvSpPr>
          <p:cNvPr id="4" name="CasellaDiTesto 3"/>
          <p:cNvSpPr txBox="1"/>
          <p:nvPr/>
        </p:nvSpPr>
        <p:spPr>
          <a:xfrm>
            <a:off x="2883875" y="4141202"/>
            <a:ext cx="1881554" cy="369332"/>
          </a:xfrm>
          <a:prstGeom prst="rect">
            <a:avLst/>
          </a:prstGeom>
          <a:noFill/>
          <a:ln>
            <a:solidFill>
              <a:srgbClr val="C00000"/>
            </a:solidFill>
          </a:ln>
        </p:spPr>
        <p:txBody>
          <a:bodyPr wrap="square" rtlCol="0">
            <a:spAutoFit/>
          </a:bodyPr>
          <a:lstStyle/>
          <a:p>
            <a:r>
              <a:rPr lang="it-IT" b="1" dirty="0"/>
              <a:t>AREA AFFETTIVA</a:t>
            </a:r>
          </a:p>
        </p:txBody>
      </p:sp>
      <p:sp>
        <p:nvSpPr>
          <p:cNvPr id="6" name="CasellaDiTesto 5"/>
          <p:cNvSpPr txBox="1"/>
          <p:nvPr/>
        </p:nvSpPr>
        <p:spPr>
          <a:xfrm>
            <a:off x="6559061" y="3094892"/>
            <a:ext cx="1166345" cy="369332"/>
          </a:xfrm>
          <a:prstGeom prst="rect">
            <a:avLst/>
          </a:prstGeom>
          <a:noFill/>
          <a:ln>
            <a:solidFill>
              <a:srgbClr val="C00000"/>
            </a:solidFill>
          </a:ln>
        </p:spPr>
        <p:txBody>
          <a:bodyPr wrap="none" rtlCol="0">
            <a:spAutoFit/>
          </a:bodyPr>
          <a:lstStyle/>
          <a:p>
            <a:r>
              <a:rPr lang="it-IT" dirty="0"/>
              <a:t>EMOZIONI</a:t>
            </a:r>
          </a:p>
        </p:txBody>
      </p:sp>
      <p:sp>
        <p:nvSpPr>
          <p:cNvPr id="7" name="Rettangolo 6"/>
          <p:cNvSpPr/>
          <p:nvPr/>
        </p:nvSpPr>
        <p:spPr>
          <a:xfrm>
            <a:off x="6559061" y="4141202"/>
            <a:ext cx="1993303" cy="369332"/>
          </a:xfrm>
          <a:prstGeom prst="rect">
            <a:avLst/>
          </a:prstGeom>
          <a:ln>
            <a:solidFill>
              <a:srgbClr val="C00000"/>
            </a:solidFill>
          </a:ln>
        </p:spPr>
        <p:txBody>
          <a:bodyPr wrap="none">
            <a:spAutoFit/>
          </a:bodyPr>
          <a:lstStyle/>
          <a:p>
            <a:r>
              <a:rPr lang="it-IT" dirty="0"/>
              <a:t>COMPORTAMENTO</a:t>
            </a:r>
          </a:p>
        </p:txBody>
      </p:sp>
      <p:sp>
        <p:nvSpPr>
          <p:cNvPr id="10" name="CasellaDiTesto 9"/>
          <p:cNvSpPr txBox="1"/>
          <p:nvPr/>
        </p:nvSpPr>
        <p:spPr>
          <a:xfrm>
            <a:off x="6559061" y="5187512"/>
            <a:ext cx="2711383" cy="369332"/>
          </a:xfrm>
          <a:prstGeom prst="rect">
            <a:avLst/>
          </a:prstGeom>
          <a:noFill/>
          <a:ln>
            <a:solidFill>
              <a:srgbClr val="C00000"/>
            </a:solidFill>
          </a:ln>
        </p:spPr>
        <p:txBody>
          <a:bodyPr wrap="none" rtlCol="0">
            <a:spAutoFit/>
          </a:bodyPr>
          <a:lstStyle/>
          <a:p>
            <a:r>
              <a:rPr lang="it-IT" dirty="0"/>
              <a:t>SCHEMA DEL MOVIMENTO</a:t>
            </a:r>
          </a:p>
        </p:txBody>
      </p:sp>
      <p:sp>
        <p:nvSpPr>
          <p:cNvPr id="11" name="Parentesi graffa chiusa 10"/>
          <p:cNvSpPr/>
          <p:nvPr/>
        </p:nvSpPr>
        <p:spPr>
          <a:xfrm rot="10800000">
            <a:off x="4994030" y="2948581"/>
            <a:ext cx="1336431" cy="283112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977503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LE CAPACITÀ SENSO-PERCETTIVE</a:t>
            </a:r>
          </a:p>
        </p:txBody>
      </p:sp>
      <p:sp>
        <p:nvSpPr>
          <p:cNvPr id="3" name="Segnaposto contenuto 2"/>
          <p:cNvSpPr>
            <a:spLocks noGrp="1"/>
          </p:cNvSpPr>
          <p:nvPr>
            <p:ph idx="1"/>
          </p:nvPr>
        </p:nvSpPr>
        <p:spPr/>
        <p:txBody>
          <a:bodyPr>
            <a:normAutofit/>
          </a:bodyPr>
          <a:lstStyle/>
          <a:p>
            <a:pPr marL="0" indent="0">
              <a:buNone/>
            </a:pPr>
            <a:r>
              <a:rPr lang="it-IT" sz="2000" dirty="0"/>
              <a:t>La percezione è la capacità che ci consente di raccogliere le informazioni che provengono dall’esterno del nostro corpo (esterocettive) e dall’interno (propriocettive).</a:t>
            </a:r>
          </a:p>
          <a:p>
            <a:r>
              <a:rPr lang="it-IT" sz="2000" dirty="0"/>
              <a:t>La </a:t>
            </a:r>
            <a:r>
              <a:rPr lang="it-IT" sz="2000" b="1" dirty="0"/>
              <a:t>percezione esterocettiva</a:t>
            </a:r>
            <a:r>
              <a:rPr lang="it-IT" sz="2000" dirty="0"/>
              <a:t>: avviene attraverso i 5 apparati sensoriali (vista, udito, tatto, gusto, odorato)</a:t>
            </a:r>
          </a:p>
          <a:p>
            <a:r>
              <a:rPr lang="it-IT" sz="2000" dirty="0"/>
              <a:t>La </a:t>
            </a:r>
            <a:r>
              <a:rPr lang="it-IT" sz="2000" b="1" dirty="0"/>
              <a:t>percezione propriocettiva</a:t>
            </a:r>
            <a:r>
              <a:rPr lang="it-IT" sz="2000" dirty="0"/>
              <a:t>: avviene attraverso l’apparato vestibolare (equilibrio) e cinestesico (informa sulle posizioni e sul livello di tensione di muscoli, tendini e articolazioni)</a:t>
            </a:r>
          </a:p>
          <a:p>
            <a:endParaRPr lang="it-IT" sz="2000" dirty="0"/>
          </a:p>
          <a:p>
            <a:pPr marL="0" indent="0">
              <a:buNone/>
            </a:pPr>
            <a:r>
              <a:rPr lang="it-IT" sz="2000" dirty="0"/>
              <a:t>La percezione dipende dall’integrità dei recettori periferici e del cervello, che deve elaborare tutte le informazioni che gli arrivano </a:t>
            </a:r>
            <a:r>
              <a:rPr lang="it-IT" sz="2000" dirty="0">
                <a:sym typeface="Wingdings"/>
              </a:rPr>
              <a:t> </a:t>
            </a:r>
            <a:r>
              <a:rPr lang="it-IT" sz="2000" dirty="0"/>
              <a:t>ma è condizionata moltissimo dall’</a:t>
            </a:r>
            <a:r>
              <a:rPr lang="it-IT" sz="2000" b="1" dirty="0"/>
              <a:t>emotività </a:t>
            </a:r>
            <a:r>
              <a:rPr lang="it-IT" sz="2000" dirty="0"/>
              <a:t>che può condizionare, oltre che la percezione di se stessi e di quello che si sta facendo, anche la capacità di agire in maniera efficace o troppo velocemente.</a:t>
            </a:r>
            <a:endParaRPr lang="it-IT" sz="2000" b="1" dirty="0"/>
          </a:p>
        </p:txBody>
      </p:sp>
    </p:spTree>
    <p:extLst>
      <p:ext uri="{BB962C8B-B14F-4D97-AF65-F5344CB8AC3E}">
        <p14:creationId xmlns:p14="http://schemas.microsoft.com/office/powerpoint/2010/main" val="843381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LE CAPACITÀ SENSO-PERCETTIVE</a:t>
            </a:r>
            <a:endParaRPr lang="it-IT" sz="4000" dirty="0"/>
          </a:p>
        </p:txBody>
      </p:sp>
      <p:sp>
        <p:nvSpPr>
          <p:cNvPr id="3" name="Segnaposto contenuto 2"/>
          <p:cNvSpPr>
            <a:spLocks noGrp="1"/>
          </p:cNvSpPr>
          <p:nvPr>
            <p:ph idx="1"/>
          </p:nvPr>
        </p:nvSpPr>
        <p:spPr/>
        <p:txBody>
          <a:bodyPr>
            <a:noAutofit/>
          </a:bodyPr>
          <a:lstStyle/>
          <a:p>
            <a:pPr marL="0" indent="0">
              <a:buNone/>
            </a:pPr>
            <a:r>
              <a:rPr lang="it-IT" sz="2000" dirty="0"/>
              <a:t>I </a:t>
            </a:r>
            <a:r>
              <a:rPr lang="it-IT" sz="2000" b="1" dirty="0"/>
              <a:t>recettori</a:t>
            </a:r>
            <a:r>
              <a:rPr lang="it-IT" sz="2000" dirty="0"/>
              <a:t> sono organuli di microscopiche dimensioni costituiti da terminazioni di cellule nervose, di struttura anatomica differente, a seconda del ruolo che ciascun tipo di recettore deve svolgere.</a:t>
            </a:r>
          </a:p>
          <a:p>
            <a:pPr marL="0" indent="0">
              <a:buNone/>
            </a:pPr>
            <a:r>
              <a:rPr lang="it-IT" sz="2000" dirty="0"/>
              <a:t>A seconda della natura dello stimolo, i recettori sensoriali sono classificati in: </a:t>
            </a:r>
          </a:p>
          <a:p>
            <a:pPr marL="0" indent="0">
              <a:buNone/>
            </a:pPr>
            <a:endParaRPr lang="it-IT" sz="2000" dirty="0"/>
          </a:p>
          <a:p>
            <a:r>
              <a:rPr lang="it-IT" sz="2000" b="1" dirty="0"/>
              <a:t>Chemiocettori</a:t>
            </a:r>
            <a:r>
              <a:rPr lang="it-IT" sz="2000" dirty="0"/>
              <a:t>: rispondono a stimoli chimici</a:t>
            </a:r>
          </a:p>
          <a:p>
            <a:r>
              <a:rPr lang="it-IT" sz="2000" b="1" dirty="0"/>
              <a:t>Nocicettori:</a:t>
            </a:r>
            <a:r>
              <a:rPr lang="it-IT" sz="2000" dirty="0"/>
              <a:t> rispondono al dolore</a:t>
            </a:r>
          </a:p>
          <a:p>
            <a:r>
              <a:rPr lang="it-IT" sz="2000" b="1" dirty="0"/>
              <a:t>Fotorecettori</a:t>
            </a:r>
            <a:r>
              <a:rPr lang="it-IT" sz="2000" dirty="0"/>
              <a:t>: rispondono a stimoli luminosi</a:t>
            </a:r>
          </a:p>
          <a:p>
            <a:r>
              <a:rPr lang="it-IT" sz="2000" b="1" dirty="0"/>
              <a:t>Meccanocettori</a:t>
            </a:r>
            <a:r>
              <a:rPr lang="it-IT" sz="2000" dirty="0"/>
              <a:t>: rispondono alle modificazioni meccaniche</a:t>
            </a:r>
          </a:p>
          <a:p>
            <a:r>
              <a:rPr lang="it-IT" sz="2000" b="1" dirty="0"/>
              <a:t>Termocettori</a:t>
            </a:r>
            <a:r>
              <a:rPr lang="it-IT" sz="2000" dirty="0"/>
              <a:t>: rispondono alle variazioni di temperatura</a:t>
            </a:r>
          </a:p>
          <a:p>
            <a:r>
              <a:rPr lang="it-IT" sz="2000" b="1" dirty="0"/>
              <a:t>Propriocettori</a:t>
            </a:r>
            <a:r>
              <a:rPr lang="it-IT" sz="2000" dirty="0"/>
              <a:t>: rispondono alla propriocezione</a:t>
            </a:r>
          </a:p>
          <a:p>
            <a:endParaRPr lang="it-IT" sz="2400" dirty="0"/>
          </a:p>
        </p:txBody>
      </p:sp>
    </p:spTree>
    <p:extLst>
      <p:ext uri="{BB962C8B-B14F-4D97-AF65-F5344CB8AC3E}">
        <p14:creationId xmlns:p14="http://schemas.microsoft.com/office/powerpoint/2010/main" val="32517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t>SISTEMI E APPARATI </a:t>
            </a:r>
          </a:p>
        </p:txBody>
      </p:sp>
      <p:sp>
        <p:nvSpPr>
          <p:cNvPr id="3" name="Segnaposto contenuto 2"/>
          <p:cNvSpPr>
            <a:spLocks noGrp="1"/>
          </p:cNvSpPr>
          <p:nvPr>
            <p:ph idx="1"/>
          </p:nvPr>
        </p:nvSpPr>
        <p:spPr>
          <a:xfrm>
            <a:off x="838200" y="1517406"/>
            <a:ext cx="10515600" cy="5217502"/>
          </a:xfrm>
        </p:spPr>
        <p:txBody>
          <a:bodyPr>
            <a:normAutofit fontScale="92500" lnSpcReduction="10000"/>
          </a:bodyPr>
          <a:lstStyle/>
          <a:p>
            <a:pPr marL="0" indent="0">
              <a:buNone/>
            </a:pPr>
            <a:r>
              <a:rPr lang="it-IT" sz="2000" dirty="0"/>
              <a:t>L’Omeocentratura Ortostatica essendo composta da esercizi, quindi da movimento, agisce su diversi apparati e sistemi del corpo umano:</a:t>
            </a:r>
          </a:p>
          <a:p>
            <a:pPr marL="0" indent="0">
              <a:buNone/>
            </a:pPr>
            <a:endParaRPr lang="it-IT" sz="2000" dirty="0"/>
          </a:p>
          <a:p>
            <a:r>
              <a:rPr lang="it-IT" sz="2000" b="1" dirty="0"/>
              <a:t>Sistema Muscolo Scheletrico: </a:t>
            </a:r>
            <a:r>
              <a:rPr lang="it-IT" sz="2000" dirty="0"/>
              <a:t>l'insieme delle ossa, delle cartilagini e delle articolazioni e dei muscoli. Quest’ultimi suddivisi in scheletrici, lisci e il muscolo cardiaco permettono, attraverso la contrazione muscolare, il movimento del soggetto e lo scorrimento di sostanze all'interno degli organi, come sangue e cibo.</a:t>
            </a:r>
          </a:p>
          <a:p>
            <a:endParaRPr lang="it-IT" sz="2000" b="1" dirty="0"/>
          </a:p>
          <a:p>
            <a:r>
              <a:rPr lang="it-IT" sz="2000" b="1" dirty="0"/>
              <a:t>Sistema Nervoso</a:t>
            </a:r>
            <a:r>
              <a:rPr lang="it-IT" sz="2000" dirty="0"/>
              <a:t>: Ha la funzione di ricevere, trasmettere, controllare ed elaborare gli stimoli interni ed esterni del corpo. È formato da </a:t>
            </a:r>
            <a:r>
              <a:rPr lang="it-IT" sz="2000" u="sng" dirty="0"/>
              <a:t>sistema nervoso centrale</a:t>
            </a:r>
            <a:r>
              <a:rPr lang="it-IT" sz="2000" dirty="0"/>
              <a:t> (il cervello e il midollo spinale) e </a:t>
            </a:r>
            <a:r>
              <a:rPr lang="it-IT" sz="2000" u="sng" dirty="0"/>
              <a:t>sistema nervoso periferico</a:t>
            </a:r>
            <a:r>
              <a:rPr lang="it-IT" sz="2000" dirty="0"/>
              <a:t> (nervi e gangli al di fuori del cervello). Il </a:t>
            </a:r>
            <a:r>
              <a:rPr lang="it-IT" sz="2000" u="sng" dirty="0"/>
              <a:t>cervello</a:t>
            </a:r>
            <a:r>
              <a:rPr lang="it-IT" sz="2000" dirty="0"/>
              <a:t> è l'organo responsabile del pensiero, emozioni, memoria ed elaborazione sensoriale e controlla i vari sistemi e funzioni. I sensi speciali consistono in vista, udito, gusto e olfatto. Gli occhi, le orecchie, la lingua e il naso raccolgono le informazioni dall'ambiente, che vengono inviate al cervello per essere elaborate.</a:t>
            </a:r>
          </a:p>
          <a:p>
            <a:endParaRPr lang="it-IT" sz="2000" b="1" dirty="0"/>
          </a:p>
          <a:p>
            <a:r>
              <a:rPr lang="it-IT" sz="2000" b="1" dirty="0"/>
              <a:t>Apparato Respiratorio</a:t>
            </a:r>
            <a:r>
              <a:rPr lang="it-IT" sz="2000" dirty="0"/>
              <a:t>: Ha la funzione di portare l'ossigeno alle cellule ed espellere l'anidride carbonica e l'acqua nell'aria.</a:t>
            </a:r>
          </a:p>
          <a:p>
            <a:endParaRPr lang="it-IT" sz="2000" dirty="0"/>
          </a:p>
          <a:p>
            <a:pPr marL="0" indent="0">
              <a:buNone/>
            </a:pPr>
            <a:endParaRPr lang="it-IT" sz="2000" dirty="0"/>
          </a:p>
        </p:txBody>
      </p:sp>
    </p:spTree>
    <p:extLst>
      <p:ext uri="{BB962C8B-B14F-4D97-AF65-F5344CB8AC3E}">
        <p14:creationId xmlns:p14="http://schemas.microsoft.com/office/powerpoint/2010/main" val="111376682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2230</Words>
  <Application>Microsoft Office PowerPoint</Application>
  <PresentationFormat>Widescreen</PresentationFormat>
  <Paragraphs>214</Paragraphs>
  <Slides>26</Slides>
  <Notes>4</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26</vt:i4>
      </vt:variant>
    </vt:vector>
  </HeadingPairs>
  <TitlesOfParts>
    <vt:vector size="32" baseType="lpstr">
      <vt:lpstr>Arial</vt:lpstr>
      <vt:lpstr>Calibri</vt:lpstr>
      <vt:lpstr>Calibri Light</vt:lpstr>
      <vt:lpstr>Montserrat Light</vt:lpstr>
      <vt:lpstr>Wingdings</vt:lpstr>
      <vt:lpstr>Tema di Office</vt:lpstr>
      <vt:lpstr>Presentazione standard di PowerPoint</vt:lpstr>
      <vt:lpstr>IL LINGUAGGIO DEL CORPO</vt:lpstr>
      <vt:lpstr>IL MOVIMENTO</vt:lpstr>
      <vt:lpstr>IL MOVIMENTO</vt:lpstr>
      <vt:lpstr>IL MOVIMENTO</vt:lpstr>
      <vt:lpstr>IL MOVIMENTO</vt:lpstr>
      <vt:lpstr>LE CAPACITÀ SENSO-PERCETTIVE</vt:lpstr>
      <vt:lpstr>LE CAPACITÀ SENSO-PERCETTIVE</vt:lpstr>
      <vt:lpstr>SISTEMI E APPARATI </vt:lpstr>
      <vt:lpstr>SISTEMI E APPARATI </vt:lpstr>
      <vt:lpstr>ORGANIZZAZIONE FISIOLOGICA DEL CORPO</vt:lpstr>
      <vt:lpstr>RESPIRAZIONE</vt:lpstr>
      <vt:lpstr>OMEOCENTRATURA ORTOSTATICA</vt:lpstr>
      <vt:lpstr>OMEOCENTRATURA ORTOSTATICA</vt:lpstr>
      <vt:lpstr>OSSERVAZIONE E LINGUAGGIO</vt:lpstr>
      <vt:lpstr>OSSERVAZIONE E LINGUAGGIO</vt:lpstr>
      <vt:lpstr>OSSERVAZIONE E LINGUAGGIO</vt:lpstr>
      <vt:lpstr>OSSERVAZIONE E LINGUAGGIO</vt:lpstr>
      <vt:lpstr>OSSERVAZIONE E LINGUAGGIO</vt:lpstr>
      <vt:lpstr>OSSERVAZIONE E LINGUAGGIO</vt:lpstr>
      <vt:lpstr>OSSERVAZIONE E LINGUAGGIO</vt:lpstr>
      <vt:lpstr>OSSERVAZIONE E LINGUAGGIO</vt:lpstr>
      <vt:lpstr>OSSERVAZIONE E LINGUAGGIO</vt:lpstr>
      <vt:lpstr>OSSERVAZIONE E LINGUAGGIO</vt:lpstr>
      <vt:lpstr>CONCLUSIONI</vt:lpstr>
      <vt:lpstr>GRAZIE</vt:lpstr>
    </vt:vector>
  </TitlesOfParts>
  <Company>Utente Office 2016</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Area55</dc:creator>
  <cp:lastModifiedBy>olos system</cp:lastModifiedBy>
  <cp:revision>32</cp:revision>
  <dcterms:created xsi:type="dcterms:W3CDTF">2021-01-28T09:13:39Z</dcterms:created>
  <dcterms:modified xsi:type="dcterms:W3CDTF">2021-02-08T13:59:14Z</dcterms:modified>
</cp:coreProperties>
</file>