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77"/>
    <p:restoredTop sz="94674"/>
  </p:normalViewPr>
  <p:slideViewPr>
    <p:cSldViewPr snapToGrid="0" snapToObjects="1">
      <p:cViewPr>
        <p:scale>
          <a:sx n="99" d="100"/>
          <a:sy n="99" d="100"/>
        </p:scale>
        <p:origin x="632"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02/10/20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02/10/20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02/10/20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02/10/20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02/10/20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02/10/20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02/10/20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02/10/20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02/10/20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02/10/20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02/10/20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02/10/20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6" name="Rettangolo 5"/>
          <p:cNvSpPr/>
          <p:nvPr/>
        </p:nvSpPr>
        <p:spPr>
          <a:xfrm>
            <a:off x="422910" y="3998883"/>
            <a:ext cx="5571641"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smtClean="0">
                <a:solidFill>
                  <a:schemeClr val="bg1"/>
                </a:solidFill>
                <a:latin typeface="Montserrat Light" pitchFamily="2" charset="77"/>
              </a:rPr>
              <a:t>Trainer Omeosinergetico</a:t>
            </a:r>
          </a:p>
          <a:p>
            <a:pPr marL="285750" indent="-285750">
              <a:buFont typeface="Arial" charset="0"/>
              <a:buChar char="•"/>
            </a:pPr>
            <a:r>
              <a:rPr lang="it-IT" b="1" dirty="0" smtClean="0">
                <a:solidFill>
                  <a:schemeClr val="bg1"/>
                </a:solidFill>
                <a:latin typeface="Montserrat Light" pitchFamily="2" charset="77"/>
              </a:rPr>
              <a:t>Naturopata </a:t>
            </a:r>
            <a:r>
              <a:rPr lang="it-IT" b="1" dirty="0">
                <a:solidFill>
                  <a:schemeClr val="bg1"/>
                </a:solidFill>
                <a:latin typeface="Montserrat Light" pitchFamily="2" charset="77"/>
              </a:rPr>
              <a:t>ad indirizzo omeosinergetico</a:t>
            </a:r>
          </a:p>
          <a:p>
            <a:pPr marL="285750" indent="-285750">
              <a:buFont typeface="Arial" charset="0"/>
              <a:buChar char="•"/>
            </a:pPr>
            <a:endParaRPr lang="it-IT" dirty="0"/>
          </a:p>
        </p:txBody>
      </p:sp>
      <p:sp>
        <p:nvSpPr>
          <p:cNvPr id="7" name="Rettangolo 6"/>
          <p:cNvSpPr/>
          <p:nvPr/>
        </p:nvSpPr>
        <p:spPr>
          <a:xfrm>
            <a:off x="422910" y="1313943"/>
            <a:ext cx="4572000" cy="923330"/>
          </a:xfrm>
          <a:prstGeom prst="rect">
            <a:avLst/>
          </a:prstGeom>
        </p:spPr>
        <p:txBody>
          <a:bodyPr>
            <a:spAutoFit/>
          </a:bodyPr>
          <a:lstStyle/>
          <a:p>
            <a:r>
              <a:rPr lang="it-IT" dirty="0" smtClean="0">
                <a:solidFill>
                  <a:schemeClr val="bg1"/>
                </a:solidFill>
                <a:latin typeface="Montserrat" charset="0"/>
                <a:ea typeface="Montserrat" charset="0"/>
                <a:cs typeface="Montserrat" charset="0"/>
              </a:rPr>
              <a:t>LE RELAZIONI:</a:t>
            </a:r>
          </a:p>
          <a:p>
            <a:r>
              <a:rPr lang="it-IT" dirty="0" smtClean="0">
                <a:solidFill>
                  <a:schemeClr val="bg1"/>
                </a:solidFill>
                <a:latin typeface="Montserrat" charset="0"/>
                <a:ea typeface="Montserrat" charset="0"/>
                <a:cs typeface="Montserrat" charset="0"/>
              </a:rPr>
              <a:t>LAVORO </a:t>
            </a:r>
            <a:r>
              <a:rPr lang="mr-IN" dirty="0" smtClean="0">
                <a:solidFill>
                  <a:schemeClr val="bg1"/>
                </a:solidFill>
                <a:latin typeface="Montserrat" charset="0"/>
                <a:ea typeface="Montserrat" charset="0"/>
                <a:cs typeface="Montserrat" charset="0"/>
              </a:rPr>
              <a:t>–</a:t>
            </a:r>
            <a:r>
              <a:rPr lang="it-IT" dirty="0" smtClean="0">
                <a:solidFill>
                  <a:schemeClr val="bg1"/>
                </a:solidFill>
                <a:latin typeface="Montserrat" charset="0"/>
                <a:ea typeface="Montserrat" charset="0"/>
                <a:cs typeface="Montserrat" charset="0"/>
              </a:rPr>
              <a:t> COPPIA - GENITORI</a:t>
            </a:r>
          </a:p>
          <a:p>
            <a:endParaRPr lang="it-IT" dirty="0">
              <a:solidFill>
                <a:schemeClr val="bg1"/>
              </a:solidFill>
              <a:latin typeface="Montserrat" charset="0"/>
              <a:ea typeface="Montserrat" charset="0"/>
              <a:cs typeface="Montserrat" charset="0"/>
            </a:endParaRPr>
          </a:p>
        </p:txBody>
      </p:sp>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2945" y="675559"/>
            <a:ext cx="2057631" cy="2427668"/>
          </a:xfrm>
          <a:prstGeom prst="rect">
            <a:avLst/>
          </a:prstGeom>
        </p:spPr>
      </p:pic>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La più grande forza energetica che smuove l’inverosimile è l’AMORE."/>
          <p:cNvSpPr txBox="1">
            <a:spLocks noGrp="1"/>
          </p:cNvSpPr>
          <p:nvPr>
            <p:ph type="title"/>
          </p:nvPr>
        </p:nvSpPr>
        <p:spPr>
          <a:prstGeom prst="rect">
            <a:avLst/>
          </a:prstGeom>
        </p:spPr>
        <p:txBody>
          <a:bodyPr/>
          <a:lstStyle>
            <a:lvl1pPr defTabSz="804672">
              <a:defRPr sz="3872"/>
            </a:lvl1pPr>
          </a:lstStyle>
          <a:p>
            <a:r>
              <a:rPr dirty="0">
                <a:solidFill>
                  <a:srgbClr val="FF0000"/>
                </a:solidFill>
              </a:rPr>
              <a:t>La più grande forza energetica che smuove l’inverosimile è l’AMORE.</a:t>
            </a:r>
          </a:p>
        </p:txBody>
      </p:sp>
      <p:sp>
        <p:nvSpPr>
          <p:cNvPr id="174" name="L’AMORE UNIVERSALE, abbraccia tutto ciò che E’.…"/>
          <p:cNvSpPr txBox="1">
            <a:spLocks noGrp="1"/>
          </p:cNvSpPr>
          <p:nvPr>
            <p:ph type="body" idx="1"/>
          </p:nvPr>
        </p:nvSpPr>
        <p:spPr>
          <a:prstGeom prst="rect">
            <a:avLst/>
          </a:prstGeom>
        </p:spPr>
        <p:txBody>
          <a:bodyPr/>
          <a:lstStyle/>
          <a:p>
            <a:pPr marL="0" indent="0">
              <a:buNone/>
            </a:pPr>
            <a:r>
              <a:rPr dirty="0">
                <a:solidFill>
                  <a:srgbClr val="002060"/>
                </a:solidFill>
              </a:rPr>
              <a:t>L’AMORE UNIVERSALE, abbraccia tutto ciò che E’.</a:t>
            </a:r>
          </a:p>
          <a:p>
            <a:pPr marL="0" indent="0">
              <a:buNone/>
            </a:pPr>
            <a:r>
              <a:rPr dirty="0">
                <a:solidFill>
                  <a:srgbClr val="002060"/>
                </a:solidFill>
              </a:rPr>
              <a:t>MUOVE L’INTERO UNIVERSO,GALASSIE, PIANETI,</a:t>
            </a:r>
          </a:p>
          <a:p>
            <a:pPr marL="0" indent="0">
              <a:buNone/>
            </a:pPr>
            <a:r>
              <a:rPr dirty="0">
                <a:solidFill>
                  <a:srgbClr val="002060"/>
                </a:solidFill>
              </a:rPr>
              <a:t>TUTTO IL FIRMAMENTO NASCE DALL’AMORE UNIVERSALE CHE è L’ENERGIA PRIMORDIALE,LA FONTE LO SPIRITO.</a:t>
            </a:r>
          </a:p>
          <a:p>
            <a:pPr marL="0" indent="0">
              <a:buNone/>
            </a:pPr>
            <a:r>
              <a:rPr dirty="0">
                <a:solidFill>
                  <a:srgbClr val="002060"/>
                </a:solidFill>
              </a:rPr>
              <a:t>L’ATTRAZIONE, nel creare quello che ha definito “IO SONO”.</a:t>
            </a:r>
          </a:p>
          <a:p>
            <a:pPr marL="0" indent="0">
              <a:buNone/>
            </a:pPr>
            <a:r>
              <a:rPr dirty="0">
                <a:solidFill>
                  <a:srgbClr val="002060"/>
                </a:solidFill>
              </a:rPr>
              <a:t>LA POTENZA dell’ENERGIA è L’AMORE.</a:t>
            </a:r>
          </a:p>
        </p:txBody>
      </p:sp>
    </p:spTree>
    <p:extLst>
      <p:ext uri="{BB962C8B-B14F-4D97-AF65-F5344CB8AC3E}">
        <p14:creationId xmlns:p14="http://schemas.microsoft.com/office/powerpoint/2010/main" val="2314947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PASSIONE.secondo passaggio.…"/>
          <p:cNvSpPr txBox="1">
            <a:spLocks noGrp="1"/>
          </p:cNvSpPr>
          <p:nvPr>
            <p:ph type="title"/>
          </p:nvPr>
        </p:nvSpPr>
        <p:spPr>
          <a:xfrm>
            <a:off x="628650" y="403763"/>
            <a:ext cx="7886700" cy="1325563"/>
          </a:xfrm>
          <a:prstGeom prst="rect">
            <a:avLst/>
          </a:prstGeom>
        </p:spPr>
        <p:txBody>
          <a:bodyPr/>
          <a:lstStyle/>
          <a:p>
            <a:pPr algn="ctr" defTabSz="585215">
              <a:defRPr sz="2816"/>
            </a:pPr>
            <a:r>
              <a:rPr sz="4000" b="1" dirty="0" smtClean="0">
                <a:solidFill>
                  <a:srgbClr val="FF0000"/>
                </a:solidFill>
              </a:rPr>
              <a:t>PASSIONE</a:t>
            </a:r>
            <a:endParaRPr sz="4000" b="1" dirty="0">
              <a:solidFill>
                <a:srgbClr val="FF0000"/>
              </a:solidFill>
            </a:endParaRPr>
          </a:p>
          <a:p>
            <a:pPr defTabSz="585215">
              <a:defRPr sz="2816"/>
            </a:pPr>
            <a:r>
              <a:rPr dirty="0"/>
              <a:t>               </a:t>
            </a:r>
          </a:p>
        </p:txBody>
      </p:sp>
      <p:sp>
        <p:nvSpPr>
          <p:cNvPr id="177" name="Passione 1 intesa come”sofferenza fisica”…"/>
          <p:cNvSpPr txBox="1">
            <a:spLocks noGrp="1"/>
          </p:cNvSpPr>
          <p:nvPr>
            <p:ph type="body" idx="1"/>
          </p:nvPr>
        </p:nvSpPr>
        <p:spPr>
          <a:prstGeom prst="rect">
            <a:avLst/>
          </a:prstGeom>
        </p:spPr>
        <p:txBody>
          <a:bodyPr>
            <a:normAutofit fontScale="92500"/>
          </a:bodyPr>
          <a:lstStyle/>
          <a:p>
            <a:pPr marL="0" indent="0" defTabSz="768095">
              <a:spcBef>
                <a:spcPts val="800"/>
              </a:spcBef>
              <a:buNone/>
              <a:defRPr sz="2351"/>
            </a:pPr>
            <a:r>
              <a:rPr lang="it-IT" dirty="0" smtClean="0">
                <a:solidFill>
                  <a:srgbClr val="002060"/>
                </a:solidFill>
              </a:rPr>
              <a:t>Riconoscimento </a:t>
            </a:r>
            <a:r>
              <a:rPr lang="it-IT" dirty="0" smtClean="0">
                <a:solidFill>
                  <a:srgbClr val="002060"/>
                </a:solidFill>
                <a:sym typeface="Wingdings"/>
              </a:rPr>
              <a:t> </a:t>
            </a:r>
            <a:r>
              <a:rPr lang="it-IT" dirty="0" smtClean="0">
                <a:solidFill>
                  <a:srgbClr val="002060"/>
                </a:solidFill>
              </a:rPr>
              <a:t>Seconda legge </a:t>
            </a:r>
            <a:r>
              <a:rPr lang="it-IT" dirty="0" smtClean="0">
                <a:solidFill>
                  <a:srgbClr val="002060"/>
                </a:solidFill>
                <a:sym typeface="Wingdings"/>
              </a:rPr>
              <a:t> </a:t>
            </a:r>
            <a:r>
              <a:rPr lang="it-IT" dirty="0" smtClean="0">
                <a:solidFill>
                  <a:srgbClr val="002060"/>
                </a:solidFill>
              </a:rPr>
              <a:t>ogni </a:t>
            </a:r>
            <a:r>
              <a:rPr lang="it-IT" dirty="0">
                <a:solidFill>
                  <a:srgbClr val="002060"/>
                </a:solidFill>
              </a:rPr>
              <a:t>malattia nasce dal rifiuto.</a:t>
            </a:r>
          </a:p>
          <a:p>
            <a:pPr marL="0" indent="0" defTabSz="768095">
              <a:spcBef>
                <a:spcPts val="800"/>
              </a:spcBef>
              <a:buNone/>
              <a:defRPr sz="2351"/>
            </a:pPr>
            <a:r>
              <a:rPr dirty="0" smtClean="0">
                <a:solidFill>
                  <a:srgbClr val="002060"/>
                </a:solidFill>
              </a:rPr>
              <a:t>Passione </a:t>
            </a:r>
            <a:r>
              <a:rPr dirty="0">
                <a:solidFill>
                  <a:srgbClr val="002060"/>
                </a:solidFill>
              </a:rPr>
              <a:t>1 intesa come”sofferenza fisica”</a:t>
            </a:r>
          </a:p>
          <a:p>
            <a:pPr marL="0" indent="0" defTabSz="768095">
              <a:spcBef>
                <a:spcPts val="800"/>
              </a:spcBef>
              <a:buNone/>
              <a:defRPr sz="2351"/>
            </a:pPr>
            <a:r>
              <a:rPr dirty="0">
                <a:solidFill>
                  <a:srgbClr val="002060"/>
                </a:solidFill>
              </a:rPr>
              <a:t>Passione 2 intesa come un momento della vita affettiva riconducibile a un ambito erotico sentimentale..</a:t>
            </a:r>
          </a:p>
          <a:p>
            <a:pPr marL="0" indent="0" defTabSz="768095">
              <a:spcBef>
                <a:spcPts val="800"/>
              </a:spcBef>
              <a:buNone/>
              <a:defRPr sz="2351"/>
            </a:pPr>
            <a:r>
              <a:rPr dirty="0">
                <a:solidFill>
                  <a:srgbClr val="002060"/>
                </a:solidFill>
              </a:rPr>
              <a:t>È un movimento capace di dominare l’intera personalità.</a:t>
            </a:r>
          </a:p>
          <a:p>
            <a:pPr marL="0" indent="0" defTabSz="768095">
              <a:spcBef>
                <a:spcPts val="800"/>
              </a:spcBef>
              <a:buNone/>
              <a:defRPr sz="2351"/>
            </a:pPr>
            <a:r>
              <a:rPr dirty="0">
                <a:solidFill>
                  <a:srgbClr val="002060"/>
                </a:solidFill>
              </a:rPr>
              <a:t>Secondo l’omeosinergia la PASSIONE è sopratutto un movimento naturale concomitante con l’esperienza che attiriamo, dopodiché si può differenziare che tipo di passione stiamo vivendo. </a:t>
            </a:r>
          </a:p>
          <a:p>
            <a:pPr marL="0" indent="0" defTabSz="768095">
              <a:spcBef>
                <a:spcPts val="800"/>
              </a:spcBef>
              <a:buNone/>
              <a:defRPr sz="2351"/>
            </a:pPr>
            <a:r>
              <a:rPr dirty="0">
                <a:solidFill>
                  <a:srgbClr val="002060"/>
                </a:solidFill>
              </a:rPr>
              <a:t>Passione per un uomo\donna oppure la passione nel portare avanti un progetto.</a:t>
            </a:r>
          </a:p>
          <a:p>
            <a:pPr marL="0" indent="0" defTabSz="768095">
              <a:spcBef>
                <a:spcPts val="800"/>
              </a:spcBef>
              <a:buNone/>
              <a:defRPr sz="2351"/>
            </a:pPr>
            <a:r>
              <a:rPr dirty="0">
                <a:solidFill>
                  <a:srgbClr val="002060"/>
                </a:solidFill>
              </a:rPr>
              <a:t>In entrambi i casi vi è sempre il rifiuto come partenza.</a:t>
            </a:r>
          </a:p>
        </p:txBody>
      </p:sp>
    </p:spTree>
    <p:extLst>
      <p:ext uri="{BB962C8B-B14F-4D97-AF65-F5344CB8AC3E}">
        <p14:creationId xmlns:p14="http://schemas.microsoft.com/office/powerpoint/2010/main" val="16390592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iconoscimento."/>
          <p:cNvSpPr txBox="1">
            <a:spLocks noGrp="1"/>
          </p:cNvSpPr>
          <p:nvPr>
            <p:ph type="title"/>
          </p:nvPr>
        </p:nvSpPr>
        <p:spPr>
          <a:prstGeom prst="rect">
            <a:avLst/>
          </a:prstGeom>
        </p:spPr>
        <p:txBody>
          <a:bodyPr/>
          <a:lstStyle/>
          <a:p>
            <a:pPr algn="ctr"/>
            <a:r>
              <a:rPr dirty="0" smtClean="0">
                <a:solidFill>
                  <a:srgbClr val="FF0000"/>
                </a:solidFill>
              </a:rPr>
              <a:t>Riconoscimento</a:t>
            </a:r>
            <a:endParaRPr dirty="0">
              <a:solidFill>
                <a:srgbClr val="FF0000"/>
              </a:solidFill>
            </a:endParaRPr>
          </a:p>
        </p:txBody>
      </p:sp>
      <p:sp>
        <p:nvSpPr>
          <p:cNvPr id="180" name="In questa seconda fase è determinante vedere  il movimento da più punti di vista.…"/>
          <p:cNvSpPr txBox="1">
            <a:spLocks noGrp="1"/>
          </p:cNvSpPr>
          <p:nvPr>
            <p:ph type="body" idx="1"/>
          </p:nvPr>
        </p:nvSpPr>
        <p:spPr>
          <a:prstGeom prst="rect">
            <a:avLst/>
          </a:prstGeom>
        </p:spPr>
        <p:txBody>
          <a:bodyPr/>
          <a:lstStyle/>
          <a:p>
            <a:pPr marL="0" indent="0" defTabSz="877823">
              <a:spcBef>
                <a:spcPts val="900"/>
              </a:spcBef>
              <a:buNone/>
              <a:defRPr sz="2688"/>
            </a:pPr>
            <a:r>
              <a:rPr dirty="0">
                <a:solidFill>
                  <a:srgbClr val="002060"/>
                </a:solidFill>
              </a:rPr>
              <a:t>In questa seconda fase è determinante vedere  il movimento da più punti di vista.</a:t>
            </a:r>
          </a:p>
          <a:p>
            <a:pPr marL="0" indent="0" defTabSz="877823">
              <a:spcBef>
                <a:spcPts val="900"/>
              </a:spcBef>
              <a:buNone/>
              <a:defRPr sz="2688"/>
            </a:pPr>
            <a:r>
              <a:rPr dirty="0">
                <a:solidFill>
                  <a:srgbClr val="002060"/>
                </a:solidFill>
              </a:rPr>
              <a:t>Scopriamo parti di noi con le quali non abbiamo mai voluto fare i conti.</a:t>
            </a:r>
          </a:p>
          <a:p>
            <a:pPr marL="0" indent="0" defTabSz="877823">
              <a:spcBef>
                <a:spcPts val="900"/>
              </a:spcBef>
              <a:buNone/>
              <a:defRPr sz="2688"/>
            </a:pPr>
            <a:r>
              <a:rPr dirty="0">
                <a:solidFill>
                  <a:srgbClr val="002060"/>
                </a:solidFill>
              </a:rPr>
              <a:t>Si manifestano varie emozioni che determinano i nostri comportamenti.</a:t>
            </a:r>
          </a:p>
          <a:p>
            <a:pPr marL="0" indent="0" defTabSz="877823">
              <a:spcBef>
                <a:spcPts val="900"/>
              </a:spcBef>
              <a:buNone/>
              <a:defRPr sz="2688"/>
            </a:pPr>
            <a:r>
              <a:rPr dirty="0">
                <a:solidFill>
                  <a:srgbClr val="002060"/>
                </a:solidFill>
              </a:rPr>
              <a:t>Paura, gelosia senso di colpa e gioia.</a:t>
            </a:r>
          </a:p>
          <a:p>
            <a:pPr marL="0" indent="0" defTabSz="877823">
              <a:spcBef>
                <a:spcPts val="900"/>
              </a:spcBef>
              <a:buNone/>
              <a:defRPr sz="2688"/>
            </a:pPr>
            <a:r>
              <a:rPr dirty="0">
                <a:solidFill>
                  <a:srgbClr val="002060"/>
                </a:solidFill>
              </a:rPr>
              <a:t>La potenza dell’amore universale che si materializza. </a:t>
            </a:r>
          </a:p>
          <a:p>
            <a:pPr marL="0" indent="0" defTabSz="877823">
              <a:spcBef>
                <a:spcPts val="900"/>
              </a:spcBef>
              <a:buNone/>
              <a:defRPr sz="2688"/>
            </a:pPr>
            <a:r>
              <a:rPr dirty="0">
                <a:solidFill>
                  <a:srgbClr val="002060"/>
                </a:solidFill>
              </a:rPr>
              <a:t>Il rifiuto di noi va riconosciuto.</a:t>
            </a:r>
          </a:p>
        </p:txBody>
      </p:sp>
    </p:spTree>
    <p:extLst>
      <p:ext uri="{BB962C8B-B14F-4D97-AF65-F5344CB8AC3E}">
        <p14:creationId xmlns:p14="http://schemas.microsoft.com/office/powerpoint/2010/main" val="18952343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INNAMORAMENTO.terzo passaggio.…"/>
          <p:cNvSpPr txBox="1">
            <a:spLocks noGrp="1"/>
          </p:cNvSpPr>
          <p:nvPr>
            <p:ph type="title"/>
          </p:nvPr>
        </p:nvSpPr>
        <p:spPr>
          <a:prstGeom prst="rect">
            <a:avLst/>
          </a:prstGeom>
        </p:spPr>
        <p:txBody>
          <a:bodyPr>
            <a:normAutofit/>
          </a:bodyPr>
          <a:lstStyle/>
          <a:p>
            <a:pPr algn="ctr" defTabSz="585215">
              <a:defRPr sz="2816"/>
            </a:pPr>
            <a:r>
              <a:rPr sz="4000" b="1" dirty="0" smtClean="0">
                <a:solidFill>
                  <a:srgbClr val="FF0000"/>
                </a:solidFill>
              </a:rPr>
              <a:t>INNAMORAMENTO</a:t>
            </a:r>
            <a:endParaRPr b="1" dirty="0">
              <a:solidFill>
                <a:srgbClr val="FF0000"/>
              </a:solidFill>
            </a:endParaRPr>
          </a:p>
        </p:txBody>
      </p:sp>
      <p:sp>
        <p:nvSpPr>
          <p:cNvPr id="183" name="Sono in molti a considerare l’innamoramento AMORE.…"/>
          <p:cNvSpPr txBox="1">
            <a:spLocks noGrp="1"/>
          </p:cNvSpPr>
          <p:nvPr>
            <p:ph type="body" idx="1"/>
          </p:nvPr>
        </p:nvSpPr>
        <p:spPr>
          <a:xfrm>
            <a:off x="628650" y="1904131"/>
            <a:ext cx="7886700" cy="4351338"/>
          </a:xfrm>
          <a:prstGeom prst="rect">
            <a:avLst/>
          </a:prstGeom>
        </p:spPr>
        <p:txBody>
          <a:bodyPr>
            <a:normAutofit lnSpcReduction="10000"/>
          </a:bodyPr>
          <a:lstStyle/>
          <a:p>
            <a:pPr marL="0" indent="0" defTabSz="850391">
              <a:spcBef>
                <a:spcPts val="900"/>
              </a:spcBef>
              <a:buNone/>
              <a:defRPr sz="2604"/>
            </a:pPr>
            <a:r>
              <a:rPr lang="it-IT" dirty="0" smtClean="0">
                <a:solidFill>
                  <a:srgbClr val="002060"/>
                </a:solidFill>
              </a:rPr>
              <a:t>Accettazione </a:t>
            </a:r>
            <a:r>
              <a:rPr lang="it-IT" dirty="0" smtClean="0">
                <a:solidFill>
                  <a:srgbClr val="002060"/>
                </a:solidFill>
                <a:sym typeface="Wingdings"/>
              </a:rPr>
              <a:t>te</a:t>
            </a:r>
            <a:r>
              <a:rPr lang="it-IT" dirty="0" smtClean="0">
                <a:solidFill>
                  <a:srgbClr val="002060"/>
                </a:solidFill>
              </a:rPr>
              <a:t>rza legge </a:t>
            </a:r>
            <a:r>
              <a:rPr lang="it-IT" dirty="0" smtClean="0">
                <a:solidFill>
                  <a:srgbClr val="002060"/>
                </a:solidFill>
                <a:sym typeface="Wingdings"/>
              </a:rPr>
              <a:t> </a:t>
            </a:r>
            <a:r>
              <a:rPr lang="it-IT" dirty="0" smtClean="0">
                <a:solidFill>
                  <a:srgbClr val="002060"/>
                </a:solidFill>
              </a:rPr>
              <a:t>ogni </a:t>
            </a:r>
            <a:r>
              <a:rPr lang="it-IT" dirty="0">
                <a:solidFill>
                  <a:srgbClr val="002060"/>
                </a:solidFill>
              </a:rPr>
              <a:t>malattia è una benattia</a:t>
            </a:r>
          </a:p>
          <a:p>
            <a:pPr marL="0" indent="0" defTabSz="850391">
              <a:spcBef>
                <a:spcPts val="900"/>
              </a:spcBef>
              <a:buNone/>
              <a:defRPr sz="2604"/>
            </a:pPr>
            <a:r>
              <a:rPr dirty="0" smtClean="0">
                <a:solidFill>
                  <a:srgbClr val="002060"/>
                </a:solidFill>
              </a:rPr>
              <a:t>Sono </a:t>
            </a:r>
            <a:r>
              <a:rPr dirty="0">
                <a:solidFill>
                  <a:srgbClr val="002060"/>
                </a:solidFill>
              </a:rPr>
              <a:t>in molti a considerare l’innamoramento AMORE.</a:t>
            </a:r>
          </a:p>
          <a:p>
            <a:pPr marL="0" indent="0" defTabSz="850391">
              <a:spcBef>
                <a:spcPts val="900"/>
              </a:spcBef>
              <a:buNone/>
              <a:defRPr sz="2604"/>
            </a:pPr>
            <a:r>
              <a:rPr dirty="0">
                <a:solidFill>
                  <a:srgbClr val="002060"/>
                </a:solidFill>
              </a:rPr>
              <a:t>La differenza tra i due movimenti è sostanziale, sia in ciò che si prova, sia in ciò che muove i due partner.</a:t>
            </a:r>
          </a:p>
          <a:p>
            <a:pPr marL="0" indent="0" defTabSz="850391">
              <a:spcBef>
                <a:spcPts val="900"/>
              </a:spcBef>
              <a:buNone/>
              <a:defRPr sz="2604"/>
            </a:pPr>
            <a:r>
              <a:rPr dirty="0">
                <a:solidFill>
                  <a:srgbClr val="002060"/>
                </a:solidFill>
              </a:rPr>
              <a:t>Nel primo caso, l’amore e un essenza, in quanto quello che in effetti chiamiamo amore lo si deve sentire dentro, partendo dall’amore universale, verso tutto quello che è il sistema.</a:t>
            </a:r>
          </a:p>
          <a:p>
            <a:pPr marL="0" indent="0" defTabSz="850391">
              <a:spcBef>
                <a:spcPts val="900"/>
              </a:spcBef>
              <a:buNone/>
              <a:defRPr sz="2604"/>
            </a:pPr>
            <a:r>
              <a:rPr dirty="0">
                <a:solidFill>
                  <a:srgbClr val="002060"/>
                </a:solidFill>
              </a:rPr>
              <a:t>Amore che abbraccia sia l’amore incondizionato sia l’amore condizionato.</a:t>
            </a:r>
          </a:p>
        </p:txBody>
      </p:sp>
    </p:spTree>
    <p:extLst>
      <p:ext uri="{BB962C8B-B14F-4D97-AF65-F5344CB8AC3E}">
        <p14:creationId xmlns:p14="http://schemas.microsoft.com/office/powerpoint/2010/main" val="17259488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Quando si è innamorati e come se fossimo ammalati"/>
          <p:cNvSpPr txBox="1">
            <a:spLocks noGrp="1"/>
          </p:cNvSpPr>
          <p:nvPr>
            <p:ph type="title"/>
          </p:nvPr>
        </p:nvSpPr>
        <p:spPr>
          <a:prstGeom prst="rect">
            <a:avLst/>
          </a:prstGeom>
        </p:spPr>
        <p:txBody>
          <a:bodyPr/>
          <a:lstStyle>
            <a:lvl1pPr defTabSz="868680">
              <a:defRPr sz="4180"/>
            </a:lvl1pPr>
          </a:lstStyle>
          <a:p>
            <a:r>
              <a:rPr dirty="0">
                <a:solidFill>
                  <a:srgbClr val="FF0000"/>
                </a:solidFill>
              </a:rPr>
              <a:t>Quando si è innamorati e come se fossimo ammalati</a:t>
            </a:r>
          </a:p>
        </p:txBody>
      </p:sp>
      <p:sp>
        <p:nvSpPr>
          <p:cNvPr id="186" name="Viviamo solo l’amore incondizionato facendoci vedere quello che l’altro non è, vediamo solo quello che ci piace.…"/>
          <p:cNvSpPr txBox="1">
            <a:spLocks noGrp="1"/>
          </p:cNvSpPr>
          <p:nvPr>
            <p:ph type="body" idx="1"/>
          </p:nvPr>
        </p:nvSpPr>
        <p:spPr>
          <a:prstGeom prst="rect">
            <a:avLst/>
          </a:prstGeom>
        </p:spPr>
        <p:txBody>
          <a:bodyPr/>
          <a:lstStyle/>
          <a:p>
            <a:pPr marL="0" indent="0" defTabSz="813816">
              <a:spcBef>
                <a:spcPts val="800"/>
              </a:spcBef>
              <a:buNone/>
              <a:defRPr sz="2492"/>
            </a:pPr>
            <a:r>
              <a:rPr dirty="0">
                <a:solidFill>
                  <a:srgbClr val="002060"/>
                </a:solidFill>
              </a:rPr>
              <a:t>Viviamo solo l’amore incondizionato facendoci vedere quello che l’altro non è, vediamo solo quello che ci piace.</a:t>
            </a:r>
          </a:p>
          <a:p>
            <a:pPr marL="0" indent="0" defTabSz="813816">
              <a:spcBef>
                <a:spcPts val="800"/>
              </a:spcBef>
              <a:buNone/>
              <a:defRPr sz="2492"/>
            </a:pPr>
            <a:r>
              <a:rPr dirty="0">
                <a:solidFill>
                  <a:srgbClr val="002060"/>
                </a:solidFill>
              </a:rPr>
              <a:t>Tutto ciò parte dalla passione, movimento energetico all’ennesima potenza.</a:t>
            </a:r>
          </a:p>
          <a:p>
            <a:pPr marL="0" indent="0" defTabSz="813816">
              <a:spcBef>
                <a:spcPts val="800"/>
              </a:spcBef>
              <a:buNone/>
              <a:defRPr sz="2492"/>
            </a:pPr>
            <a:r>
              <a:rPr dirty="0">
                <a:solidFill>
                  <a:srgbClr val="002060"/>
                </a:solidFill>
              </a:rPr>
              <a:t>L’innamoramento crea nell’uomo una maschera, crea un idea propria dell’altro e della realtà vera.</a:t>
            </a:r>
          </a:p>
          <a:p>
            <a:pPr marL="0" indent="0" defTabSz="813816">
              <a:spcBef>
                <a:spcPts val="800"/>
              </a:spcBef>
              <a:buNone/>
              <a:defRPr sz="2492"/>
            </a:pPr>
            <a:r>
              <a:rPr dirty="0">
                <a:solidFill>
                  <a:srgbClr val="002060"/>
                </a:solidFill>
              </a:rPr>
              <a:t>In questa fase non esistono compromessi, esiste solo </a:t>
            </a:r>
            <a:r>
              <a:rPr b="1" dirty="0">
                <a:solidFill>
                  <a:srgbClr val="002060"/>
                </a:solidFill>
              </a:rPr>
              <a:t>l’accettazione</a:t>
            </a:r>
            <a:r>
              <a:rPr dirty="0">
                <a:solidFill>
                  <a:srgbClr val="002060"/>
                </a:solidFill>
              </a:rPr>
              <a:t> completa dell’altro.</a:t>
            </a:r>
          </a:p>
          <a:p>
            <a:pPr marL="0" indent="0" defTabSz="813816">
              <a:spcBef>
                <a:spcPts val="800"/>
              </a:spcBef>
              <a:buNone/>
              <a:defRPr sz="2492"/>
            </a:pPr>
            <a:endParaRPr dirty="0">
              <a:solidFill>
                <a:srgbClr val="002060"/>
              </a:solidFill>
            </a:endParaRPr>
          </a:p>
        </p:txBody>
      </p:sp>
    </p:spTree>
    <p:extLst>
      <p:ext uri="{BB962C8B-B14F-4D97-AF65-F5344CB8AC3E}">
        <p14:creationId xmlns:p14="http://schemas.microsoft.com/office/powerpoint/2010/main" val="19600800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La malattia è una benattia"/>
          <p:cNvSpPr txBox="1">
            <a:spLocks noGrp="1"/>
          </p:cNvSpPr>
          <p:nvPr>
            <p:ph type="title"/>
          </p:nvPr>
        </p:nvSpPr>
        <p:spPr>
          <a:prstGeom prst="rect">
            <a:avLst/>
          </a:prstGeom>
        </p:spPr>
        <p:txBody>
          <a:bodyPr/>
          <a:lstStyle/>
          <a:p>
            <a:r>
              <a:rPr dirty="0">
                <a:solidFill>
                  <a:srgbClr val="FF0000"/>
                </a:solidFill>
              </a:rPr>
              <a:t>La malattia è una benattia</a:t>
            </a:r>
          </a:p>
        </p:txBody>
      </p:sp>
      <p:sp>
        <p:nvSpPr>
          <p:cNvPr id="189" name="Perché QUESTA LEGGE in questa fase?…"/>
          <p:cNvSpPr txBox="1">
            <a:spLocks noGrp="1"/>
          </p:cNvSpPr>
          <p:nvPr>
            <p:ph type="body" idx="1"/>
          </p:nvPr>
        </p:nvSpPr>
        <p:spPr>
          <a:prstGeom prst="rect">
            <a:avLst/>
          </a:prstGeom>
        </p:spPr>
        <p:txBody>
          <a:bodyPr/>
          <a:lstStyle/>
          <a:p>
            <a:pPr marL="0" indent="0">
              <a:buNone/>
            </a:pPr>
            <a:r>
              <a:rPr dirty="0">
                <a:solidFill>
                  <a:srgbClr val="002060"/>
                </a:solidFill>
              </a:rPr>
              <a:t>Perché QUESTA LEGGE in questa fase?</a:t>
            </a:r>
          </a:p>
          <a:p>
            <a:pPr marL="0" indent="0">
              <a:buNone/>
            </a:pPr>
            <a:r>
              <a:rPr dirty="0">
                <a:solidFill>
                  <a:srgbClr val="002060"/>
                </a:solidFill>
              </a:rPr>
              <a:t>La malattia è un infiammazione, in questa fase i centri del piacere si risvegliano e inondano il nostro corpo con dosi massicce di quello che è “L’ORMONE DELLA FELICITÀ”.</a:t>
            </a:r>
          </a:p>
          <a:p>
            <a:pPr marL="0" indent="0">
              <a:buNone/>
            </a:pPr>
            <a:r>
              <a:rPr dirty="0">
                <a:solidFill>
                  <a:srgbClr val="002060"/>
                </a:solidFill>
              </a:rPr>
              <a:t>Vi è un attivazione delle aree neuronali della dopamina che gratifica l’innamorato, si raggiunge l’apice quando l’ipofisi produce l’ossitocina, quindi vi è un aumento della sensibilità.</a:t>
            </a:r>
          </a:p>
        </p:txBody>
      </p:sp>
    </p:spTree>
    <p:extLst>
      <p:ext uri="{BB962C8B-B14F-4D97-AF65-F5344CB8AC3E}">
        <p14:creationId xmlns:p14="http://schemas.microsoft.com/office/powerpoint/2010/main" val="6664570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Questo meccanismo accade anche in un progetto di lavoro."/>
          <p:cNvSpPr txBox="1">
            <a:spLocks noGrp="1"/>
          </p:cNvSpPr>
          <p:nvPr>
            <p:ph type="title"/>
          </p:nvPr>
        </p:nvSpPr>
        <p:spPr>
          <a:prstGeom prst="rect">
            <a:avLst/>
          </a:prstGeom>
        </p:spPr>
        <p:txBody>
          <a:bodyPr/>
          <a:lstStyle>
            <a:lvl1pPr defTabSz="868680">
              <a:defRPr sz="4180"/>
            </a:lvl1pPr>
          </a:lstStyle>
          <a:p>
            <a:r>
              <a:rPr dirty="0">
                <a:solidFill>
                  <a:srgbClr val="FF0000"/>
                </a:solidFill>
              </a:rPr>
              <a:t>Questo meccanismo accade anche in un progetto di lavoro.</a:t>
            </a:r>
          </a:p>
        </p:txBody>
      </p:sp>
      <p:sp>
        <p:nvSpPr>
          <p:cNvPr id="192" name="La forte intesa che si crea tra noi e il nostro progetto procede in maniera involontaria, niente aspettative, la fantasia prende il sopravvento, quello che si prova è solo un incontenibile spinta ad agire e operare dando tutto se stesso."/>
          <p:cNvSpPr txBox="1">
            <a:spLocks noGrp="1"/>
          </p:cNvSpPr>
          <p:nvPr>
            <p:ph type="body" idx="1"/>
          </p:nvPr>
        </p:nvSpPr>
        <p:spPr>
          <a:prstGeom prst="rect">
            <a:avLst/>
          </a:prstGeom>
        </p:spPr>
        <p:txBody>
          <a:bodyPr/>
          <a:lstStyle/>
          <a:p>
            <a:pPr marL="0" indent="0">
              <a:buNone/>
            </a:pPr>
            <a:r>
              <a:rPr dirty="0">
                <a:solidFill>
                  <a:srgbClr val="002060"/>
                </a:solidFill>
              </a:rPr>
              <a:t>La forte intesa che si crea tra noi e il nostro progetto procede in maniera involontaria, niente aspettative, la fantasia prende il sopravvento, quello che si prova è solo un incontenibile spinta ad agire e operare dando tutto se stesso.</a:t>
            </a:r>
          </a:p>
        </p:txBody>
      </p:sp>
    </p:spTree>
    <p:extLst>
      <p:ext uri="{BB962C8B-B14F-4D97-AF65-F5344CB8AC3E}">
        <p14:creationId xmlns:p14="http://schemas.microsoft.com/office/powerpoint/2010/main" val="20164874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ENTIMENTO. Quarto passaggio.…"/>
          <p:cNvSpPr txBox="1">
            <a:spLocks noGrp="1"/>
          </p:cNvSpPr>
          <p:nvPr>
            <p:ph type="title"/>
          </p:nvPr>
        </p:nvSpPr>
        <p:spPr>
          <a:prstGeom prst="rect">
            <a:avLst/>
          </a:prstGeom>
        </p:spPr>
        <p:txBody>
          <a:bodyPr>
            <a:normAutofit/>
          </a:bodyPr>
          <a:lstStyle/>
          <a:p>
            <a:pPr algn="ctr" defTabSz="585215">
              <a:defRPr sz="2816"/>
            </a:pPr>
            <a:r>
              <a:rPr sz="4000" b="1" dirty="0" smtClean="0">
                <a:solidFill>
                  <a:srgbClr val="FF0000"/>
                </a:solidFill>
              </a:rPr>
              <a:t>SENTIMENTO</a:t>
            </a:r>
            <a:endParaRPr sz="4000" b="1" dirty="0">
              <a:solidFill>
                <a:srgbClr val="FF0000"/>
              </a:solidFill>
            </a:endParaRPr>
          </a:p>
        </p:txBody>
      </p:sp>
      <p:sp>
        <p:nvSpPr>
          <p:cNvPr id="195" name="Questa è una fase che da spazio al rapporto vero, basato sugli eventi quotidiani reali.…"/>
          <p:cNvSpPr txBox="1">
            <a:spLocks noGrp="1"/>
          </p:cNvSpPr>
          <p:nvPr>
            <p:ph type="body" idx="1"/>
          </p:nvPr>
        </p:nvSpPr>
        <p:spPr>
          <a:prstGeom prst="rect">
            <a:avLst/>
          </a:prstGeom>
        </p:spPr>
        <p:txBody>
          <a:bodyPr>
            <a:normAutofit fontScale="92500"/>
          </a:bodyPr>
          <a:lstStyle/>
          <a:p>
            <a:pPr marL="0" indent="0">
              <a:buNone/>
            </a:pPr>
            <a:r>
              <a:rPr lang="it-IT" dirty="0" smtClean="0">
                <a:solidFill>
                  <a:srgbClr val="002060"/>
                </a:solidFill>
              </a:rPr>
              <a:t>CONSAPEVOLEZZA </a:t>
            </a:r>
            <a:r>
              <a:rPr lang="it-IT" dirty="0">
                <a:solidFill>
                  <a:srgbClr val="002060"/>
                </a:solidFill>
              </a:rPr>
              <a:t>E </a:t>
            </a:r>
            <a:r>
              <a:rPr lang="it-IT" dirty="0" smtClean="0">
                <a:solidFill>
                  <a:srgbClr val="002060"/>
                </a:solidFill>
              </a:rPr>
              <a:t>SOFFERENZA </a:t>
            </a:r>
            <a:r>
              <a:rPr lang="it-IT" dirty="0" smtClean="0">
                <a:solidFill>
                  <a:srgbClr val="002060"/>
                </a:solidFill>
                <a:sym typeface="Wingdings"/>
              </a:rPr>
              <a:t> T</a:t>
            </a:r>
            <a:r>
              <a:rPr lang="it-IT" dirty="0" smtClean="0">
                <a:solidFill>
                  <a:srgbClr val="002060"/>
                </a:solidFill>
              </a:rPr>
              <a:t>rasformazione</a:t>
            </a:r>
            <a:r>
              <a:rPr lang="it-IT" dirty="0">
                <a:solidFill>
                  <a:srgbClr val="002060"/>
                </a:solidFill>
              </a:rPr>
              <a:t>.</a:t>
            </a:r>
          </a:p>
          <a:p>
            <a:pPr marL="0" indent="0">
              <a:buNone/>
            </a:pPr>
            <a:r>
              <a:rPr dirty="0" smtClean="0">
                <a:solidFill>
                  <a:srgbClr val="002060"/>
                </a:solidFill>
              </a:rPr>
              <a:t>Questa </a:t>
            </a:r>
            <a:r>
              <a:rPr dirty="0">
                <a:solidFill>
                  <a:srgbClr val="002060"/>
                </a:solidFill>
              </a:rPr>
              <a:t>è una fase che da spazio al rapporto vero, basato sugli eventi quotidiani reali. </a:t>
            </a:r>
          </a:p>
          <a:p>
            <a:pPr marL="0" indent="0">
              <a:buNone/>
            </a:pPr>
            <a:r>
              <a:rPr dirty="0">
                <a:solidFill>
                  <a:srgbClr val="002060"/>
                </a:solidFill>
              </a:rPr>
              <a:t>Iniziano i condizionamenti, infatti il passaggio è quello che va dall’amore incondizionato all’amore condizionato.</a:t>
            </a:r>
          </a:p>
          <a:p>
            <a:pPr marL="0" indent="0">
              <a:buNone/>
            </a:pPr>
            <a:r>
              <a:rPr dirty="0">
                <a:solidFill>
                  <a:srgbClr val="002060"/>
                </a:solidFill>
              </a:rPr>
              <a:t>L’emozione gelosia da il via ai vari comportamenti che rappresentano il modo di essere dell’individuo(ASPETTATIVA).</a:t>
            </a:r>
          </a:p>
          <a:p>
            <a:pPr marL="0" indent="0">
              <a:buNone/>
            </a:pPr>
            <a:r>
              <a:rPr dirty="0">
                <a:solidFill>
                  <a:srgbClr val="002060"/>
                </a:solidFill>
              </a:rPr>
              <a:t>La fase del sentimento è la fase più critica in un rapporto sia di coppia che genitoriale.</a:t>
            </a:r>
          </a:p>
        </p:txBody>
      </p:sp>
    </p:spTree>
    <p:extLst>
      <p:ext uri="{BB962C8B-B14F-4D97-AF65-F5344CB8AC3E}">
        <p14:creationId xmlns:p14="http://schemas.microsoft.com/office/powerpoint/2010/main" val="16655254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Nel ruolo sociale e lavorativo"/>
          <p:cNvSpPr txBox="1">
            <a:spLocks noGrp="1"/>
          </p:cNvSpPr>
          <p:nvPr>
            <p:ph type="title"/>
          </p:nvPr>
        </p:nvSpPr>
        <p:spPr>
          <a:prstGeom prst="rect">
            <a:avLst/>
          </a:prstGeom>
        </p:spPr>
        <p:txBody>
          <a:bodyPr/>
          <a:lstStyle/>
          <a:p>
            <a:r>
              <a:rPr dirty="0">
                <a:solidFill>
                  <a:srgbClr val="FF0000"/>
                </a:solidFill>
              </a:rPr>
              <a:t>Nel ruolo sociale e lavorativo</a:t>
            </a:r>
          </a:p>
        </p:txBody>
      </p:sp>
      <p:sp>
        <p:nvSpPr>
          <p:cNvPr id="198" name="Questa fase RAPPRESENTA il momento in cui tutto quello che era solo fonte di immaginazione diventa reale, l’aspettativa di avere già dei risultati prende il sopravvento, le emozioni in questa fase sono tutte presenti, comincia la vera scalata verso il nuovo.…"/>
          <p:cNvSpPr txBox="1">
            <a:spLocks noGrp="1"/>
          </p:cNvSpPr>
          <p:nvPr>
            <p:ph type="body" idx="1"/>
          </p:nvPr>
        </p:nvSpPr>
        <p:spPr>
          <a:prstGeom prst="rect">
            <a:avLst/>
          </a:prstGeom>
        </p:spPr>
        <p:txBody>
          <a:bodyPr/>
          <a:lstStyle/>
          <a:p>
            <a:pPr marL="0" indent="0">
              <a:buNone/>
            </a:pPr>
            <a:r>
              <a:rPr dirty="0">
                <a:solidFill>
                  <a:srgbClr val="002060"/>
                </a:solidFill>
              </a:rPr>
              <a:t>Questa fase RAPPRESENTA il momento in cui tutto quello che era solo fonte di immaginazione diventa reale, l’aspettativa di avere già dei risultati prende il sopravvento, le emozioni in questa fase sono tutte presenti, comincia la vera scalata verso il nuovo.</a:t>
            </a:r>
          </a:p>
          <a:p>
            <a:pPr marL="0" indent="0">
              <a:buNone/>
            </a:pPr>
            <a:r>
              <a:rPr dirty="0">
                <a:solidFill>
                  <a:srgbClr val="002060"/>
                </a:solidFill>
              </a:rPr>
              <a:t>L’effetto “dopante”viene meno per cui si passa al fare, fare e fare per obbligo, per abitudine.</a:t>
            </a:r>
          </a:p>
        </p:txBody>
      </p:sp>
    </p:spTree>
    <p:extLst>
      <p:ext uri="{BB962C8B-B14F-4D97-AF65-F5344CB8AC3E}">
        <p14:creationId xmlns:p14="http://schemas.microsoft.com/office/powerpoint/2010/main" val="361263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TRASFORMAZIONE."/>
          <p:cNvSpPr txBox="1">
            <a:spLocks noGrp="1"/>
          </p:cNvSpPr>
          <p:nvPr>
            <p:ph type="title"/>
          </p:nvPr>
        </p:nvSpPr>
        <p:spPr>
          <a:prstGeom prst="rect">
            <a:avLst/>
          </a:prstGeom>
        </p:spPr>
        <p:txBody>
          <a:bodyPr>
            <a:normAutofit/>
          </a:bodyPr>
          <a:lstStyle/>
          <a:p>
            <a:pPr algn="ctr"/>
            <a:r>
              <a:rPr sz="4000" dirty="0" smtClean="0">
                <a:solidFill>
                  <a:srgbClr val="FF0000"/>
                </a:solidFill>
              </a:rPr>
              <a:t>TRASFORMAZIONE</a:t>
            </a:r>
            <a:endParaRPr sz="4000" dirty="0">
              <a:solidFill>
                <a:srgbClr val="FF0000"/>
              </a:solidFill>
            </a:endParaRPr>
          </a:p>
        </p:txBody>
      </p:sp>
      <p:sp>
        <p:nvSpPr>
          <p:cNvPr id="201" name="La filosofia omeosinergetica per trasformazione intende non il trasformare i propri comportamenti, bensì il proprio punto di vista.…"/>
          <p:cNvSpPr txBox="1">
            <a:spLocks noGrp="1"/>
          </p:cNvSpPr>
          <p:nvPr>
            <p:ph type="body" idx="1"/>
          </p:nvPr>
        </p:nvSpPr>
        <p:spPr>
          <a:prstGeom prst="rect">
            <a:avLst/>
          </a:prstGeom>
        </p:spPr>
        <p:txBody>
          <a:bodyPr/>
          <a:lstStyle/>
          <a:p>
            <a:pPr marL="0" indent="0" defTabSz="905255">
              <a:spcBef>
                <a:spcPts val="900"/>
              </a:spcBef>
              <a:buNone/>
              <a:defRPr sz="2772"/>
            </a:pPr>
            <a:r>
              <a:rPr dirty="0">
                <a:solidFill>
                  <a:srgbClr val="002060"/>
                </a:solidFill>
              </a:rPr>
              <a:t>La filosofia omeosinergetica per trasformazione intende non il trasformare i propri comportamenti, bensì il proprio punto di vista.</a:t>
            </a:r>
          </a:p>
          <a:p>
            <a:pPr marL="0" indent="0" defTabSz="905255">
              <a:spcBef>
                <a:spcPts val="900"/>
              </a:spcBef>
              <a:buNone/>
              <a:defRPr sz="2772"/>
            </a:pPr>
            <a:r>
              <a:rPr dirty="0">
                <a:solidFill>
                  <a:srgbClr val="002060"/>
                </a:solidFill>
              </a:rPr>
              <a:t>Essere consapevoli significa avere chiaro chi siamo, cosa siamo e come siamo.</a:t>
            </a:r>
          </a:p>
          <a:p>
            <a:pPr marL="0" indent="0" defTabSz="905255">
              <a:spcBef>
                <a:spcPts val="900"/>
              </a:spcBef>
              <a:buNone/>
              <a:defRPr sz="2772"/>
            </a:pPr>
            <a:r>
              <a:rPr dirty="0">
                <a:solidFill>
                  <a:srgbClr val="002060"/>
                </a:solidFill>
              </a:rPr>
              <a:t> È a questo punto che si trasforma il proprio punto di vista nei confronti di tutto ciò che attiriamo.</a:t>
            </a:r>
          </a:p>
          <a:p>
            <a:pPr marL="0" indent="0" defTabSz="905255">
              <a:spcBef>
                <a:spcPts val="900"/>
              </a:spcBef>
              <a:buNone/>
              <a:defRPr sz="2772"/>
            </a:pPr>
            <a:r>
              <a:rPr dirty="0">
                <a:solidFill>
                  <a:srgbClr val="002060"/>
                </a:solidFill>
              </a:rPr>
              <a:t>La sofferenza non viene più vista come  qualcosa da eliminare.</a:t>
            </a:r>
          </a:p>
        </p:txBody>
      </p:sp>
    </p:spTree>
    <p:extLst>
      <p:ext uri="{BB962C8B-B14F-4D97-AF65-F5344CB8AC3E}">
        <p14:creationId xmlns:p14="http://schemas.microsoft.com/office/powerpoint/2010/main" val="15857306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Ogni forma di legame è una funzione vitale per qualsiasi individuo."/>
          <p:cNvSpPr txBox="1">
            <a:spLocks noGrp="1"/>
          </p:cNvSpPr>
          <p:nvPr>
            <p:ph type="title"/>
          </p:nvPr>
        </p:nvSpPr>
        <p:spPr>
          <a:prstGeom prst="rect">
            <a:avLst/>
          </a:prstGeom>
        </p:spPr>
        <p:txBody>
          <a:bodyPr/>
          <a:lstStyle/>
          <a:p>
            <a:pPr defTabSz="758951">
              <a:defRPr sz="3652"/>
            </a:pPr>
            <a:r>
              <a:rPr b="1" dirty="0">
                <a:solidFill>
                  <a:srgbClr val="FF0000"/>
                </a:solidFill>
              </a:rPr>
              <a:t>Ogni forma di </a:t>
            </a:r>
            <a:r>
              <a:rPr b="1" dirty="0">
                <a:solidFill>
                  <a:srgbClr val="FF0000"/>
                </a:solidFill>
              </a:rPr>
              <a:t>legame</a:t>
            </a:r>
            <a:r>
              <a:rPr b="1" dirty="0">
                <a:solidFill>
                  <a:srgbClr val="FF0000"/>
                </a:solidFill>
              </a:rPr>
              <a:t> è una funzione vitale per qualsiasi individuo.</a:t>
            </a:r>
          </a:p>
        </p:txBody>
      </p:sp>
      <p:sp>
        <p:nvSpPr>
          <p:cNvPr id="150" name="Lo stesso rappresenta l’unione che vi è tra due o più persone.…"/>
          <p:cNvSpPr txBox="1">
            <a:spLocks noGrp="1"/>
          </p:cNvSpPr>
          <p:nvPr>
            <p:ph type="body" idx="1"/>
          </p:nvPr>
        </p:nvSpPr>
        <p:spPr>
          <a:xfrm>
            <a:off x="628649" y="2351068"/>
            <a:ext cx="7886701" cy="4351339"/>
          </a:xfrm>
          <a:prstGeom prst="rect">
            <a:avLst/>
          </a:prstGeom>
        </p:spPr>
        <p:txBody>
          <a:bodyPr/>
          <a:lstStyle/>
          <a:p>
            <a:pPr marL="0" indent="0" defTabSz="704087">
              <a:spcBef>
                <a:spcPts val="700"/>
              </a:spcBef>
              <a:buNone/>
              <a:defRPr sz="2156"/>
            </a:pPr>
            <a:r>
              <a:rPr dirty="0">
                <a:solidFill>
                  <a:srgbClr val="002060"/>
                </a:solidFill>
              </a:rPr>
              <a:t>Lo stesso rappresenta </a:t>
            </a:r>
            <a:r>
              <a:rPr b="1" dirty="0">
                <a:solidFill>
                  <a:srgbClr val="002060"/>
                </a:solidFill>
              </a:rPr>
              <a:t>l’unione</a:t>
            </a:r>
            <a:r>
              <a:rPr dirty="0">
                <a:solidFill>
                  <a:srgbClr val="002060"/>
                </a:solidFill>
              </a:rPr>
              <a:t> che vi è tra due o più persone.</a:t>
            </a:r>
          </a:p>
          <a:p>
            <a:pPr marL="0" indent="0" defTabSz="704087">
              <a:spcBef>
                <a:spcPts val="700"/>
              </a:spcBef>
              <a:buNone/>
              <a:defRPr sz="2156"/>
            </a:pPr>
            <a:r>
              <a:rPr dirty="0">
                <a:solidFill>
                  <a:srgbClr val="002060"/>
                </a:solidFill>
              </a:rPr>
              <a:t>Funzione legata alla </a:t>
            </a:r>
            <a:r>
              <a:rPr b="1" dirty="0">
                <a:solidFill>
                  <a:srgbClr val="002060"/>
                </a:solidFill>
              </a:rPr>
              <a:t>vibrazione</a:t>
            </a:r>
            <a:r>
              <a:rPr dirty="0">
                <a:solidFill>
                  <a:srgbClr val="002060"/>
                </a:solidFill>
              </a:rPr>
              <a:t>, </a:t>
            </a:r>
            <a:r>
              <a:rPr b="1" dirty="0">
                <a:solidFill>
                  <a:srgbClr val="002060"/>
                </a:solidFill>
              </a:rPr>
              <a:t>frequenza</a:t>
            </a:r>
            <a:r>
              <a:rPr dirty="0">
                <a:solidFill>
                  <a:srgbClr val="002060"/>
                </a:solidFill>
              </a:rPr>
              <a:t>, </a:t>
            </a:r>
            <a:r>
              <a:rPr b="1" dirty="0">
                <a:solidFill>
                  <a:srgbClr val="002060"/>
                </a:solidFill>
              </a:rPr>
              <a:t>risonanza</a:t>
            </a:r>
            <a:r>
              <a:rPr dirty="0">
                <a:solidFill>
                  <a:srgbClr val="002060"/>
                </a:solidFill>
              </a:rPr>
              <a:t> e </a:t>
            </a:r>
            <a:r>
              <a:rPr b="1" dirty="0">
                <a:solidFill>
                  <a:srgbClr val="002060"/>
                </a:solidFill>
              </a:rPr>
              <a:t>attrazione</a:t>
            </a:r>
            <a:r>
              <a:rPr dirty="0">
                <a:solidFill>
                  <a:srgbClr val="002060"/>
                </a:solidFill>
              </a:rPr>
              <a:t>.</a:t>
            </a:r>
          </a:p>
          <a:p>
            <a:pPr marL="0" indent="0" defTabSz="704087">
              <a:spcBef>
                <a:spcPts val="700"/>
              </a:spcBef>
              <a:buNone/>
              <a:defRPr sz="2156"/>
            </a:pPr>
            <a:r>
              <a:rPr dirty="0">
                <a:solidFill>
                  <a:srgbClr val="002060"/>
                </a:solidFill>
              </a:rPr>
              <a:t>Il legame è il mezzo di </a:t>
            </a:r>
            <a:r>
              <a:rPr b="1" dirty="0">
                <a:solidFill>
                  <a:srgbClr val="002060"/>
                </a:solidFill>
              </a:rPr>
              <a:t>congiunzione</a:t>
            </a:r>
            <a:r>
              <a:rPr dirty="0">
                <a:solidFill>
                  <a:srgbClr val="002060"/>
                </a:solidFill>
              </a:rPr>
              <a:t>, è un vincolo </a:t>
            </a:r>
            <a:r>
              <a:rPr b="1" dirty="0">
                <a:solidFill>
                  <a:srgbClr val="002060"/>
                </a:solidFill>
              </a:rPr>
              <a:t>affettivo</a:t>
            </a:r>
            <a:r>
              <a:rPr dirty="0">
                <a:solidFill>
                  <a:srgbClr val="002060"/>
                </a:solidFill>
              </a:rPr>
              <a:t>, è anche una </a:t>
            </a:r>
            <a:r>
              <a:rPr b="1" dirty="0">
                <a:solidFill>
                  <a:srgbClr val="002060"/>
                </a:solidFill>
              </a:rPr>
              <a:t>limitazione</a:t>
            </a:r>
            <a:r>
              <a:rPr dirty="0">
                <a:solidFill>
                  <a:srgbClr val="002060"/>
                </a:solidFill>
              </a:rPr>
              <a:t>.</a:t>
            </a:r>
          </a:p>
          <a:p>
            <a:pPr marL="0" indent="0" defTabSz="704087">
              <a:spcBef>
                <a:spcPts val="700"/>
              </a:spcBef>
              <a:buNone/>
              <a:defRPr sz="2156"/>
            </a:pPr>
            <a:r>
              <a:rPr dirty="0">
                <a:solidFill>
                  <a:srgbClr val="002060"/>
                </a:solidFill>
              </a:rPr>
              <a:t>Esempio una frase che ripetiamo spesso è:ha </a:t>
            </a:r>
            <a:r>
              <a:rPr b="1" dirty="0">
                <a:solidFill>
                  <a:srgbClr val="002060"/>
                </a:solidFill>
              </a:rPr>
              <a:t>troppi</a:t>
            </a:r>
            <a:r>
              <a:rPr dirty="0">
                <a:solidFill>
                  <a:srgbClr val="002060"/>
                </a:solidFill>
              </a:rPr>
              <a:t> legami, non è </a:t>
            </a:r>
            <a:r>
              <a:rPr b="1" dirty="0">
                <a:solidFill>
                  <a:srgbClr val="002060"/>
                </a:solidFill>
              </a:rPr>
              <a:t>libero</a:t>
            </a:r>
            <a:r>
              <a:rPr dirty="0">
                <a:solidFill>
                  <a:srgbClr val="002060"/>
                </a:solidFill>
              </a:rPr>
              <a:t> di fare quello che sente.</a:t>
            </a:r>
          </a:p>
          <a:p>
            <a:pPr marL="0" indent="0" defTabSz="704087">
              <a:spcBef>
                <a:spcPts val="700"/>
              </a:spcBef>
              <a:buNone/>
              <a:defRPr sz="2156"/>
            </a:pPr>
            <a:r>
              <a:rPr dirty="0">
                <a:solidFill>
                  <a:srgbClr val="002060"/>
                </a:solidFill>
              </a:rPr>
              <a:t>Il </a:t>
            </a:r>
            <a:r>
              <a:rPr b="1" dirty="0">
                <a:solidFill>
                  <a:srgbClr val="002060"/>
                </a:solidFill>
              </a:rPr>
              <a:t>legame</a:t>
            </a:r>
            <a:r>
              <a:rPr dirty="0">
                <a:solidFill>
                  <a:srgbClr val="002060"/>
                </a:solidFill>
              </a:rPr>
              <a:t> per alcuni aspetti( famiglia o amici) da </a:t>
            </a:r>
            <a:r>
              <a:rPr b="1" dirty="0">
                <a:solidFill>
                  <a:srgbClr val="002060"/>
                </a:solidFill>
              </a:rPr>
              <a:t>sicurezza</a:t>
            </a:r>
            <a:r>
              <a:rPr dirty="0">
                <a:solidFill>
                  <a:srgbClr val="002060"/>
                </a:solidFill>
              </a:rPr>
              <a:t> e nello stesso tempo diventa una vera e propria </a:t>
            </a:r>
            <a:r>
              <a:rPr b="1" dirty="0">
                <a:solidFill>
                  <a:srgbClr val="002060"/>
                </a:solidFill>
              </a:rPr>
              <a:t>dipendenza</a:t>
            </a:r>
            <a:r>
              <a:rPr dirty="0">
                <a:solidFill>
                  <a:srgbClr val="002060"/>
                </a:solidFill>
              </a:rPr>
              <a:t>.</a:t>
            </a:r>
          </a:p>
          <a:p>
            <a:pPr marL="0" indent="0" defTabSz="704087">
              <a:spcBef>
                <a:spcPts val="700"/>
              </a:spcBef>
              <a:buNone/>
              <a:defRPr sz="2156"/>
            </a:pPr>
            <a:endParaRPr dirty="0">
              <a:solidFill>
                <a:srgbClr val="002060"/>
              </a:solidFill>
            </a:endParaRPr>
          </a:p>
        </p:txBody>
      </p:sp>
    </p:spTree>
    <p:extLst>
      <p:ext uri="{BB962C8B-B14F-4D97-AF65-F5344CB8AC3E}">
        <p14:creationId xmlns:p14="http://schemas.microsoft.com/office/powerpoint/2010/main" val="18192465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COMPLICITÀ.Quinto passaggio.…"/>
          <p:cNvSpPr txBox="1">
            <a:spLocks noGrp="1"/>
          </p:cNvSpPr>
          <p:nvPr>
            <p:ph type="title"/>
          </p:nvPr>
        </p:nvSpPr>
        <p:spPr>
          <a:prstGeom prst="rect">
            <a:avLst/>
          </a:prstGeom>
        </p:spPr>
        <p:txBody>
          <a:bodyPr/>
          <a:lstStyle/>
          <a:p>
            <a:pPr algn="ctr" defTabSz="585215">
              <a:defRPr sz="2816"/>
            </a:pPr>
            <a:r>
              <a:rPr sz="4000" b="1" dirty="0" smtClean="0">
                <a:solidFill>
                  <a:srgbClr val="FF0000"/>
                </a:solidFill>
              </a:rPr>
              <a:t>COMPLICITÀ</a:t>
            </a:r>
            <a:endParaRPr sz="4000" b="1" dirty="0">
              <a:solidFill>
                <a:srgbClr val="FF0000"/>
              </a:solidFill>
            </a:endParaRPr>
          </a:p>
          <a:p>
            <a:pPr defTabSz="585215">
              <a:defRPr sz="2816"/>
            </a:pPr>
            <a:r>
              <a:rPr dirty="0"/>
              <a:t>    </a:t>
            </a:r>
          </a:p>
        </p:txBody>
      </p:sp>
      <p:sp>
        <p:nvSpPr>
          <p:cNvPr id="204" name="Nelle relazioni la complicità porta con sé la voglia di fare progetti di diversi tipi.…"/>
          <p:cNvSpPr txBox="1">
            <a:spLocks noGrp="1"/>
          </p:cNvSpPr>
          <p:nvPr>
            <p:ph type="body" idx="1"/>
          </p:nvPr>
        </p:nvSpPr>
        <p:spPr>
          <a:prstGeom prst="rect">
            <a:avLst/>
          </a:prstGeom>
        </p:spPr>
        <p:txBody>
          <a:bodyPr>
            <a:normAutofit/>
          </a:bodyPr>
          <a:lstStyle/>
          <a:p>
            <a:pPr marL="0" indent="0" defTabSz="585215">
              <a:buNone/>
              <a:defRPr sz="2816"/>
            </a:pPr>
            <a:r>
              <a:rPr lang="it-IT" dirty="0" smtClean="0">
                <a:solidFill>
                  <a:srgbClr val="002060"/>
                </a:solidFill>
              </a:rPr>
              <a:t>Ciò </a:t>
            </a:r>
            <a:r>
              <a:rPr lang="it-IT" dirty="0">
                <a:solidFill>
                  <a:srgbClr val="002060"/>
                </a:solidFill>
              </a:rPr>
              <a:t>a cui resisti, </a:t>
            </a:r>
            <a:r>
              <a:rPr lang="it-IT" dirty="0" smtClean="0">
                <a:solidFill>
                  <a:srgbClr val="002060"/>
                </a:solidFill>
              </a:rPr>
              <a:t>persiste </a:t>
            </a:r>
            <a:r>
              <a:rPr lang="it-IT" dirty="0" smtClean="0">
                <a:solidFill>
                  <a:srgbClr val="002060"/>
                </a:solidFill>
                <a:sym typeface="Wingdings"/>
              </a:rPr>
              <a:t></a:t>
            </a:r>
            <a:r>
              <a:rPr lang="it-IT" dirty="0" smtClean="0">
                <a:solidFill>
                  <a:srgbClr val="002060"/>
                </a:solidFill>
              </a:rPr>
              <a:t>CAMBIAMENTO</a:t>
            </a:r>
          </a:p>
          <a:p>
            <a:pPr marL="0" indent="0">
              <a:buNone/>
            </a:pPr>
            <a:r>
              <a:rPr dirty="0" smtClean="0">
                <a:solidFill>
                  <a:srgbClr val="002060"/>
                </a:solidFill>
              </a:rPr>
              <a:t>Nelle </a:t>
            </a:r>
            <a:r>
              <a:rPr dirty="0">
                <a:solidFill>
                  <a:srgbClr val="002060"/>
                </a:solidFill>
              </a:rPr>
              <a:t>relazioni la complicità porta con sé la voglia di fare progetti di diversi tipi.</a:t>
            </a:r>
          </a:p>
          <a:p>
            <a:pPr marL="0" indent="0">
              <a:buNone/>
            </a:pPr>
            <a:r>
              <a:rPr dirty="0">
                <a:solidFill>
                  <a:srgbClr val="002060"/>
                </a:solidFill>
              </a:rPr>
              <a:t>Nel rapporto di coppia si diventa complici di un rapporto a due. </a:t>
            </a:r>
          </a:p>
          <a:p>
            <a:pPr marL="0" indent="0">
              <a:buNone/>
            </a:pPr>
            <a:r>
              <a:rPr dirty="0">
                <a:solidFill>
                  <a:srgbClr val="002060"/>
                </a:solidFill>
              </a:rPr>
              <a:t>Da questo momento in poi si progetta il futuro insieme. </a:t>
            </a:r>
          </a:p>
          <a:p>
            <a:pPr marL="0" indent="0">
              <a:buNone/>
            </a:pPr>
            <a:r>
              <a:rPr dirty="0">
                <a:solidFill>
                  <a:srgbClr val="002060"/>
                </a:solidFill>
              </a:rPr>
              <a:t>Sussistono le resistenze, nonostante tutto, però, si continua a progettare.</a:t>
            </a:r>
          </a:p>
        </p:txBody>
      </p:sp>
    </p:spTree>
    <p:extLst>
      <p:ext uri="{BB962C8B-B14F-4D97-AF65-F5344CB8AC3E}">
        <p14:creationId xmlns:p14="http://schemas.microsoft.com/office/powerpoint/2010/main" val="11025887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Resistenza e persistenza"/>
          <p:cNvSpPr txBox="1">
            <a:spLocks noGrp="1"/>
          </p:cNvSpPr>
          <p:nvPr>
            <p:ph type="title"/>
          </p:nvPr>
        </p:nvSpPr>
        <p:spPr>
          <a:prstGeom prst="rect">
            <a:avLst/>
          </a:prstGeom>
        </p:spPr>
        <p:txBody>
          <a:bodyPr/>
          <a:lstStyle/>
          <a:p>
            <a:pPr algn="ctr"/>
            <a:r>
              <a:rPr dirty="0">
                <a:solidFill>
                  <a:srgbClr val="FF0000"/>
                </a:solidFill>
              </a:rPr>
              <a:t>Resistenza e persistenza</a:t>
            </a:r>
          </a:p>
        </p:txBody>
      </p:sp>
      <p:sp>
        <p:nvSpPr>
          <p:cNvPr id="207" name="Sono due fasi che permettono all’esperienza stessa di avere una continuità e quindi movimento.…"/>
          <p:cNvSpPr txBox="1">
            <a:spLocks noGrp="1"/>
          </p:cNvSpPr>
          <p:nvPr>
            <p:ph type="body" idx="1"/>
          </p:nvPr>
        </p:nvSpPr>
        <p:spPr>
          <a:prstGeom prst="rect">
            <a:avLst/>
          </a:prstGeom>
        </p:spPr>
        <p:txBody>
          <a:bodyPr/>
          <a:lstStyle/>
          <a:p>
            <a:pPr marL="0" indent="0">
              <a:buNone/>
            </a:pPr>
            <a:r>
              <a:rPr dirty="0">
                <a:solidFill>
                  <a:srgbClr val="002060"/>
                </a:solidFill>
              </a:rPr>
              <a:t>Sono due fasi che permettono all’esperienza stessa di avere una continuità e quindi movimento.</a:t>
            </a:r>
          </a:p>
          <a:p>
            <a:pPr marL="0" indent="0">
              <a:buNone/>
            </a:pPr>
            <a:r>
              <a:rPr dirty="0">
                <a:solidFill>
                  <a:srgbClr val="002060"/>
                </a:solidFill>
              </a:rPr>
              <a:t>Entrambi vanno viste e vissute nella perfezione in quanti entrambi favoriscono quella che la filosofia omeosinergetica chiama (IMPRONTA) il rifiuto iniziale.</a:t>
            </a:r>
          </a:p>
          <a:p>
            <a:pPr marL="0" indent="0">
              <a:buNone/>
            </a:pPr>
            <a:r>
              <a:rPr dirty="0">
                <a:solidFill>
                  <a:srgbClr val="002060"/>
                </a:solidFill>
              </a:rPr>
              <a:t>Tutto ha una logica e tutto ha un senso.</a:t>
            </a:r>
          </a:p>
        </p:txBody>
      </p:sp>
    </p:spTree>
    <p:extLst>
      <p:ext uri="{BB962C8B-B14F-4D97-AF65-F5344CB8AC3E}">
        <p14:creationId xmlns:p14="http://schemas.microsoft.com/office/powerpoint/2010/main" val="572210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CAMBIAMENTO."/>
          <p:cNvSpPr txBox="1">
            <a:spLocks noGrp="1"/>
          </p:cNvSpPr>
          <p:nvPr>
            <p:ph type="title"/>
          </p:nvPr>
        </p:nvSpPr>
        <p:spPr>
          <a:prstGeom prst="rect">
            <a:avLst/>
          </a:prstGeom>
        </p:spPr>
        <p:txBody>
          <a:bodyPr/>
          <a:lstStyle/>
          <a:p>
            <a:pPr algn="ctr"/>
            <a:r>
              <a:rPr dirty="0" smtClean="0">
                <a:solidFill>
                  <a:srgbClr val="FF0000"/>
                </a:solidFill>
              </a:rPr>
              <a:t>CAMBIAMENTO</a:t>
            </a:r>
            <a:endParaRPr dirty="0"/>
          </a:p>
        </p:txBody>
      </p:sp>
      <p:sp>
        <p:nvSpPr>
          <p:cNvPr id="210" name="Cambio non solo il punto di vista nei confronti delle esperienze che persistono ma anche cambia il nostro vedere l’altro.…"/>
          <p:cNvSpPr txBox="1">
            <a:spLocks noGrp="1"/>
          </p:cNvSpPr>
          <p:nvPr>
            <p:ph type="body" idx="1"/>
          </p:nvPr>
        </p:nvSpPr>
        <p:spPr>
          <a:prstGeom prst="rect">
            <a:avLst/>
          </a:prstGeom>
        </p:spPr>
        <p:txBody>
          <a:bodyPr/>
          <a:lstStyle/>
          <a:p>
            <a:pPr marL="0" indent="0">
              <a:buNone/>
            </a:pPr>
            <a:r>
              <a:rPr dirty="0">
                <a:solidFill>
                  <a:srgbClr val="002060"/>
                </a:solidFill>
              </a:rPr>
              <a:t>Cambio non solo il punto di vista nei confronti delle esperienze che persistono ma anche cambia il nostro vedere l’altro.</a:t>
            </a:r>
          </a:p>
          <a:p>
            <a:pPr marL="0" indent="0">
              <a:buNone/>
            </a:pPr>
            <a:r>
              <a:rPr dirty="0">
                <a:solidFill>
                  <a:srgbClr val="002060"/>
                </a:solidFill>
              </a:rPr>
              <a:t>Datore di lavoro, collega, amica, compagno e figli vengono visti come un aiuto, per conoscere quella parte di noi che è presente ma non mettiamo in essere o nella peggiore ipotesi facciamo finta di non vedere.</a:t>
            </a:r>
          </a:p>
        </p:txBody>
      </p:sp>
    </p:spTree>
    <p:extLst>
      <p:ext uri="{BB962C8B-B14F-4D97-AF65-F5344CB8AC3E}">
        <p14:creationId xmlns:p14="http://schemas.microsoft.com/office/powerpoint/2010/main" val="706236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TATICITA. Sesto passaggio.…"/>
          <p:cNvSpPr txBox="1">
            <a:spLocks noGrp="1"/>
          </p:cNvSpPr>
          <p:nvPr>
            <p:ph type="title"/>
          </p:nvPr>
        </p:nvSpPr>
        <p:spPr>
          <a:xfrm>
            <a:off x="628650" y="738614"/>
            <a:ext cx="7886700" cy="1325563"/>
          </a:xfrm>
          <a:prstGeom prst="rect">
            <a:avLst/>
          </a:prstGeom>
        </p:spPr>
        <p:txBody>
          <a:bodyPr/>
          <a:lstStyle/>
          <a:p>
            <a:pPr algn="ctr" defTabSz="850391">
              <a:defRPr sz="4092"/>
            </a:pPr>
            <a:r>
              <a:rPr b="1" dirty="0" smtClean="0">
                <a:solidFill>
                  <a:srgbClr val="FF0000"/>
                </a:solidFill>
              </a:rPr>
              <a:t>STATICITA</a:t>
            </a:r>
            <a:endParaRPr b="1" dirty="0">
              <a:solidFill>
                <a:srgbClr val="FF0000"/>
              </a:solidFill>
            </a:endParaRPr>
          </a:p>
          <a:p>
            <a:pPr defTabSz="850391">
              <a:defRPr sz="4092"/>
            </a:pPr>
            <a:r>
              <a:rPr dirty="0"/>
              <a:t> </a:t>
            </a:r>
          </a:p>
        </p:txBody>
      </p:sp>
      <p:sp>
        <p:nvSpPr>
          <p:cNvPr id="213" name="Siamo nella fase in cui si è raggiunto un punto di stabilità all’interno delle relazioni.…"/>
          <p:cNvSpPr txBox="1">
            <a:spLocks noGrp="1"/>
          </p:cNvSpPr>
          <p:nvPr>
            <p:ph type="body" idx="1"/>
          </p:nvPr>
        </p:nvSpPr>
        <p:spPr>
          <a:xfrm>
            <a:off x="628650" y="1709715"/>
            <a:ext cx="7886700" cy="4351338"/>
          </a:xfrm>
          <a:prstGeom prst="rect">
            <a:avLst/>
          </a:prstGeom>
        </p:spPr>
        <p:txBody>
          <a:bodyPr>
            <a:normAutofit lnSpcReduction="10000"/>
          </a:bodyPr>
          <a:lstStyle/>
          <a:p>
            <a:pPr marL="0" indent="0">
              <a:buNone/>
            </a:pPr>
            <a:r>
              <a:rPr lang="it-IT">
                <a:solidFill>
                  <a:srgbClr val="002060"/>
                </a:solidFill>
              </a:rPr>
              <a:t>Tutto </a:t>
            </a:r>
            <a:r>
              <a:rPr lang="it-IT">
                <a:solidFill>
                  <a:srgbClr val="002060"/>
                </a:solidFill>
              </a:rPr>
              <a:t>è </a:t>
            </a:r>
            <a:r>
              <a:rPr lang="it-IT" smtClean="0">
                <a:solidFill>
                  <a:srgbClr val="002060"/>
                </a:solidFill>
              </a:rPr>
              <a:t>perfetto </a:t>
            </a:r>
            <a:r>
              <a:rPr lang="it-IT" smtClean="0">
                <a:solidFill>
                  <a:srgbClr val="002060"/>
                </a:solidFill>
                <a:sym typeface="Wingdings"/>
              </a:rPr>
              <a:t> </a:t>
            </a:r>
            <a:r>
              <a:rPr lang="it-IT" smtClean="0">
                <a:solidFill>
                  <a:srgbClr val="002060"/>
                </a:solidFill>
              </a:rPr>
              <a:t>sesta </a:t>
            </a:r>
            <a:r>
              <a:rPr lang="it-IT">
                <a:solidFill>
                  <a:srgbClr val="002060"/>
                </a:solidFill>
              </a:rPr>
              <a:t>legge</a:t>
            </a:r>
            <a:r>
              <a:rPr lang="it-IT" smtClean="0">
                <a:solidFill>
                  <a:srgbClr val="002060"/>
                </a:solidFill>
              </a:rPr>
              <a:t>.</a:t>
            </a:r>
          </a:p>
          <a:p>
            <a:pPr marL="0" indent="0">
              <a:buNone/>
            </a:pPr>
            <a:r>
              <a:rPr dirty="0" smtClean="0">
                <a:solidFill>
                  <a:srgbClr val="002060"/>
                </a:solidFill>
              </a:rPr>
              <a:t>Siamo </a:t>
            </a:r>
            <a:r>
              <a:rPr dirty="0">
                <a:solidFill>
                  <a:srgbClr val="002060"/>
                </a:solidFill>
              </a:rPr>
              <a:t>nella fase in cui si è raggiunto un punto di stabilità all’interno delle relazioni.</a:t>
            </a:r>
          </a:p>
          <a:p>
            <a:pPr marL="0" indent="0">
              <a:buNone/>
            </a:pPr>
            <a:r>
              <a:rPr dirty="0">
                <a:solidFill>
                  <a:srgbClr val="002060"/>
                </a:solidFill>
              </a:rPr>
              <a:t>I propri atteggiamenti, modi di essere e comportamenti rimasti tali possono recare  tensioni varie e non.</a:t>
            </a:r>
          </a:p>
          <a:p>
            <a:pPr marL="0" indent="0">
              <a:buNone/>
            </a:pPr>
            <a:r>
              <a:rPr dirty="0">
                <a:solidFill>
                  <a:srgbClr val="002060"/>
                </a:solidFill>
              </a:rPr>
              <a:t>La consapevolezza di come siamo diventa la chiave che monitorizza le relazioni.</a:t>
            </a:r>
          </a:p>
          <a:p>
            <a:pPr marL="0" indent="0">
              <a:buNone/>
            </a:pPr>
            <a:r>
              <a:rPr dirty="0">
                <a:solidFill>
                  <a:srgbClr val="002060"/>
                </a:solidFill>
              </a:rPr>
              <a:t>Il punto di vista dell’altro diventa costruttivo oppure motivo di reazione e quindi scarica.</a:t>
            </a:r>
          </a:p>
        </p:txBody>
      </p:sp>
    </p:spTree>
    <p:extLst>
      <p:ext uri="{BB962C8B-B14F-4D97-AF65-F5344CB8AC3E}">
        <p14:creationId xmlns:p14="http://schemas.microsoft.com/office/powerpoint/2010/main" val="5768225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Nel rapporto di coppia e genitoriale"/>
          <p:cNvSpPr txBox="1">
            <a:spLocks noGrp="1"/>
          </p:cNvSpPr>
          <p:nvPr>
            <p:ph type="title"/>
          </p:nvPr>
        </p:nvSpPr>
        <p:spPr>
          <a:prstGeom prst="rect">
            <a:avLst/>
          </a:prstGeom>
        </p:spPr>
        <p:txBody>
          <a:bodyPr/>
          <a:lstStyle>
            <a:lvl1pPr defTabSz="868680">
              <a:defRPr sz="4180"/>
            </a:lvl1pPr>
          </a:lstStyle>
          <a:p>
            <a:r>
              <a:rPr dirty="0">
                <a:solidFill>
                  <a:srgbClr val="FF0000"/>
                </a:solidFill>
              </a:rPr>
              <a:t> Nel rapporto di coppia e genitoriale</a:t>
            </a:r>
          </a:p>
        </p:txBody>
      </p:sp>
      <p:sp>
        <p:nvSpPr>
          <p:cNvPr id="216" name="Questa fase è preziosa. Le maschere di entrambi i coniugi cadono.…"/>
          <p:cNvSpPr txBox="1">
            <a:spLocks noGrp="1"/>
          </p:cNvSpPr>
          <p:nvPr>
            <p:ph type="body" idx="1"/>
          </p:nvPr>
        </p:nvSpPr>
        <p:spPr>
          <a:prstGeom prst="rect">
            <a:avLst/>
          </a:prstGeom>
        </p:spPr>
        <p:txBody>
          <a:bodyPr/>
          <a:lstStyle/>
          <a:p>
            <a:pPr marL="0" indent="0" defTabSz="886968">
              <a:spcBef>
                <a:spcPts val="900"/>
              </a:spcBef>
              <a:buNone/>
              <a:defRPr sz="2716"/>
            </a:pPr>
            <a:r>
              <a:rPr dirty="0">
                <a:solidFill>
                  <a:srgbClr val="002060"/>
                </a:solidFill>
              </a:rPr>
              <a:t>Questa fase è preziosa. Le maschere di entrambi i coniugi cadono.</a:t>
            </a:r>
          </a:p>
          <a:p>
            <a:pPr marL="0" indent="0" defTabSz="886968">
              <a:spcBef>
                <a:spcPts val="900"/>
              </a:spcBef>
              <a:buNone/>
              <a:defRPr sz="2716"/>
            </a:pPr>
            <a:r>
              <a:rPr dirty="0">
                <a:solidFill>
                  <a:srgbClr val="002060"/>
                </a:solidFill>
              </a:rPr>
              <a:t>I figli esprimono quasi sempre il rifiuto di uno o di entrambi i genitori.</a:t>
            </a:r>
          </a:p>
          <a:p>
            <a:pPr marL="0" indent="0" defTabSz="886968">
              <a:spcBef>
                <a:spcPts val="900"/>
              </a:spcBef>
              <a:buNone/>
              <a:defRPr sz="2716"/>
            </a:pPr>
            <a:r>
              <a:rPr dirty="0">
                <a:solidFill>
                  <a:srgbClr val="002060"/>
                </a:solidFill>
              </a:rPr>
              <a:t>Due sono le possibilità: unione o separazione.</a:t>
            </a:r>
          </a:p>
          <a:p>
            <a:pPr marL="0" indent="0" defTabSz="886968">
              <a:spcBef>
                <a:spcPts val="900"/>
              </a:spcBef>
              <a:buNone/>
              <a:defRPr sz="2716"/>
            </a:pPr>
            <a:r>
              <a:rPr dirty="0">
                <a:solidFill>
                  <a:srgbClr val="002060"/>
                </a:solidFill>
              </a:rPr>
              <a:t>Le dinamiche sono sempre uguali, determinando le abitudini, le dipendenze dalle stesse portano ad una assenza di stimoli e di novità. </a:t>
            </a:r>
          </a:p>
          <a:p>
            <a:pPr marL="0" indent="0" defTabSz="886968">
              <a:spcBef>
                <a:spcPts val="900"/>
              </a:spcBef>
              <a:buNone/>
              <a:defRPr sz="2716"/>
            </a:pPr>
            <a:r>
              <a:rPr dirty="0">
                <a:solidFill>
                  <a:srgbClr val="002060"/>
                </a:solidFill>
              </a:rPr>
              <a:t>Il riconoscimento del rifiuto di se stessi e dell’esperienza in questa fase è determinante.</a:t>
            </a:r>
          </a:p>
        </p:txBody>
      </p:sp>
    </p:spTree>
    <p:extLst>
      <p:ext uri="{BB962C8B-B14F-4D97-AF65-F5344CB8AC3E}">
        <p14:creationId xmlns:p14="http://schemas.microsoft.com/office/powerpoint/2010/main" val="916238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Vedere questa fase:PERFETTA"/>
          <p:cNvSpPr txBox="1">
            <a:spLocks noGrp="1"/>
          </p:cNvSpPr>
          <p:nvPr>
            <p:ph type="title"/>
          </p:nvPr>
        </p:nvSpPr>
        <p:spPr>
          <a:prstGeom prst="rect">
            <a:avLst/>
          </a:prstGeom>
        </p:spPr>
        <p:txBody>
          <a:bodyPr/>
          <a:lstStyle/>
          <a:p>
            <a:r>
              <a:rPr dirty="0">
                <a:solidFill>
                  <a:srgbClr val="FF0000"/>
                </a:solidFill>
              </a:rPr>
              <a:t>Vedere questa fase:PERFETTA</a:t>
            </a:r>
          </a:p>
        </p:txBody>
      </p:sp>
      <p:sp>
        <p:nvSpPr>
          <p:cNvPr id="219" name="Non è facile.…"/>
          <p:cNvSpPr txBox="1">
            <a:spLocks noGrp="1"/>
          </p:cNvSpPr>
          <p:nvPr>
            <p:ph type="body" idx="1"/>
          </p:nvPr>
        </p:nvSpPr>
        <p:spPr>
          <a:prstGeom prst="rect">
            <a:avLst/>
          </a:prstGeom>
        </p:spPr>
        <p:txBody>
          <a:bodyPr/>
          <a:lstStyle/>
          <a:p>
            <a:pPr marL="0" indent="0">
              <a:buNone/>
            </a:pPr>
            <a:r>
              <a:rPr dirty="0">
                <a:solidFill>
                  <a:srgbClr val="002060"/>
                </a:solidFill>
              </a:rPr>
              <a:t>Non è facile.</a:t>
            </a:r>
          </a:p>
          <a:p>
            <a:pPr marL="0" indent="0">
              <a:buNone/>
            </a:pPr>
            <a:r>
              <a:rPr dirty="0">
                <a:solidFill>
                  <a:srgbClr val="002060"/>
                </a:solidFill>
              </a:rPr>
              <a:t>Staticità significa stabile, equilibrio.</a:t>
            </a:r>
          </a:p>
          <a:p>
            <a:pPr marL="0" indent="0">
              <a:buNone/>
            </a:pPr>
            <a:r>
              <a:rPr dirty="0">
                <a:solidFill>
                  <a:srgbClr val="002060"/>
                </a:solidFill>
              </a:rPr>
              <a:t>Il rapporto in questa fase è vero e consolidato.</a:t>
            </a:r>
          </a:p>
          <a:p>
            <a:pPr marL="0" indent="0">
              <a:buNone/>
            </a:pPr>
            <a:r>
              <a:rPr dirty="0">
                <a:solidFill>
                  <a:srgbClr val="002060"/>
                </a:solidFill>
              </a:rPr>
              <a:t>Per cui basta cambiare il punto di vista.</a:t>
            </a:r>
          </a:p>
          <a:p>
            <a:pPr marL="0" indent="0">
              <a:buNone/>
            </a:pPr>
            <a:r>
              <a:rPr dirty="0">
                <a:solidFill>
                  <a:srgbClr val="002060"/>
                </a:solidFill>
              </a:rPr>
              <a:t>Vedersi nel comportamento e riconoscersi nel rifiuto permette al rapporto una continuità.</a:t>
            </a:r>
          </a:p>
        </p:txBody>
      </p:sp>
    </p:spTree>
    <p:extLst>
      <p:ext uri="{BB962C8B-B14F-4D97-AF65-F5344CB8AC3E}">
        <p14:creationId xmlns:p14="http://schemas.microsoft.com/office/powerpoint/2010/main" val="1768350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CONDIVISIONE.settimo passaggio.Tutto e uno.Unione."/>
          <p:cNvSpPr txBox="1">
            <a:spLocks noGrp="1"/>
          </p:cNvSpPr>
          <p:nvPr>
            <p:ph type="title"/>
          </p:nvPr>
        </p:nvSpPr>
        <p:spPr>
          <a:prstGeom prst="rect">
            <a:avLst/>
          </a:prstGeom>
        </p:spPr>
        <p:txBody>
          <a:bodyPr/>
          <a:lstStyle>
            <a:lvl1pPr defTabSz="868680">
              <a:defRPr sz="4180"/>
            </a:lvl1pPr>
          </a:lstStyle>
          <a:p>
            <a:pPr algn="ctr"/>
            <a:r>
              <a:rPr sz="4000" b="1" dirty="0" smtClean="0">
                <a:solidFill>
                  <a:srgbClr val="FF0000"/>
                </a:solidFill>
              </a:rPr>
              <a:t>CONDIVISIONE</a:t>
            </a:r>
            <a:endParaRPr b="1" dirty="0">
              <a:solidFill>
                <a:srgbClr val="FF0000"/>
              </a:solidFill>
            </a:endParaRPr>
          </a:p>
        </p:txBody>
      </p:sp>
      <p:sp>
        <p:nvSpPr>
          <p:cNvPr id="222" name="Ultimo dei sette passaggi.…"/>
          <p:cNvSpPr txBox="1">
            <a:spLocks noGrp="1"/>
          </p:cNvSpPr>
          <p:nvPr>
            <p:ph type="body" idx="1"/>
          </p:nvPr>
        </p:nvSpPr>
        <p:spPr>
          <a:prstGeom prst="rect">
            <a:avLst/>
          </a:prstGeom>
        </p:spPr>
        <p:txBody>
          <a:bodyPr/>
          <a:lstStyle/>
          <a:p>
            <a:pPr marL="0" indent="0">
              <a:buNone/>
            </a:pPr>
            <a:r>
              <a:rPr lang="it-IT" dirty="0" smtClean="0">
                <a:solidFill>
                  <a:srgbClr val="002060"/>
                </a:solidFill>
              </a:rPr>
              <a:t>Tutto </a:t>
            </a:r>
            <a:r>
              <a:rPr lang="it-IT" dirty="0">
                <a:solidFill>
                  <a:srgbClr val="002060"/>
                </a:solidFill>
              </a:rPr>
              <a:t>e </a:t>
            </a:r>
            <a:r>
              <a:rPr lang="it-IT" dirty="0" smtClean="0">
                <a:solidFill>
                  <a:srgbClr val="002060"/>
                </a:solidFill>
              </a:rPr>
              <a:t>uno </a:t>
            </a:r>
            <a:r>
              <a:rPr lang="it-IT" dirty="0" smtClean="0">
                <a:solidFill>
                  <a:srgbClr val="002060"/>
                </a:solidFill>
                <a:sym typeface="Wingdings"/>
              </a:rPr>
              <a:t> </a:t>
            </a:r>
            <a:r>
              <a:rPr lang="it-IT" dirty="0" smtClean="0">
                <a:solidFill>
                  <a:srgbClr val="002060"/>
                </a:solidFill>
              </a:rPr>
              <a:t>Unione</a:t>
            </a:r>
          </a:p>
          <a:p>
            <a:pPr marL="0" indent="0">
              <a:buNone/>
            </a:pPr>
            <a:r>
              <a:rPr dirty="0" smtClean="0">
                <a:solidFill>
                  <a:srgbClr val="002060"/>
                </a:solidFill>
              </a:rPr>
              <a:t>Ultimo </a:t>
            </a:r>
            <a:r>
              <a:rPr dirty="0">
                <a:solidFill>
                  <a:srgbClr val="002060"/>
                </a:solidFill>
              </a:rPr>
              <a:t>dei sette passaggi.</a:t>
            </a:r>
          </a:p>
          <a:p>
            <a:pPr marL="0" indent="0">
              <a:buNone/>
            </a:pPr>
            <a:r>
              <a:rPr dirty="0">
                <a:solidFill>
                  <a:srgbClr val="002060"/>
                </a:solidFill>
              </a:rPr>
              <a:t>La relazione di coppia, genitoriale e lavorativa prende forma, si condivide la casa, lo stesso nido, il medesimo spazio.</a:t>
            </a:r>
          </a:p>
          <a:p>
            <a:pPr marL="0" indent="0">
              <a:buNone/>
            </a:pPr>
            <a:r>
              <a:rPr dirty="0">
                <a:solidFill>
                  <a:srgbClr val="002060"/>
                </a:solidFill>
              </a:rPr>
              <a:t>attraverso la condivisione abbiamo la possibilità di esprimere quello che siamo, portando avanti il progetto di vita che si evidenzia mediante la quotidianità.</a:t>
            </a:r>
          </a:p>
        </p:txBody>
      </p:sp>
    </p:spTree>
    <p:extLst>
      <p:ext uri="{BB962C8B-B14F-4D97-AF65-F5344CB8AC3E}">
        <p14:creationId xmlns:p14="http://schemas.microsoft.com/office/powerpoint/2010/main" val="16466291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L’uomo nasce perfetto."/>
          <p:cNvSpPr txBox="1">
            <a:spLocks noGrp="1"/>
          </p:cNvSpPr>
          <p:nvPr>
            <p:ph type="title"/>
          </p:nvPr>
        </p:nvSpPr>
        <p:spPr>
          <a:prstGeom prst="rect">
            <a:avLst/>
          </a:prstGeom>
        </p:spPr>
        <p:txBody>
          <a:bodyPr/>
          <a:lstStyle/>
          <a:p>
            <a:pPr algn="ctr"/>
            <a:r>
              <a:rPr dirty="0">
                <a:solidFill>
                  <a:srgbClr val="FF0000"/>
                </a:solidFill>
              </a:rPr>
              <a:t>L’uomo nasce perfetto.</a:t>
            </a:r>
          </a:p>
        </p:txBody>
      </p:sp>
      <p:sp>
        <p:nvSpPr>
          <p:cNvPr id="225" name="La trinità iniziale dominerà ogni istante della vita e dell’esperienza stessa.…"/>
          <p:cNvSpPr txBox="1">
            <a:spLocks noGrp="1"/>
          </p:cNvSpPr>
          <p:nvPr>
            <p:ph type="body" idx="1"/>
          </p:nvPr>
        </p:nvSpPr>
        <p:spPr>
          <a:prstGeom prst="rect">
            <a:avLst/>
          </a:prstGeom>
        </p:spPr>
        <p:txBody>
          <a:bodyPr/>
          <a:lstStyle/>
          <a:p>
            <a:pPr marL="0" indent="0">
              <a:buNone/>
            </a:pPr>
            <a:r>
              <a:rPr dirty="0">
                <a:solidFill>
                  <a:srgbClr val="002060"/>
                </a:solidFill>
              </a:rPr>
              <a:t>La trinità iniziale dominerà ogni istante della vita e dell’esperienza stessa.</a:t>
            </a:r>
          </a:p>
          <a:p>
            <a:pPr marL="0" indent="0">
              <a:buNone/>
            </a:pPr>
            <a:r>
              <a:rPr dirty="0">
                <a:solidFill>
                  <a:srgbClr val="002060"/>
                </a:solidFill>
              </a:rPr>
              <a:t>L’unione con stessa porta a vedere la perfezione in quel tutto che si manifesta.</a:t>
            </a:r>
          </a:p>
          <a:p>
            <a:pPr marL="0" indent="0">
              <a:buNone/>
            </a:pPr>
            <a:r>
              <a:rPr dirty="0">
                <a:solidFill>
                  <a:srgbClr val="002060"/>
                </a:solidFill>
              </a:rPr>
              <a:t>Ciò che manca nell’uomo è solo l’unione con la parte più intima di se </a:t>
            </a:r>
            <a:r>
              <a:rPr dirty="0" smtClean="0">
                <a:solidFill>
                  <a:srgbClr val="002060"/>
                </a:solidFill>
              </a:rPr>
              <a:t>stesso.</a:t>
            </a:r>
          </a:p>
        </p:txBody>
      </p:sp>
    </p:spTree>
    <p:extLst>
      <p:ext uri="{BB962C8B-B14F-4D97-AF65-F5344CB8AC3E}">
        <p14:creationId xmlns:p14="http://schemas.microsoft.com/office/powerpoint/2010/main" val="2743987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64256" y="2528777"/>
            <a:ext cx="7886700" cy="1325563"/>
          </a:xfrm>
        </p:spPr>
        <p:txBody>
          <a:bodyPr/>
          <a:lstStyle/>
          <a:p>
            <a:pPr algn="ctr"/>
            <a:r>
              <a:rPr lang="it-IT" b="1" dirty="0" smtClean="0">
                <a:solidFill>
                  <a:srgbClr val="002060"/>
                </a:solidFill>
              </a:rPr>
              <a:t>BUONA VITA</a:t>
            </a:r>
            <a:endParaRPr lang="it-IT" b="1" dirty="0">
              <a:solidFill>
                <a:srgbClr val="002060"/>
              </a:solidFill>
            </a:endParaRPr>
          </a:p>
        </p:txBody>
      </p:sp>
    </p:spTree>
    <p:extLst>
      <p:ext uri="{BB962C8B-B14F-4D97-AF65-F5344CB8AC3E}">
        <p14:creationId xmlns:p14="http://schemas.microsoft.com/office/powerpoint/2010/main" val="909445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Corpo"/>
          <p:cNvSpPr txBox="1">
            <a:spLocks noGrp="1"/>
          </p:cNvSpPr>
          <p:nvPr>
            <p:ph type="body" sz="quarter" idx="1"/>
          </p:nvPr>
        </p:nvSpPr>
        <p:spPr>
          <a:xfrm>
            <a:off x="628650" y="6176962"/>
            <a:ext cx="7886700" cy="25380"/>
          </a:xfrm>
          <a:prstGeom prst="rect">
            <a:avLst/>
          </a:prstGeom>
        </p:spPr>
        <p:txBody>
          <a:bodyPr>
            <a:normAutofit fontScale="25000" lnSpcReduction="20000"/>
          </a:bodyPr>
          <a:lstStyle/>
          <a:p>
            <a:pPr marL="91440" indent="-91440" defTabSz="365760">
              <a:spcBef>
                <a:spcPts val="400"/>
              </a:spcBef>
              <a:defRPr sz="1120"/>
            </a:pPr>
            <a:endParaRPr/>
          </a:p>
        </p:txBody>
      </p:sp>
      <p:sp>
        <p:nvSpPr>
          <p:cNvPr id="3" name="CasellaDiTesto 2"/>
          <p:cNvSpPr txBox="1"/>
          <p:nvPr/>
        </p:nvSpPr>
        <p:spPr>
          <a:xfrm>
            <a:off x="425003" y="1146220"/>
            <a:ext cx="8628845" cy="3539430"/>
          </a:xfrm>
          <a:prstGeom prst="rect">
            <a:avLst/>
          </a:prstGeom>
          <a:noFill/>
        </p:spPr>
        <p:txBody>
          <a:bodyPr wrap="square" rtlCol="0">
            <a:spAutoFit/>
          </a:bodyPr>
          <a:lstStyle/>
          <a:p>
            <a:r>
              <a:rPr lang="it-IT" sz="2400" dirty="0">
                <a:solidFill>
                  <a:srgbClr val="002060"/>
                </a:solidFill>
              </a:rPr>
              <a:t>Questa funzione </a:t>
            </a:r>
            <a:r>
              <a:rPr lang="it-IT" sz="2400" dirty="0" smtClean="0">
                <a:solidFill>
                  <a:srgbClr val="002060"/>
                </a:solidFill>
              </a:rPr>
              <a:t>vitale (LEGAME) esibisce </a:t>
            </a:r>
            <a:r>
              <a:rPr lang="it-IT" sz="2400" dirty="0">
                <a:solidFill>
                  <a:srgbClr val="002060"/>
                </a:solidFill>
              </a:rPr>
              <a:t>il suo intento grazie alla </a:t>
            </a:r>
            <a:r>
              <a:rPr lang="it-IT" sz="2400" dirty="0" smtClean="0">
                <a:solidFill>
                  <a:srgbClr val="002060"/>
                </a:solidFill>
              </a:rPr>
              <a:t>relazione:</a:t>
            </a:r>
          </a:p>
          <a:p>
            <a:endParaRPr lang="it-IT" sz="3600" dirty="0" smtClean="0">
              <a:solidFill>
                <a:srgbClr val="002060"/>
              </a:solidFill>
            </a:endParaRPr>
          </a:p>
          <a:p>
            <a:pPr marL="342900" indent="-342900" algn="ctr">
              <a:buFont typeface="+mj-lt"/>
              <a:buAutoNum type="arabicPeriod"/>
            </a:pPr>
            <a:r>
              <a:rPr lang="it-IT" sz="2800" dirty="0" smtClean="0">
                <a:solidFill>
                  <a:srgbClr val="002060"/>
                </a:solidFill>
              </a:rPr>
              <a:t>Di coppia</a:t>
            </a:r>
          </a:p>
          <a:p>
            <a:pPr marL="342900" indent="-342900" algn="ctr">
              <a:buFont typeface="+mj-lt"/>
              <a:buAutoNum type="arabicPeriod"/>
            </a:pPr>
            <a:endParaRPr lang="it-IT" sz="2800" dirty="0" smtClean="0">
              <a:solidFill>
                <a:srgbClr val="002060"/>
              </a:solidFill>
            </a:endParaRPr>
          </a:p>
          <a:p>
            <a:pPr marL="342900" indent="-342900" algn="ctr">
              <a:buFont typeface="+mj-lt"/>
              <a:buAutoNum type="arabicPeriod"/>
            </a:pPr>
            <a:r>
              <a:rPr lang="it-IT" sz="2800" dirty="0" smtClean="0">
                <a:solidFill>
                  <a:srgbClr val="002060"/>
                </a:solidFill>
              </a:rPr>
              <a:t>Genitori</a:t>
            </a:r>
          </a:p>
          <a:p>
            <a:pPr marL="342900" indent="-342900" algn="ctr">
              <a:buFont typeface="+mj-lt"/>
              <a:buAutoNum type="arabicPeriod"/>
            </a:pPr>
            <a:endParaRPr lang="it-IT" sz="2800" dirty="0" smtClean="0">
              <a:solidFill>
                <a:srgbClr val="002060"/>
              </a:solidFill>
            </a:endParaRPr>
          </a:p>
          <a:p>
            <a:pPr marL="342900" indent="-342900" algn="ctr">
              <a:buFont typeface="+mj-lt"/>
              <a:buAutoNum type="arabicPeriod"/>
            </a:pPr>
            <a:r>
              <a:rPr lang="it-IT" sz="2800" dirty="0" smtClean="0">
                <a:solidFill>
                  <a:srgbClr val="002060"/>
                </a:solidFill>
              </a:rPr>
              <a:t>Lavoro e sociale</a:t>
            </a:r>
          </a:p>
        </p:txBody>
      </p:sp>
    </p:spTree>
    <p:extLst>
      <p:ext uri="{BB962C8B-B14F-4D97-AF65-F5344CB8AC3E}">
        <p14:creationId xmlns:p14="http://schemas.microsoft.com/office/powerpoint/2010/main" val="2041796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LA RELAZIONE quindi è un LEGAME che presuppone una dipendenza."/>
          <p:cNvSpPr txBox="1">
            <a:spLocks noGrp="1"/>
          </p:cNvSpPr>
          <p:nvPr>
            <p:ph type="title"/>
          </p:nvPr>
        </p:nvSpPr>
        <p:spPr>
          <a:prstGeom prst="rect">
            <a:avLst/>
          </a:prstGeom>
        </p:spPr>
        <p:txBody>
          <a:bodyPr/>
          <a:lstStyle/>
          <a:p>
            <a:pPr defTabSz="740663">
              <a:defRPr sz="3564"/>
            </a:pPr>
            <a:r>
              <a:rPr dirty="0">
                <a:solidFill>
                  <a:srgbClr val="FF0000"/>
                </a:solidFill>
              </a:rPr>
              <a:t>LA </a:t>
            </a:r>
            <a:r>
              <a:rPr b="1" dirty="0">
                <a:solidFill>
                  <a:srgbClr val="FF0000"/>
                </a:solidFill>
              </a:rPr>
              <a:t>RELAZIONE</a:t>
            </a:r>
            <a:r>
              <a:rPr dirty="0">
                <a:solidFill>
                  <a:srgbClr val="FF0000"/>
                </a:solidFill>
              </a:rPr>
              <a:t> quindi è un </a:t>
            </a:r>
            <a:r>
              <a:rPr b="1" dirty="0">
                <a:solidFill>
                  <a:srgbClr val="FF0000"/>
                </a:solidFill>
              </a:rPr>
              <a:t>LEGAME</a:t>
            </a:r>
            <a:r>
              <a:rPr dirty="0">
                <a:solidFill>
                  <a:srgbClr val="FF0000"/>
                </a:solidFill>
              </a:rPr>
              <a:t> che presuppone una </a:t>
            </a:r>
            <a:r>
              <a:rPr b="1" dirty="0">
                <a:solidFill>
                  <a:srgbClr val="FF0000"/>
                </a:solidFill>
              </a:rPr>
              <a:t>dipendenza</a:t>
            </a:r>
            <a:r>
              <a:rPr dirty="0">
                <a:solidFill>
                  <a:srgbClr val="FF0000"/>
                </a:solidFill>
              </a:rPr>
              <a:t>.</a:t>
            </a:r>
          </a:p>
        </p:txBody>
      </p:sp>
      <p:sp>
        <p:nvSpPr>
          <p:cNvPr id="156" name="Unisce più fatti o più concetti.…"/>
          <p:cNvSpPr txBox="1">
            <a:spLocks noGrp="1"/>
          </p:cNvSpPr>
          <p:nvPr>
            <p:ph type="body" idx="1"/>
          </p:nvPr>
        </p:nvSpPr>
        <p:spPr>
          <a:xfrm>
            <a:off x="628650" y="1874691"/>
            <a:ext cx="7886700" cy="4351339"/>
          </a:xfrm>
          <a:prstGeom prst="rect">
            <a:avLst/>
          </a:prstGeom>
        </p:spPr>
        <p:txBody>
          <a:bodyPr/>
          <a:lstStyle/>
          <a:p>
            <a:pPr marL="0" indent="0" defTabSz="749808">
              <a:spcBef>
                <a:spcPts val="800"/>
              </a:spcBef>
              <a:buNone/>
              <a:defRPr sz="2296"/>
            </a:pPr>
            <a:r>
              <a:rPr dirty="0">
                <a:solidFill>
                  <a:srgbClr val="002060"/>
                </a:solidFill>
              </a:rPr>
              <a:t>Unisce più fatti o più concetti.</a:t>
            </a:r>
          </a:p>
          <a:p>
            <a:pPr marL="0" indent="0" defTabSz="749808">
              <a:spcBef>
                <a:spcPts val="800"/>
              </a:spcBef>
              <a:buNone/>
              <a:defRPr sz="2296"/>
            </a:pPr>
            <a:r>
              <a:rPr dirty="0">
                <a:solidFill>
                  <a:srgbClr val="002060"/>
                </a:solidFill>
              </a:rPr>
              <a:t>La </a:t>
            </a:r>
            <a:r>
              <a:rPr b="1" dirty="0">
                <a:solidFill>
                  <a:srgbClr val="002060"/>
                </a:solidFill>
              </a:rPr>
              <a:t>relazione</a:t>
            </a:r>
            <a:r>
              <a:rPr dirty="0">
                <a:solidFill>
                  <a:srgbClr val="002060"/>
                </a:solidFill>
              </a:rPr>
              <a:t> avviene perché esiste una </a:t>
            </a:r>
            <a:r>
              <a:rPr b="1" dirty="0">
                <a:solidFill>
                  <a:srgbClr val="002060"/>
                </a:solidFill>
              </a:rPr>
              <a:t>forza</a:t>
            </a:r>
            <a:r>
              <a:rPr dirty="0">
                <a:solidFill>
                  <a:srgbClr val="002060"/>
                </a:solidFill>
              </a:rPr>
              <a:t> </a:t>
            </a:r>
            <a:r>
              <a:rPr b="1" dirty="0">
                <a:solidFill>
                  <a:srgbClr val="002060"/>
                </a:solidFill>
              </a:rPr>
              <a:t>energetica</a:t>
            </a:r>
            <a:r>
              <a:rPr dirty="0">
                <a:solidFill>
                  <a:srgbClr val="002060"/>
                </a:solidFill>
              </a:rPr>
              <a:t> che </a:t>
            </a:r>
            <a:r>
              <a:rPr b="1" dirty="0">
                <a:solidFill>
                  <a:srgbClr val="002060"/>
                </a:solidFill>
              </a:rPr>
              <a:t>unisce</a:t>
            </a:r>
            <a:r>
              <a:rPr dirty="0">
                <a:solidFill>
                  <a:srgbClr val="002060"/>
                </a:solidFill>
              </a:rPr>
              <a:t> noi all’altro.</a:t>
            </a:r>
          </a:p>
          <a:p>
            <a:pPr marL="0" indent="0" defTabSz="749808">
              <a:spcBef>
                <a:spcPts val="800"/>
              </a:spcBef>
              <a:buNone/>
              <a:defRPr sz="2296"/>
            </a:pPr>
            <a:r>
              <a:rPr dirty="0">
                <a:solidFill>
                  <a:srgbClr val="002060"/>
                </a:solidFill>
              </a:rPr>
              <a:t>La forza energetica O ENERGIA è FORMATA sempre da due poli opposti:</a:t>
            </a:r>
            <a:r>
              <a:rPr b="1" dirty="0">
                <a:solidFill>
                  <a:srgbClr val="002060"/>
                </a:solidFill>
              </a:rPr>
              <a:t>NEGATIVO</a:t>
            </a:r>
            <a:r>
              <a:rPr dirty="0">
                <a:solidFill>
                  <a:srgbClr val="002060"/>
                </a:solidFill>
              </a:rPr>
              <a:t> E </a:t>
            </a:r>
            <a:r>
              <a:rPr b="1" dirty="0">
                <a:solidFill>
                  <a:srgbClr val="002060"/>
                </a:solidFill>
              </a:rPr>
              <a:t>POSITIVO</a:t>
            </a:r>
            <a:r>
              <a:rPr dirty="0">
                <a:solidFill>
                  <a:srgbClr val="002060"/>
                </a:solidFill>
              </a:rPr>
              <a:t>.</a:t>
            </a:r>
          </a:p>
          <a:p>
            <a:pPr marL="0" indent="0" defTabSz="749808">
              <a:spcBef>
                <a:spcPts val="800"/>
              </a:spcBef>
              <a:buNone/>
              <a:defRPr sz="2296"/>
            </a:pPr>
            <a:r>
              <a:rPr dirty="0">
                <a:solidFill>
                  <a:srgbClr val="002060"/>
                </a:solidFill>
              </a:rPr>
              <a:t>L’essere umano ha in se stesso entrambi I </a:t>
            </a:r>
            <a:r>
              <a:rPr b="1" dirty="0">
                <a:solidFill>
                  <a:srgbClr val="002060"/>
                </a:solidFill>
              </a:rPr>
              <a:t>POLI</a:t>
            </a:r>
          </a:p>
          <a:p>
            <a:pPr marL="0" indent="0" defTabSz="749808">
              <a:spcBef>
                <a:spcPts val="800"/>
              </a:spcBef>
              <a:buNone/>
              <a:defRPr sz="2296"/>
            </a:pPr>
            <a:r>
              <a:rPr dirty="0">
                <a:solidFill>
                  <a:srgbClr val="002060"/>
                </a:solidFill>
              </a:rPr>
              <a:t>In una </a:t>
            </a:r>
            <a:r>
              <a:rPr b="1" dirty="0">
                <a:solidFill>
                  <a:srgbClr val="002060"/>
                </a:solidFill>
              </a:rPr>
              <a:t>relazione</a:t>
            </a:r>
            <a:r>
              <a:rPr dirty="0">
                <a:solidFill>
                  <a:srgbClr val="002060"/>
                </a:solidFill>
              </a:rPr>
              <a:t> di qualsiasi genere si </a:t>
            </a:r>
            <a:r>
              <a:rPr b="1" dirty="0">
                <a:solidFill>
                  <a:srgbClr val="002060"/>
                </a:solidFill>
              </a:rPr>
              <a:t>manifestano</a:t>
            </a:r>
            <a:r>
              <a:rPr dirty="0">
                <a:solidFill>
                  <a:srgbClr val="002060"/>
                </a:solidFill>
              </a:rPr>
              <a:t> entrambi mediante i </a:t>
            </a:r>
            <a:r>
              <a:rPr b="1" dirty="0">
                <a:solidFill>
                  <a:srgbClr val="002060"/>
                </a:solidFill>
              </a:rPr>
              <a:t>comportamenti</a:t>
            </a:r>
            <a:r>
              <a:rPr dirty="0">
                <a:solidFill>
                  <a:srgbClr val="002060"/>
                </a:solidFill>
              </a:rPr>
              <a:t>.</a:t>
            </a:r>
          </a:p>
          <a:p>
            <a:pPr marL="0" indent="0" defTabSz="749808">
              <a:spcBef>
                <a:spcPts val="800"/>
              </a:spcBef>
              <a:buNone/>
              <a:defRPr sz="2296"/>
            </a:pPr>
            <a:r>
              <a:rPr dirty="0">
                <a:solidFill>
                  <a:srgbClr val="002060"/>
                </a:solidFill>
              </a:rPr>
              <a:t>Es:marito-positivo, moglie -negativo, questo permette a entrambi di vedere quella parte di se che non si conosce. </a:t>
            </a:r>
          </a:p>
        </p:txBody>
      </p:sp>
    </p:spTree>
    <p:extLst>
      <p:ext uri="{BB962C8B-B14F-4D97-AF65-F5344CB8AC3E}">
        <p14:creationId xmlns:p14="http://schemas.microsoft.com/office/powerpoint/2010/main" val="21166487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ra l’altro questo è determinato dall’attrazione."/>
          <p:cNvSpPr txBox="1">
            <a:spLocks noGrp="1"/>
          </p:cNvSpPr>
          <p:nvPr>
            <p:ph type="title"/>
          </p:nvPr>
        </p:nvSpPr>
        <p:spPr>
          <a:prstGeom prst="rect">
            <a:avLst/>
          </a:prstGeom>
        </p:spPr>
        <p:txBody>
          <a:bodyPr/>
          <a:lstStyle/>
          <a:p>
            <a:pPr defTabSz="868680">
              <a:defRPr sz="4180"/>
            </a:pPr>
            <a:r>
              <a:rPr dirty="0">
                <a:solidFill>
                  <a:srgbClr val="FF0000"/>
                </a:solidFill>
              </a:rPr>
              <a:t>Tra l’altro questo è determinato </a:t>
            </a:r>
            <a:r>
              <a:rPr b="1" dirty="0">
                <a:solidFill>
                  <a:srgbClr val="FF0000"/>
                </a:solidFill>
              </a:rPr>
              <a:t>dall’attrazione</a:t>
            </a:r>
            <a:r>
              <a:rPr dirty="0">
                <a:solidFill>
                  <a:srgbClr val="FF0000"/>
                </a:solidFill>
              </a:rPr>
              <a:t>.</a:t>
            </a:r>
          </a:p>
        </p:txBody>
      </p:sp>
      <p:sp>
        <p:nvSpPr>
          <p:cNvPr id="159" name="La relazione ha una sua continuità grazie all’attrazione dei due poli, che a loro volta creano il movimento.”es:moglie e marito, figlio e genitore.…"/>
          <p:cNvSpPr txBox="1">
            <a:spLocks noGrp="1"/>
          </p:cNvSpPr>
          <p:nvPr>
            <p:ph type="body" idx="1"/>
          </p:nvPr>
        </p:nvSpPr>
        <p:spPr>
          <a:prstGeom prst="rect">
            <a:avLst/>
          </a:prstGeom>
        </p:spPr>
        <p:txBody>
          <a:bodyPr/>
          <a:lstStyle/>
          <a:p>
            <a:pPr marL="0" indent="0" defTabSz="832104">
              <a:spcBef>
                <a:spcPts val="900"/>
              </a:spcBef>
              <a:buNone/>
              <a:defRPr sz="2548"/>
            </a:pPr>
            <a:r>
              <a:rPr dirty="0">
                <a:solidFill>
                  <a:srgbClr val="002060"/>
                </a:solidFill>
              </a:rPr>
              <a:t>La </a:t>
            </a:r>
            <a:r>
              <a:rPr b="1" dirty="0">
                <a:solidFill>
                  <a:srgbClr val="002060"/>
                </a:solidFill>
              </a:rPr>
              <a:t>relazione</a:t>
            </a:r>
            <a:r>
              <a:rPr dirty="0">
                <a:solidFill>
                  <a:srgbClr val="002060"/>
                </a:solidFill>
              </a:rPr>
              <a:t> ha una sua continuità grazie </a:t>
            </a:r>
            <a:r>
              <a:rPr b="1" dirty="0">
                <a:solidFill>
                  <a:srgbClr val="002060"/>
                </a:solidFill>
              </a:rPr>
              <a:t>all’attrazione</a:t>
            </a:r>
            <a:r>
              <a:rPr dirty="0">
                <a:solidFill>
                  <a:srgbClr val="002060"/>
                </a:solidFill>
              </a:rPr>
              <a:t> dei due poli, che a loro volta creano il </a:t>
            </a:r>
            <a:r>
              <a:rPr b="1" dirty="0">
                <a:solidFill>
                  <a:srgbClr val="002060"/>
                </a:solidFill>
              </a:rPr>
              <a:t>movimento</a:t>
            </a:r>
            <a:r>
              <a:rPr dirty="0">
                <a:solidFill>
                  <a:srgbClr val="002060"/>
                </a:solidFill>
              </a:rPr>
              <a:t>.”es:moglie e marito, figlio e genitore.</a:t>
            </a:r>
          </a:p>
          <a:p>
            <a:pPr marL="0" indent="0" defTabSz="832104">
              <a:spcBef>
                <a:spcPts val="900"/>
              </a:spcBef>
              <a:buNone/>
              <a:defRPr sz="2548"/>
            </a:pPr>
            <a:r>
              <a:rPr dirty="0">
                <a:solidFill>
                  <a:srgbClr val="002060"/>
                </a:solidFill>
              </a:rPr>
              <a:t>Il movimento è </a:t>
            </a:r>
            <a:r>
              <a:rPr b="1" dirty="0">
                <a:solidFill>
                  <a:srgbClr val="002060"/>
                </a:solidFill>
              </a:rPr>
              <a:t>determinato</a:t>
            </a:r>
            <a:r>
              <a:rPr dirty="0">
                <a:solidFill>
                  <a:srgbClr val="002060"/>
                </a:solidFill>
              </a:rPr>
              <a:t> sempre da </a:t>
            </a:r>
            <a:r>
              <a:rPr b="1" dirty="0">
                <a:solidFill>
                  <a:srgbClr val="002060"/>
                </a:solidFill>
              </a:rPr>
              <a:t>un’azione</a:t>
            </a:r>
            <a:r>
              <a:rPr dirty="0">
                <a:solidFill>
                  <a:srgbClr val="002060"/>
                </a:solidFill>
              </a:rPr>
              <a:t> che a sua volta si </a:t>
            </a:r>
            <a:r>
              <a:rPr b="1" dirty="0">
                <a:solidFill>
                  <a:srgbClr val="002060"/>
                </a:solidFill>
              </a:rPr>
              <a:t>configura</a:t>
            </a:r>
            <a:r>
              <a:rPr dirty="0">
                <a:solidFill>
                  <a:srgbClr val="002060"/>
                </a:solidFill>
              </a:rPr>
              <a:t> mediante i </a:t>
            </a:r>
            <a:r>
              <a:rPr b="1" dirty="0">
                <a:solidFill>
                  <a:srgbClr val="002060"/>
                </a:solidFill>
              </a:rPr>
              <a:t>comportamenti</a:t>
            </a:r>
            <a:r>
              <a:rPr dirty="0">
                <a:solidFill>
                  <a:srgbClr val="002060"/>
                </a:solidFill>
              </a:rPr>
              <a:t>. </a:t>
            </a:r>
          </a:p>
          <a:p>
            <a:pPr marL="0" indent="0" defTabSz="832104">
              <a:spcBef>
                <a:spcPts val="900"/>
              </a:spcBef>
              <a:buNone/>
              <a:defRPr sz="2548"/>
            </a:pPr>
            <a:r>
              <a:rPr b="1" dirty="0">
                <a:solidFill>
                  <a:srgbClr val="002060"/>
                </a:solidFill>
              </a:rPr>
              <a:t>L’attrazione</a:t>
            </a:r>
            <a:r>
              <a:rPr dirty="0">
                <a:solidFill>
                  <a:srgbClr val="002060"/>
                </a:solidFill>
              </a:rPr>
              <a:t> è il primo dei 7 passaggi che permette successivamente il </a:t>
            </a:r>
            <a:r>
              <a:rPr b="1" dirty="0">
                <a:solidFill>
                  <a:srgbClr val="002060"/>
                </a:solidFill>
              </a:rPr>
              <a:t>confronto</a:t>
            </a:r>
            <a:r>
              <a:rPr dirty="0">
                <a:solidFill>
                  <a:srgbClr val="002060"/>
                </a:solidFill>
              </a:rPr>
              <a:t> con l’altro e quindi l’inizio della </a:t>
            </a:r>
            <a:r>
              <a:rPr b="1" dirty="0">
                <a:solidFill>
                  <a:srgbClr val="002060"/>
                </a:solidFill>
              </a:rPr>
              <a:t>relazione</a:t>
            </a:r>
            <a:r>
              <a:rPr dirty="0">
                <a:solidFill>
                  <a:srgbClr val="002060"/>
                </a:solidFill>
              </a:rPr>
              <a:t>.  </a:t>
            </a:r>
          </a:p>
          <a:p>
            <a:pPr marL="0" indent="0" defTabSz="832104">
              <a:spcBef>
                <a:spcPts val="900"/>
              </a:spcBef>
              <a:buNone/>
              <a:defRPr sz="2548"/>
            </a:pPr>
            <a:r>
              <a:rPr dirty="0">
                <a:solidFill>
                  <a:srgbClr val="002060"/>
                </a:solidFill>
              </a:rPr>
              <a:t>Movimento che si allinea con il rifiuto o esperienza.</a:t>
            </a:r>
          </a:p>
        </p:txBody>
      </p:sp>
    </p:spTree>
    <p:extLst>
      <p:ext uri="{BB962C8B-B14F-4D97-AF65-F5344CB8AC3E}">
        <p14:creationId xmlns:p14="http://schemas.microsoft.com/office/powerpoint/2010/main" val="14491639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L’esistenza umana sul piano terreno sperimenta tutto."/>
          <p:cNvSpPr txBox="1">
            <a:spLocks noGrp="1"/>
          </p:cNvSpPr>
          <p:nvPr>
            <p:ph type="title"/>
          </p:nvPr>
        </p:nvSpPr>
        <p:spPr>
          <a:prstGeom prst="rect">
            <a:avLst/>
          </a:prstGeom>
        </p:spPr>
        <p:txBody>
          <a:bodyPr/>
          <a:lstStyle>
            <a:lvl1pPr defTabSz="868680">
              <a:defRPr sz="4180"/>
            </a:lvl1pPr>
          </a:lstStyle>
          <a:p>
            <a:r>
              <a:rPr dirty="0">
                <a:solidFill>
                  <a:srgbClr val="FF0000"/>
                </a:solidFill>
              </a:rPr>
              <a:t>L’esistenza umana sul piano terreno sperimenta tutto.</a:t>
            </a:r>
          </a:p>
        </p:txBody>
      </p:sp>
      <p:sp>
        <p:nvSpPr>
          <p:cNvPr id="162" name="In ogni esperienza esistono 7 passaggi che definiscono con chiarezza quello che è racchiuso in noi tutti.…"/>
          <p:cNvSpPr txBox="1">
            <a:spLocks noGrp="1"/>
          </p:cNvSpPr>
          <p:nvPr>
            <p:ph type="body" idx="1"/>
          </p:nvPr>
        </p:nvSpPr>
        <p:spPr>
          <a:prstGeom prst="rect">
            <a:avLst/>
          </a:prstGeom>
        </p:spPr>
        <p:txBody>
          <a:bodyPr/>
          <a:lstStyle/>
          <a:p>
            <a:pPr marL="0" indent="0">
              <a:buNone/>
            </a:pPr>
            <a:r>
              <a:rPr dirty="0">
                <a:solidFill>
                  <a:srgbClr val="002060"/>
                </a:solidFill>
              </a:rPr>
              <a:t>In ogni esperienza esistono 7 passaggi che definiscono con chiarezza quello che è racchiuso in noi tutti.</a:t>
            </a:r>
          </a:p>
          <a:p>
            <a:pPr marL="0" indent="0">
              <a:buNone/>
            </a:pPr>
            <a:r>
              <a:rPr dirty="0">
                <a:solidFill>
                  <a:srgbClr val="002060"/>
                </a:solidFill>
              </a:rPr>
              <a:t>Ia dinamica che si manifesta in una relazione sentimentale, lavorativa, sociale o genitoriale è sempre la stessa.</a:t>
            </a:r>
          </a:p>
          <a:p>
            <a:pPr marL="0" indent="0">
              <a:buNone/>
            </a:pPr>
            <a:r>
              <a:rPr dirty="0">
                <a:solidFill>
                  <a:srgbClr val="002060"/>
                </a:solidFill>
              </a:rPr>
              <a:t>La filosofia omeosinergetica tiene conto di 7 passaggi che configurano qualsiasi forma di rapporto, coppia, genitoriale e lavorativo.</a:t>
            </a:r>
          </a:p>
        </p:txBody>
      </p:sp>
    </p:spTree>
    <p:extLst>
      <p:ext uri="{BB962C8B-B14F-4D97-AF65-F5344CB8AC3E}">
        <p14:creationId xmlns:p14="http://schemas.microsoft.com/office/powerpoint/2010/main" val="14871897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Una  relazione di qualsiasi genere  ha 7 passaggi fondamentali."/>
          <p:cNvSpPr txBox="1">
            <a:spLocks noGrp="1"/>
          </p:cNvSpPr>
          <p:nvPr>
            <p:ph type="title"/>
          </p:nvPr>
        </p:nvSpPr>
        <p:spPr>
          <a:prstGeom prst="rect">
            <a:avLst/>
          </a:prstGeom>
        </p:spPr>
        <p:txBody>
          <a:bodyPr/>
          <a:lstStyle>
            <a:lvl1pPr defTabSz="832104">
              <a:defRPr sz="4004"/>
            </a:lvl1pPr>
          </a:lstStyle>
          <a:p>
            <a:r>
              <a:rPr dirty="0">
                <a:solidFill>
                  <a:srgbClr val="FF0000"/>
                </a:solidFill>
              </a:rPr>
              <a:t>Una  relazione di qualsiasi genere  ha 7 passaggi fondamentali.</a:t>
            </a:r>
          </a:p>
        </p:txBody>
      </p:sp>
      <p:sp>
        <p:nvSpPr>
          <p:cNvPr id="165" name="ATTRAZIONE..........scarica.…"/>
          <p:cNvSpPr txBox="1">
            <a:spLocks noGrp="1"/>
          </p:cNvSpPr>
          <p:nvPr>
            <p:ph type="body" idx="1"/>
          </p:nvPr>
        </p:nvSpPr>
        <p:spPr>
          <a:prstGeom prst="rect">
            <a:avLst/>
          </a:prstGeom>
        </p:spPr>
        <p:txBody>
          <a:bodyPr/>
          <a:lstStyle/>
          <a:p>
            <a:r>
              <a:rPr dirty="0">
                <a:solidFill>
                  <a:srgbClr val="002060"/>
                </a:solidFill>
              </a:rPr>
              <a:t>ATTRAZIONE..........scarica.</a:t>
            </a:r>
          </a:p>
          <a:p>
            <a:r>
              <a:rPr dirty="0">
                <a:solidFill>
                  <a:srgbClr val="002060"/>
                </a:solidFill>
              </a:rPr>
              <a:t>PASSIONE........riconoscimento.</a:t>
            </a:r>
          </a:p>
          <a:p>
            <a:r>
              <a:rPr dirty="0">
                <a:solidFill>
                  <a:srgbClr val="002060"/>
                </a:solidFill>
              </a:rPr>
              <a:t>INNAMORAMENTO........accettazione.</a:t>
            </a:r>
          </a:p>
          <a:p>
            <a:r>
              <a:rPr dirty="0">
                <a:solidFill>
                  <a:srgbClr val="002060"/>
                </a:solidFill>
              </a:rPr>
              <a:t>SENTIMENTO........trasformazione.</a:t>
            </a:r>
          </a:p>
          <a:p>
            <a:r>
              <a:rPr dirty="0">
                <a:solidFill>
                  <a:srgbClr val="002060"/>
                </a:solidFill>
              </a:rPr>
              <a:t>PROGETTO ........ cambiamento.</a:t>
            </a:r>
          </a:p>
          <a:p>
            <a:r>
              <a:rPr dirty="0">
                <a:solidFill>
                  <a:srgbClr val="002060"/>
                </a:solidFill>
              </a:rPr>
              <a:t>STATICITA’......... guarigione.</a:t>
            </a:r>
          </a:p>
          <a:p>
            <a:r>
              <a:rPr dirty="0">
                <a:solidFill>
                  <a:srgbClr val="002060"/>
                </a:solidFill>
              </a:rPr>
              <a:t>CONDIVISIONE.......unione.</a:t>
            </a:r>
          </a:p>
        </p:txBody>
      </p:sp>
    </p:spTree>
    <p:extLst>
      <p:ext uri="{BB962C8B-B14F-4D97-AF65-F5344CB8AC3E}">
        <p14:creationId xmlns:p14="http://schemas.microsoft.com/office/powerpoint/2010/main" val="635523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ATTRAZIONE. Primo passaggio.…"/>
          <p:cNvSpPr txBox="1">
            <a:spLocks noGrp="1"/>
          </p:cNvSpPr>
          <p:nvPr>
            <p:ph type="title"/>
          </p:nvPr>
        </p:nvSpPr>
        <p:spPr>
          <a:xfrm>
            <a:off x="3186313" y="674092"/>
            <a:ext cx="4450859" cy="1344716"/>
          </a:xfrm>
          <a:prstGeom prst="rect">
            <a:avLst/>
          </a:prstGeom>
        </p:spPr>
        <p:txBody>
          <a:bodyPr>
            <a:noAutofit/>
          </a:bodyPr>
          <a:lstStyle/>
          <a:p>
            <a:pPr defTabSz="585215">
              <a:defRPr sz="2816"/>
            </a:pPr>
            <a:r>
              <a:rPr sz="4000" b="1" dirty="0" smtClean="0">
                <a:solidFill>
                  <a:srgbClr val="FF0000"/>
                </a:solidFill>
              </a:rPr>
              <a:t>ATTRAZIONE</a:t>
            </a:r>
            <a:r>
              <a:rPr lang="it-IT" sz="4000" b="1" dirty="0" smtClean="0">
                <a:solidFill>
                  <a:srgbClr val="FF0000"/>
                </a:solidFill>
              </a:rPr>
              <a:t>:</a:t>
            </a:r>
            <a:r>
              <a:rPr lang="it-IT" sz="4000" dirty="0" smtClean="0">
                <a:solidFill>
                  <a:srgbClr val="FF0000"/>
                </a:solidFill>
              </a:rPr>
              <a:t/>
            </a:r>
            <a:br>
              <a:rPr lang="it-IT" sz="4000" dirty="0" smtClean="0">
                <a:solidFill>
                  <a:srgbClr val="FF0000"/>
                </a:solidFill>
              </a:rPr>
            </a:br>
            <a:endParaRPr sz="4000" dirty="0"/>
          </a:p>
        </p:txBody>
      </p:sp>
      <p:sp>
        <p:nvSpPr>
          <p:cNvPr id="168" name="L’attrazione è una sensazione dominante(energia)  nei confronti di un’altra persona verso quelle che possono essere le sue qualità comportamentali o caratteristiche.…"/>
          <p:cNvSpPr txBox="1">
            <a:spLocks noGrp="1"/>
          </p:cNvSpPr>
          <p:nvPr>
            <p:ph type="body" idx="1"/>
          </p:nvPr>
        </p:nvSpPr>
        <p:spPr>
          <a:prstGeom prst="rect">
            <a:avLst/>
          </a:prstGeom>
        </p:spPr>
        <p:txBody>
          <a:bodyPr>
            <a:normAutofit fontScale="92500"/>
          </a:bodyPr>
          <a:lstStyle/>
          <a:p>
            <a:pPr marL="0" indent="0" defTabSz="850391">
              <a:spcBef>
                <a:spcPts val="900"/>
              </a:spcBef>
              <a:buNone/>
              <a:defRPr sz="2604"/>
            </a:pPr>
            <a:r>
              <a:rPr lang="it-IT" dirty="0">
                <a:solidFill>
                  <a:srgbClr val="002060"/>
                </a:solidFill>
              </a:rPr>
              <a:t>Primo </a:t>
            </a:r>
            <a:r>
              <a:rPr lang="it-IT" dirty="0" smtClean="0">
                <a:solidFill>
                  <a:srgbClr val="002060"/>
                </a:solidFill>
              </a:rPr>
              <a:t>passaggio </a:t>
            </a:r>
            <a:r>
              <a:rPr lang="it-IT" dirty="0" smtClean="0">
                <a:solidFill>
                  <a:srgbClr val="002060"/>
                </a:solidFill>
                <a:sym typeface="Wingdings"/>
              </a:rPr>
              <a:t> </a:t>
            </a:r>
            <a:r>
              <a:rPr lang="it-IT" dirty="0" smtClean="0">
                <a:solidFill>
                  <a:srgbClr val="002060"/>
                </a:solidFill>
              </a:rPr>
              <a:t>Scarica </a:t>
            </a:r>
            <a:r>
              <a:rPr lang="it-IT" dirty="0" smtClean="0">
                <a:solidFill>
                  <a:srgbClr val="002060"/>
                </a:solidFill>
                <a:sym typeface="Wingdings"/>
              </a:rPr>
              <a:t> </a:t>
            </a:r>
            <a:r>
              <a:rPr lang="it-IT" dirty="0" smtClean="0">
                <a:solidFill>
                  <a:srgbClr val="002060"/>
                </a:solidFill>
              </a:rPr>
              <a:t>Prima </a:t>
            </a:r>
            <a:r>
              <a:rPr lang="it-IT" dirty="0">
                <a:solidFill>
                  <a:srgbClr val="002060"/>
                </a:solidFill>
              </a:rPr>
              <a:t>legge dell’ omeosinergia.</a:t>
            </a:r>
          </a:p>
          <a:p>
            <a:pPr marL="0" indent="0" defTabSz="850391">
              <a:spcBef>
                <a:spcPts val="900"/>
              </a:spcBef>
              <a:buNone/>
              <a:defRPr sz="2604"/>
            </a:pPr>
            <a:r>
              <a:rPr dirty="0" smtClean="0">
                <a:solidFill>
                  <a:srgbClr val="002060"/>
                </a:solidFill>
              </a:rPr>
              <a:t>L’attrazione </a:t>
            </a:r>
            <a:r>
              <a:rPr dirty="0">
                <a:solidFill>
                  <a:srgbClr val="002060"/>
                </a:solidFill>
              </a:rPr>
              <a:t>è una sensazione dominante(energia)  nei confronti di un’altra persona verso quelle che possono essere le sue qualità comportamentali o caratteristiche.</a:t>
            </a:r>
          </a:p>
          <a:p>
            <a:pPr marL="0" indent="0" defTabSz="850391">
              <a:spcBef>
                <a:spcPts val="900"/>
              </a:spcBef>
              <a:buNone/>
              <a:defRPr sz="2604"/>
            </a:pPr>
            <a:r>
              <a:rPr dirty="0">
                <a:solidFill>
                  <a:srgbClr val="002060"/>
                </a:solidFill>
              </a:rPr>
              <a:t>Spesso il termine stesso(attrazione) implica l’aspetto sessuale o il desiderio che si prova nel volere possedere l’altro. </a:t>
            </a:r>
          </a:p>
          <a:p>
            <a:pPr marL="0" indent="0" defTabSz="850391">
              <a:spcBef>
                <a:spcPts val="900"/>
              </a:spcBef>
              <a:buNone/>
              <a:defRPr sz="2604"/>
            </a:pPr>
            <a:r>
              <a:rPr dirty="0">
                <a:solidFill>
                  <a:srgbClr val="002060"/>
                </a:solidFill>
              </a:rPr>
              <a:t>Secondo la filosofia omeosinergetica l’attrazione è anche un movimento dettato dalle reazioni che si scatenano dall’incontro con l’altro.</a:t>
            </a:r>
          </a:p>
          <a:p>
            <a:pPr marL="0" indent="0" defTabSz="850391">
              <a:spcBef>
                <a:spcPts val="900"/>
              </a:spcBef>
              <a:buNone/>
              <a:defRPr sz="2604"/>
            </a:pPr>
            <a:r>
              <a:rPr dirty="0">
                <a:solidFill>
                  <a:srgbClr val="002060"/>
                </a:solidFill>
              </a:rPr>
              <a:t>Crea una scarica.</a:t>
            </a:r>
          </a:p>
        </p:txBody>
      </p:sp>
    </p:spTree>
    <p:extLst>
      <p:ext uri="{BB962C8B-B14F-4D97-AF65-F5344CB8AC3E}">
        <p14:creationId xmlns:p14="http://schemas.microsoft.com/office/powerpoint/2010/main" val="18129183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ATTRAZIONE."/>
          <p:cNvSpPr txBox="1">
            <a:spLocks noGrp="1"/>
          </p:cNvSpPr>
          <p:nvPr>
            <p:ph type="title"/>
          </p:nvPr>
        </p:nvSpPr>
        <p:spPr>
          <a:xfrm>
            <a:off x="1736233" y="540914"/>
            <a:ext cx="7886700" cy="1407354"/>
          </a:xfrm>
          <a:prstGeom prst="rect">
            <a:avLst/>
          </a:prstGeom>
        </p:spPr>
        <p:txBody>
          <a:bodyPr/>
          <a:lstStyle/>
          <a:p>
            <a:pPr defTabSz="868680">
              <a:defRPr sz="4180"/>
            </a:pPr>
            <a:r>
              <a:rPr b="1" dirty="0">
                <a:solidFill>
                  <a:srgbClr val="FF0000"/>
                </a:solidFill>
              </a:rPr>
              <a:t>             ATTRAZIONE.</a:t>
            </a:r>
          </a:p>
          <a:p>
            <a:pPr defTabSz="868680">
              <a:defRPr sz="4180"/>
            </a:pPr>
            <a:r>
              <a:rPr dirty="0"/>
              <a:t>              </a:t>
            </a:r>
          </a:p>
        </p:txBody>
      </p:sp>
      <p:sp>
        <p:nvSpPr>
          <p:cNvPr id="171" name="È il primo movimento determinato da un sentire mediante i sensi.…"/>
          <p:cNvSpPr txBox="1">
            <a:spLocks noGrp="1"/>
          </p:cNvSpPr>
          <p:nvPr>
            <p:ph type="body" idx="1"/>
          </p:nvPr>
        </p:nvSpPr>
        <p:spPr>
          <a:prstGeom prst="rect">
            <a:avLst/>
          </a:prstGeom>
        </p:spPr>
        <p:txBody>
          <a:bodyPr/>
          <a:lstStyle/>
          <a:p>
            <a:pPr marL="0" indent="0">
              <a:buNone/>
            </a:pPr>
            <a:r>
              <a:rPr dirty="0">
                <a:solidFill>
                  <a:srgbClr val="002060"/>
                </a:solidFill>
              </a:rPr>
              <a:t>È il primo movimento determinato da un sentire mediante i sensi.</a:t>
            </a:r>
          </a:p>
          <a:p>
            <a:pPr marL="0" indent="0">
              <a:buNone/>
            </a:pPr>
            <a:r>
              <a:rPr dirty="0">
                <a:solidFill>
                  <a:srgbClr val="002060"/>
                </a:solidFill>
              </a:rPr>
              <a:t>In una relazione di qualsiasi genere” COPPIA,SOCIALE,GENITORIALE E AMICALE” L’attrazione da il via al rapporto.</a:t>
            </a:r>
          </a:p>
          <a:p>
            <a:pPr marL="0" indent="0">
              <a:buNone/>
            </a:pPr>
            <a:r>
              <a:rPr dirty="0">
                <a:solidFill>
                  <a:srgbClr val="002060"/>
                </a:solidFill>
              </a:rPr>
              <a:t>Un uomo è attratto dalla donna, dal figlio dal lavoro, lo stesso vale per la donna.</a:t>
            </a:r>
          </a:p>
        </p:txBody>
      </p:sp>
    </p:spTree>
    <p:extLst>
      <p:ext uri="{BB962C8B-B14F-4D97-AF65-F5344CB8AC3E}">
        <p14:creationId xmlns:p14="http://schemas.microsoft.com/office/powerpoint/2010/main" val="12201197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163</TotalTime>
  <Words>1750</Words>
  <Application>Microsoft Macintosh PowerPoint</Application>
  <PresentationFormat>Presentazione su schermo (4:3)</PresentationFormat>
  <Paragraphs>151</Paragraphs>
  <Slides>28</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28</vt:i4>
      </vt:variant>
    </vt:vector>
  </HeadingPairs>
  <TitlesOfParts>
    <vt:vector size="35" baseType="lpstr">
      <vt:lpstr>Calibri</vt:lpstr>
      <vt:lpstr>Calibri Light</vt:lpstr>
      <vt:lpstr>Montserrat</vt:lpstr>
      <vt:lpstr>Montserrat Light</vt:lpstr>
      <vt:lpstr>Wingdings</vt:lpstr>
      <vt:lpstr>Arial</vt:lpstr>
      <vt:lpstr>Tema di Office</vt:lpstr>
      <vt:lpstr>Presentazione di PowerPoint</vt:lpstr>
      <vt:lpstr>Ogni forma di legame è una funzione vitale per qualsiasi individuo.</vt:lpstr>
      <vt:lpstr>Presentazione di PowerPoint</vt:lpstr>
      <vt:lpstr>LA RELAZIONE quindi è un LEGAME che presuppone una dipendenza.</vt:lpstr>
      <vt:lpstr>Tra l’altro questo è determinato dall’attrazione.</vt:lpstr>
      <vt:lpstr>L’esistenza umana sul piano terreno sperimenta tutto.</vt:lpstr>
      <vt:lpstr>Una  relazione di qualsiasi genere  ha 7 passaggi fondamentali.</vt:lpstr>
      <vt:lpstr>ATTRAZIONE: </vt:lpstr>
      <vt:lpstr>             ATTRAZIONE.               </vt:lpstr>
      <vt:lpstr>La più grande forza energetica che smuove l’inverosimile è l’AMORE.</vt:lpstr>
      <vt:lpstr>PASSIONE                </vt:lpstr>
      <vt:lpstr>Riconoscimento</vt:lpstr>
      <vt:lpstr>INNAMORAMENTO</vt:lpstr>
      <vt:lpstr>Quando si è innamorati e come se fossimo ammalati</vt:lpstr>
      <vt:lpstr>La malattia è una benattia</vt:lpstr>
      <vt:lpstr>Questo meccanismo accade anche in un progetto di lavoro.</vt:lpstr>
      <vt:lpstr>SENTIMENTO</vt:lpstr>
      <vt:lpstr>Nel ruolo sociale e lavorativo</vt:lpstr>
      <vt:lpstr>TRASFORMAZIONE</vt:lpstr>
      <vt:lpstr>COMPLICITÀ     </vt:lpstr>
      <vt:lpstr>Resistenza e persistenza</vt:lpstr>
      <vt:lpstr>CAMBIAMENTO</vt:lpstr>
      <vt:lpstr>STATICITA  </vt:lpstr>
      <vt:lpstr> Nel rapporto di coppia e genitoriale</vt:lpstr>
      <vt:lpstr>Vedere questa fase:PERFETTA</vt:lpstr>
      <vt:lpstr>CONDIVISIONE</vt:lpstr>
      <vt:lpstr>L’uomo nasce perfetto.</vt:lpstr>
      <vt:lpstr>BUONA VITA</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19</cp:revision>
  <dcterms:created xsi:type="dcterms:W3CDTF">2020-02-05T10:19:22Z</dcterms:created>
  <dcterms:modified xsi:type="dcterms:W3CDTF">2020-10-02T10:55:27Z</dcterms:modified>
</cp:coreProperties>
</file>