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sldIdLst>
    <p:sldId id="256" r:id="rId2"/>
    <p:sldId id="270" r:id="rId3"/>
    <p:sldId id="271" r:id="rId4"/>
    <p:sldId id="272" r:id="rId5"/>
    <p:sldId id="273" r:id="rId6"/>
    <p:sldId id="274" r:id="rId7"/>
    <p:sldId id="275" r:id="rId8"/>
    <p:sldId id="276" r:id="rId9"/>
    <p:sldId id="277" r:id="rId10"/>
    <p:sldId id="278" r:id="rId11"/>
    <p:sldId id="279" r:id="rId12"/>
    <p:sldId id="280" r:id="rId13"/>
    <p:sldId id="281" r:id="rId14"/>
    <p:sldId id="282" r:id="rId1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972"/>
    <p:restoredTop sz="94674"/>
  </p:normalViewPr>
  <p:slideViewPr>
    <p:cSldViewPr snapToGrid="0" snapToObjects="1">
      <p:cViewPr varScale="1">
        <p:scale>
          <a:sx n="57" d="100"/>
          <a:sy n="57" d="100"/>
        </p:scale>
        <p:origin x="354"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it-IT"/>
              <a:t>Fare clic per modificare lo stile del titolo dello schema</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endParaRPr lang="en-US" dirty="0"/>
          </a:p>
        </p:txBody>
      </p:sp>
      <p:sp>
        <p:nvSpPr>
          <p:cNvPr id="4" name="Date Placeholder 3"/>
          <p:cNvSpPr>
            <a:spLocks noGrp="1"/>
          </p:cNvSpPr>
          <p:nvPr>
            <p:ph type="dt" sz="half" idx="10"/>
          </p:nvPr>
        </p:nvSpPr>
        <p:spPr/>
        <p:txBody>
          <a:bodyPr/>
          <a:lstStyle/>
          <a:p>
            <a:fld id="{8CE85282-307B-5847-A736-A650872BECFE}" type="datetimeFigureOut">
              <a:rPr lang="it-IT" smtClean="0"/>
              <a:t>17/12/2020</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0B76AFFE-30DB-DD42-A946-9C6D9A58A0AB}" type="slidenum">
              <a:rPr lang="it-IT" smtClean="0"/>
              <a:t>‹N›</a:t>
            </a:fld>
            <a:endParaRPr lang="it-IT"/>
          </a:p>
        </p:txBody>
      </p:sp>
    </p:spTree>
    <p:extLst>
      <p:ext uri="{BB962C8B-B14F-4D97-AF65-F5344CB8AC3E}">
        <p14:creationId xmlns:p14="http://schemas.microsoft.com/office/powerpoint/2010/main" val="14575122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Vertical Text Placeholder 2"/>
          <p:cNvSpPr>
            <a:spLocks noGrp="1"/>
          </p:cNvSpPr>
          <p:nvPr>
            <p:ph type="body" orient="vert" idx="1"/>
          </p:nvPr>
        </p:nvSpPr>
        <p:spPr/>
        <p:txBody>
          <a:bodyPr vert="eaVert"/>
          <a:lstStyle/>
          <a:p>
            <a:pPr lvl="0"/>
            <a:r>
              <a:rPr lang="it-IT"/>
              <a:t>Modifica gli stili del testo dello schema
Secondo livello
Terzo livello
Quarto livello
Quinto livello</a:t>
            </a:r>
            <a:endParaRPr lang="en-US" dirty="0"/>
          </a:p>
        </p:txBody>
      </p:sp>
      <p:sp>
        <p:nvSpPr>
          <p:cNvPr id="4" name="Date Placeholder 3"/>
          <p:cNvSpPr>
            <a:spLocks noGrp="1"/>
          </p:cNvSpPr>
          <p:nvPr>
            <p:ph type="dt" sz="half" idx="10"/>
          </p:nvPr>
        </p:nvSpPr>
        <p:spPr/>
        <p:txBody>
          <a:bodyPr/>
          <a:lstStyle/>
          <a:p>
            <a:fld id="{8CE85282-307B-5847-A736-A650872BECFE}" type="datetimeFigureOut">
              <a:rPr lang="it-IT" smtClean="0"/>
              <a:t>17/12/2020</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0B76AFFE-30DB-DD42-A946-9C6D9A58A0AB}" type="slidenum">
              <a:rPr lang="it-IT" smtClean="0"/>
              <a:t>‹N›</a:t>
            </a:fld>
            <a:endParaRPr lang="it-IT"/>
          </a:p>
        </p:txBody>
      </p:sp>
    </p:spTree>
    <p:extLst>
      <p:ext uri="{BB962C8B-B14F-4D97-AF65-F5344CB8AC3E}">
        <p14:creationId xmlns:p14="http://schemas.microsoft.com/office/powerpoint/2010/main" val="1883471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it-IT"/>
              <a:t>Fare clic per modificare lo stile del titolo dello schema</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it-IT"/>
              <a:t>Modifica gli stili del testo dello schema
Secondo livello
Terzo livello
Quarto livello
Quinto livello</a:t>
            </a:r>
            <a:endParaRPr lang="en-US" dirty="0"/>
          </a:p>
        </p:txBody>
      </p:sp>
      <p:sp>
        <p:nvSpPr>
          <p:cNvPr id="4" name="Date Placeholder 3"/>
          <p:cNvSpPr>
            <a:spLocks noGrp="1"/>
          </p:cNvSpPr>
          <p:nvPr>
            <p:ph type="dt" sz="half" idx="10"/>
          </p:nvPr>
        </p:nvSpPr>
        <p:spPr/>
        <p:txBody>
          <a:bodyPr/>
          <a:lstStyle/>
          <a:p>
            <a:fld id="{8CE85282-307B-5847-A736-A650872BECFE}" type="datetimeFigureOut">
              <a:rPr lang="it-IT" smtClean="0"/>
              <a:t>17/12/2020</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0B76AFFE-30DB-DD42-A946-9C6D9A58A0AB}" type="slidenum">
              <a:rPr lang="it-IT" smtClean="0"/>
              <a:t>‹N›</a:t>
            </a:fld>
            <a:endParaRPr lang="it-IT"/>
          </a:p>
        </p:txBody>
      </p:sp>
    </p:spTree>
    <p:extLst>
      <p:ext uri="{BB962C8B-B14F-4D97-AF65-F5344CB8AC3E}">
        <p14:creationId xmlns:p14="http://schemas.microsoft.com/office/powerpoint/2010/main" val="4426497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Content Placeholder 2"/>
          <p:cNvSpPr>
            <a:spLocks noGrp="1"/>
          </p:cNvSpPr>
          <p:nvPr>
            <p:ph idx="1"/>
          </p:nvPr>
        </p:nvSpPr>
        <p:spPr/>
        <p:txBody>
          <a:bodyPr/>
          <a:lstStyle/>
          <a:p>
            <a:pPr lvl="0"/>
            <a:r>
              <a:rPr lang="it-IT"/>
              <a:t>Modifica gli stili del testo dello schema
Secondo livello
Terzo livello
Quarto livello
Quinto livello</a:t>
            </a:r>
            <a:endParaRPr lang="en-US" dirty="0"/>
          </a:p>
        </p:txBody>
      </p:sp>
      <p:sp>
        <p:nvSpPr>
          <p:cNvPr id="4" name="Date Placeholder 3"/>
          <p:cNvSpPr>
            <a:spLocks noGrp="1"/>
          </p:cNvSpPr>
          <p:nvPr>
            <p:ph type="dt" sz="half" idx="10"/>
          </p:nvPr>
        </p:nvSpPr>
        <p:spPr/>
        <p:txBody>
          <a:bodyPr/>
          <a:lstStyle/>
          <a:p>
            <a:fld id="{8CE85282-307B-5847-A736-A650872BECFE}" type="datetimeFigureOut">
              <a:rPr lang="it-IT" smtClean="0"/>
              <a:t>17/12/2020</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0B76AFFE-30DB-DD42-A946-9C6D9A58A0AB}" type="slidenum">
              <a:rPr lang="it-IT" smtClean="0"/>
              <a:t>‹N›</a:t>
            </a:fld>
            <a:endParaRPr lang="it-IT"/>
          </a:p>
        </p:txBody>
      </p:sp>
    </p:spTree>
    <p:extLst>
      <p:ext uri="{BB962C8B-B14F-4D97-AF65-F5344CB8AC3E}">
        <p14:creationId xmlns:p14="http://schemas.microsoft.com/office/powerpoint/2010/main" val="31047536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it-IT"/>
              <a:t>Fare clic per modificare lo stile del titolo dello schema</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a:t>Modifica gli stili del testo dello schema
Secondo livello
Terzo livello
Quarto livello
Quinto livello</a:t>
            </a:r>
            <a:endParaRPr lang="en-US" dirty="0"/>
          </a:p>
        </p:txBody>
      </p:sp>
      <p:sp>
        <p:nvSpPr>
          <p:cNvPr id="4" name="Date Placeholder 3"/>
          <p:cNvSpPr>
            <a:spLocks noGrp="1"/>
          </p:cNvSpPr>
          <p:nvPr>
            <p:ph type="dt" sz="half" idx="10"/>
          </p:nvPr>
        </p:nvSpPr>
        <p:spPr/>
        <p:txBody>
          <a:bodyPr/>
          <a:lstStyle/>
          <a:p>
            <a:fld id="{8CE85282-307B-5847-A736-A650872BECFE}" type="datetimeFigureOut">
              <a:rPr lang="it-IT" smtClean="0"/>
              <a:t>17/12/2020</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0B76AFFE-30DB-DD42-A946-9C6D9A58A0AB}" type="slidenum">
              <a:rPr lang="it-IT" smtClean="0"/>
              <a:t>‹N›</a:t>
            </a:fld>
            <a:endParaRPr lang="it-IT"/>
          </a:p>
        </p:txBody>
      </p:sp>
    </p:spTree>
    <p:extLst>
      <p:ext uri="{BB962C8B-B14F-4D97-AF65-F5344CB8AC3E}">
        <p14:creationId xmlns:p14="http://schemas.microsoft.com/office/powerpoint/2010/main" val="33164351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it-IT"/>
              <a:t>Modifica gli stili del testo dello schema
Secondo livello
Terzo livello
Quarto livello
Quinto livello</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it-IT"/>
              <a:t>Modifica gli stili del testo dello schema
Secondo livello
Terzo livello
Quarto livello
Quinto livello</a:t>
            </a:r>
            <a:endParaRPr lang="en-US" dirty="0"/>
          </a:p>
        </p:txBody>
      </p:sp>
      <p:sp>
        <p:nvSpPr>
          <p:cNvPr id="5" name="Date Placeholder 4"/>
          <p:cNvSpPr>
            <a:spLocks noGrp="1"/>
          </p:cNvSpPr>
          <p:nvPr>
            <p:ph type="dt" sz="half" idx="10"/>
          </p:nvPr>
        </p:nvSpPr>
        <p:spPr/>
        <p:txBody>
          <a:bodyPr/>
          <a:lstStyle/>
          <a:p>
            <a:fld id="{8CE85282-307B-5847-A736-A650872BECFE}" type="datetimeFigureOut">
              <a:rPr lang="it-IT" smtClean="0"/>
              <a:t>17/12/2020</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0B76AFFE-30DB-DD42-A946-9C6D9A58A0AB}" type="slidenum">
              <a:rPr lang="it-IT" smtClean="0"/>
              <a:t>‹N›</a:t>
            </a:fld>
            <a:endParaRPr lang="it-IT"/>
          </a:p>
        </p:txBody>
      </p:sp>
    </p:spTree>
    <p:extLst>
      <p:ext uri="{BB962C8B-B14F-4D97-AF65-F5344CB8AC3E}">
        <p14:creationId xmlns:p14="http://schemas.microsoft.com/office/powerpoint/2010/main" val="26393066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it-IT"/>
              <a:t>Fare clic per modificare lo stile del titolo dello schema</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
Secondo livello
Terzo livello
Quarto livello
Quinto livello</a:t>
            </a:r>
            <a:endParaRPr lang="en-US" dirty="0"/>
          </a:p>
        </p:txBody>
      </p:sp>
      <p:sp>
        <p:nvSpPr>
          <p:cNvPr id="4" name="Content Placeholder 3"/>
          <p:cNvSpPr>
            <a:spLocks noGrp="1"/>
          </p:cNvSpPr>
          <p:nvPr>
            <p:ph sz="half" idx="2"/>
          </p:nvPr>
        </p:nvSpPr>
        <p:spPr>
          <a:xfrm>
            <a:off x="629842" y="2505075"/>
            <a:ext cx="3868340" cy="3684588"/>
          </a:xfrm>
        </p:spPr>
        <p:txBody>
          <a:bodyPr/>
          <a:lstStyle/>
          <a:p>
            <a:pPr lvl="0"/>
            <a:r>
              <a:rPr lang="it-IT"/>
              <a:t>Modifica gli stili del testo dello schema
Secondo livello
Terzo livello
Quarto livello
Quinto livello</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
Secondo livello
Terzo livello
Quarto livello
Quinto livello</a:t>
            </a:r>
            <a:endParaRPr lang="en-US" dirty="0"/>
          </a:p>
        </p:txBody>
      </p:sp>
      <p:sp>
        <p:nvSpPr>
          <p:cNvPr id="6" name="Content Placeholder 5"/>
          <p:cNvSpPr>
            <a:spLocks noGrp="1"/>
          </p:cNvSpPr>
          <p:nvPr>
            <p:ph sz="quarter" idx="4"/>
          </p:nvPr>
        </p:nvSpPr>
        <p:spPr>
          <a:xfrm>
            <a:off x="4629150" y="2505075"/>
            <a:ext cx="3887391" cy="3684588"/>
          </a:xfrm>
        </p:spPr>
        <p:txBody>
          <a:bodyPr/>
          <a:lstStyle/>
          <a:p>
            <a:pPr lvl="0"/>
            <a:r>
              <a:rPr lang="it-IT"/>
              <a:t>Modifica gli stili del testo dello schema
Secondo livello
Terzo livello
Quarto livello
Quinto livello</a:t>
            </a:r>
            <a:endParaRPr lang="en-US" dirty="0"/>
          </a:p>
        </p:txBody>
      </p:sp>
      <p:sp>
        <p:nvSpPr>
          <p:cNvPr id="7" name="Date Placeholder 6"/>
          <p:cNvSpPr>
            <a:spLocks noGrp="1"/>
          </p:cNvSpPr>
          <p:nvPr>
            <p:ph type="dt" sz="half" idx="10"/>
          </p:nvPr>
        </p:nvSpPr>
        <p:spPr/>
        <p:txBody>
          <a:bodyPr/>
          <a:lstStyle/>
          <a:p>
            <a:fld id="{8CE85282-307B-5847-A736-A650872BECFE}" type="datetimeFigureOut">
              <a:rPr lang="it-IT" smtClean="0"/>
              <a:t>17/12/2020</a:t>
            </a:fld>
            <a:endParaRPr lang="it-IT"/>
          </a:p>
        </p:txBody>
      </p:sp>
      <p:sp>
        <p:nvSpPr>
          <p:cNvPr id="8" name="Footer Placeholder 7"/>
          <p:cNvSpPr>
            <a:spLocks noGrp="1"/>
          </p:cNvSpPr>
          <p:nvPr>
            <p:ph type="ftr" sz="quarter" idx="11"/>
          </p:nvPr>
        </p:nvSpPr>
        <p:spPr/>
        <p:txBody>
          <a:bodyPr/>
          <a:lstStyle/>
          <a:p>
            <a:endParaRPr lang="it-IT"/>
          </a:p>
        </p:txBody>
      </p:sp>
      <p:sp>
        <p:nvSpPr>
          <p:cNvPr id="9" name="Slide Number Placeholder 8"/>
          <p:cNvSpPr>
            <a:spLocks noGrp="1"/>
          </p:cNvSpPr>
          <p:nvPr>
            <p:ph type="sldNum" sz="quarter" idx="12"/>
          </p:nvPr>
        </p:nvSpPr>
        <p:spPr/>
        <p:txBody>
          <a:bodyPr/>
          <a:lstStyle/>
          <a:p>
            <a:fld id="{0B76AFFE-30DB-DD42-A946-9C6D9A58A0AB}" type="slidenum">
              <a:rPr lang="it-IT" smtClean="0"/>
              <a:t>‹N›</a:t>
            </a:fld>
            <a:endParaRPr lang="it-IT"/>
          </a:p>
        </p:txBody>
      </p:sp>
    </p:spTree>
    <p:extLst>
      <p:ext uri="{BB962C8B-B14F-4D97-AF65-F5344CB8AC3E}">
        <p14:creationId xmlns:p14="http://schemas.microsoft.com/office/powerpoint/2010/main" val="12145283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Date Placeholder 2"/>
          <p:cNvSpPr>
            <a:spLocks noGrp="1"/>
          </p:cNvSpPr>
          <p:nvPr>
            <p:ph type="dt" sz="half" idx="10"/>
          </p:nvPr>
        </p:nvSpPr>
        <p:spPr/>
        <p:txBody>
          <a:bodyPr/>
          <a:lstStyle/>
          <a:p>
            <a:fld id="{8CE85282-307B-5847-A736-A650872BECFE}" type="datetimeFigureOut">
              <a:rPr lang="it-IT" smtClean="0"/>
              <a:t>17/12/2020</a:t>
            </a:fld>
            <a:endParaRPr lang="it-IT"/>
          </a:p>
        </p:txBody>
      </p:sp>
      <p:sp>
        <p:nvSpPr>
          <p:cNvPr id="4" name="Footer Placeholder 3"/>
          <p:cNvSpPr>
            <a:spLocks noGrp="1"/>
          </p:cNvSpPr>
          <p:nvPr>
            <p:ph type="ftr" sz="quarter" idx="11"/>
          </p:nvPr>
        </p:nvSpPr>
        <p:spPr/>
        <p:txBody>
          <a:bodyPr/>
          <a:lstStyle/>
          <a:p>
            <a:endParaRPr lang="it-IT"/>
          </a:p>
        </p:txBody>
      </p:sp>
      <p:sp>
        <p:nvSpPr>
          <p:cNvPr id="5" name="Slide Number Placeholder 4"/>
          <p:cNvSpPr>
            <a:spLocks noGrp="1"/>
          </p:cNvSpPr>
          <p:nvPr>
            <p:ph type="sldNum" sz="quarter" idx="12"/>
          </p:nvPr>
        </p:nvSpPr>
        <p:spPr/>
        <p:txBody>
          <a:bodyPr/>
          <a:lstStyle/>
          <a:p>
            <a:fld id="{0B76AFFE-30DB-DD42-A946-9C6D9A58A0AB}" type="slidenum">
              <a:rPr lang="it-IT" smtClean="0"/>
              <a:t>‹N›</a:t>
            </a:fld>
            <a:endParaRPr lang="it-IT"/>
          </a:p>
        </p:txBody>
      </p:sp>
    </p:spTree>
    <p:extLst>
      <p:ext uri="{BB962C8B-B14F-4D97-AF65-F5344CB8AC3E}">
        <p14:creationId xmlns:p14="http://schemas.microsoft.com/office/powerpoint/2010/main" val="35136895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CE85282-307B-5847-A736-A650872BECFE}" type="datetimeFigureOut">
              <a:rPr lang="it-IT" smtClean="0"/>
              <a:t>17/12/2020</a:t>
            </a:fld>
            <a:endParaRPr lang="it-IT"/>
          </a:p>
        </p:txBody>
      </p:sp>
      <p:sp>
        <p:nvSpPr>
          <p:cNvPr id="3" name="Footer Placeholder 2"/>
          <p:cNvSpPr>
            <a:spLocks noGrp="1"/>
          </p:cNvSpPr>
          <p:nvPr>
            <p:ph type="ftr" sz="quarter" idx="11"/>
          </p:nvPr>
        </p:nvSpPr>
        <p:spPr/>
        <p:txBody>
          <a:bodyPr/>
          <a:lstStyle/>
          <a:p>
            <a:endParaRPr lang="it-IT"/>
          </a:p>
        </p:txBody>
      </p:sp>
      <p:sp>
        <p:nvSpPr>
          <p:cNvPr id="4" name="Slide Number Placeholder 3"/>
          <p:cNvSpPr>
            <a:spLocks noGrp="1"/>
          </p:cNvSpPr>
          <p:nvPr>
            <p:ph type="sldNum" sz="quarter" idx="12"/>
          </p:nvPr>
        </p:nvSpPr>
        <p:spPr/>
        <p:txBody>
          <a:bodyPr/>
          <a:lstStyle/>
          <a:p>
            <a:fld id="{0B76AFFE-30DB-DD42-A946-9C6D9A58A0AB}" type="slidenum">
              <a:rPr lang="it-IT" smtClean="0"/>
              <a:t>‹N›</a:t>
            </a:fld>
            <a:endParaRPr lang="it-IT"/>
          </a:p>
        </p:txBody>
      </p:sp>
    </p:spTree>
    <p:extLst>
      <p:ext uri="{BB962C8B-B14F-4D97-AF65-F5344CB8AC3E}">
        <p14:creationId xmlns:p14="http://schemas.microsoft.com/office/powerpoint/2010/main" val="41626214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it-IT"/>
              <a:t>Fare clic per modificare lo stile del titolo dello schema</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Modifica gli stili del testo dello schema
Secondo livello
Terzo livello
Quarto livello
Quinto livello</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Modifica gli stili del testo dello schema
Secondo livello
Terzo livello
Quarto livello
Quinto livello</a:t>
            </a:r>
            <a:endParaRPr lang="en-US" dirty="0"/>
          </a:p>
        </p:txBody>
      </p:sp>
      <p:sp>
        <p:nvSpPr>
          <p:cNvPr id="5" name="Date Placeholder 4"/>
          <p:cNvSpPr>
            <a:spLocks noGrp="1"/>
          </p:cNvSpPr>
          <p:nvPr>
            <p:ph type="dt" sz="half" idx="10"/>
          </p:nvPr>
        </p:nvSpPr>
        <p:spPr/>
        <p:txBody>
          <a:bodyPr/>
          <a:lstStyle/>
          <a:p>
            <a:fld id="{8CE85282-307B-5847-A736-A650872BECFE}" type="datetimeFigureOut">
              <a:rPr lang="it-IT" smtClean="0"/>
              <a:t>17/12/2020</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0B76AFFE-30DB-DD42-A946-9C6D9A58A0AB}" type="slidenum">
              <a:rPr lang="it-IT" smtClean="0"/>
              <a:t>‹N›</a:t>
            </a:fld>
            <a:endParaRPr lang="it-IT"/>
          </a:p>
        </p:txBody>
      </p:sp>
    </p:spTree>
    <p:extLst>
      <p:ext uri="{BB962C8B-B14F-4D97-AF65-F5344CB8AC3E}">
        <p14:creationId xmlns:p14="http://schemas.microsoft.com/office/powerpoint/2010/main" val="26988293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it-IT"/>
              <a:t>Fare clic per modificare lo stile del titolo dello schema</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it-IT"/>
              <a:t>Fare clic sull'icona per inserire un'immagine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Modifica gli stili del testo dello schema
Secondo livello
Terzo livello
Quarto livello
Quinto livello</a:t>
            </a:r>
            <a:endParaRPr lang="en-US" dirty="0"/>
          </a:p>
        </p:txBody>
      </p:sp>
      <p:sp>
        <p:nvSpPr>
          <p:cNvPr id="5" name="Date Placeholder 4"/>
          <p:cNvSpPr>
            <a:spLocks noGrp="1"/>
          </p:cNvSpPr>
          <p:nvPr>
            <p:ph type="dt" sz="half" idx="10"/>
          </p:nvPr>
        </p:nvSpPr>
        <p:spPr/>
        <p:txBody>
          <a:bodyPr/>
          <a:lstStyle/>
          <a:p>
            <a:fld id="{8CE85282-307B-5847-A736-A650872BECFE}" type="datetimeFigureOut">
              <a:rPr lang="it-IT" smtClean="0"/>
              <a:t>17/12/2020</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0B76AFFE-30DB-DD42-A946-9C6D9A58A0AB}" type="slidenum">
              <a:rPr lang="it-IT" smtClean="0"/>
              <a:t>‹N›</a:t>
            </a:fld>
            <a:endParaRPr lang="it-IT"/>
          </a:p>
        </p:txBody>
      </p:sp>
    </p:spTree>
    <p:extLst>
      <p:ext uri="{BB962C8B-B14F-4D97-AF65-F5344CB8AC3E}">
        <p14:creationId xmlns:p14="http://schemas.microsoft.com/office/powerpoint/2010/main" val="11407185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it-IT"/>
              <a:t>Fare clic per modificare lo stile del titolo dello schema</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it-IT"/>
              <a:t>Modifica gli stili del testo dello schema
Secondo livello
Terzo livello
Quarto livello
Quinto livello</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CE85282-307B-5847-A736-A650872BECFE}" type="datetimeFigureOut">
              <a:rPr lang="it-IT" smtClean="0"/>
              <a:t>17/12/2020</a:t>
            </a:fld>
            <a:endParaRPr lang="it-IT"/>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B76AFFE-30DB-DD42-A946-9C6D9A58A0AB}" type="slidenum">
              <a:rPr lang="it-IT" smtClean="0"/>
              <a:t>‹N›</a:t>
            </a:fld>
            <a:endParaRPr lang="it-IT"/>
          </a:p>
        </p:txBody>
      </p:sp>
    </p:spTree>
    <p:extLst>
      <p:ext uri="{BB962C8B-B14F-4D97-AF65-F5344CB8AC3E}">
        <p14:creationId xmlns:p14="http://schemas.microsoft.com/office/powerpoint/2010/main" val="90707540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1.xml"/><Relationship Id="rId4" Type="http://schemas.openxmlformats.org/officeDocument/2006/relationships/image" Target="../media/image4.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olo 1">
            <a:extLst>
              <a:ext uri="{FF2B5EF4-FFF2-40B4-BE49-F238E27FC236}">
                <a16:creationId xmlns:a16="http://schemas.microsoft.com/office/drawing/2014/main" id="{288CC484-299A-CC48-8423-038A0452F3E0}"/>
              </a:ext>
            </a:extLst>
          </p:cNvPr>
          <p:cNvSpPr txBox="1">
            <a:spLocks/>
          </p:cNvSpPr>
          <p:nvPr/>
        </p:nvSpPr>
        <p:spPr>
          <a:xfrm>
            <a:off x="422910" y="5438140"/>
            <a:ext cx="6456680" cy="44704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endParaRPr lang="it-IT" sz="2400" dirty="0">
              <a:solidFill>
                <a:schemeClr val="bg1"/>
              </a:solidFill>
              <a:latin typeface="Montserrat Light" pitchFamily="2" charset="77"/>
            </a:endParaRPr>
          </a:p>
        </p:txBody>
      </p:sp>
      <p:sp>
        <p:nvSpPr>
          <p:cNvPr id="4" name="Titolo 1">
            <a:extLst>
              <a:ext uri="{FF2B5EF4-FFF2-40B4-BE49-F238E27FC236}">
                <a16:creationId xmlns:a16="http://schemas.microsoft.com/office/drawing/2014/main" id="{F762F31B-0670-2542-9B4D-C0CC351303BB}"/>
              </a:ext>
            </a:extLst>
          </p:cNvPr>
          <p:cNvSpPr txBox="1">
            <a:spLocks/>
          </p:cNvSpPr>
          <p:nvPr/>
        </p:nvSpPr>
        <p:spPr>
          <a:xfrm>
            <a:off x="422909" y="1798306"/>
            <a:ext cx="4239031" cy="66167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it-IT" sz="2400" b="1" dirty="0">
                <a:solidFill>
                  <a:schemeClr val="bg1"/>
                </a:solidFill>
                <a:latin typeface="Montserrat Light" pitchFamily="2" charset="77"/>
              </a:rPr>
              <a:t>ABITUDINE, DIPENDENZA E DINAMICA</a:t>
            </a:r>
          </a:p>
          <a:p>
            <a:pPr algn="l"/>
            <a:endParaRPr lang="it-IT" sz="2400" b="1" dirty="0">
              <a:solidFill>
                <a:schemeClr val="bg1"/>
              </a:solidFill>
              <a:latin typeface="Montserrat Light" pitchFamily="2" charset="77"/>
            </a:endParaRPr>
          </a:p>
        </p:txBody>
      </p:sp>
      <p:sp>
        <p:nvSpPr>
          <p:cNvPr id="6" name="Titolo 1">
            <a:extLst>
              <a:ext uri="{FF2B5EF4-FFF2-40B4-BE49-F238E27FC236}">
                <a16:creationId xmlns:a16="http://schemas.microsoft.com/office/drawing/2014/main" id="{288CC484-299A-CC48-8423-038A0452F3E0}"/>
              </a:ext>
            </a:extLst>
          </p:cNvPr>
          <p:cNvSpPr txBox="1">
            <a:spLocks/>
          </p:cNvSpPr>
          <p:nvPr/>
        </p:nvSpPr>
        <p:spPr>
          <a:xfrm>
            <a:off x="422910" y="5438140"/>
            <a:ext cx="6456680" cy="44704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endParaRPr lang="it-IT" sz="2400" dirty="0">
              <a:solidFill>
                <a:schemeClr val="bg1"/>
              </a:solidFill>
              <a:latin typeface="Montserrat Light" pitchFamily="2" charset="77"/>
            </a:endParaRPr>
          </a:p>
        </p:txBody>
      </p:sp>
      <p:pic>
        <p:nvPicPr>
          <p:cNvPr id="7" name="Immagin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61006" y="975848"/>
            <a:ext cx="1967067" cy="2306587"/>
          </a:xfrm>
          <a:prstGeom prst="rect">
            <a:avLst/>
          </a:prstGeom>
        </p:spPr>
      </p:pic>
      <p:pic>
        <p:nvPicPr>
          <p:cNvPr id="8" name="Immagin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09310" y="3881531"/>
            <a:ext cx="2864902" cy="2148677"/>
          </a:xfrm>
          <a:prstGeom prst="roundRect">
            <a:avLst/>
          </a:prstGeom>
          <a:effectLst>
            <a:softEdge rad="0"/>
          </a:effectLst>
        </p:spPr>
      </p:pic>
      <p:sp>
        <p:nvSpPr>
          <p:cNvPr id="9" name="Rettangolo 8"/>
          <p:cNvSpPr/>
          <p:nvPr/>
        </p:nvSpPr>
        <p:spPr>
          <a:xfrm>
            <a:off x="422909" y="3884895"/>
            <a:ext cx="6187955" cy="2031325"/>
          </a:xfrm>
          <a:prstGeom prst="rect">
            <a:avLst/>
          </a:prstGeom>
        </p:spPr>
        <p:txBody>
          <a:bodyPr wrap="square">
            <a:spAutoFit/>
          </a:bodyPr>
          <a:lstStyle/>
          <a:p>
            <a:r>
              <a:rPr lang="it-IT" b="1" dirty="0">
                <a:solidFill>
                  <a:schemeClr val="bg1"/>
                </a:solidFill>
                <a:latin typeface="Montserrat Light" pitchFamily="2" charset="77"/>
              </a:rPr>
              <a:t>Docente:</a:t>
            </a:r>
          </a:p>
          <a:p>
            <a:r>
              <a:rPr lang="it-IT" b="1" dirty="0">
                <a:solidFill>
                  <a:schemeClr val="bg1"/>
                </a:solidFill>
                <a:latin typeface="Montserrat Light" pitchFamily="2" charset="77"/>
              </a:rPr>
              <a:t>GIOVANNA PANTALEO </a:t>
            </a:r>
          </a:p>
          <a:p>
            <a:pPr marL="285750" indent="-285750">
              <a:buFont typeface="Arial" charset="0"/>
              <a:buChar char="•"/>
            </a:pPr>
            <a:r>
              <a:rPr lang="it-IT" b="1" dirty="0">
                <a:solidFill>
                  <a:schemeClr val="bg1"/>
                </a:solidFill>
                <a:latin typeface="Montserrat Light" pitchFamily="2" charset="77"/>
              </a:rPr>
              <a:t>“Ideatrice del metodo e della Filosofia Omeosinergetica”.</a:t>
            </a:r>
          </a:p>
          <a:p>
            <a:pPr marL="285750" indent="-285750">
              <a:buFont typeface="Arial" charset="0"/>
              <a:buChar char="•"/>
            </a:pPr>
            <a:r>
              <a:rPr lang="it-IT" b="1" dirty="0">
                <a:solidFill>
                  <a:schemeClr val="bg1"/>
                </a:solidFill>
                <a:latin typeface="Montserrat Light" pitchFamily="2" charset="77"/>
              </a:rPr>
              <a:t>Trainer Omeosinergetico</a:t>
            </a:r>
          </a:p>
          <a:p>
            <a:pPr marL="285750" indent="-285750">
              <a:buFont typeface="Arial" charset="0"/>
              <a:buChar char="•"/>
            </a:pPr>
            <a:r>
              <a:rPr lang="it-IT" b="1" dirty="0">
                <a:solidFill>
                  <a:schemeClr val="bg1"/>
                </a:solidFill>
                <a:latin typeface="Montserrat Light" pitchFamily="2" charset="77"/>
              </a:rPr>
              <a:t>Naturopata ad indirizzo omeosinergetico</a:t>
            </a:r>
          </a:p>
          <a:p>
            <a:pPr marL="285750" indent="-285750">
              <a:buFont typeface="Arial" charset="0"/>
              <a:buChar char="•"/>
            </a:pPr>
            <a:endParaRPr lang="it-IT" dirty="0"/>
          </a:p>
        </p:txBody>
      </p:sp>
    </p:spTree>
    <p:extLst>
      <p:ext uri="{BB962C8B-B14F-4D97-AF65-F5344CB8AC3E}">
        <p14:creationId xmlns:p14="http://schemas.microsoft.com/office/powerpoint/2010/main" val="25832240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658630" y="1196038"/>
            <a:ext cx="7886700" cy="4351338"/>
          </a:xfrm>
        </p:spPr>
        <p:txBody>
          <a:bodyPr>
            <a:normAutofit lnSpcReduction="10000"/>
          </a:bodyPr>
          <a:lstStyle/>
          <a:p>
            <a:r>
              <a:rPr lang="it-IT" dirty="0"/>
              <a:t>In ambito medico con il termine dipendenza si vuole indicare una particolare condizione in cui si riversa un individuo afflitto dal bisogno assoluto di assumere una determinata sostanza, o di adottare determinati comportamenti, come avviene ad esempio nel caso della dipendenza dal gioco d’azzardo. Pertanto, è una condizione in cui l’abitudine di consumare una determinata sostanza o di assumere determinati comportamenti diventa una necessità che si trasforma in una situazione patologica, portando l’individuo a perdere del tutto il controllo.</a:t>
            </a:r>
          </a:p>
          <a:p>
            <a:endParaRPr lang="it-IT" dirty="0"/>
          </a:p>
          <a:p>
            <a:endParaRPr lang="it-IT" dirty="0"/>
          </a:p>
        </p:txBody>
      </p:sp>
    </p:spTree>
    <p:extLst>
      <p:ext uri="{BB962C8B-B14F-4D97-AF65-F5344CB8AC3E}">
        <p14:creationId xmlns:p14="http://schemas.microsoft.com/office/powerpoint/2010/main" val="181741053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p:txBody>
          <a:bodyPr/>
          <a:lstStyle/>
          <a:p>
            <a:r>
              <a:rPr lang="it-IT" dirty="0"/>
              <a:t>Non è ancora del tutto chiaro quali siano i meccanismi all’origine della dipendenza, tuttavia si ritiene che nell’eziologia di tale condizione patologica possa esserci il coinvolgimento di neurotrasmettitori fondamentali per il nostro sistema nervoso centrale, come sono, ad esempio, la </a:t>
            </a:r>
            <a:r>
              <a:rPr lang="it-IT" b="1" dirty="0"/>
              <a:t>dopamina</a:t>
            </a:r>
            <a:r>
              <a:rPr lang="it-IT" dirty="0"/>
              <a:t> e la </a:t>
            </a:r>
            <a:r>
              <a:rPr lang="it-IT" b="1" dirty="0"/>
              <a:t>serotonina</a:t>
            </a:r>
            <a:r>
              <a:rPr lang="it-IT" dirty="0"/>
              <a:t>.</a:t>
            </a:r>
          </a:p>
          <a:p>
            <a:endParaRPr lang="it-IT" dirty="0"/>
          </a:p>
        </p:txBody>
      </p:sp>
    </p:spTree>
    <p:extLst>
      <p:ext uri="{BB962C8B-B14F-4D97-AF65-F5344CB8AC3E}">
        <p14:creationId xmlns:p14="http://schemas.microsoft.com/office/powerpoint/2010/main" val="3974218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613660" y="971186"/>
            <a:ext cx="7886700" cy="4351338"/>
          </a:xfrm>
        </p:spPr>
        <p:txBody>
          <a:bodyPr>
            <a:normAutofit fontScale="70000" lnSpcReduction="20000"/>
          </a:bodyPr>
          <a:lstStyle/>
          <a:p>
            <a:r>
              <a:rPr lang="it-IT" dirty="0"/>
              <a:t>La Filosofia Omeosinergetica reputa l’essere umano come dipendente dalle proprie abitudini.</a:t>
            </a:r>
          </a:p>
          <a:p>
            <a:r>
              <a:rPr lang="it-IT" dirty="0"/>
              <a:t> Un comportamento che si ripete nello spazio e nel tempo diviene sempre un’abitudine, da tale schema ripetitivo poi si innescano i circuiti della dipendenza come riflesso di adattamento del nostro sistema nervoso centrale. </a:t>
            </a:r>
          </a:p>
          <a:p>
            <a:r>
              <a:rPr lang="it-IT" dirty="0"/>
              <a:t>L’atto di dipendenza, però, non è l’aspetto a cui rivolgere la nostra attenzione, in quanto esso semplicemente raffigura un complesso sistema di naturali reazioni di riadattamento agli stimoli esterni derivanti dalla nuova esperienza.</a:t>
            </a:r>
          </a:p>
          <a:p>
            <a:r>
              <a:rPr lang="it-IT" dirty="0"/>
              <a:t> La sindrome di dipendenza nei confronti di una certa sostanza (d’abuso) ad esempio si manifesta con il cosiddetto </a:t>
            </a:r>
            <a:r>
              <a:rPr lang="it-IT" i="1" dirty="0" err="1"/>
              <a:t>craving</a:t>
            </a:r>
            <a:r>
              <a:rPr lang="it-IT" dirty="0"/>
              <a:t>, fenomeno comportamentale ossessivo-compulsivo di ricerca della sostanza stessa in risposta alla mancanza di essa. </a:t>
            </a:r>
          </a:p>
          <a:p>
            <a:r>
              <a:rPr lang="it-IT" dirty="0"/>
              <a:t>Il </a:t>
            </a:r>
            <a:r>
              <a:rPr lang="it-IT" i="1" dirty="0" err="1"/>
              <a:t>craving</a:t>
            </a:r>
            <a:r>
              <a:rPr lang="it-IT" dirty="0"/>
              <a:t> avviene proprio perché esiste già un adattamento neuronale all’uso delle sostanze d’abuso e quando queste non vengono più assunte il sistema nervoso centrale deve </a:t>
            </a:r>
            <a:r>
              <a:rPr lang="it-IT" dirty="0" err="1"/>
              <a:t>ri</a:t>
            </a:r>
            <a:r>
              <a:rPr lang="it-IT" dirty="0"/>
              <a:t>-adattarsi</a:t>
            </a:r>
          </a:p>
          <a:p>
            <a:endParaRPr lang="it-IT" dirty="0"/>
          </a:p>
        </p:txBody>
      </p:sp>
    </p:spTree>
    <p:extLst>
      <p:ext uri="{BB962C8B-B14F-4D97-AF65-F5344CB8AC3E}">
        <p14:creationId xmlns:p14="http://schemas.microsoft.com/office/powerpoint/2010/main" val="118995679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628650" y="1016156"/>
            <a:ext cx="7886700" cy="4351338"/>
          </a:xfrm>
        </p:spPr>
        <p:txBody>
          <a:bodyPr>
            <a:normAutofit fontScale="85000" lnSpcReduction="20000"/>
          </a:bodyPr>
          <a:lstStyle/>
          <a:p>
            <a:r>
              <a:rPr lang="it-IT" dirty="0"/>
              <a:t>La vita è movimento continuo, irrompe, distrugge e ricrea, grazie ad essa saltano le nostre abitudini e sempre grazie ad essa scopriamo di essere dipendenti.</a:t>
            </a:r>
          </a:p>
          <a:p>
            <a:r>
              <a:rPr lang="it-IT" dirty="0"/>
              <a:t>La dipendenza, perciò, è un punto di partenza per comprendere come noi siamo, che abbiamo delle abitudini le quali, insieme alle dipendenze, costituiscono le nostre dinamiche quotidiane. Tutto il resto, ciò che nell’ambito della dipendenza viviamo, ovvero le emozioni, il rifiuto, la sofferenza, il sintomo, il dolore e la malattia, rappresentano la nostra essenza nella materia. </a:t>
            </a:r>
          </a:p>
          <a:p>
            <a:r>
              <a:rPr lang="it-IT" dirty="0"/>
              <a:t>Da questo punto di vista, anche la dipendenza rientra nella sfera di contatto con il settimo principio dell’Omeosinergia®, dove “Tutto è perfetto” e tutto è funzionale per conoscersi nel profondo e giungere alla vera consapevolezza.</a:t>
            </a:r>
          </a:p>
          <a:p>
            <a:endParaRPr lang="it-IT" dirty="0"/>
          </a:p>
        </p:txBody>
      </p:sp>
    </p:spTree>
    <p:extLst>
      <p:ext uri="{BB962C8B-B14F-4D97-AF65-F5344CB8AC3E}">
        <p14:creationId xmlns:p14="http://schemas.microsoft.com/office/powerpoint/2010/main" val="8710574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613660" y="2583670"/>
            <a:ext cx="7886700" cy="1325563"/>
          </a:xfrm>
        </p:spPr>
        <p:txBody>
          <a:bodyPr/>
          <a:lstStyle/>
          <a:p>
            <a:pPr algn="ctr"/>
            <a:r>
              <a:rPr lang="it-IT" b="1" dirty="0"/>
              <a:t>BUONA VITA</a:t>
            </a:r>
          </a:p>
        </p:txBody>
      </p:sp>
    </p:spTree>
    <p:extLst>
      <p:ext uri="{BB962C8B-B14F-4D97-AF65-F5344CB8AC3E}">
        <p14:creationId xmlns:p14="http://schemas.microsoft.com/office/powerpoint/2010/main" val="13615143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673621" y="2305310"/>
            <a:ext cx="7886700" cy="4351338"/>
          </a:xfrm>
        </p:spPr>
        <p:txBody>
          <a:bodyPr/>
          <a:lstStyle/>
          <a:p>
            <a:r>
              <a:rPr lang="it-IT" dirty="0"/>
              <a:t>Nella lezione  precedente abbiamo visto come esistano un carattere, dei modi di essere e dei comportamenti, in questo voglio porre l’attenzione su i concetti di </a:t>
            </a:r>
            <a:r>
              <a:rPr lang="it-IT" b="1" dirty="0"/>
              <a:t>abitudine</a:t>
            </a:r>
            <a:r>
              <a:rPr lang="it-IT" dirty="0"/>
              <a:t>, </a:t>
            </a:r>
            <a:r>
              <a:rPr lang="it-IT" b="1" dirty="0"/>
              <a:t>dipendenza</a:t>
            </a:r>
            <a:r>
              <a:rPr lang="it-IT" dirty="0"/>
              <a:t> </a:t>
            </a:r>
            <a:r>
              <a:rPr lang="it-IT" b="1" dirty="0"/>
              <a:t>dinamica</a:t>
            </a:r>
            <a:r>
              <a:rPr lang="it-IT"/>
              <a:t>. </a:t>
            </a:r>
            <a:endParaRPr lang="it-IT" dirty="0"/>
          </a:p>
        </p:txBody>
      </p:sp>
    </p:spTree>
    <p:extLst>
      <p:ext uri="{BB962C8B-B14F-4D97-AF65-F5344CB8AC3E}">
        <p14:creationId xmlns:p14="http://schemas.microsoft.com/office/powerpoint/2010/main" val="21093201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628650" y="694910"/>
            <a:ext cx="7886700" cy="1325563"/>
          </a:xfrm>
        </p:spPr>
        <p:txBody>
          <a:bodyPr/>
          <a:lstStyle/>
          <a:p>
            <a:pPr algn="ctr"/>
            <a:r>
              <a:rPr lang="it-IT" b="1" dirty="0">
                <a:solidFill>
                  <a:srgbClr val="FF0000"/>
                </a:solidFill>
              </a:rPr>
              <a:t>ABITUDINE</a:t>
            </a:r>
          </a:p>
        </p:txBody>
      </p:sp>
      <p:sp>
        <p:nvSpPr>
          <p:cNvPr id="3" name="Segnaposto contenuto 2"/>
          <p:cNvSpPr>
            <a:spLocks noGrp="1"/>
          </p:cNvSpPr>
          <p:nvPr>
            <p:ph idx="1"/>
          </p:nvPr>
        </p:nvSpPr>
        <p:spPr>
          <a:xfrm>
            <a:off x="628650" y="2440221"/>
            <a:ext cx="7886700" cy="1772015"/>
          </a:xfrm>
        </p:spPr>
        <p:txBody>
          <a:bodyPr/>
          <a:lstStyle/>
          <a:p>
            <a:r>
              <a:rPr lang="it-IT" dirty="0"/>
              <a:t>L’</a:t>
            </a:r>
            <a:r>
              <a:rPr lang="it-IT" b="1" dirty="0"/>
              <a:t>abitudine</a:t>
            </a:r>
            <a:r>
              <a:rPr lang="it-IT" dirty="0"/>
              <a:t> è un’attitudine, insita nel comportamento degli esseri umani e degli animali, davanti ad un’esperienza che si ripete. </a:t>
            </a:r>
          </a:p>
          <a:p>
            <a:endParaRPr lang="it-IT" dirty="0"/>
          </a:p>
        </p:txBody>
      </p:sp>
    </p:spTree>
    <p:extLst>
      <p:ext uri="{BB962C8B-B14F-4D97-AF65-F5344CB8AC3E}">
        <p14:creationId xmlns:p14="http://schemas.microsoft.com/office/powerpoint/2010/main" val="20679092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538709" y="529439"/>
            <a:ext cx="7886700" cy="5226783"/>
          </a:xfrm>
        </p:spPr>
        <p:txBody>
          <a:bodyPr>
            <a:normAutofit fontScale="92500" lnSpcReduction="20000"/>
          </a:bodyPr>
          <a:lstStyle/>
          <a:p>
            <a:r>
              <a:rPr lang="it-IT" dirty="0"/>
              <a:t>Nella storia della filosofia sono individuabili due diversi approcci sistematici riguardo il fenomeno dell’abitudine, quello </a:t>
            </a:r>
            <a:r>
              <a:rPr lang="it-IT" b="1" dirty="0"/>
              <a:t>meccanicista</a:t>
            </a:r>
            <a:r>
              <a:rPr lang="it-IT" dirty="0"/>
              <a:t> e quello </a:t>
            </a:r>
            <a:r>
              <a:rPr lang="it-IT" b="1" dirty="0"/>
              <a:t>vitalistico</a:t>
            </a:r>
            <a:r>
              <a:rPr lang="it-IT" dirty="0"/>
              <a:t>: il primo, ravvisato già in </a:t>
            </a:r>
            <a:r>
              <a:rPr lang="it-IT" b="1" dirty="0"/>
              <a:t>Cartesio</a:t>
            </a:r>
            <a:r>
              <a:rPr lang="it-IT" dirty="0"/>
              <a:t> e più in generale nelle teorie degli atomisti, riduce il fenomeno dell’abitudine ad una semplice azione ripetuta in un arco relativamente lungo di tempo e in maniera regolare (</a:t>
            </a:r>
            <a:r>
              <a:rPr lang="it-IT" i="1" dirty="0"/>
              <a:t>meccanicismo</a:t>
            </a:r>
            <a:r>
              <a:rPr lang="it-IT" dirty="0"/>
              <a:t>); il secondo, che si rifà alle concezioni aristoteliche riprese poi da altri ricercatori, mette in evidenza la spontaneità delle azioni che, ripetute a più riprese, favoriscono la stabilità delle stesse e una loro regolazione in arco di tempo relativamente lungo. </a:t>
            </a:r>
          </a:p>
          <a:p>
            <a:endParaRPr lang="it-IT" dirty="0"/>
          </a:p>
          <a:p>
            <a:r>
              <a:rPr lang="it-IT" dirty="0"/>
              <a:t>In questa seconda visione il concetto di abitudine assume una connotazione positiva e diventa il mezzo per il diventare morale. </a:t>
            </a:r>
          </a:p>
        </p:txBody>
      </p:sp>
    </p:spTree>
    <p:extLst>
      <p:ext uri="{BB962C8B-B14F-4D97-AF65-F5344CB8AC3E}">
        <p14:creationId xmlns:p14="http://schemas.microsoft.com/office/powerpoint/2010/main" val="17733786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568690" y="1061126"/>
            <a:ext cx="7886700" cy="4351338"/>
          </a:xfrm>
        </p:spPr>
        <p:txBody>
          <a:bodyPr>
            <a:normAutofit fontScale="92500" lnSpcReduction="20000"/>
          </a:bodyPr>
          <a:lstStyle/>
          <a:p>
            <a:r>
              <a:rPr lang="it-IT" dirty="0"/>
              <a:t>Altri ricercatori e filosofi, come </a:t>
            </a:r>
            <a:r>
              <a:rPr lang="it-IT" b="1" dirty="0"/>
              <a:t>Rousseau</a:t>
            </a:r>
            <a:r>
              <a:rPr lang="it-IT" dirty="0"/>
              <a:t> e </a:t>
            </a:r>
            <a:r>
              <a:rPr lang="it-IT" b="1" dirty="0"/>
              <a:t>Kant</a:t>
            </a:r>
            <a:r>
              <a:rPr lang="it-IT" dirty="0"/>
              <a:t>, invece classificarono l’abitudine in maniera negativa, ossia come ostacolo alla spontaneità dello spirito e alla naturalezza della libera iniziativa. </a:t>
            </a:r>
          </a:p>
          <a:p>
            <a:r>
              <a:rPr lang="it-IT" dirty="0"/>
              <a:t>La Filosofia Omeosinergetica sposa la prima visione, quella meccanicista, non ritenendole però azioni inconsapevoli, ma azioni-comportamenti consapevoli, già memorizzate e inserite nel bambino o nell’adulto poiché il patrimonio cromosomico di ognuno di noi deriva dai nostri genitori. </a:t>
            </a:r>
          </a:p>
          <a:p>
            <a:r>
              <a:rPr lang="it-IT" dirty="0"/>
              <a:t>Attraverso un’abitudine continua, abbiamo l’occasione di vederci nei comportamenti che appartengono al nostro patrimonio cromosomico. </a:t>
            </a:r>
          </a:p>
          <a:p>
            <a:endParaRPr lang="it-IT" dirty="0"/>
          </a:p>
        </p:txBody>
      </p:sp>
    </p:spTree>
    <p:extLst>
      <p:ext uri="{BB962C8B-B14F-4D97-AF65-F5344CB8AC3E}">
        <p14:creationId xmlns:p14="http://schemas.microsoft.com/office/powerpoint/2010/main" val="6833745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688610" y="1405900"/>
            <a:ext cx="7886700" cy="4351338"/>
          </a:xfrm>
        </p:spPr>
        <p:txBody>
          <a:bodyPr/>
          <a:lstStyle/>
          <a:p>
            <a:r>
              <a:rPr lang="it-IT" b="1" dirty="0"/>
              <a:t>Le abitudini sono sempre perfette</a:t>
            </a:r>
            <a:r>
              <a:rPr lang="it-IT" dirty="0"/>
              <a:t>, fanno sì che il comportamento diventi sempre più chiaro e visibile. L’abitudine fa parte della perfezione del Tutto (settimo Principio dell’Omeosinergia®), essa è un movimento continuo, che persiste, rendendo l’azione complice di quel processo meccanicista che prende il nome di comportamento.</a:t>
            </a:r>
          </a:p>
          <a:p>
            <a:endParaRPr lang="it-IT" dirty="0"/>
          </a:p>
        </p:txBody>
      </p:sp>
    </p:spTree>
    <p:extLst>
      <p:ext uri="{BB962C8B-B14F-4D97-AF65-F5344CB8AC3E}">
        <p14:creationId xmlns:p14="http://schemas.microsoft.com/office/powerpoint/2010/main" val="8702721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598670" y="626411"/>
            <a:ext cx="7886700" cy="5159791"/>
          </a:xfrm>
        </p:spPr>
        <p:txBody>
          <a:bodyPr>
            <a:normAutofit fontScale="77500" lnSpcReduction="20000"/>
          </a:bodyPr>
          <a:lstStyle/>
          <a:p>
            <a:r>
              <a:rPr lang="it-IT" dirty="0"/>
              <a:t>La </a:t>
            </a:r>
            <a:r>
              <a:rPr lang="it-IT" b="1" dirty="0"/>
              <a:t>resistenza</a:t>
            </a:r>
            <a:r>
              <a:rPr lang="it-IT" dirty="0"/>
              <a:t>, che è determinata dalla </a:t>
            </a:r>
            <a:r>
              <a:rPr lang="it-IT" b="1" dirty="0"/>
              <a:t>persistenza </a:t>
            </a:r>
            <a:r>
              <a:rPr lang="it-IT" dirty="0"/>
              <a:t>(sesto Principio dell’Omeosinergia®), in tal caso ha un valore fondamentale, unico, in quanto ci riporta a “casa”, ci riporta al </a:t>
            </a:r>
            <a:r>
              <a:rPr lang="it-IT" b="1" dirty="0"/>
              <a:t>rifiuto</a:t>
            </a:r>
            <a:r>
              <a:rPr lang="it-IT" dirty="0"/>
              <a:t>, che è la nostra impronta-marchio, presente sin dalla nascita (rifiuto Trino).</a:t>
            </a:r>
          </a:p>
          <a:p>
            <a:r>
              <a:rPr lang="it-IT" dirty="0"/>
              <a:t> La persistenza delle nostre abitudini sono determinate dal nostro schema mentale, nel quale è presente un determinato comportamento fisso, che </a:t>
            </a:r>
            <a:r>
              <a:rPr lang="it-IT" dirty="0" err="1"/>
              <a:t>puo</a:t>
            </a:r>
            <a:r>
              <a:rPr lang="it-IT" dirty="0"/>
              <a:t> essere uguale o opposto a quello dei nostri genitori, ciò dipende da quello che noi abbiamo subito e rifiutato. </a:t>
            </a:r>
          </a:p>
          <a:p>
            <a:endParaRPr lang="it-IT" dirty="0"/>
          </a:p>
          <a:p>
            <a:r>
              <a:rPr lang="it-IT" dirty="0"/>
              <a:t>È importante sapere, conoscere, COME SIAMO, che è completamente diverso da quello che pensiamo di essere,  siamo sempre A e B. Quello che deve </a:t>
            </a:r>
            <a:r>
              <a:rPr lang="it-IT" dirty="0" err="1"/>
              <a:t>cambiare,non</a:t>
            </a:r>
            <a:r>
              <a:rPr lang="it-IT" dirty="0"/>
              <a:t> è l’abitudine ma il punto di vista nei confronti di questo Tutto che ci rappresenta, consapevoli che la persistenza, la resistenza, il rifiuto, ognuno di questi elementi è funzionale in quanto permette il movimento continuo di questo viaggio che prende il nome di vita. </a:t>
            </a:r>
          </a:p>
          <a:p>
            <a:endParaRPr lang="it-IT" dirty="0"/>
          </a:p>
        </p:txBody>
      </p:sp>
    </p:spTree>
    <p:extLst>
      <p:ext uri="{BB962C8B-B14F-4D97-AF65-F5344CB8AC3E}">
        <p14:creationId xmlns:p14="http://schemas.microsoft.com/office/powerpoint/2010/main" val="12648532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628650" y="200234"/>
            <a:ext cx="7886700" cy="1325563"/>
          </a:xfrm>
        </p:spPr>
        <p:txBody>
          <a:bodyPr/>
          <a:lstStyle/>
          <a:p>
            <a:pPr algn="ctr"/>
            <a:r>
              <a:rPr lang="it-IT" b="1" dirty="0">
                <a:solidFill>
                  <a:srgbClr val="FF0000"/>
                </a:solidFill>
              </a:rPr>
              <a:t>DIPENDENZA</a:t>
            </a:r>
          </a:p>
        </p:txBody>
      </p:sp>
      <p:sp>
        <p:nvSpPr>
          <p:cNvPr id="3" name="Segnaposto contenuto 2"/>
          <p:cNvSpPr>
            <a:spLocks noGrp="1"/>
          </p:cNvSpPr>
          <p:nvPr>
            <p:ph idx="1"/>
          </p:nvPr>
        </p:nvSpPr>
        <p:spPr>
          <a:xfrm>
            <a:off x="628650" y="1390910"/>
            <a:ext cx="7886700" cy="4351338"/>
          </a:xfrm>
        </p:spPr>
        <p:txBody>
          <a:bodyPr>
            <a:normAutofit lnSpcReduction="10000"/>
          </a:bodyPr>
          <a:lstStyle/>
          <a:p>
            <a:r>
              <a:rPr lang="it-IT" dirty="0"/>
              <a:t>La </a:t>
            </a:r>
            <a:r>
              <a:rPr lang="it-IT" b="1" dirty="0"/>
              <a:t>Dipendenza</a:t>
            </a:r>
            <a:r>
              <a:rPr lang="it-IT" dirty="0"/>
              <a:t> è vista normalmente come qualcosa di sbagliato, da eliminare mentre al contrario, secondo l’Omeosinergia® la dipendenza non si può eliminare, semplicemente occorre capirla, poiché se dipendiamo da qualcosa sicuramente vi è una ragione. </a:t>
            </a:r>
          </a:p>
          <a:p>
            <a:r>
              <a:rPr lang="it-IT" dirty="0"/>
              <a:t>Esistono varie forme di dipendenza che hanno un unico denominatore, ovvero quello di tenerci presenti nel quotidiano, di tenerci attivi, in quanto grazie alla dipendenza svolgiamo quelle azioni quotidiane che determinano a loro volta il movimento. </a:t>
            </a:r>
          </a:p>
          <a:p>
            <a:endParaRPr lang="it-IT" dirty="0"/>
          </a:p>
        </p:txBody>
      </p:sp>
    </p:spTree>
    <p:extLst>
      <p:ext uri="{BB962C8B-B14F-4D97-AF65-F5344CB8AC3E}">
        <p14:creationId xmlns:p14="http://schemas.microsoft.com/office/powerpoint/2010/main" val="1468916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p:txBody>
          <a:bodyPr/>
          <a:lstStyle/>
          <a:p>
            <a:r>
              <a:rPr lang="it-IT" dirty="0"/>
              <a:t>L’Omeosinergia® insegna che grazie all’emozione si esprime un comportamento e che alla  alla base di essi esiste sempre qualcosa che li determina; analogamente anche la dipendenza ha una sua ragion d’essere.</a:t>
            </a:r>
          </a:p>
        </p:txBody>
      </p:sp>
    </p:spTree>
    <p:extLst>
      <p:ext uri="{BB962C8B-B14F-4D97-AF65-F5344CB8AC3E}">
        <p14:creationId xmlns:p14="http://schemas.microsoft.com/office/powerpoint/2010/main" val="740131982"/>
      </p:ext>
    </p:extLst>
  </p:cSld>
  <p:clrMapOvr>
    <a:masterClrMapping/>
  </p:clrMapOvr>
</p:sld>
</file>

<file path=ppt/theme/theme1.xml><?xml version="1.0" encoding="utf-8"?>
<a:theme xmlns:a="http://schemas.openxmlformats.org/drawingml/2006/main" name="Tema di Office">
  <a:themeElements>
    <a:clrScheme name="Tema di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ema di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i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1805</TotalTime>
  <Words>1064</Words>
  <Application>Microsoft Office PowerPoint</Application>
  <PresentationFormat>Presentazione su schermo (4:3)</PresentationFormat>
  <Paragraphs>35</Paragraphs>
  <Slides>14</Slides>
  <Notes>0</Notes>
  <HiddenSlides>0</HiddenSlides>
  <MMClips>0</MMClips>
  <ScaleCrop>false</ScaleCrop>
  <HeadingPairs>
    <vt:vector size="6" baseType="variant">
      <vt:variant>
        <vt:lpstr>Caratteri utilizzati</vt:lpstr>
      </vt:variant>
      <vt:variant>
        <vt:i4>4</vt:i4>
      </vt:variant>
      <vt:variant>
        <vt:lpstr>Tema</vt:lpstr>
      </vt:variant>
      <vt:variant>
        <vt:i4>1</vt:i4>
      </vt:variant>
      <vt:variant>
        <vt:lpstr>Titoli diapositive</vt:lpstr>
      </vt:variant>
      <vt:variant>
        <vt:i4>14</vt:i4>
      </vt:variant>
    </vt:vector>
  </HeadingPairs>
  <TitlesOfParts>
    <vt:vector size="19" baseType="lpstr">
      <vt:lpstr>Arial</vt:lpstr>
      <vt:lpstr>Calibri</vt:lpstr>
      <vt:lpstr>Calibri Light</vt:lpstr>
      <vt:lpstr>Montserrat Light</vt:lpstr>
      <vt:lpstr>Tema di Office</vt:lpstr>
      <vt:lpstr>Presentazione standard di PowerPoint</vt:lpstr>
      <vt:lpstr>Presentazione standard di PowerPoint</vt:lpstr>
      <vt:lpstr>ABITUDINE</vt:lpstr>
      <vt:lpstr>Presentazione standard di PowerPoint</vt:lpstr>
      <vt:lpstr>Presentazione standard di PowerPoint</vt:lpstr>
      <vt:lpstr>Presentazione standard di PowerPoint</vt:lpstr>
      <vt:lpstr>Presentazione standard di PowerPoint</vt:lpstr>
      <vt:lpstr>DIPENDENZA</vt:lpstr>
      <vt:lpstr>Presentazione standard di PowerPoint</vt:lpstr>
      <vt:lpstr>Presentazione standard di PowerPoint</vt:lpstr>
      <vt:lpstr>Presentazione standard di PowerPoint</vt:lpstr>
      <vt:lpstr>Presentazione standard di PowerPoint</vt:lpstr>
      <vt:lpstr>Presentazione standard di PowerPoint</vt:lpstr>
      <vt:lpstr>BUONA VITA</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TITOLO PRESENTAZIONE</dc:title>
  <dc:creator>Microsoft Office User</dc:creator>
  <cp:lastModifiedBy>olos system</cp:lastModifiedBy>
  <cp:revision>25</cp:revision>
  <dcterms:created xsi:type="dcterms:W3CDTF">2020-02-05T10:19:22Z</dcterms:created>
  <dcterms:modified xsi:type="dcterms:W3CDTF">2020-12-17T13:47:38Z</dcterms:modified>
</cp:coreProperties>
</file>