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72"/>
    <p:restoredTop sz="94674"/>
  </p:normalViewPr>
  <p:slideViewPr>
    <p:cSldViewPr snapToGrid="0" snapToObjects="1">
      <p:cViewPr>
        <p:scale>
          <a:sx n="86" d="100"/>
          <a:sy n="86" d="100"/>
        </p:scale>
        <p:origin x="1424" y="7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15/11/20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45751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15/11/20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8834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15/11/20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42649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15/11/20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104753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15/11/20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316435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15/11/20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3930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
Secondo livello
Terzo livello
Quarto livello
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
Secondo livello
Terzo livello
Quarto livello
Quinto livello</a:t>
            </a:r>
            <a:endParaRPr lang="en-US" dirty="0"/>
          </a:p>
        </p:txBody>
      </p:sp>
      <p:sp>
        <p:nvSpPr>
          <p:cNvPr id="7" name="Date Placeholder 6"/>
          <p:cNvSpPr>
            <a:spLocks noGrp="1"/>
          </p:cNvSpPr>
          <p:nvPr>
            <p:ph type="dt" sz="half" idx="10"/>
          </p:nvPr>
        </p:nvSpPr>
        <p:spPr/>
        <p:txBody>
          <a:bodyPr/>
          <a:lstStyle/>
          <a:p>
            <a:fld id="{8CE85282-307B-5847-A736-A650872BECFE}" type="datetimeFigureOut">
              <a:rPr lang="it-IT" smtClean="0"/>
              <a:t>15/11/20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21452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8CE85282-307B-5847-A736-A650872BECFE}" type="datetimeFigureOut">
              <a:rPr lang="it-IT" smtClean="0"/>
              <a:t>15/11/20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513689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85282-307B-5847-A736-A650872BECFE}" type="datetimeFigureOut">
              <a:rPr lang="it-IT" smtClean="0"/>
              <a:t>15/11/20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16262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
Secondo livello
Terzo livello
Quarto livello
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15/11/20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9882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15/11/20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1407185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85282-307B-5847-A736-A650872BECFE}" type="datetimeFigureOut">
              <a:rPr lang="it-IT" smtClean="0"/>
              <a:t>15/11/20</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6AFFE-30DB-DD42-A946-9C6D9A58A0AB}" type="slidenum">
              <a:rPr lang="it-IT" smtClean="0"/>
              <a:t>‹n.›</a:t>
            </a:fld>
            <a:endParaRPr lang="it-IT"/>
          </a:p>
        </p:txBody>
      </p:sp>
    </p:spTree>
    <p:extLst>
      <p:ext uri="{BB962C8B-B14F-4D97-AF65-F5344CB8AC3E}">
        <p14:creationId xmlns:p14="http://schemas.microsoft.com/office/powerpoint/2010/main" val="907075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olo 1">
            <a:extLst>
              <a:ext uri="{FF2B5EF4-FFF2-40B4-BE49-F238E27FC236}">
                <a16:creationId xmlns=""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sp>
        <p:nvSpPr>
          <p:cNvPr id="4" name="Titolo 1">
            <a:extLst>
              <a:ext uri="{FF2B5EF4-FFF2-40B4-BE49-F238E27FC236}">
                <a16:creationId xmlns="" xmlns:a16="http://schemas.microsoft.com/office/drawing/2014/main" id="{F762F31B-0670-2542-9B4D-C0CC351303BB}"/>
              </a:ext>
            </a:extLst>
          </p:cNvPr>
          <p:cNvSpPr txBox="1">
            <a:spLocks/>
          </p:cNvSpPr>
          <p:nvPr/>
        </p:nvSpPr>
        <p:spPr>
          <a:xfrm>
            <a:off x="422910" y="1565910"/>
            <a:ext cx="5879036" cy="66167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sz="2400" b="1" dirty="0" smtClean="0">
                <a:solidFill>
                  <a:schemeClr val="bg1"/>
                </a:solidFill>
                <a:latin typeface="Montserrat Light" pitchFamily="2" charset="77"/>
              </a:rPr>
              <a:t>I SETTE CENTRI ENERGETICI</a:t>
            </a:r>
            <a:endParaRPr lang="it-IT" sz="2400" b="1" dirty="0" smtClean="0">
              <a:solidFill>
                <a:schemeClr val="bg1"/>
              </a:solidFill>
              <a:latin typeface="Montserrat Light" pitchFamily="2" charset="77"/>
            </a:endParaRPr>
          </a:p>
          <a:p>
            <a:pPr algn="l"/>
            <a:endParaRPr lang="it-IT" sz="2400" b="1" dirty="0">
              <a:solidFill>
                <a:schemeClr val="bg1"/>
              </a:solidFill>
              <a:latin typeface="Montserrat Light" pitchFamily="2" charset="77"/>
            </a:endParaRPr>
          </a:p>
        </p:txBody>
      </p:sp>
      <p:sp>
        <p:nvSpPr>
          <p:cNvPr id="6" name="Titolo 1">
            <a:extLst>
              <a:ext uri="{FF2B5EF4-FFF2-40B4-BE49-F238E27FC236}">
                <a16:creationId xmlns=""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006" y="975848"/>
            <a:ext cx="1967067" cy="2306587"/>
          </a:xfrm>
          <a:prstGeom prst="rect">
            <a:avLst/>
          </a:prstGeom>
        </p:spPr>
      </p:pic>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9310" y="3881531"/>
            <a:ext cx="2864902" cy="2148677"/>
          </a:xfrm>
          <a:prstGeom prst="roundRect">
            <a:avLst/>
          </a:prstGeom>
          <a:effectLst>
            <a:softEdge rad="0"/>
          </a:effectLst>
        </p:spPr>
      </p:pic>
      <p:sp>
        <p:nvSpPr>
          <p:cNvPr id="9" name="Rettangolo 8"/>
          <p:cNvSpPr/>
          <p:nvPr/>
        </p:nvSpPr>
        <p:spPr>
          <a:xfrm>
            <a:off x="422909" y="3884895"/>
            <a:ext cx="6187955" cy="2031325"/>
          </a:xfrm>
          <a:prstGeom prst="rect">
            <a:avLst/>
          </a:prstGeom>
        </p:spPr>
        <p:txBody>
          <a:bodyPr wrap="square">
            <a:spAutoFit/>
          </a:bodyPr>
          <a:lstStyle/>
          <a:p>
            <a:r>
              <a:rPr lang="it-IT" b="1" dirty="0">
                <a:solidFill>
                  <a:schemeClr val="bg1"/>
                </a:solidFill>
                <a:latin typeface="Montserrat Light" pitchFamily="2" charset="77"/>
              </a:rPr>
              <a:t>Docente:</a:t>
            </a:r>
          </a:p>
          <a:p>
            <a:r>
              <a:rPr lang="it-IT" b="1" dirty="0">
                <a:solidFill>
                  <a:schemeClr val="bg1"/>
                </a:solidFill>
                <a:latin typeface="Montserrat Light" pitchFamily="2" charset="77"/>
              </a:rPr>
              <a:t>GIOVANNA PANTALEO </a:t>
            </a:r>
          </a:p>
          <a:p>
            <a:pPr marL="285750" indent="-285750">
              <a:buFont typeface="Arial" charset="0"/>
              <a:buChar char="•"/>
            </a:pPr>
            <a:r>
              <a:rPr lang="it-IT" b="1" dirty="0">
                <a:solidFill>
                  <a:schemeClr val="bg1"/>
                </a:solidFill>
                <a:latin typeface="Montserrat Light" pitchFamily="2" charset="77"/>
              </a:rPr>
              <a:t>“Ideatrice del metodo e della Filosofia Omeosinergetica”.</a:t>
            </a:r>
          </a:p>
          <a:p>
            <a:pPr marL="285750" indent="-285750">
              <a:buFont typeface="Arial" charset="0"/>
              <a:buChar char="•"/>
            </a:pPr>
            <a:r>
              <a:rPr lang="it-IT" b="1" dirty="0">
                <a:solidFill>
                  <a:schemeClr val="bg1"/>
                </a:solidFill>
                <a:latin typeface="Montserrat Light" pitchFamily="2" charset="77"/>
              </a:rPr>
              <a:t>Trainer Omeosinergetico</a:t>
            </a:r>
          </a:p>
          <a:p>
            <a:pPr marL="285750" indent="-285750">
              <a:buFont typeface="Arial" charset="0"/>
              <a:buChar char="•"/>
            </a:pPr>
            <a:r>
              <a:rPr lang="it-IT" b="1" dirty="0">
                <a:solidFill>
                  <a:schemeClr val="bg1"/>
                </a:solidFill>
                <a:latin typeface="Montserrat Light" pitchFamily="2" charset="77"/>
              </a:rPr>
              <a:t>Naturopata ad indirizzo omeosinergetico</a:t>
            </a:r>
          </a:p>
          <a:p>
            <a:pPr marL="285750" indent="-285750">
              <a:buFont typeface="Arial" charset="0"/>
              <a:buChar char="•"/>
            </a:pPr>
            <a:endParaRPr lang="it-IT" dirty="0"/>
          </a:p>
        </p:txBody>
      </p:sp>
    </p:spTree>
    <p:extLst>
      <p:ext uri="{BB962C8B-B14F-4D97-AF65-F5344CB8AC3E}">
        <p14:creationId xmlns:p14="http://schemas.microsoft.com/office/powerpoint/2010/main" val="25832240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85577" y="305189"/>
            <a:ext cx="7886700" cy="1325563"/>
          </a:xfrm>
        </p:spPr>
        <p:txBody>
          <a:bodyPr>
            <a:normAutofit/>
          </a:bodyPr>
          <a:lstStyle/>
          <a:p>
            <a:pPr algn="ctr"/>
            <a:r>
              <a:rPr lang="it-IT" sz="3200" b="1" dirty="0">
                <a:latin typeface="+mn-lt"/>
              </a:rPr>
              <a:t>Il Terzo centro energetico</a:t>
            </a:r>
            <a:br>
              <a:rPr lang="it-IT" sz="3200" b="1" dirty="0">
                <a:latin typeface="+mn-lt"/>
              </a:rPr>
            </a:br>
            <a:endParaRPr lang="it-IT" sz="3200" b="1" dirty="0">
              <a:latin typeface="+mn-lt"/>
            </a:endParaRPr>
          </a:p>
        </p:txBody>
      </p:sp>
      <p:sp>
        <p:nvSpPr>
          <p:cNvPr id="3" name="Segnaposto contenuto 2"/>
          <p:cNvSpPr>
            <a:spLocks noGrp="1"/>
          </p:cNvSpPr>
          <p:nvPr>
            <p:ph idx="1"/>
          </p:nvPr>
        </p:nvSpPr>
        <p:spPr>
          <a:xfrm>
            <a:off x="628649" y="1270989"/>
            <a:ext cx="8200557" cy="4710086"/>
          </a:xfrm>
        </p:spPr>
        <p:txBody>
          <a:bodyPr>
            <a:normAutofit fontScale="77500" lnSpcReduction="20000"/>
          </a:bodyPr>
          <a:lstStyle/>
          <a:p>
            <a:pPr marL="0" indent="0">
              <a:buNone/>
            </a:pPr>
            <a:r>
              <a:rPr lang="it-IT" dirty="0" smtClean="0"/>
              <a:t>E </a:t>
            </a:r>
            <a:r>
              <a:rPr lang="it-IT" dirty="0"/>
              <a:t>considerato la porta interna tra Spirito e Corpo e il punto cruciale della loro comunicazione. </a:t>
            </a:r>
            <a:endParaRPr lang="it-IT" dirty="0" smtClean="0"/>
          </a:p>
          <a:p>
            <a:pPr marL="0" indent="0">
              <a:buNone/>
            </a:pPr>
            <a:r>
              <a:rPr lang="it-IT" dirty="0" smtClean="0"/>
              <a:t>La </a:t>
            </a:r>
            <a:r>
              <a:rPr lang="it-IT" dirty="0"/>
              <a:t>ghiandola connessa al terzo centro energetico è la tiroide: la ghiandola della comunicazione. La comunicazione è lo strumento principale che abbiamo a disposizione per condividere culturalmente notizie, principi, credenze, rapporti, comportamenti, dinamiche, abitudini. Lo strumento del terzo centro energetico è il suono che esprime mediante la parola e la voce la personale vibrazione di fondo. l’organo di senso è il gusto, la bocca.</a:t>
            </a:r>
          </a:p>
          <a:p>
            <a:pPr marL="0" indent="0">
              <a:buNone/>
            </a:pPr>
            <a:r>
              <a:rPr lang="it-IT" dirty="0"/>
              <a:t>Questo centro energetico è rappresentato anche dalla cervicale che rappresenta il controllo e l’impazienza. L’organo di senso è la bocca, il gusto.  </a:t>
            </a:r>
          </a:p>
          <a:p>
            <a:pPr marL="0" indent="0">
              <a:buNone/>
            </a:pPr>
            <a:r>
              <a:rPr lang="it-IT" dirty="0"/>
              <a:t>Il terzo centro energetico si collega al sesto PRINCIPIO dell’Omeosinergia: RESISTENZA e PERSISTENZA. Siamo passati dal vedere le cose, con il secondo centro energetico, al comunicarle, caratteristica del terzo centro. </a:t>
            </a:r>
          </a:p>
        </p:txBody>
      </p:sp>
    </p:spTree>
    <p:extLst>
      <p:ext uri="{BB962C8B-B14F-4D97-AF65-F5344CB8AC3E}">
        <p14:creationId xmlns:p14="http://schemas.microsoft.com/office/powerpoint/2010/main" val="532275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49" y="0"/>
            <a:ext cx="7886700" cy="1325563"/>
          </a:xfrm>
        </p:spPr>
        <p:txBody>
          <a:bodyPr>
            <a:normAutofit/>
          </a:bodyPr>
          <a:lstStyle/>
          <a:p>
            <a:pPr algn="ctr"/>
            <a:r>
              <a:rPr lang="it-IT" sz="3200" b="1" dirty="0">
                <a:latin typeface="+mn-lt"/>
              </a:rPr>
              <a:t>Il Quarto centro energetico</a:t>
            </a:r>
            <a:br>
              <a:rPr lang="it-IT" sz="3200" b="1" dirty="0">
                <a:latin typeface="+mn-lt"/>
              </a:rPr>
            </a:br>
            <a:endParaRPr lang="it-IT" sz="3200" dirty="0">
              <a:latin typeface="+mn-lt"/>
            </a:endParaRPr>
          </a:p>
        </p:txBody>
      </p:sp>
      <p:sp>
        <p:nvSpPr>
          <p:cNvPr id="3" name="Segnaposto contenuto 2"/>
          <p:cNvSpPr>
            <a:spLocks noGrp="1"/>
          </p:cNvSpPr>
          <p:nvPr>
            <p:ph idx="1"/>
          </p:nvPr>
        </p:nvSpPr>
        <p:spPr>
          <a:xfrm>
            <a:off x="269353" y="907986"/>
            <a:ext cx="8605291" cy="5133050"/>
          </a:xfrm>
        </p:spPr>
        <p:txBody>
          <a:bodyPr>
            <a:normAutofit fontScale="70000" lnSpcReduction="20000"/>
          </a:bodyPr>
          <a:lstStyle/>
          <a:p>
            <a:pPr marL="0" indent="0">
              <a:buNone/>
            </a:pPr>
            <a:r>
              <a:rPr lang="it-IT" dirty="0" smtClean="0"/>
              <a:t>La </a:t>
            </a:r>
            <a:r>
              <a:rPr lang="it-IT" dirty="0"/>
              <a:t>ghiandola associata al quarto centro energetico è il timo che genera potenti ormoni; questi ormoni, conosciuti come </a:t>
            </a:r>
            <a:r>
              <a:rPr lang="it-IT" dirty="0" err="1"/>
              <a:t>timosine</a:t>
            </a:r>
            <a:r>
              <a:rPr lang="it-IT" dirty="0"/>
              <a:t>, modulano la capacità delle persone di eliminare i carichi tossici accumulati e responsabili delle malattie, stimolando l’attività dei diversi tipi di Linfociti T.</a:t>
            </a:r>
          </a:p>
          <a:p>
            <a:pPr marL="0" indent="0">
              <a:buNone/>
            </a:pPr>
            <a:r>
              <a:rPr lang="it-IT" dirty="0"/>
              <a:t> </a:t>
            </a:r>
          </a:p>
          <a:p>
            <a:pPr marL="0" indent="0">
              <a:buNone/>
            </a:pPr>
            <a:r>
              <a:rPr lang="it-IT" dirty="0"/>
              <a:t>Il quarto centro energetico Comprende bronchi, polmoni, il cuore i seni, le vertebre dorsali e regola la circolazione sanguigna. I bronchi simboleggiano la direzione. I polmoni hanno un significato diverso legato all’incoerenza.</a:t>
            </a:r>
          </a:p>
          <a:p>
            <a:pPr marL="0" indent="0">
              <a:buNone/>
            </a:pPr>
            <a:r>
              <a:rPr lang="it-IT" dirty="0"/>
              <a:t>Il centro del cuore è posto a metà strada tra l’alto e il basso, ha la funzione di unire Cielo e Terra con un abbraccio d’Amore Universale. I seni simboleggiano l’amore incondizionato ed infine le vertebre dorsali indicano l’abbraccio ed il sostegno. È il centro energetico più importante perché sede dello Spirito: senza cuore non c’è vita. Vita significa MOVIMENTO,  capacità  di pulsare con i ritmi dell’universo.</a:t>
            </a:r>
          </a:p>
          <a:p>
            <a:pPr marL="0" indent="0">
              <a:buNone/>
            </a:pPr>
            <a:r>
              <a:rPr lang="it-IT" dirty="0"/>
              <a:t> </a:t>
            </a:r>
          </a:p>
          <a:p>
            <a:pPr marL="0" indent="0">
              <a:buNone/>
            </a:pPr>
            <a:r>
              <a:rPr lang="it-IT" dirty="0"/>
              <a:t>Lo stadio evolutivo del quarto centro energetico inizia dal 6 mese e termina al 8 mese. Per la sua associazione con il cuore ed i polmoni, che assorbono e distribuiscono a tutto il Corpo l’ossigeno, il quarto centro energetico è simbolicamente rappresentativo dell’elemento aria. </a:t>
            </a:r>
          </a:p>
          <a:p>
            <a:pPr marL="0" indent="0">
              <a:buNone/>
            </a:pPr>
            <a:r>
              <a:rPr lang="it-IT" dirty="0"/>
              <a:t> </a:t>
            </a:r>
            <a:endParaRPr lang="it-IT" dirty="0"/>
          </a:p>
        </p:txBody>
      </p:sp>
    </p:spTree>
    <p:extLst>
      <p:ext uri="{BB962C8B-B14F-4D97-AF65-F5344CB8AC3E}">
        <p14:creationId xmlns:p14="http://schemas.microsoft.com/office/powerpoint/2010/main" val="1552441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3660" y="874806"/>
            <a:ext cx="7886700" cy="4351338"/>
          </a:xfrm>
        </p:spPr>
        <p:txBody>
          <a:bodyPr>
            <a:normAutofit fontScale="85000" lnSpcReduction="20000"/>
          </a:bodyPr>
          <a:lstStyle/>
          <a:p>
            <a:pPr marL="0" indent="0">
              <a:buNone/>
            </a:pPr>
            <a:endParaRPr lang="it-IT" dirty="0"/>
          </a:p>
          <a:p>
            <a:pPr marL="0" indent="0">
              <a:buNone/>
            </a:pPr>
            <a:r>
              <a:rPr lang="it-IT" dirty="0"/>
              <a:t>Il quarto centro energetico si collega al quinto PRINCIPIO: Sofferenza e Consapevolezza.</a:t>
            </a:r>
          </a:p>
          <a:p>
            <a:pPr marL="0" indent="0">
              <a:buNone/>
            </a:pPr>
            <a:r>
              <a:rPr lang="it-IT" dirty="0"/>
              <a:t>La consapevolezza è la  relazione sacra con la </a:t>
            </a:r>
            <a:r>
              <a:rPr lang="it-IT" dirty="0" err="1"/>
              <a:t>TRINITà</a:t>
            </a:r>
            <a:r>
              <a:rPr lang="it-IT" dirty="0"/>
              <a:t>.  In questo centro è racchiusa L’ESSENZA.</a:t>
            </a:r>
          </a:p>
          <a:p>
            <a:pPr marL="0" indent="0">
              <a:buNone/>
            </a:pPr>
            <a:r>
              <a:rPr lang="it-IT" dirty="0"/>
              <a:t>Amore universale, </a:t>
            </a:r>
            <a:r>
              <a:rPr lang="it-IT" dirty="0" err="1"/>
              <a:t>incondinzionato</a:t>
            </a:r>
            <a:r>
              <a:rPr lang="it-IT" dirty="0"/>
              <a:t> e condizionato.</a:t>
            </a:r>
          </a:p>
          <a:p>
            <a:pPr marL="0" indent="0">
              <a:buNone/>
            </a:pPr>
            <a:r>
              <a:rPr lang="it-IT" dirty="0"/>
              <a:t>Le malattie o i sintomi che rappresentano una scarica delle memorie depositate nel quarto centro energetico sono le patologie dei bronchi e polmoni, quelle del cuore e dei grossi vasi, del seno, del timo, del mediastino e delle braccia. </a:t>
            </a:r>
            <a:endParaRPr lang="it-IT" dirty="0" smtClean="0"/>
          </a:p>
          <a:p>
            <a:pPr marL="0" indent="0">
              <a:buNone/>
            </a:pPr>
            <a:endParaRPr lang="it-IT" dirty="0"/>
          </a:p>
          <a:p>
            <a:pPr marL="0" indent="0">
              <a:buNone/>
            </a:pPr>
            <a:r>
              <a:rPr lang="it-IT" dirty="0" smtClean="0"/>
              <a:t>Il </a:t>
            </a:r>
            <a:r>
              <a:rPr lang="it-IT" dirty="0"/>
              <a:t>sintomo più frequente riscontrabile in questo centro è l’ansia, l’attacco di panico, la difficoltà a respirare.</a:t>
            </a:r>
          </a:p>
          <a:p>
            <a:pPr marL="0" indent="0">
              <a:buNone/>
            </a:pPr>
            <a:endParaRPr lang="it-IT" dirty="0"/>
          </a:p>
        </p:txBody>
      </p:sp>
    </p:spTree>
    <p:extLst>
      <p:ext uri="{BB962C8B-B14F-4D97-AF65-F5344CB8AC3E}">
        <p14:creationId xmlns:p14="http://schemas.microsoft.com/office/powerpoint/2010/main" val="1680937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3200" b="1" dirty="0"/>
              <a:t>Il Quinto centro energetico</a:t>
            </a:r>
            <a:br>
              <a:rPr lang="it-IT" sz="3200" b="1" dirty="0"/>
            </a:br>
            <a:endParaRPr lang="it-IT" sz="3200" b="1" dirty="0"/>
          </a:p>
        </p:txBody>
      </p:sp>
      <p:sp>
        <p:nvSpPr>
          <p:cNvPr id="3" name="Segnaposto contenuto 2"/>
          <p:cNvSpPr>
            <a:spLocks noGrp="1"/>
          </p:cNvSpPr>
          <p:nvPr>
            <p:ph idx="1"/>
          </p:nvPr>
        </p:nvSpPr>
        <p:spPr>
          <a:xfrm>
            <a:off x="628650" y="1330949"/>
            <a:ext cx="7886700" cy="4351338"/>
          </a:xfrm>
        </p:spPr>
        <p:txBody>
          <a:bodyPr>
            <a:normAutofit fontScale="70000" lnSpcReduction="20000"/>
          </a:bodyPr>
          <a:lstStyle/>
          <a:p>
            <a:pPr marL="0" indent="0">
              <a:buNone/>
            </a:pPr>
            <a:r>
              <a:rPr lang="it-IT" dirty="0" smtClean="0"/>
              <a:t>Il </a:t>
            </a:r>
            <a:r>
              <a:rPr lang="it-IT" dirty="0"/>
              <a:t>quinto centro energetico si estende dall’ombelico fin sotto lo sterno e si collega con l’ottava vertebra toracica, sopra le ghiandole surrenali. È interessante notare che il quinto centro energetico è situato nella parte più morbida del torso, non ci sono infatti ossa di fronte al plesso solare. Questo significa che l’unica cosa che tiene dritto il nostro Corpo, con i nostri centri energetici allineati l’uno sopra l’altro, è un atto di volontà da parte dell’energia del Corpo.</a:t>
            </a:r>
          </a:p>
          <a:p>
            <a:pPr marL="0" indent="0">
              <a:buNone/>
            </a:pPr>
            <a:r>
              <a:rPr lang="it-IT" dirty="0"/>
              <a:t> </a:t>
            </a:r>
          </a:p>
          <a:p>
            <a:pPr marL="0" indent="0">
              <a:buNone/>
            </a:pPr>
            <a:r>
              <a:rPr lang="it-IT" dirty="0"/>
              <a:t>La ghiandola connessa al quinto centro energetico è il pancreas </a:t>
            </a:r>
            <a:r>
              <a:rPr lang="it-IT" dirty="0" err="1"/>
              <a:t>endocrino,vi</a:t>
            </a:r>
            <a:r>
              <a:rPr lang="it-IT" dirty="0"/>
              <a:t> è il </a:t>
            </a:r>
          </a:p>
          <a:p>
            <a:pPr marL="0" indent="0">
              <a:buNone/>
            </a:pPr>
            <a:r>
              <a:rPr lang="it-IT" dirty="0"/>
              <a:t> pancreas legato all’emozione gioia, fegato legato all’emozione rabbia, cistifellea, milza, vertebre lombari, ed il sistema digestivo in generale (mentre il tenue è collegato al sesto centro energetico).</a:t>
            </a:r>
          </a:p>
          <a:p>
            <a:pPr marL="0" indent="0">
              <a:buNone/>
            </a:pPr>
            <a:r>
              <a:rPr lang="it-IT" dirty="0"/>
              <a:t> </a:t>
            </a:r>
          </a:p>
          <a:p>
            <a:pPr marL="0" indent="0">
              <a:buNone/>
            </a:pPr>
            <a:r>
              <a:rPr lang="it-IT" dirty="0"/>
              <a:t>Lo stadio evolutivo del quinto centro energetico inizia dal 8 mese e termina al 9 mese. </a:t>
            </a:r>
          </a:p>
        </p:txBody>
      </p:sp>
    </p:spTree>
    <p:extLst>
      <p:ext uri="{BB962C8B-B14F-4D97-AF65-F5344CB8AC3E}">
        <p14:creationId xmlns:p14="http://schemas.microsoft.com/office/powerpoint/2010/main" val="812339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88611" y="1001166"/>
            <a:ext cx="7886700" cy="4351338"/>
          </a:xfrm>
        </p:spPr>
        <p:txBody>
          <a:bodyPr>
            <a:normAutofit fontScale="85000" lnSpcReduction="20000"/>
          </a:bodyPr>
          <a:lstStyle/>
          <a:p>
            <a:pPr marL="0" indent="0">
              <a:buNone/>
            </a:pPr>
            <a:r>
              <a:rPr lang="it-IT" dirty="0"/>
              <a:t>Il PRINCIPIO  corrispondente al quinto centro energetico è IL QUARTO: la malattia è una “benattia”.</a:t>
            </a:r>
          </a:p>
          <a:p>
            <a:pPr marL="0" indent="0">
              <a:buNone/>
            </a:pPr>
            <a:r>
              <a:rPr lang="it-IT" dirty="0"/>
              <a:t>L’identità del quinto centro energetico è individuale. Mentre le esperienze registrate nei primi centri energetici corrispondono allo stato di unione, visione, espressione e Amore, quelle annotate nel quinto centro energetico riguardano il processo di individualizzazione. </a:t>
            </a:r>
            <a:endParaRPr lang="it-IT" dirty="0" smtClean="0"/>
          </a:p>
          <a:p>
            <a:pPr marL="0" indent="0">
              <a:buNone/>
            </a:pPr>
            <a:endParaRPr lang="it-IT" dirty="0"/>
          </a:p>
          <a:p>
            <a:pPr marL="0" indent="0">
              <a:buNone/>
            </a:pPr>
            <a:r>
              <a:rPr lang="it-IT" dirty="0" smtClean="0"/>
              <a:t>Essere </a:t>
            </a:r>
            <a:r>
              <a:rPr lang="it-IT" dirty="0"/>
              <a:t>unici significa osare, rischiare anche la disapprovazione o il rifiuto per il rispetto della nostra verità personale.</a:t>
            </a:r>
          </a:p>
          <a:p>
            <a:pPr marL="0" indent="0">
              <a:buNone/>
            </a:pPr>
            <a:r>
              <a:rPr lang="it-IT" dirty="0"/>
              <a:t>Le malattie o i sintomi  di questo  quinto centro energetico sono: vomiti, ulcere gastro-duodenali, gastriti, diabete, obesità, litiasi epatica e biliare, epatiti, dolori lombari.</a:t>
            </a:r>
          </a:p>
          <a:p>
            <a:pPr marL="0" indent="0">
              <a:buNone/>
            </a:pPr>
            <a:endParaRPr lang="it-IT" dirty="0"/>
          </a:p>
          <a:p>
            <a:endParaRPr lang="it-IT" dirty="0"/>
          </a:p>
        </p:txBody>
      </p:sp>
    </p:spTree>
    <p:extLst>
      <p:ext uri="{BB962C8B-B14F-4D97-AF65-F5344CB8AC3E}">
        <p14:creationId xmlns:p14="http://schemas.microsoft.com/office/powerpoint/2010/main" val="18797047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sz="3200" b="1" dirty="0">
                <a:latin typeface="+mn-lt"/>
              </a:rPr>
              <a:t> Il Sesto centro energetico</a:t>
            </a:r>
            <a:r>
              <a:rPr lang="it-IT" b="1" dirty="0"/>
              <a:t/>
            </a:r>
            <a:br>
              <a:rPr lang="it-IT" b="1" dirty="0"/>
            </a:br>
            <a:endParaRPr lang="it-IT" dirty="0"/>
          </a:p>
        </p:txBody>
      </p:sp>
      <p:sp>
        <p:nvSpPr>
          <p:cNvPr id="3" name="Segnaposto contenuto 2"/>
          <p:cNvSpPr>
            <a:spLocks noGrp="1"/>
          </p:cNvSpPr>
          <p:nvPr>
            <p:ph idx="1"/>
          </p:nvPr>
        </p:nvSpPr>
        <p:spPr>
          <a:xfrm>
            <a:off x="628650" y="1360930"/>
            <a:ext cx="7886700" cy="4351338"/>
          </a:xfrm>
        </p:spPr>
        <p:txBody>
          <a:bodyPr>
            <a:normAutofit fontScale="85000" lnSpcReduction="20000"/>
          </a:bodyPr>
          <a:lstStyle/>
          <a:p>
            <a:pPr marL="0" indent="0">
              <a:buNone/>
            </a:pPr>
            <a:r>
              <a:rPr lang="it-IT" dirty="0" smtClean="0"/>
              <a:t>Il </a:t>
            </a:r>
            <a:r>
              <a:rPr lang="it-IT" dirty="0"/>
              <a:t>sesto centro energetico è connesso con le </a:t>
            </a:r>
            <a:r>
              <a:rPr lang="it-IT" dirty="0" err="1"/>
              <a:t>ghiandoli</a:t>
            </a:r>
            <a:r>
              <a:rPr lang="it-IT" dirty="0"/>
              <a:t>  surrenali. La paura è </a:t>
            </a:r>
            <a:r>
              <a:rPr lang="it-IT" dirty="0" err="1"/>
              <a:t>lemozione</a:t>
            </a:r>
            <a:r>
              <a:rPr lang="it-IT" dirty="0"/>
              <a:t> che identifica questo centro.</a:t>
            </a:r>
          </a:p>
          <a:p>
            <a:pPr marL="0" indent="0">
              <a:buNone/>
            </a:pPr>
            <a:r>
              <a:rPr lang="it-IT" dirty="0"/>
              <a:t>Lo stadio evolutivo del sesto centro energetico è dal 9 all’11 mese. A livello simbolico questo centro energetico è associato all’elemento acqua perché influenza le funzioni corporee che hanno a che fare con i liquidi. </a:t>
            </a:r>
          </a:p>
          <a:p>
            <a:pPr marL="0" indent="0">
              <a:buNone/>
            </a:pPr>
            <a:r>
              <a:rPr lang="it-IT" dirty="0"/>
              <a:t>Il sesto centro energetico si collega al terzo PRINCIPIO dell’Omeosinergia: ogni malattia nasce dal rifiuto. </a:t>
            </a:r>
          </a:p>
          <a:p>
            <a:pPr marL="0" indent="0">
              <a:buNone/>
            </a:pPr>
            <a:r>
              <a:rPr lang="it-IT" dirty="0"/>
              <a:t> </a:t>
            </a:r>
          </a:p>
          <a:p>
            <a:pPr marL="0" indent="0">
              <a:buNone/>
            </a:pPr>
            <a:r>
              <a:rPr lang="it-IT" dirty="0"/>
              <a:t>Le malattie o i sintomi che rappresentano questo centro energetico sono: coliti, sindrome da colon irritabile, cistiti, tumori della vescica, patologie intestinali, difficoltà mestruali, disfunzioni sessuali (es. frigidità, impotenza, eiaculazione precoce, anorgasmia), dolori lombo-sacrali.</a:t>
            </a:r>
          </a:p>
          <a:p>
            <a:pPr marL="0" indent="0">
              <a:buNone/>
            </a:pPr>
            <a:endParaRPr lang="it-IT" dirty="0"/>
          </a:p>
        </p:txBody>
      </p:sp>
    </p:spTree>
    <p:extLst>
      <p:ext uri="{BB962C8B-B14F-4D97-AF65-F5344CB8AC3E}">
        <p14:creationId xmlns:p14="http://schemas.microsoft.com/office/powerpoint/2010/main" val="14432103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155264"/>
            <a:ext cx="7886700" cy="1325563"/>
          </a:xfrm>
        </p:spPr>
        <p:txBody>
          <a:bodyPr>
            <a:normAutofit/>
          </a:bodyPr>
          <a:lstStyle/>
          <a:p>
            <a:pPr algn="ctr"/>
            <a:r>
              <a:rPr lang="it-IT" sz="3200" b="1" dirty="0">
                <a:latin typeface="+mn-lt"/>
              </a:rPr>
              <a:t>Il Settimo centro energetico</a:t>
            </a:r>
            <a:br>
              <a:rPr lang="it-IT" sz="3200" b="1" dirty="0">
                <a:latin typeface="+mn-lt"/>
              </a:rPr>
            </a:br>
            <a:endParaRPr lang="it-IT" sz="3200" dirty="0">
              <a:latin typeface="+mn-lt"/>
            </a:endParaRPr>
          </a:p>
        </p:txBody>
      </p:sp>
      <p:sp>
        <p:nvSpPr>
          <p:cNvPr id="3" name="Segnaposto contenuto 2"/>
          <p:cNvSpPr>
            <a:spLocks noGrp="1"/>
          </p:cNvSpPr>
          <p:nvPr>
            <p:ph idx="1"/>
          </p:nvPr>
        </p:nvSpPr>
        <p:spPr>
          <a:xfrm>
            <a:off x="441741" y="1106097"/>
            <a:ext cx="8260517" cy="4770048"/>
          </a:xfrm>
        </p:spPr>
        <p:txBody>
          <a:bodyPr>
            <a:normAutofit fontScale="70000" lnSpcReduction="20000"/>
          </a:bodyPr>
          <a:lstStyle/>
          <a:p>
            <a:pPr marL="0" indent="0">
              <a:buNone/>
            </a:pPr>
            <a:r>
              <a:rPr lang="it-IT" dirty="0" smtClean="0"/>
              <a:t>Il </a:t>
            </a:r>
            <a:r>
              <a:rPr lang="it-IT" dirty="0"/>
              <a:t>settimo centro energetico è quello della radice o di base.</a:t>
            </a:r>
          </a:p>
          <a:p>
            <a:pPr marL="0" indent="0">
              <a:buNone/>
            </a:pPr>
            <a:r>
              <a:rPr lang="it-IT" dirty="0"/>
              <a:t>Il radicamento è rivolto verso il basso perché assorbe l’energia della terra che serve a mantenere in vita ed in funzione il Corpo fisico. Questo centro energetico radica il progetto di ognuno di noi nel proprio Corpo, nel mondo fisico e nella terra.</a:t>
            </a:r>
          </a:p>
          <a:p>
            <a:pPr marL="0" indent="0">
              <a:buNone/>
            </a:pPr>
            <a:r>
              <a:rPr lang="it-IT" dirty="0"/>
              <a:t>Le ghiandole corrispondenti sono le gonadi. Gli organi utero, ovaie, prostata e testicoli, vescica. </a:t>
            </a:r>
          </a:p>
          <a:p>
            <a:pPr marL="0" indent="0">
              <a:buNone/>
            </a:pPr>
            <a:r>
              <a:rPr lang="it-IT" dirty="0"/>
              <a:t> </a:t>
            </a:r>
          </a:p>
          <a:p>
            <a:pPr marL="0" indent="0">
              <a:buNone/>
            </a:pPr>
            <a:r>
              <a:rPr lang="it-IT" dirty="0"/>
              <a:t> </a:t>
            </a:r>
          </a:p>
          <a:p>
            <a:pPr marL="0" indent="0">
              <a:buNone/>
            </a:pPr>
            <a:r>
              <a:rPr lang="it-IT" dirty="0"/>
              <a:t>Questo centro racchiude due PRINCIPI, il secondo e il primo:  “il simile attira il </a:t>
            </a:r>
            <a:r>
              <a:rPr lang="it-IT" dirty="0" err="1"/>
              <a:t>simile”e</a:t>
            </a:r>
            <a:r>
              <a:rPr lang="it-IT" dirty="0"/>
              <a:t> ogni esperienza è un opportunità.  </a:t>
            </a:r>
          </a:p>
          <a:p>
            <a:pPr marL="0" indent="0">
              <a:buNone/>
            </a:pPr>
            <a:r>
              <a:rPr lang="it-IT" dirty="0"/>
              <a:t>Le malattie o i sintomi che rappresentano una scarica delle memorie depositate nel settimo centro energetico sono molteplici. Esistono disturbi associati agli orifizi esterni di escrezione come retto, ano ed uretra, disturbi che affliggono l’ano (emorroidi, fistole rettali) ovaie utero vagina.</a:t>
            </a:r>
          </a:p>
          <a:p>
            <a:pPr marL="0" indent="0">
              <a:buNone/>
            </a:pPr>
            <a:r>
              <a:rPr lang="it-IT" dirty="0"/>
              <a:t>Questo centro </a:t>
            </a:r>
            <a:r>
              <a:rPr lang="it-IT" dirty="0" err="1"/>
              <a:t>racciude</a:t>
            </a:r>
            <a:r>
              <a:rPr lang="it-IT" dirty="0"/>
              <a:t> tutte le emozioni.</a:t>
            </a:r>
          </a:p>
          <a:p>
            <a:pPr marL="0" indent="0">
              <a:buNone/>
            </a:pPr>
            <a:endParaRPr lang="it-IT" dirty="0"/>
          </a:p>
        </p:txBody>
      </p:sp>
    </p:spTree>
    <p:extLst>
      <p:ext uri="{BB962C8B-B14F-4D97-AF65-F5344CB8AC3E}">
        <p14:creationId xmlns:p14="http://schemas.microsoft.com/office/powerpoint/2010/main" val="451956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8709" y="2403813"/>
            <a:ext cx="7886700" cy="1325563"/>
          </a:xfrm>
        </p:spPr>
        <p:txBody>
          <a:bodyPr/>
          <a:lstStyle/>
          <a:p>
            <a:pPr algn="ctr"/>
            <a:r>
              <a:rPr lang="it-IT" b="1" dirty="0" smtClean="0"/>
              <a:t>BUONA VITA</a:t>
            </a:r>
            <a:endParaRPr lang="it-IT" b="1" dirty="0"/>
          </a:p>
        </p:txBody>
      </p:sp>
    </p:spTree>
    <p:extLst>
      <p:ext uri="{BB962C8B-B14F-4D97-AF65-F5344CB8AC3E}">
        <p14:creationId xmlns:p14="http://schemas.microsoft.com/office/powerpoint/2010/main" val="387172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solidFill>
                  <a:srgbClr val="FF0000"/>
                </a:solidFill>
              </a:rPr>
              <a:t>I 7 CENTRI ENERGETICI.</a:t>
            </a:r>
            <a:br>
              <a:rPr lang="it-IT" b="1" dirty="0">
                <a:solidFill>
                  <a:srgbClr val="FF0000"/>
                </a:solidFill>
              </a:rPr>
            </a:br>
            <a:endParaRPr lang="it-IT" dirty="0">
              <a:solidFill>
                <a:srgbClr val="FF0000"/>
              </a:solidFill>
            </a:endParaRPr>
          </a:p>
        </p:txBody>
      </p:sp>
      <p:sp>
        <p:nvSpPr>
          <p:cNvPr id="3" name="Segnaposto contenuto 2"/>
          <p:cNvSpPr>
            <a:spLocks noGrp="1"/>
          </p:cNvSpPr>
          <p:nvPr>
            <p:ph idx="1"/>
          </p:nvPr>
        </p:nvSpPr>
        <p:spPr>
          <a:xfrm>
            <a:off x="628650" y="1420891"/>
            <a:ext cx="7886700" cy="4351338"/>
          </a:xfrm>
        </p:spPr>
        <p:txBody>
          <a:bodyPr>
            <a:normAutofit fontScale="92500"/>
          </a:bodyPr>
          <a:lstStyle/>
          <a:p>
            <a:r>
              <a:rPr lang="it-IT" dirty="0" smtClean="0"/>
              <a:t>La </a:t>
            </a:r>
            <a:r>
              <a:rPr lang="it-IT" dirty="0"/>
              <a:t>vita è un movimento armonico senza fine. </a:t>
            </a:r>
          </a:p>
          <a:p>
            <a:r>
              <a:rPr lang="it-IT" dirty="0"/>
              <a:t>Gli eventi della vita non accadono; essi semplicemente sono, è configurano la molteplice attività del sistema che si manifesta con un flusso continuo, naturale che è dato dalla Trinità universale.</a:t>
            </a:r>
          </a:p>
          <a:p>
            <a:r>
              <a:rPr lang="it-IT" dirty="0"/>
              <a:t>La Trinità universale non è altro che:</a:t>
            </a:r>
          </a:p>
          <a:p>
            <a:r>
              <a:rPr lang="it-IT" dirty="0"/>
              <a:t>Energia- sostanza energetica di base invisibile, la sua potenza non è misurabile.</a:t>
            </a:r>
          </a:p>
          <a:p>
            <a:r>
              <a:rPr lang="it-IT" dirty="0"/>
              <a:t>Questa energia è essenzialmente una forza che viene declinata nel corpo mediante i 7 corpi di luce</a:t>
            </a:r>
          </a:p>
          <a:p>
            <a:endParaRPr lang="it-IT" dirty="0"/>
          </a:p>
        </p:txBody>
      </p:sp>
    </p:spTree>
    <p:extLst>
      <p:ext uri="{BB962C8B-B14F-4D97-AF65-F5344CB8AC3E}">
        <p14:creationId xmlns:p14="http://schemas.microsoft.com/office/powerpoint/2010/main" val="1615855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53897" y="686371"/>
            <a:ext cx="8560320" cy="5234743"/>
          </a:xfrm>
        </p:spPr>
        <p:txBody>
          <a:bodyPr>
            <a:normAutofit fontScale="92500" lnSpcReduction="20000"/>
          </a:bodyPr>
          <a:lstStyle/>
          <a:p>
            <a:pPr marL="0" indent="0">
              <a:buNone/>
            </a:pPr>
            <a:r>
              <a:rPr lang="it-IT" dirty="0"/>
              <a:t>Noi sappiamo tutti chi siamo- Spirito -anima e corpo.</a:t>
            </a:r>
          </a:p>
          <a:p>
            <a:pPr marL="0" indent="0">
              <a:buNone/>
            </a:pPr>
            <a:r>
              <a:rPr lang="it-IT" dirty="0"/>
              <a:t>Lo Spirito-energia allo stato puro.</a:t>
            </a:r>
          </a:p>
          <a:p>
            <a:pPr marL="0" indent="0">
              <a:buNone/>
            </a:pPr>
            <a:r>
              <a:rPr lang="it-IT" dirty="0"/>
              <a:t>L’anima è il filo conduttore di questa energia.</a:t>
            </a:r>
          </a:p>
          <a:p>
            <a:pPr marL="0" indent="0">
              <a:buNone/>
            </a:pPr>
            <a:r>
              <a:rPr lang="it-IT" dirty="0"/>
              <a:t>Il corpo è l’espressione dello Spirito</a:t>
            </a:r>
          </a:p>
          <a:p>
            <a:pPr marL="0" indent="0">
              <a:buNone/>
            </a:pPr>
            <a:r>
              <a:rPr lang="it-IT" dirty="0"/>
              <a:t> PERFETTO.</a:t>
            </a:r>
          </a:p>
          <a:p>
            <a:pPr marL="0" indent="0">
              <a:buNone/>
            </a:pPr>
            <a:endParaRPr lang="it-IT" dirty="0"/>
          </a:p>
          <a:p>
            <a:pPr marL="0" indent="0">
              <a:buNone/>
            </a:pPr>
            <a:r>
              <a:rPr lang="it-IT" dirty="0"/>
              <a:t>Noi siamo esseri di luce, questo non dobbiamo mai dimenticarlo, ci muoviamo in uno spazio in una maniera involontaria senza bisogno di pensare. Non dobbiamo pensare per camminare, per respirare, per far battere il nostro cuore. Noi esseri umani come pure gli animali siamo il Tutto e l’Uno, ottavo principio dell’Omeosinergia che significa semplicemente che siamo in unione permanente con l’Energia Primordiale (Spirito- Il Padre) grazie ai campi energetici e ai corpi di Luce</a:t>
            </a:r>
          </a:p>
          <a:p>
            <a:endParaRPr lang="it-IT" dirty="0"/>
          </a:p>
        </p:txBody>
      </p:sp>
    </p:spTree>
    <p:extLst>
      <p:ext uri="{BB962C8B-B14F-4D97-AF65-F5344CB8AC3E}">
        <p14:creationId xmlns:p14="http://schemas.microsoft.com/office/powerpoint/2010/main" val="1405146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dirty="0"/>
              <a:t>Il </a:t>
            </a:r>
            <a:r>
              <a:rPr lang="it-IT" dirty="0" smtClean="0"/>
              <a:t>Trainer </a:t>
            </a:r>
            <a:r>
              <a:rPr lang="it-IT" dirty="0"/>
              <a:t>ad indirizzo omeosinergetico utilizza i centri energetici per permettere al cliente di conoscersi in profondità mediante gli strumenti che sono: LOMEOCENTRATURA ORTO e CLINO, AUTOTRATTAMENTO E LA RESPIRAZIONE OMEOINERGETICA.</a:t>
            </a:r>
          </a:p>
          <a:p>
            <a:endParaRPr lang="it-IT" dirty="0"/>
          </a:p>
        </p:txBody>
      </p:sp>
    </p:spTree>
    <p:extLst>
      <p:ext uri="{BB962C8B-B14F-4D97-AF65-F5344CB8AC3E}">
        <p14:creationId xmlns:p14="http://schemas.microsoft.com/office/powerpoint/2010/main" val="516819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73817" y="476510"/>
            <a:ext cx="8470379" cy="5384643"/>
          </a:xfrm>
        </p:spPr>
        <p:txBody>
          <a:bodyPr>
            <a:normAutofit fontScale="77500" lnSpcReduction="20000"/>
          </a:bodyPr>
          <a:lstStyle/>
          <a:p>
            <a:pPr marL="0" indent="0">
              <a:buNone/>
            </a:pPr>
            <a:r>
              <a:rPr lang="it-IT" dirty="0"/>
              <a:t>I centri energetici hanno una particolare funzione: quella di custodire i ricordi legati alle esperienze. Sono quella parte dell’individuo che definisce nel tempo la storia personale di ognuno ed hanno la capacità di accumulare tutto il vissuto di una vita intera di ciascuno di noi. La filosofia omeosinergetica li definisce SCRIGNI.</a:t>
            </a:r>
          </a:p>
          <a:p>
            <a:pPr marL="0" indent="0">
              <a:buNone/>
            </a:pPr>
            <a:r>
              <a:rPr lang="it-IT" dirty="0"/>
              <a:t>I centri energetici hanno due ruoli fondamentali: accumulano energia e custodiscono le esperienze vissute nel quotidiano. </a:t>
            </a:r>
          </a:p>
          <a:p>
            <a:pPr marL="0" indent="0">
              <a:buNone/>
            </a:pPr>
            <a:r>
              <a:rPr lang="it-IT" dirty="0"/>
              <a:t> </a:t>
            </a:r>
          </a:p>
          <a:p>
            <a:pPr marL="0" indent="0">
              <a:buNone/>
            </a:pPr>
            <a:r>
              <a:rPr lang="it-IT" dirty="0"/>
              <a:t>L’energia permette al Corpo il movimento mentre le esperienze vissute creano la memoria, perché poi la memoria, grazie alla mente (strumento dell’Anima), ha la funzione di farci rivivere le esperienze. </a:t>
            </a:r>
          </a:p>
          <a:p>
            <a:pPr marL="0" indent="0">
              <a:buNone/>
            </a:pPr>
            <a:r>
              <a:rPr lang="it-IT" dirty="0"/>
              <a:t>La memoria, a sua volta, è quella fonte utile per creare una nuova vita (cellula-biologia) e per permettere una nuova visione dell’esperienza. I centri energetici sono come una banca dati posizionata lungo la colonna vertebrale e quindi anche organi di percezione psichica, dove ogni centro energetico è collegato ad una diversa funzione . Ogni forma di vita ha bisogno di energia e di memoria per poter essere. </a:t>
            </a:r>
          </a:p>
          <a:p>
            <a:pPr marL="0" indent="0">
              <a:buNone/>
            </a:pPr>
            <a:endParaRPr lang="it-IT" dirty="0"/>
          </a:p>
        </p:txBody>
      </p:sp>
    </p:spTree>
    <p:extLst>
      <p:ext uri="{BB962C8B-B14F-4D97-AF65-F5344CB8AC3E}">
        <p14:creationId xmlns:p14="http://schemas.microsoft.com/office/powerpoint/2010/main" val="1042669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8846" y="206687"/>
            <a:ext cx="8485369" cy="5534546"/>
          </a:xfrm>
        </p:spPr>
        <p:txBody>
          <a:bodyPr>
            <a:normAutofit fontScale="70000" lnSpcReduction="20000"/>
          </a:bodyPr>
          <a:lstStyle/>
          <a:p>
            <a:pPr marL="0" indent="0">
              <a:buNone/>
            </a:pPr>
            <a:r>
              <a:rPr lang="it-IT" dirty="0"/>
              <a:t>I centri energetici si compongono di due fasi: </a:t>
            </a:r>
          </a:p>
          <a:p>
            <a:pPr marL="0" indent="0">
              <a:buNone/>
            </a:pPr>
            <a:r>
              <a:rPr lang="it-IT" dirty="0"/>
              <a:t>la prima si manifesta durante la gestazione, in questo periodo l’Energia inizia il suo movimento per poter essere, per incarnarsi in un Corpo che le permetterà di esprimersi nella sua perfezione, sul piano della creazione del Tutto, che si manifesta con un rilascio vorticoso di atomi. </a:t>
            </a:r>
          </a:p>
          <a:p>
            <a:pPr marL="0" indent="0">
              <a:buNone/>
            </a:pPr>
            <a:r>
              <a:rPr lang="it-IT" dirty="0"/>
              <a:t>In una seconda fase questi atomi si assemblano in ogni singolo contenitore che prende forma, per poi divenire sette man mano che gli organi si strutturano e diventano funzionali. </a:t>
            </a:r>
          </a:p>
          <a:p>
            <a:pPr marL="0" indent="0">
              <a:buNone/>
            </a:pPr>
            <a:r>
              <a:rPr lang="it-IT" dirty="0"/>
              <a:t>Ogni centro energetico distribuisce l’energia ai diversi organi collocati nella stessa zona del Corpo e che tendono a risuonare alla stessa frequenza. </a:t>
            </a:r>
          </a:p>
          <a:p>
            <a:pPr marL="0" indent="0">
              <a:buNone/>
            </a:pPr>
            <a:r>
              <a:rPr lang="it-IT" dirty="0"/>
              <a:t> </a:t>
            </a:r>
          </a:p>
          <a:p>
            <a:pPr marL="0" indent="0">
              <a:buNone/>
            </a:pPr>
            <a:r>
              <a:rPr lang="it-IT" dirty="0"/>
              <a:t>Anche l’energia dell’ambiente interagisce con noi attraverso questi centri: una musica, un fiore, una particolare situazione emotiva li stimolano, facendoli vibrare. </a:t>
            </a:r>
          </a:p>
          <a:p>
            <a:pPr marL="0" indent="0">
              <a:buNone/>
            </a:pPr>
            <a:r>
              <a:rPr lang="it-IT" dirty="0"/>
              <a:t>Motoyama ha notato come il sistema energetico dei centri energetici sia strettamente interrelato ed embricato con i sistemi nervoso ed endocrino, è proprio grazie a questa energia,  vi è il </a:t>
            </a:r>
            <a:r>
              <a:rPr lang="it-IT" dirty="0" smtClean="0"/>
              <a:t>funzionamento  </a:t>
            </a:r>
            <a:r>
              <a:rPr lang="it-IT" dirty="0"/>
              <a:t>dei vari sistemi organici:  il cuore i polmoni  l’intestino il cervello, il nostro stesso pensare ci fanno comprendere che vi è in noi una verità involontaria che si esprime sempre, dalla nascita alla morte. Tutte le funzioni vitali appartengono ad uno dei tre principi di base che è lo spirito, la fonte.</a:t>
            </a:r>
          </a:p>
        </p:txBody>
      </p:sp>
    </p:spTree>
    <p:extLst>
      <p:ext uri="{BB962C8B-B14F-4D97-AF65-F5344CB8AC3E}">
        <p14:creationId xmlns:p14="http://schemas.microsoft.com/office/powerpoint/2010/main" val="463615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23914" y="206686"/>
            <a:ext cx="8755193" cy="5639478"/>
          </a:xfrm>
        </p:spPr>
        <p:txBody>
          <a:bodyPr>
            <a:noAutofit/>
          </a:bodyPr>
          <a:lstStyle/>
          <a:p>
            <a:r>
              <a:rPr lang="it-IT" sz="1800" dirty="0"/>
              <a:t>IL primo centro energetico gestisce e coordina la corteccia cerebrale, il sistema nervoso centrale, i tessuti, gli organi ed i ritmi dell’intero organismo.</a:t>
            </a:r>
          </a:p>
          <a:p>
            <a:r>
              <a:rPr lang="it-IT" sz="1800" dirty="0" smtClean="0"/>
              <a:t>IL </a:t>
            </a:r>
            <a:r>
              <a:rPr lang="it-IT" sz="1800" dirty="0"/>
              <a:t>secondo gestisce e coordina il sistema neuro-ormonale e le funzioni correlate.</a:t>
            </a:r>
          </a:p>
          <a:p>
            <a:r>
              <a:rPr lang="it-IT" sz="1800" dirty="0"/>
              <a:t>IL terzo gestisce e coordina i gangli cervicali e le funzioni correlate a questi organi.</a:t>
            </a:r>
          </a:p>
          <a:p>
            <a:r>
              <a:rPr lang="it-IT" sz="1800" dirty="0"/>
              <a:t>IL quarto centro energetico regola e governa le funzioni cardiocircolatorie e respiratorie e gli organi correlati.</a:t>
            </a:r>
          </a:p>
          <a:p>
            <a:r>
              <a:rPr lang="it-IT" sz="1800" dirty="0"/>
              <a:t>IL quinto regola e coordina le funzioni digestive e intestinali e gli organi correlati.</a:t>
            </a:r>
          </a:p>
          <a:p>
            <a:r>
              <a:rPr lang="it-IT" sz="1800" dirty="0" smtClean="0"/>
              <a:t>IL sesto </a:t>
            </a:r>
            <a:r>
              <a:rPr lang="it-IT" sz="1800" dirty="0"/>
              <a:t>governa il plesso sacrale.</a:t>
            </a:r>
          </a:p>
          <a:p>
            <a:r>
              <a:rPr lang="it-IT" sz="1800" dirty="0"/>
              <a:t>IL settimo centro energetico regola e governa i plessi nervosi del coccige.</a:t>
            </a:r>
          </a:p>
          <a:p>
            <a:pPr marL="0" indent="0">
              <a:buNone/>
            </a:pPr>
            <a:r>
              <a:rPr lang="it-IT" sz="1800" dirty="0"/>
              <a:t> </a:t>
            </a:r>
          </a:p>
          <a:p>
            <a:pPr marL="0" indent="0">
              <a:buNone/>
            </a:pPr>
            <a:r>
              <a:rPr lang="it-IT" sz="1800" dirty="0"/>
              <a:t>I centri energetici sono quindi in grado evidenziare il nostro comportamento ed il nostro stato d’animo attraverso l’influenza degli ormoni sull’attività del cervello come sostenuto dalla psiconeuroendocrinoimmunologia (Sistema PNEI). </a:t>
            </a:r>
          </a:p>
          <a:p>
            <a:pPr marL="0" indent="0">
              <a:buNone/>
            </a:pPr>
            <a:r>
              <a:rPr lang="it-IT" sz="1800" dirty="0"/>
              <a:t>In Omeosinergia, il sistema dei centri energetici presenta più chiavi di lettura, usato come mezzo terapeutico per comprendere  siamo. </a:t>
            </a:r>
          </a:p>
          <a:p>
            <a:pPr marL="0" indent="0">
              <a:buNone/>
            </a:pPr>
            <a:r>
              <a:rPr lang="it-IT" sz="1800" dirty="0"/>
              <a:t>Tutti gli esseri umani possiedono i sette centri energetici, senza alcuna differenza tra individuo ed individuo: l’unica differenza è che cambia il “contenuto” </a:t>
            </a:r>
            <a:r>
              <a:rPr lang="it-IT" sz="1800" dirty="0" smtClean="0"/>
              <a:t>esperienziale</a:t>
            </a:r>
            <a:r>
              <a:rPr lang="it-IT" sz="1800" dirty="0"/>
              <a:t>.</a:t>
            </a:r>
          </a:p>
        </p:txBody>
      </p:sp>
    </p:spTree>
    <p:extLst>
      <p:ext uri="{BB962C8B-B14F-4D97-AF65-F5344CB8AC3E}">
        <p14:creationId xmlns:p14="http://schemas.microsoft.com/office/powerpoint/2010/main" val="480510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46" y="1040554"/>
            <a:ext cx="8020675" cy="5309694"/>
          </a:xfrm>
        </p:spPr>
        <p:txBody>
          <a:bodyPr>
            <a:normAutofit fontScale="55000" lnSpcReduction="20000"/>
          </a:bodyPr>
          <a:lstStyle/>
          <a:p>
            <a:pPr marL="0" indent="0">
              <a:buNone/>
            </a:pPr>
            <a:endParaRPr lang="it-IT" sz="5100" b="1" dirty="0"/>
          </a:p>
          <a:p>
            <a:pPr marL="0" indent="0">
              <a:buNone/>
            </a:pPr>
            <a:r>
              <a:rPr lang="it-IT" sz="3600" dirty="0"/>
              <a:t>Il primo centro energetico è considerato la sede dell’illuminazione o dello Spirito, da qui l’anima entra nel corpo e comincia il suo viaggio verso la materia.</a:t>
            </a:r>
          </a:p>
          <a:p>
            <a:pPr marL="0" indent="0">
              <a:buNone/>
            </a:pPr>
            <a:endParaRPr lang="it-IT" sz="3600" dirty="0" smtClean="0"/>
          </a:p>
          <a:p>
            <a:pPr marL="0" indent="0">
              <a:buNone/>
            </a:pPr>
            <a:r>
              <a:rPr lang="it-IT" sz="3600" dirty="0" smtClean="0"/>
              <a:t>La </a:t>
            </a:r>
            <a:r>
              <a:rPr lang="it-IT" sz="3600" dirty="0"/>
              <a:t>ghiandola connessa al primo centro energetico è l’epifisi, una struttura ghiandolare che regola la maturazione degli organi sessuali e modula e controlla molte funzioni ormonali come ad esempio la melatonina, che svolge una funzione di attivazione sul sistema immunitario.</a:t>
            </a:r>
          </a:p>
          <a:p>
            <a:pPr marL="0" indent="0">
              <a:buNone/>
            </a:pPr>
            <a:r>
              <a:rPr lang="it-IT" sz="3600" dirty="0"/>
              <a:t>  </a:t>
            </a:r>
          </a:p>
          <a:p>
            <a:pPr marL="0" indent="0">
              <a:buNone/>
            </a:pPr>
            <a:r>
              <a:rPr lang="it-IT" sz="3600" dirty="0"/>
              <a:t>In Omeosinergia l’idea è legata allo spirito o energia primordiale, è caratterizzata dalla gioia, dall’amore universale ed è l’anticamera del progetto materiale. Questo centro energetico riguarda il distacco dall’essere un tutt’uno con l’energia divina e la realizzazione del nostro progetto terreno. L’ottavo PRINCIPIO Tutto e uno è collegato a questo centro. Il tutto siamo noi come materia, l’Uno è l’anima che vive l’unione con noi. Integrare questa realtà è importante in quanto determina l’unione con la trinità. </a:t>
            </a:r>
          </a:p>
          <a:p>
            <a:pPr marL="0" indent="0">
              <a:buNone/>
            </a:pPr>
            <a:endParaRPr lang="it-IT" dirty="0"/>
          </a:p>
        </p:txBody>
      </p:sp>
      <p:sp>
        <p:nvSpPr>
          <p:cNvPr id="4" name="CasellaDiTesto 3"/>
          <p:cNvSpPr txBox="1"/>
          <p:nvPr/>
        </p:nvSpPr>
        <p:spPr>
          <a:xfrm>
            <a:off x="2294689" y="609667"/>
            <a:ext cx="4688591" cy="861774"/>
          </a:xfrm>
          <a:prstGeom prst="rect">
            <a:avLst/>
          </a:prstGeom>
          <a:noFill/>
        </p:spPr>
        <p:txBody>
          <a:bodyPr wrap="none" rtlCol="0">
            <a:spAutoFit/>
          </a:bodyPr>
          <a:lstStyle/>
          <a:p>
            <a:r>
              <a:rPr lang="it-IT" sz="3200" b="1" dirty="0"/>
              <a:t> Il Primo centro energetico</a:t>
            </a:r>
          </a:p>
          <a:p>
            <a:endParaRPr lang="it-IT" dirty="0"/>
          </a:p>
        </p:txBody>
      </p:sp>
    </p:spTree>
    <p:extLst>
      <p:ext uri="{BB962C8B-B14F-4D97-AF65-F5344CB8AC3E}">
        <p14:creationId xmlns:p14="http://schemas.microsoft.com/office/powerpoint/2010/main" val="15066886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44771" y="794477"/>
            <a:ext cx="8529405" cy="4767889"/>
          </a:xfrm>
        </p:spPr>
        <p:txBody>
          <a:bodyPr>
            <a:noAutofit/>
          </a:bodyPr>
          <a:lstStyle/>
          <a:p>
            <a:pPr marL="0" indent="0">
              <a:buNone/>
            </a:pPr>
            <a:r>
              <a:rPr lang="it-IT" sz="1600" dirty="0" smtClean="0"/>
              <a:t>Il </a:t>
            </a:r>
            <a:r>
              <a:rPr lang="it-IT" sz="1600" dirty="0"/>
              <a:t>secondo centro energetico è considerato il centro dell’informazione visiva. Esso comprende i nostri TRE SENSI ,vista- udito- olfatto.   </a:t>
            </a:r>
          </a:p>
          <a:p>
            <a:pPr marL="0" indent="0">
              <a:buNone/>
            </a:pPr>
            <a:r>
              <a:rPr lang="it-IT" sz="1600" dirty="0"/>
              <a:t>La ghiandola connessa al secondo centro energetico è l’ipofisi o pituaria. Questo è il centro energetico che è rivolto verso l’interno, che guarda dentro di noi. In senso anatomo-fisiologico, l’ipofisi è una buona rappresentazione di questo centro poiché si occupa del benessere interno in senso ormonale e metabolico, regolando i fini ritmi della vita e della salute. È il centro energetico più grande e forte e controlla gli altri perché è il computer del Corpo.</a:t>
            </a:r>
          </a:p>
          <a:p>
            <a:pPr marL="0" indent="0">
              <a:buNone/>
            </a:pPr>
            <a:r>
              <a:rPr lang="it-IT" sz="1600" dirty="0"/>
              <a:t> </a:t>
            </a:r>
          </a:p>
          <a:p>
            <a:pPr marL="0" indent="0">
              <a:buNone/>
            </a:pPr>
            <a:r>
              <a:rPr lang="it-IT" sz="1600" dirty="0"/>
              <a:t>Lo stadio evolutivo del secondo centro energetico si realizza nei primi tre mesi di vita. L’elemento del secondo centro energetico è la luce, e grazie ad essa ci possiamo rendere conto che stiamo, di fatto, iniziando una meravigliosa esperienza ed opportunità. La luce entra nel corpo tramite gli occhi e invia dei segnali direttamente all’ipotalamo che, a sua volta, grazie all’ipofisi, regola il sistema nervoso autonomo e il sistema endocrino (i quali entrambi influenzano i centri energetici).</a:t>
            </a:r>
          </a:p>
          <a:p>
            <a:pPr marL="0" indent="0">
              <a:buNone/>
            </a:pPr>
            <a:r>
              <a:rPr lang="it-IT" sz="1600" dirty="0"/>
              <a:t> </a:t>
            </a:r>
          </a:p>
          <a:p>
            <a:pPr marL="0" indent="0">
              <a:buNone/>
            </a:pPr>
            <a:r>
              <a:rPr lang="it-IT" sz="1600" dirty="0"/>
              <a:t>Il settimo PRINCIPIO: Tutto è perfetto è collegato a questo centro. Il vedere il tutto nella perfezione ci consente di abbracciare ogni esperienza, come pure ascoltare l’altro o noi stessi diventa fondamentale, olfatto e legato al respiro, al più grande regalo che la vita stessa ha fatto a noi tutti che abitiamo sulla madre terra.</a:t>
            </a:r>
          </a:p>
          <a:p>
            <a:pPr marL="0" indent="0">
              <a:buNone/>
            </a:pPr>
            <a:r>
              <a:rPr lang="it-IT" sz="1600" dirty="0"/>
              <a:t>È molto difficile entrare in questa nuova visione di perfezione, in quanto siamo strutturati dal nostro sapere e questo ci allontana dalla nostra vera identità. Vista, udito e olfatto sono presenti in questo centro.</a:t>
            </a:r>
            <a:r>
              <a:rPr lang="it-IT" sz="1600" dirty="0"/>
              <a:t> </a:t>
            </a:r>
          </a:p>
        </p:txBody>
      </p:sp>
      <p:sp>
        <p:nvSpPr>
          <p:cNvPr id="4" name="CasellaDiTesto 3"/>
          <p:cNvSpPr txBox="1"/>
          <p:nvPr/>
        </p:nvSpPr>
        <p:spPr>
          <a:xfrm>
            <a:off x="2095292" y="187536"/>
            <a:ext cx="5028364" cy="861774"/>
          </a:xfrm>
          <a:prstGeom prst="rect">
            <a:avLst/>
          </a:prstGeom>
          <a:noFill/>
        </p:spPr>
        <p:txBody>
          <a:bodyPr wrap="none" rtlCol="0">
            <a:spAutoFit/>
          </a:bodyPr>
          <a:lstStyle/>
          <a:p>
            <a:r>
              <a:rPr lang="it-IT" sz="3200" b="1" dirty="0"/>
              <a:t>Il Secondo centro energetico</a:t>
            </a:r>
          </a:p>
          <a:p>
            <a:endParaRPr lang="it-IT" dirty="0"/>
          </a:p>
        </p:txBody>
      </p:sp>
    </p:spTree>
    <p:extLst>
      <p:ext uri="{BB962C8B-B14F-4D97-AF65-F5344CB8AC3E}">
        <p14:creationId xmlns:p14="http://schemas.microsoft.com/office/powerpoint/2010/main" val="1628555142"/>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1808</TotalTime>
  <Words>1378</Words>
  <Application>Microsoft Macintosh PowerPoint</Application>
  <PresentationFormat>Presentazione su schermo (4:3)</PresentationFormat>
  <Paragraphs>106</Paragraphs>
  <Slides>17</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17</vt:i4>
      </vt:variant>
    </vt:vector>
  </HeadingPairs>
  <TitlesOfParts>
    <vt:vector size="22" baseType="lpstr">
      <vt:lpstr>Calibri</vt:lpstr>
      <vt:lpstr>Calibri Light</vt:lpstr>
      <vt:lpstr>Montserrat Light</vt:lpstr>
      <vt:lpstr>Arial</vt:lpstr>
      <vt:lpstr>Tema di Office</vt:lpstr>
      <vt:lpstr>Presentazione di PowerPoint</vt:lpstr>
      <vt:lpstr>I 7 CENTRI ENERGETICI. </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Il Terzo centro energetico </vt:lpstr>
      <vt:lpstr>Il Quarto centro energetico </vt:lpstr>
      <vt:lpstr>Presentazione di PowerPoint</vt:lpstr>
      <vt:lpstr>Il Quinto centro energetico </vt:lpstr>
      <vt:lpstr>Presentazione di PowerPoint</vt:lpstr>
      <vt:lpstr> Il Sesto centro energetico </vt:lpstr>
      <vt:lpstr>Il Settimo centro energetico </vt:lpstr>
      <vt:lpstr>BUONA VITA</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Microsoft Office User</dc:creator>
  <cp:lastModifiedBy>Alberto Maraschio</cp:lastModifiedBy>
  <cp:revision>24</cp:revision>
  <dcterms:created xsi:type="dcterms:W3CDTF">2020-02-05T10:19:22Z</dcterms:created>
  <dcterms:modified xsi:type="dcterms:W3CDTF">2020-11-15T16:05:47Z</dcterms:modified>
</cp:coreProperties>
</file>