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media/image45.jpg" ContentType="image/jpg"/>
  <Override PartName="/ppt/media/image46.jpg" ContentType="image/jpg"/>
  <Override PartName="/ppt/media/image47.jpg" ContentType="image/jpg"/>
  <Override PartName="/ppt/media/image48.jpg" ContentType="image/jpg"/>
  <Override PartName="/ppt/media/image50.jpg" ContentType="image/jpg"/>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media/image115.jpg" ContentType="image/jpg"/>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media/image270.jpg" ContentType="image/jpg"/>
  <Override PartName="/ppt/media/image271.jpg" ContentType="image/jpg"/>
  <Override PartName="/ppt/media/image272.jpg" ContentType="image/jpg"/>
  <Override PartName="/ppt/media/image273.jpg" ContentType="image/jpg"/>
  <Override PartName="/ppt/media/image274.jpg" ContentType="image/jpg"/>
  <Override PartName="/ppt/media/image275.jpg" ContentType="image/jpg"/>
  <Override PartName="/ppt/media/image276.jpg" ContentType="image/jpg"/>
  <Override PartName="/ppt/media/image278.jpg" ContentType="image/jp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2"/>
  </p:notesMasterIdLst>
  <p:sldIdLst>
    <p:sldId id="256" r:id="rId2"/>
    <p:sldId id="3965" r:id="rId3"/>
    <p:sldId id="593" r:id="rId4"/>
    <p:sldId id="3962" r:id="rId5"/>
    <p:sldId id="3963" r:id="rId6"/>
    <p:sldId id="671" r:id="rId7"/>
    <p:sldId id="4114" r:id="rId8"/>
    <p:sldId id="3967" r:id="rId9"/>
    <p:sldId id="3968" r:id="rId10"/>
    <p:sldId id="3977" r:id="rId11"/>
    <p:sldId id="4116" r:id="rId12"/>
    <p:sldId id="3974" r:id="rId13"/>
    <p:sldId id="4132" r:id="rId14"/>
    <p:sldId id="4018" r:id="rId15"/>
    <p:sldId id="3979" r:id="rId16"/>
    <p:sldId id="3980" r:id="rId17"/>
    <p:sldId id="4161" r:id="rId18"/>
    <p:sldId id="4020" r:id="rId19"/>
    <p:sldId id="3981" r:id="rId20"/>
    <p:sldId id="442" r:id="rId21"/>
    <p:sldId id="3982" r:id="rId22"/>
    <p:sldId id="3983" r:id="rId23"/>
    <p:sldId id="4106" r:id="rId24"/>
    <p:sldId id="4108" r:id="rId25"/>
    <p:sldId id="4162" r:id="rId26"/>
    <p:sldId id="4163" r:id="rId27"/>
    <p:sldId id="4164" r:id="rId28"/>
    <p:sldId id="4165" r:id="rId29"/>
    <p:sldId id="4166" r:id="rId30"/>
    <p:sldId id="3827" r:id="rId31"/>
    <p:sldId id="3014" r:id="rId32"/>
    <p:sldId id="3215" r:id="rId33"/>
    <p:sldId id="4167" r:id="rId34"/>
    <p:sldId id="934" r:id="rId35"/>
    <p:sldId id="935" r:id="rId36"/>
    <p:sldId id="822" r:id="rId37"/>
    <p:sldId id="952" r:id="rId38"/>
    <p:sldId id="677" r:id="rId39"/>
    <p:sldId id="1202" r:id="rId40"/>
    <p:sldId id="991" r:id="rId41"/>
    <p:sldId id="1076" r:id="rId42"/>
    <p:sldId id="3016" r:id="rId43"/>
    <p:sldId id="3984" r:id="rId44"/>
    <p:sldId id="380" r:id="rId45"/>
    <p:sldId id="4113" r:id="rId46"/>
    <p:sldId id="3985" r:id="rId47"/>
    <p:sldId id="3986" r:id="rId48"/>
    <p:sldId id="3987" r:id="rId49"/>
    <p:sldId id="4017" r:id="rId50"/>
    <p:sldId id="4169" r:id="rId51"/>
    <p:sldId id="4117" r:id="rId52"/>
    <p:sldId id="4118" r:id="rId53"/>
    <p:sldId id="4171" r:id="rId54"/>
    <p:sldId id="4119" r:id="rId55"/>
    <p:sldId id="3994" r:id="rId56"/>
    <p:sldId id="3996" r:id="rId57"/>
    <p:sldId id="733" r:id="rId58"/>
    <p:sldId id="515" r:id="rId59"/>
    <p:sldId id="3990" r:id="rId60"/>
    <p:sldId id="3991" r:id="rId61"/>
    <p:sldId id="809" r:id="rId62"/>
    <p:sldId id="3992" r:id="rId63"/>
    <p:sldId id="4172" r:id="rId64"/>
    <p:sldId id="4121" r:id="rId65"/>
    <p:sldId id="4174" r:id="rId66"/>
    <p:sldId id="4125" r:id="rId67"/>
    <p:sldId id="4124" r:id="rId68"/>
    <p:sldId id="3993" r:id="rId69"/>
    <p:sldId id="4021" r:id="rId70"/>
    <p:sldId id="4048" r:id="rId71"/>
    <p:sldId id="4022" r:id="rId72"/>
    <p:sldId id="4000" r:id="rId73"/>
    <p:sldId id="4002" r:id="rId74"/>
    <p:sldId id="4044" r:id="rId75"/>
    <p:sldId id="4003" r:id="rId76"/>
    <p:sldId id="4004" r:id="rId77"/>
    <p:sldId id="4005" r:id="rId78"/>
    <p:sldId id="4006" r:id="rId79"/>
    <p:sldId id="4008" r:id="rId80"/>
    <p:sldId id="4007" r:id="rId81"/>
    <p:sldId id="4015" r:id="rId82"/>
    <p:sldId id="4049" r:id="rId83"/>
    <p:sldId id="4045" r:id="rId84"/>
    <p:sldId id="4013" r:id="rId85"/>
    <p:sldId id="4130" r:id="rId86"/>
    <p:sldId id="4131" r:id="rId87"/>
    <p:sldId id="4026" r:id="rId88"/>
    <p:sldId id="4027" r:id="rId89"/>
    <p:sldId id="4028" r:id="rId90"/>
    <p:sldId id="4134" r:id="rId91"/>
    <p:sldId id="4050" r:id="rId92"/>
    <p:sldId id="4136" r:id="rId93"/>
    <p:sldId id="4137" r:id="rId94"/>
    <p:sldId id="4138" r:id="rId95"/>
    <p:sldId id="4051" r:id="rId96"/>
    <p:sldId id="4081" r:id="rId97"/>
    <p:sldId id="4031" r:id="rId98"/>
    <p:sldId id="4139" r:id="rId99"/>
    <p:sldId id="4140" r:id="rId100"/>
    <p:sldId id="4057" r:id="rId101"/>
    <p:sldId id="4143" r:id="rId102"/>
    <p:sldId id="4095" r:id="rId103"/>
    <p:sldId id="4055" r:id="rId104"/>
    <p:sldId id="4056" r:id="rId105"/>
    <p:sldId id="4104" r:id="rId106"/>
    <p:sldId id="4054" r:id="rId107"/>
    <p:sldId id="4058" r:id="rId108"/>
    <p:sldId id="4059" r:id="rId109"/>
    <p:sldId id="4060" r:id="rId110"/>
    <p:sldId id="4064" r:id="rId111"/>
    <p:sldId id="4065" r:id="rId112"/>
    <p:sldId id="4032" r:id="rId113"/>
    <p:sldId id="4053" r:id="rId114"/>
    <p:sldId id="4082" r:id="rId115"/>
    <p:sldId id="4083" r:id="rId116"/>
    <p:sldId id="4084" r:id="rId117"/>
    <p:sldId id="4085" r:id="rId118"/>
    <p:sldId id="4066" r:id="rId119"/>
    <p:sldId id="1037" r:id="rId120"/>
    <p:sldId id="1040" r:id="rId121"/>
    <p:sldId id="4033" r:id="rId122"/>
    <p:sldId id="4067" r:id="rId123"/>
    <p:sldId id="4068" r:id="rId124"/>
    <p:sldId id="4071" r:id="rId125"/>
    <p:sldId id="4069" r:id="rId126"/>
    <p:sldId id="4126" r:id="rId127"/>
    <p:sldId id="4127" r:id="rId128"/>
    <p:sldId id="4128" r:id="rId129"/>
    <p:sldId id="1238" r:id="rId130"/>
    <p:sldId id="1451" r:id="rId131"/>
    <p:sldId id="1456" r:id="rId132"/>
    <p:sldId id="4180" r:id="rId133"/>
    <p:sldId id="4179" r:id="rId134"/>
    <p:sldId id="925" r:id="rId135"/>
    <p:sldId id="926" r:id="rId136"/>
    <p:sldId id="4034" r:id="rId137"/>
    <p:sldId id="1026" r:id="rId138"/>
    <p:sldId id="4073" r:id="rId139"/>
    <p:sldId id="4105" r:id="rId140"/>
    <p:sldId id="4070" r:id="rId141"/>
    <p:sldId id="1025" r:id="rId142"/>
    <p:sldId id="927" r:id="rId143"/>
    <p:sldId id="4176" r:id="rId144"/>
    <p:sldId id="4076" r:id="rId145"/>
    <p:sldId id="4078" r:id="rId146"/>
    <p:sldId id="4079" r:id="rId147"/>
    <p:sldId id="4090" r:id="rId148"/>
    <p:sldId id="4091" r:id="rId149"/>
    <p:sldId id="4077" r:id="rId150"/>
    <p:sldId id="4129" r:id="rId151"/>
    <p:sldId id="4094" r:id="rId152"/>
    <p:sldId id="4097" r:id="rId153"/>
    <p:sldId id="4098" r:id="rId154"/>
    <p:sldId id="4099" r:id="rId155"/>
    <p:sldId id="4177" r:id="rId156"/>
    <p:sldId id="4100" r:id="rId157"/>
    <p:sldId id="4093" r:id="rId158"/>
    <p:sldId id="4089" r:id="rId159"/>
    <p:sldId id="4096" r:id="rId160"/>
    <p:sldId id="4102" r:id="rId161"/>
    <p:sldId id="3829" r:id="rId162"/>
    <p:sldId id="3830" r:id="rId163"/>
    <p:sldId id="3831" r:id="rId164"/>
    <p:sldId id="4107" r:id="rId165"/>
    <p:sldId id="4147" r:id="rId166"/>
    <p:sldId id="4148" r:id="rId167"/>
    <p:sldId id="4155" r:id="rId168"/>
    <p:sldId id="4156" r:id="rId169"/>
    <p:sldId id="257" r:id="rId170"/>
    <p:sldId id="4154" r:id="rId171"/>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CF1F4"/>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392" autoAdjust="0"/>
    <p:restoredTop sz="94660"/>
  </p:normalViewPr>
  <p:slideViewPr>
    <p:cSldViewPr>
      <p:cViewPr varScale="1">
        <p:scale>
          <a:sx n="72" d="100"/>
          <a:sy n="72" d="100"/>
        </p:scale>
        <p:origin x="676" y="6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2" Type="http://schemas.openxmlformats.org/officeDocument/2006/relationships/notesMaster" Target="notesMasters/notesMaster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viewProps" Target="view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theme" Target="theme/theme1.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tableStyles" Target="tableStyle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image" Target="../media/image87.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0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5F99F5A-9A18-4459-8872-C48E11832193}" type="datetimeFigureOut">
              <a:rPr lang="it-IT" smtClean="0"/>
              <a:t>22/11/2020</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E0DDFFF-4A1B-4FF4-AF1E-62BE26691C4E}" type="slidenum">
              <a:rPr lang="it-IT" smtClean="0"/>
              <a:t>‹N›</a:t>
            </a:fld>
            <a:endParaRPr lang="it-IT"/>
          </a:p>
        </p:txBody>
      </p:sp>
    </p:spTree>
    <p:extLst>
      <p:ext uri="{BB962C8B-B14F-4D97-AF65-F5344CB8AC3E}">
        <p14:creationId xmlns:p14="http://schemas.microsoft.com/office/powerpoint/2010/main" val="17482460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C4DC238D-FAF7-2D4B-8DCC-2241B04C6689}" type="slidenum">
              <a:rPr lang="it-IT" smtClean="0"/>
              <a:t>2</a:t>
            </a:fld>
            <a:endParaRPr lang="it-IT"/>
          </a:p>
        </p:txBody>
      </p:sp>
    </p:spTree>
    <p:extLst>
      <p:ext uri="{BB962C8B-B14F-4D97-AF65-F5344CB8AC3E}">
        <p14:creationId xmlns:p14="http://schemas.microsoft.com/office/powerpoint/2010/main" val="2820150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egnaposto immagine diapositiva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a:t>Eventually, during the last years, the </a:t>
            </a:r>
            <a:r>
              <a:rPr lang="en-GB" altLang="it-IT" b="1" i="1"/>
              <a:t>fetal programming mismatch theory</a:t>
            </a:r>
            <a:r>
              <a:rPr lang="en-GB" altLang="it-IT"/>
              <a:t> has been transformed  </a:t>
            </a:r>
            <a:r>
              <a:rPr lang="en-GB" altLang="it-IT" b="1" u="sng"/>
              <a:t>from a theory essentially useful to explain the pathogenic mechanisms causing  certain diseases  of adulthood, into the key-model theory of the embryo-fetal origins of adult diseases (DOHA-Developmental Origins of Health and Diseases),</a:t>
            </a:r>
            <a:r>
              <a:rPr lang="en-GB" altLang="it-IT"/>
              <a:t> according to which most chronic-degenerative and inflammatory diseases, greatly increased during the last decades, first in the Western world, then at a global level, could be just </a:t>
            </a:r>
            <a:r>
              <a:rPr lang="en-GB" altLang="it-IT" b="1"/>
              <a:t>the product of a </a:t>
            </a:r>
            <a:r>
              <a:rPr lang="en-GB" altLang="it-IT" b="1" i="1"/>
              <a:t>(epigenetic) programming mismatch</a:t>
            </a:r>
            <a:r>
              <a:rPr lang="en-GB" altLang="it-IT" b="1"/>
              <a:t> at the earliest stages of life.</a:t>
            </a:r>
            <a:endParaRPr lang="it-IT" altLang="it-IT"/>
          </a:p>
        </p:txBody>
      </p:sp>
      <p:sp>
        <p:nvSpPr>
          <p:cNvPr id="13312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DD6A7F-4C28-4CAC-9A34-C9BB1C4BD15D}"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53</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44126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EE0DDFFF-4A1B-4FF4-AF1E-62BE26691C4E}" type="slidenum">
              <a:rPr lang="it-IT" smtClean="0"/>
              <a:t>62</a:t>
            </a:fld>
            <a:endParaRPr lang="it-IT"/>
          </a:p>
        </p:txBody>
      </p:sp>
    </p:spTree>
    <p:extLst>
      <p:ext uri="{BB962C8B-B14F-4D97-AF65-F5344CB8AC3E}">
        <p14:creationId xmlns:p14="http://schemas.microsoft.com/office/powerpoint/2010/main" val="6477443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EE0DDFFF-4A1B-4FF4-AF1E-62BE26691C4E}" type="slidenum">
              <a:rPr lang="it-IT" smtClean="0"/>
              <a:t>63</a:t>
            </a:fld>
            <a:endParaRPr lang="it-IT"/>
          </a:p>
        </p:txBody>
      </p:sp>
    </p:spTree>
    <p:extLst>
      <p:ext uri="{BB962C8B-B14F-4D97-AF65-F5344CB8AC3E}">
        <p14:creationId xmlns:p14="http://schemas.microsoft.com/office/powerpoint/2010/main" val="91516385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101380"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D08F4B84-BAEC-47E0-A182-B85D03BA9C05}" type="slidenum">
              <a:rPr lang="it-IT" smtClean="0"/>
              <a:pPr eaLnBrk="1" hangingPunct="1"/>
              <a:t>119</a:t>
            </a:fld>
            <a:endParaRPr lang="it-IT"/>
          </a:p>
        </p:txBody>
      </p:sp>
    </p:spTree>
    <p:extLst>
      <p:ext uri="{BB962C8B-B14F-4D97-AF65-F5344CB8AC3E}">
        <p14:creationId xmlns:p14="http://schemas.microsoft.com/office/powerpoint/2010/main" val="2037056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5475"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105476"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207A19A5-661B-4C08-93B3-CF6AC4B0EC61}" type="slidenum">
              <a:rPr lang="it-IT" smtClean="0"/>
              <a:pPr eaLnBrk="1" hangingPunct="1"/>
              <a:t>120</a:t>
            </a:fld>
            <a:endParaRPr lang="it-IT"/>
          </a:p>
        </p:txBody>
      </p:sp>
    </p:spTree>
    <p:extLst>
      <p:ext uri="{BB962C8B-B14F-4D97-AF65-F5344CB8AC3E}">
        <p14:creationId xmlns:p14="http://schemas.microsoft.com/office/powerpoint/2010/main" val="21994813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Segnaposto immagine diapositiva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p>
        </p:txBody>
      </p:sp>
      <p:sp>
        <p:nvSpPr>
          <p:cNvPr id="94212" name="Segnaposto numero diapositiva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Tahoma" pitchFamily="34" charset="0"/>
              </a:defRPr>
            </a:lvl1pPr>
            <a:lvl2pPr marL="742950" indent="-285750" eaLnBrk="0" hangingPunct="0">
              <a:defRPr>
                <a:solidFill>
                  <a:schemeClr val="tx1"/>
                </a:solidFill>
                <a:latin typeface="Tahoma" pitchFamily="34" charset="0"/>
              </a:defRPr>
            </a:lvl2pPr>
            <a:lvl3pPr marL="1143000" indent="-228600" eaLnBrk="0" hangingPunct="0">
              <a:defRPr>
                <a:solidFill>
                  <a:schemeClr val="tx1"/>
                </a:solidFill>
                <a:latin typeface="Tahoma" pitchFamily="34" charset="0"/>
              </a:defRPr>
            </a:lvl3pPr>
            <a:lvl4pPr marL="1600200" indent="-228600" eaLnBrk="0" hangingPunct="0">
              <a:defRPr>
                <a:solidFill>
                  <a:schemeClr val="tx1"/>
                </a:solidFill>
                <a:latin typeface="Tahoma" pitchFamily="34" charset="0"/>
              </a:defRPr>
            </a:lvl4pPr>
            <a:lvl5pPr marL="2057400" indent="-228600" eaLnBrk="0" hangingPunct="0">
              <a:defRPr>
                <a:solidFill>
                  <a:schemeClr val="tx1"/>
                </a:solidFill>
                <a:latin typeface="Tahoma" pitchFamily="34" charset="0"/>
              </a:defRPr>
            </a:lvl5pPr>
            <a:lvl6pPr marL="2514600" indent="-228600" eaLnBrk="0" fontAlgn="base" hangingPunct="0">
              <a:spcBef>
                <a:spcPct val="0"/>
              </a:spcBef>
              <a:spcAft>
                <a:spcPct val="0"/>
              </a:spcAft>
              <a:defRPr>
                <a:solidFill>
                  <a:schemeClr val="tx1"/>
                </a:solidFill>
                <a:latin typeface="Tahoma" pitchFamily="34" charset="0"/>
              </a:defRPr>
            </a:lvl6pPr>
            <a:lvl7pPr marL="2971800" indent="-228600" eaLnBrk="0" fontAlgn="base" hangingPunct="0">
              <a:spcBef>
                <a:spcPct val="0"/>
              </a:spcBef>
              <a:spcAft>
                <a:spcPct val="0"/>
              </a:spcAft>
              <a:defRPr>
                <a:solidFill>
                  <a:schemeClr val="tx1"/>
                </a:solidFill>
                <a:latin typeface="Tahoma" pitchFamily="34" charset="0"/>
              </a:defRPr>
            </a:lvl7pPr>
            <a:lvl8pPr marL="3429000" indent="-228600" eaLnBrk="0" fontAlgn="base" hangingPunct="0">
              <a:spcBef>
                <a:spcPct val="0"/>
              </a:spcBef>
              <a:spcAft>
                <a:spcPct val="0"/>
              </a:spcAft>
              <a:defRPr>
                <a:solidFill>
                  <a:schemeClr val="tx1"/>
                </a:solidFill>
                <a:latin typeface="Tahoma" pitchFamily="34" charset="0"/>
              </a:defRPr>
            </a:lvl8pPr>
            <a:lvl9pPr marL="3886200" indent="-228600" eaLnBrk="0" fontAlgn="base" hangingPunct="0">
              <a:spcBef>
                <a:spcPct val="0"/>
              </a:spcBef>
              <a:spcAft>
                <a:spcPct val="0"/>
              </a:spcAft>
              <a:defRPr>
                <a:solidFill>
                  <a:schemeClr val="tx1"/>
                </a:solidFill>
                <a:latin typeface="Tahoma" pitchFamily="34" charset="0"/>
              </a:defRPr>
            </a:lvl9pPr>
          </a:lstStyle>
          <a:p>
            <a:pPr eaLnBrk="1" hangingPunct="1"/>
            <a:fld id="{8BFDB3D7-E43C-4263-AFA9-28393E53089F}" type="slidenum">
              <a:rPr lang="it-IT" smtClean="0"/>
              <a:pPr eaLnBrk="1" hangingPunct="1"/>
              <a:t>137</a:t>
            </a:fld>
            <a:endParaRPr lang="it-IT"/>
          </a:p>
        </p:txBody>
      </p:sp>
    </p:spTree>
    <p:extLst>
      <p:ext uri="{BB962C8B-B14F-4D97-AF65-F5344CB8AC3E}">
        <p14:creationId xmlns:p14="http://schemas.microsoft.com/office/powerpoint/2010/main" val="21824962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EE0DDFFF-4A1B-4FF4-AF1E-62BE26691C4E}" type="slidenum">
              <a:rPr lang="it-IT" smtClean="0"/>
              <a:t>146</a:t>
            </a:fld>
            <a:endParaRPr lang="it-IT"/>
          </a:p>
        </p:txBody>
      </p:sp>
    </p:spTree>
    <p:extLst>
      <p:ext uri="{BB962C8B-B14F-4D97-AF65-F5344CB8AC3E}">
        <p14:creationId xmlns:p14="http://schemas.microsoft.com/office/powerpoint/2010/main" val="37530163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371600" y="1143000"/>
            <a:ext cx="4114800" cy="3086100"/>
          </a:xfrm>
        </p:spPr>
      </p:sp>
      <p:sp>
        <p:nvSpPr>
          <p:cNvPr id="3" name="Segnaposto note 2"/>
          <p:cNvSpPr>
            <a:spLocks noGrp="1"/>
          </p:cNvSpPr>
          <p:nvPr>
            <p:ph type="body" idx="1"/>
          </p:nvPr>
        </p:nvSpPr>
        <p:spPr/>
        <p:txBody>
          <a:bodyPr/>
          <a:lstStyle/>
          <a:p>
            <a:pPr algn="just">
              <a:spcAft>
                <a:spcPts val="0"/>
              </a:spcAft>
            </a:pPr>
            <a:r>
              <a:rPr lang="en-GB" sz="1200" dirty="0">
                <a:effectLst/>
                <a:latin typeface="Times New Roman" panose="02020603050405020304" pitchFamily="18" charset="0"/>
                <a:ea typeface="Times New Roman" panose="02020603050405020304" pitchFamily="18" charset="0"/>
              </a:rPr>
              <a:t>It has been well known for many years that </a:t>
            </a:r>
            <a:r>
              <a:rPr lang="en-GB" sz="1200" b="1" dirty="0">
                <a:effectLst/>
                <a:latin typeface="Times New Roman" panose="02020603050405020304" pitchFamily="18" charset="0"/>
                <a:ea typeface="Times New Roman" panose="02020603050405020304" pitchFamily="18" charset="0"/>
              </a:rPr>
              <a:t>prenatal life is not fully protected</a:t>
            </a:r>
            <a:r>
              <a:rPr lang="en-GB" sz="1200" dirty="0">
                <a:effectLst/>
                <a:latin typeface="Times New Roman" panose="02020603050405020304" pitchFamily="18" charset="0"/>
                <a:ea typeface="Times New Roman" panose="02020603050405020304" pitchFamily="18" charset="0"/>
              </a:rPr>
              <a:t> in the uterine microenvironment. </a:t>
            </a:r>
            <a:r>
              <a:rPr lang="en-US" sz="1200" dirty="0">
                <a:effectLst/>
                <a:latin typeface="Times New Roman" panose="02020603050405020304" pitchFamily="18" charset="0"/>
                <a:ea typeface="Times New Roman" panose="02020603050405020304" pitchFamily="18" charset="0"/>
              </a:rPr>
              <a:t>But only over the last decade we have been focusing on mechanisms and modalities of maternal and </a:t>
            </a:r>
            <a:r>
              <a:rPr lang="en-US" sz="1200" dirty="0" err="1">
                <a:effectLst/>
                <a:latin typeface="Times New Roman" panose="02020603050405020304" pitchFamily="18" charset="0"/>
                <a:ea typeface="Times New Roman" panose="02020603050405020304" pitchFamily="18" charset="0"/>
              </a:rPr>
              <a:t>foetal</a:t>
            </a:r>
            <a:r>
              <a:rPr lang="en-US" sz="1200" dirty="0">
                <a:effectLst/>
                <a:latin typeface="Times New Roman" panose="02020603050405020304" pitchFamily="18" charset="0"/>
                <a:ea typeface="Times New Roman" panose="02020603050405020304" pitchFamily="18" charset="0"/>
              </a:rPr>
              <a:t> exposure to an impressive range of chemicals (</a:t>
            </a:r>
            <a:r>
              <a:rPr lang="en-US" sz="1200" dirty="0" err="1">
                <a:effectLst/>
                <a:latin typeface="Times New Roman" panose="02020603050405020304" pitchFamily="18" charset="0"/>
                <a:ea typeface="Times New Roman" panose="02020603050405020304" pitchFamily="18" charset="0"/>
              </a:rPr>
              <a:t>eg</a:t>
            </a:r>
            <a:r>
              <a:rPr lang="en-US" sz="1200" dirty="0">
                <a:effectLst/>
                <a:latin typeface="Times New Roman" panose="02020603050405020304" pitchFamily="18" charset="0"/>
                <a:ea typeface="Times New Roman" panose="02020603050405020304" pitchFamily="18" charset="0"/>
              </a:rPr>
              <a:t> .: endocrine disruptors) , physical factors (</a:t>
            </a:r>
            <a:r>
              <a:rPr lang="en-US" sz="1200" dirty="0" err="1">
                <a:effectLst/>
                <a:latin typeface="Times New Roman" panose="02020603050405020304" pitchFamily="18" charset="0"/>
                <a:ea typeface="Times New Roman" panose="02020603050405020304" pitchFamily="18" charset="0"/>
              </a:rPr>
              <a:t>eg</a:t>
            </a:r>
            <a:r>
              <a:rPr lang="en-US" sz="1200" dirty="0">
                <a:effectLst/>
                <a:latin typeface="Times New Roman" panose="02020603050405020304" pitchFamily="18" charset="0"/>
                <a:ea typeface="Times New Roman" panose="02020603050405020304" pitchFamily="18" charset="0"/>
              </a:rPr>
              <a:t> .: ionizing radiations)  and biological agents (</a:t>
            </a:r>
            <a:r>
              <a:rPr lang="en-US" sz="1200" dirty="0" err="1">
                <a:effectLst/>
                <a:latin typeface="Times New Roman" panose="02020603050405020304" pitchFamily="18" charset="0"/>
                <a:ea typeface="Times New Roman" panose="02020603050405020304" pitchFamily="18" charset="0"/>
              </a:rPr>
              <a:t>eg</a:t>
            </a:r>
            <a:r>
              <a:rPr lang="en-US" sz="1200" dirty="0">
                <a:effectLst/>
                <a:latin typeface="Times New Roman" panose="02020603050405020304" pitchFamily="18" charset="0"/>
                <a:ea typeface="Times New Roman" panose="02020603050405020304" pitchFamily="18" charset="0"/>
              </a:rPr>
              <a:t> .: viruses) able to induce potentially adaptive and predictive epigenetic changes in the embryo-fetal genome, thus interfering with the programming of tissues and organs in an often irreversible way. </a:t>
            </a:r>
            <a:endParaRPr lang="it-IT" sz="1200" dirty="0">
              <a:effectLst/>
              <a:latin typeface="Times New Roman" panose="02020603050405020304" pitchFamily="18" charset="0"/>
              <a:ea typeface="Times New Roman" panose="02020603050405020304" pitchFamily="18" charset="0"/>
            </a:endParaRPr>
          </a:p>
          <a:p>
            <a:endParaRPr lang="it-IT" dirty="0"/>
          </a:p>
        </p:txBody>
      </p:sp>
      <p:sp>
        <p:nvSpPr>
          <p:cNvPr id="4" name="Segnaposto numero diapositiva 3"/>
          <p:cNvSpPr>
            <a:spLocks noGrp="1"/>
          </p:cNvSpPr>
          <p:nvPr>
            <p:ph type="sldNum" sz="quarter" idx="10"/>
          </p:nvPr>
        </p:nvSpPr>
        <p:spPr/>
        <p:txBody>
          <a:bodyPr/>
          <a:lstStyle/>
          <a:p>
            <a:pPr>
              <a:defRPr/>
            </a:pPr>
            <a:fld id="{7C918A5D-890E-4FA7-B154-BD8A8175FE54}" type="slidenum">
              <a:rPr lang="it-IT" smtClean="0">
                <a:solidFill>
                  <a:prstClr val="black"/>
                </a:solidFill>
              </a:rPr>
              <a:pPr>
                <a:defRPr/>
              </a:pPr>
              <a:t>33</a:t>
            </a:fld>
            <a:endParaRPr lang="it-IT">
              <a:solidFill>
                <a:prstClr val="black"/>
              </a:solidFill>
            </a:endParaRPr>
          </a:p>
        </p:txBody>
      </p:sp>
    </p:spTree>
    <p:extLst>
      <p:ext uri="{BB962C8B-B14F-4D97-AF65-F5344CB8AC3E}">
        <p14:creationId xmlns:p14="http://schemas.microsoft.com/office/powerpoint/2010/main" val="3195882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8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base" hangingPunct="1">
              <a:spcBef>
                <a:spcPct val="0"/>
              </a:spcBef>
              <a:spcAft>
                <a:spcPct val="0"/>
              </a:spcAft>
              <a:defRPr/>
            </a:pPr>
            <a:fld id="{9D499151-2A4D-4AF7-AE4E-69B215EB3A84}" type="slidenum">
              <a:rPr lang="it-IT" altLang="it-IT" sz="1200" kern="0" smtClean="0">
                <a:solidFill>
                  <a:prstClr val="black"/>
                </a:solidFill>
                <a:latin typeface="Calibri" panose="020F0502020204030204" pitchFamily="34" charset="0"/>
                <a:ea typeface="Arial Unicode MS" panose="020B0604020202020204" pitchFamily="34" charset="-128"/>
                <a:cs typeface="Arial Unicode MS" panose="020B0604020202020204" pitchFamily="34" charset="-128"/>
              </a:rPr>
              <a:pPr algn="r" eaLnBrk="1" fontAlgn="base" hangingPunct="1">
                <a:spcBef>
                  <a:spcPct val="0"/>
                </a:spcBef>
                <a:spcAft>
                  <a:spcPct val="0"/>
                </a:spcAft>
                <a:defRPr/>
              </a:pPr>
              <a:t>34</a:t>
            </a:fld>
            <a:endParaRPr lang="it-IT" altLang="it-IT" sz="1200" kern="0">
              <a:solidFill>
                <a:prstClr val="black"/>
              </a:solidFill>
              <a:latin typeface="Calibri" panose="020F0502020204030204" pitchFamily="34" charset="0"/>
              <a:ea typeface="Arial Unicode MS" panose="020B0604020202020204" pitchFamily="34" charset="-128"/>
              <a:cs typeface="Arial Unicode MS" panose="020B0604020202020204" pitchFamily="34" charset="-128"/>
            </a:endParaRPr>
          </a:p>
        </p:txBody>
      </p:sp>
      <p:sp>
        <p:nvSpPr>
          <p:cNvPr id="174083" name="Rectangle 1"/>
          <p:cNvSpPr>
            <a:spLocks noGrp="1" noRot="1" noChangeAspect="1" noChangeArrowheads="1" noTextEdit="1"/>
          </p:cNvSpPr>
          <p:nvPr>
            <p:ph type="sldImg"/>
          </p:nvPr>
        </p:nvSpPr>
        <p:spPr bwMode="auto">
          <a:xfrm>
            <a:off x="1371600" y="1143000"/>
            <a:ext cx="4114800" cy="3086100"/>
          </a:xfrm>
          <a:solidFill>
            <a:srgbClr val="FFFFFF"/>
          </a:solidFill>
          <a:ln>
            <a:solidFill>
              <a:srgbClr val="000000"/>
            </a:solidFill>
            <a:miter lim="800000"/>
            <a:headEnd/>
            <a:tailEnd/>
          </a:ln>
        </p:spPr>
      </p:sp>
      <p:sp>
        <p:nvSpPr>
          <p:cNvPr id="174084"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dirty="0">
              <a:latin typeface="Times New Roman" panose="02020603050405020304" pitchFamily="18" charset="0"/>
            </a:endParaRPr>
          </a:p>
        </p:txBody>
      </p:sp>
    </p:spTree>
    <p:extLst>
      <p:ext uri="{BB962C8B-B14F-4D97-AF65-F5344CB8AC3E}">
        <p14:creationId xmlns:p14="http://schemas.microsoft.com/office/powerpoint/2010/main" val="19914230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base" hangingPunct="1">
              <a:spcBef>
                <a:spcPct val="0"/>
              </a:spcBef>
              <a:spcAft>
                <a:spcPct val="0"/>
              </a:spcAft>
              <a:defRPr/>
            </a:pPr>
            <a:fld id="{28CE0FC6-1D60-4A85-92B7-EF6D007B7EBD}" type="slidenum">
              <a:rPr lang="it-IT" altLang="it-IT" sz="1200" kern="0" smtClean="0">
                <a:solidFill>
                  <a:prstClr val="black"/>
                </a:solidFill>
                <a:latin typeface="Calibri" panose="020F0502020204030204" pitchFamily="34" charset="0"/>
                <a:ea typeface="Microsoft YaHei" panose="020B0503020204020204" pitchFamily="34" charset="-122"/>
              </a:rPr>
              <a:pPr algn="r" eaLnBrk="1" fontAlgn="base" hangingPunct="1">
                <a:spcBef>
                  <a:spcPct val="0"/>
                </a:spcBef>
                <a:spcAft>
                  <a:spcPct val="0"/>
                </a:spcAft>
                <a:defRPr/>
              </a:pPr>
              <a:t>35</a:t>
            </a:fld>
            <a:endParaRPr lang="it-IT" altLang="it-IT" sz="1200" kern="0">
              <a:solidFill>
                <a:prstClr val="black"/>
              </a:solidFill>
              <a:latin typeface="Calibri" panose="020F0502020204030204" pitchFamily="34" charset="0"/>
              <a:ea typeface="Microsoft YaHei" panose="020B0503020204020204" pitchFamily="34" charset="-122"/>
            </a:endParaRPr>
          </a:p>
        </p:txBody>
      </p:sp>
      <p:sp>
        <p:nvSpPr>
          <p:cNvPr id="175107" name="Rectangle 1"/>
          <p:cNvSpPr>
            <a:spLocks noGrp="1" noRot="1" noChangeAspect="1" noChangeArrowheads="1" noTextEdit="1"/>
          </p:cNvSpPr>
          <p:nvPr>
            <p:ph type="sldImg"/>
          </p:nvPr>
        </p:nvSpPr>
        <p:spPr bwMode="auto">
          <a:xfrm>
            <a:off x="1371600" y="1143000"/>
            <a:ext cx="4114800" cy="3086100"/>
          </a:xfrm>
          <a:solidFill>
            <a:srgbClr val="FFFFFF"/>
          </a:solidFill>
          <a:ln>
            <a:solidFill>
              <a:srgbClr val="000000"/>
            </a:solidFill>
            <a:miter lim="800000"/>
            <a:headEnd/>
            <a:tailEnd/>
          </a:ln>
        </p:spPr>
      </p:sp>
      <p:sp>
        <p:nvSpPr>
          <p:cNvPr id="175108"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r>
              <a:rPr lang="it-IT" altLang="it-IT" dirty="0">
                <a:latin typeface="Times New Roman" panose="02020603050405020304" pitchFamily="18" charset="0"/>
                <a:ea typeface="ＭＳ Ｐゴシック" panose="020B0600070205080204" pitchFamily="34" charset="-128"/>
              </a:rPr>
              <a:t>AL feto l</a:t>
            </a:r>
            <a:r>
              <a:rPr lang="ja-JP" altLang="it-IT" dirty="0">
                <a:latin typeface="Times New Roman" panose="02020603050405020304" pitchFamily="18" charset="0"/>
              </a:rPr>
              <a:t>’</a:t>
            </a:r>
            <a:r>
              <a:rPr lang="it-IT" altLang="ja-JP" dirty="0">
                <a:latin typeface="Times New Roman" panose="02020603050405020304" pitchFamily="18" charset="0"/>
              </a:rPr>
              <a:t>impatto del Body </a:t>
            </a:r>
            <a:r>
              <a:rPr lang="it-IT" altLang="ja-JP" dirty="0" err="1">
                <a:latin typeface="Times New Roman" panose="02020603050405020304" pitchFamily="18" charset="0"/>
              </a:rPr>
              <a:t>burden</a:t>
            </a:r>
            <a:r>
              <a:rPr lang="it-IT" altLang="ja-JP" dirty="0">
                <a:latin typeface="Times New Roman" panose="02020603050405020304" pitchFamily="18" charset="0"/>
              </a:rPr>
              <a:t> materno EPA (</a:t>
            </a:r>
            <a:r>
              <a:rPr lang="it-IT" altLang="ja-JP" dirty="0" err="1">
                <a:latin typeface="Times New Roman" panose="02020603050405020304" pitchFamily="18" charset="0"/>
              </a:rPr>
              <a:t>enviromental</a:t>
            </a:r>
            <a:r>
              <a:rPr lang="it-IT" altLang="ja-JP" dirty="0">
                <a:latin typeface="Times New Roman" panose="02020603050405020304" pitchFamily="18" charset="0"/>
              </a:rPr>
              <a:t> </a:t>
            </a:r>
            <a:r>
              <a:rPr lang="it-IT" altLang="ja-JP" dirty="0" err="1">
                <a:latin typeface="Times New Roman" panose="02020603050405020304" pitchFamily="18" charset="0"/>
              </a:rPr>
              <a:t>Protection</a:t>
            </a:r>
            <a:r>
              <a:rPr lang="it-IT" altLang="ja-JP" dirty="0">
                <a:latin typeface="Times New Roman" panose="02020603050405020304" pitchFamily="18" charset="0"/>
              </a:rPr>
              <a:t> agency) : Carico  chimico o zavorra chimica accumulato dalla madre nel corso di una vita  attraverso catene alimentari, inalazione, ma anche vie  impensabili (assorbimento dermico per i cosmetici  </a:t>
            </a:r>
            <a:endParaRPr lang="it-IT" altLang="it-IT" dirty="0">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25883195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egnaposto immagine diapositiva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a:t>Eventually, during the last years, the </a:t>
            </a:r>
            <a:r>
              <a:rPr lang="en-GB" altLang="it-IT" b="1" i="1"/>
              <a:t>fetal programming mismatch theory</a:t>
            </a:r>
            <a:r>
              <a:rPr lang="en-GB" altLang="it-IT"/>
              <a:t> has been transformed  </a:t>
            </a:r>
            <a:r>
              <a:rPr lang="en-GB" altLang="it-IT" b="1" u="sng"/>
              <a:t>from a theory essentially useful to explain the pathogenic mechanisms causing  certain diseases  of adulthood, into the key-model theory of the embryo-fetal origins of adult diseases (DOHA-Developmental Origins of Health and Diseases),</a:t>
            </a:r>
            <a:r>
              <a:rPr lang="en-GB" altLang="it-IT"/>
              <a:t> according to which most chronic-degenerative and inflammatory diseases, greatly increased during the last decades, first in the Western world, then at a global level, could be just </a:t>
            </a:r>
            <a:r>
              <a:rPr lang="en-GB" altLang="it-IT" b="1"/>
              <a:t>the product of a </a:t>
            </a:r>
            <a:r>
              <a:rPr lang="en-GB" altLang="it-IT" b="1" i="1"/>
              <a:t>(epigenetic) programming mismatch</a:t>
            </a:r>
            <a:r>
              <a:rPr lang="en-GB" altLang="it-IT" b="1"/>
              <a:t> at the earliest stages of life.</a:t>
            </a:r>
            <a:endParaRPr lang="it-IT" altLang="it-IT"/>
          </a:p>
        </p:txBody>
      </p:sp>
      <p:sp>
        <p:nvSpPr>
          <p:cNvPr id="13312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DD6A7F-4C28-4CAC-9A34-C9BB1C4BD15D}"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2612459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a:lnSpc>
                <a:spcPct val="107000"/>
              </a:lnSpc>
              <a:spcAft>
                <a:spcPts val="800"/>
              </a:spcAft>
            </a:pPr>
            <a:r>
              <a:rPr lang="en-US" sz="1200" u="sng" dirty="0">
                <a:effectLst/>
                <a:latin typeface="Calibri" panose="020F0502020204030204" pitchFamily="34" charset="0"/>
                <a:ea typeface="Calibri" panose="020F0502020204030204" pitchFamily="34" charset="0"/>
                <a:cs typeface="Times New Roman" panose="02020603050405020304" pitchFamily="18" charset="0"/>
              </a:rPr>
              <a:t>Ten years ago two well-known experts in </a:t>
            </a:r>
            <a:r>
              <a:rPr lang="en-US" sz="1200" i="1" u="sng" dirty="0">
                <a:effectLst/>
                <a:latin typeface="Calibri" panose="020F0502020204030204" pitchFamily="34" charset="0"/>
                <a:ea typeface="Calibri" panose="020F0502020204030204" pitchFamily="34" charset="0"/>
                <a:cs typeface="Times New Roman" panose="02020603050405020304" pitchFamily="18" charset="0"/>
              </a:rPr>
              <a:t>Environmental Health</a:t>
            </a:r>
            <a:r>
              <a:rPr lang="en-US" sz="1200" u="sng" dirty="0">
                <a:effectLst/>
                <a:latin typeface="Calibri" panose="020F0502020204030204" pitchFamily="34" charset="0"/>
                <a:ea typeface="Calibri" panose="020F0502020204030204" pitchFamily="34" charset="0"/>
                <a:cs typeface="Times New Roman" panose="02020603050405020304" pitchFamily="18" charset="0"/>
              </a:rPr>
              <a:t>, a pediatrician and an epidemiologist, launched an alarm </a:t>
            </a:r>
            <a:r>
              <a:rPr lang="en-US" sz="1200"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from the pages of </a:t>
            </a:r>
            <a:r>
              <a:rPr lang="en-US" sz="1200" b="1"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the</a:t>
            </a:r>
            <a:r>
              <a:rPr lang="en-US" sz="1200"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en-US" sz="1200" b="1"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Lancet</a:t>
            </a:r>
            <a:r>
              <a:rPr lang="en-US" sz="1200"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affirming that a </a:t>
            </a:r>
            <a:r>
              <a:rPr lang="en-US" sz="1200" b="1"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silent pandemic </a:t>
            </a:r>
            <a:r>
              <a:rPr lang="en-US" sz="1200" b="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of neurodevelopmental disorders </a:t>
            </a:r>
            <a:r>
              <a:rPr lang="en-US" sz="1200"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was spreading</a:t>
            </a:r>
            <a:r>
              <a:rPr lang="en-US" sz="1200" u="sng" dirty="0">
                <a:effectLst/>
                <a:latin typeface="Calibri" panose="020F0502020204030204" pitchFamily="34" charset="0"/>
                <a:ea typeface="Calibri" panose="020F0502020204030204" pitchFamily="34" charset="0"/>
                <a:cs typeface="Times New Roman" panose="02020603050405020304" pitchFamily="18" charset="0"/>
              </a:rPr>
              <a:t>, also due to the </a:t>
            </a:r>
            <a:r>
              <a:rPr lang="en-US" sz="1200" i="1" u="sng" dirty="0">
                <a:effectLst/>
                <a:latin typeface="Calibri" panose="020F0502020204030204" pitchFamily="34" charset="0"/>
                <a:ea typeface="Calibri" panose="020F0502020204030204" pitchFamily="34" charset="0"/>
                <a:cs typeface="Times New Roman" panose="02020603050405020304" pitchFamily="18" charset="0"/>
              </a:rPr>
              <a:t>shortage of funds in this area of research </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p>
            <a:pPr defTabSz="449263" eaLnBrk="1" hangingPunct="1">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altLang="it-IT" dirty="0"/>
          </a:p>
        </p:txBody>
      </p:sp>
    </p:spTree>
    <p:extLst>
      <p:ext uri="{BB962C8B-B14F-4D97-AF65-F5344CB8AC3E}">
        <p14:creationId xmlns:p14="http://schemas.microsoft.com/office/powerpoint/2010/main" val="10907296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371600" y="1143000"/>
            <a:ext cx="4114800" cy="30861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060B9-BBA8-452C-857B-AA16680A9107}" type="slidenum">
              <a:rPr kumimoji="0" lang="it-IT"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it-IT"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7361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031">
            <a:extLst>
              <a:ext uri="{FF2B5EF4-FFF2-40B4-BE49-F238E27FC236}">
                <a16:creationId xmlns:a16="http://schemas.microsoft.com/office/drawing/2014/main" id="{63B97BA8-EB74-48B6-82E8-B786463DF1B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fld id="{02400DE8-483C-4743-B4D2-2A70C29C1B9C}" type="slidenum">
              <a:rPr lang="fr-FR" altLang="it-IT" sz="1800" kern="0" smtClean="0">
                <a:solidFill>
                  <a:prstClr val="black"/>
                </a:solidFill>
                <a:latin typeface="Calibri" panose="020F0502020204030204" pitchFamily="34" charset="0"/>
              </a:rPr>
              <a:pPr eaLnBrk="1" hangingPunct="1">
                <a:defRPr/>
              </a:pPr>
              <a:t>40</a:t>
            </a:fld>
            <a:endParaRPr lang="fr-FR" altLang="it-IT" sz="1800" kern="0">
              <a:solidFill>
                <a:prstClr val="black"/>
              </a:solidFill>
              <a:latin typeface="Calibri" panose="020F0502020204030204" pitchFamily="34" charset="0"/>
            </a:endParaRPr>
          </a:p>
        </p:txBody>
      </p:sp>
      <p:sp>
        <p:nvSpPr>
          <p:cNvPr id="109571" name="Rectangle 2">
            <a:extLst>
              <a:ext uri="{FF2B5EF4-FFF2-40B4-BE49-F238E27FC236}">
                <a16:creationId xmlns:a16="http://schemas.microsoft.com/office/drawing/2014/main" id="{8AF907B9-2E82-405C-894C-4F6386053FE6}"/>
              </a:ext>
            </a:extLst>
          </p:cNvPr>
          <p:cNvSpPr>
            <a:spLocks noGrp="1" noRot="1" noChangeAspect="1" noChangeArrowheads="1" noTextEdit="1"/>
          </p:cNvSpPr>
          <p:nvPr>
            <p:ph type="sldImg"/>
          </p:nvPr>
        </p:nvSpPr>
        <p:spPr bwMode="auto">
          <a:xfrm>
            <a:off x="1371600" y="1143000"/>
            <a:ext cx="4114800" cy="30861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109572" name="Rectangle 3">
            <a:extLst>
              <a:ext uri="{FF2B5EF4-FFF2-40B4-BE49-F238E27FC236}">
                <a16:creationId xmlns:a16="http://schemas.microsoft.com/office/drawing/2014/main" id="{29D1DB58-CDD5-468A-B932-66847EC109AE}"/>
              </a:ext>
            </a:extLst>
          </p:cNvPr>
          <p:cNvSpPr>
            <a:spLocks noGrp="1" noChangeArrowheads="1"/>
          </p:cNvSpPr>
          <p:nvPr>
            <p:ph type="body" idx="1"/>
          </p:nvPr>
        </p:nvSpPr>
        <p:spPr bwMode="auto">
          <a:xfrm>
            <a:off x="985838"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numCol="1" anchor="t" anchorCtr="0" compatLnSpc="1">
            <a:prstTxWarp prst="textNoShape">
              <a:avLst/>
            </a:prstTxWarp>
          </a:bodyPr>
          <a:lstStyle/>
          <a:p>
            <a:pPr eaLnBrk="1" hangingPunct="1">
              <a:spcBef>
                <a:spcPct val="0"/>
              </a:spcBef>
            </a:pPr>
            <a:endParaRPr lang="fr-FR" altLang="it-IT"/>
          </a:p>
        </p:txBody>
      </p:sp>
    </p:spTree>
    <p:extLst>
      <p:ext uri="{BB962C8B-B14F-4D97-AF65-F5344CB8AC3E}">
        <p14:creationId xmlns:p14="http://schemas.microsoft.com/office/powerpoint/2010/main" val="12633713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43000" y="685800"/>
            <a:ext cx="4572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BF99D97C-EB11-4FD1-838A-544CBB86259A}" type="slidenum">
              <a:rPr lang="it-IT" smtClean="0">
                <a:solidFill>
                  <a:prstClr val="black"/>
                </a:solidFill>
              </a:rPr>
              <a:pPr/>
              <a:t>41</a:t>
            </a:fld>
            <a:endParaRPr lang="it-IT">
              <a:solidFill>
                <a:prstClr val="black"/>
              </a:solidFill>
            </a:endParaRPr>
          </a:p>
        </p:txBody>
      </p:sp>
    </p:spTree>
    <p:extLst>
      <p:ext uri="{BB962C8B-B14F-4D97-AF65-F5344CB8AC3E}">
        <p14:creationId xmlns:p14="http://schemas.microsoft.com/office/powerpoint/2010/main" val="37882197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a:t>Fare clic per modificare lo stile del titolo</a:t>
            </a:r>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testo verticale 2"/>
          <p:cNvSpPr>
            <a:spLocks noGrp="1"/>
          </p:cNvSpPr>
          <p:nvPr>
            <p:ph type="body" orient="vert" idx="1"/>
          </p:nvPr>
        </p:nvSpPr>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a:t>Fare clic per modificare lo stile del titolo</a:t>
            </a:r>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7623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nly">
  <p:cSld name="Contenuto">
    <p:spTree>
      <p:nvGrpSpPr>
        <p:cNvPr id="1" name=""/>
        <p:cNvGrpSpPr/>
        <p:nvPr/>
      </p:nvGrpSpPr>
      <p:grpSpPr>
        <a:xfrm>
          <a:off x="0" y="0"/>
          <a:ext cx="0" cy="0"/>
          <a:chOff x="0" y="0"/>
          <a:chExt cx="0" cy="0"/>
        </a:xfrm>
      </p:grpSpPr>
      <p:sp>
        <p:nvSpPr>
          <p:cNvPr id="2" name="Segnaposto contenuto 1"/>
          <p:cNvSpPr>
            <a:spLocks noGrp="1"/>
          </p:cNvSpPr>
          <p:nvPr>
            <p:ph/>
          </p:nvPr>
        </p:nvSpPr>
        <p:spPr>
          <a:xfrm>
            <a:off x="457201" y="274638"/>
            <a:ext cx="8240713" cy="5394325"/>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3" name="Rectangle 3"/>
          <p:cNvSpPr>
            <a:spLocks noGrp="1" noChangeArrowheads="1"/>
          </p:cNvSpPr>
          <p:nvPr>
            <p:ph type="dt" sz="half" idx="10"/>
          </p:nvPr>
        </p:nvSpPr>
        <p:spPr>
          <a:ln/>
        </p:spPr>
        <p:txBody>
          <a:bodyPr/>
          <a:lstStyle>
            <a:lvl1pPr>
              <a:defRPr/>
            </a:lvl1pPr>
          </a:lstStyle>
          <a:p>
            <a:pPr>
              <a:defRPr/>
            </a:pPr>
            <a:endParaRPr lang="it-IT"/>
          </a:p>
        </p:txBody>
      </p:sp>
      <p:sp>
        <p:nvSpPr>
          <p:cNvPr id="4" name="Rectangle 4"/>
          <p:cNvSpPr>
            <a:spLocks noGrp="1" noChangeArrowheads="1"/>
          </p:cNvSpPr>
          <p:nvPr>
            <p:ph type="ftr" sz="quarter" idx="11"/>
          </p:nvPr>
        </p:nvSpPr>
        <p:spPr>
          <a:ln/>
        </p:spPr>
        <p:txBody>
          <a:bodyPr/>
          <a:lstStyle>
            <a:lvl1pPr>
              <a:defRPr/>
            </a:lvl1pPr>
          </a:lstStyle>
          <a:p>
            <a:pPr>
              <a:defRPr/>
            </a:pPr>
            <a:endParaRPr lang="it-IT"/>
          </a:p>
        </p:txBody>
      </p:sp>
    </p:spTree>
    <p:extLst>
      <p:ext uri="{BB962C8B-B14F-4D97-AF65-F5344CB8AC3E}">
        <p14:creationId xmlns:p14="http://schemas.microsoft.com/office/powerpoint/2010/main" val="41306733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11/22/2020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‹N›</a:t>
            </a:fld>
            <a:endParaRPr/>
          </a:p>
        </p:txBody>
      </p:sp>
    </p:spTree>
    <p:extLst>
      <p:ext uri="{BB962C8B-B14F-4D97-AF65-F5344CB8AC3E}">
        <p14:creationId xmlns:p14="http://schemas.microsoft.com/office/powerpoint/2010/main" val="399041740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4_Diapositiva testo sfondo blu">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Segnaposto contenuto 2"/>
          <p:cNvSpPr>
            <a:spLocks noGrp="1"/>
          </p:cNvSpPr>
          <p:nvPr>
            <p:ph sz="quarter" idx="10"/>
          </p:nvPr>
        </p:nvSpPr>
        <p:spPr>
          <a:xfrm>
            <a:off x="371475" y="952500"/>
            <a:ext cx="8477250" cy="4867275"/>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96757476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lipArtAndTx">
  <p:cSld name="Titolo, ClipArt e testo">
    <p:spTree>
      <p:nvGrpSpPr>
        <p:cNvPr id="1" name=""/>
        <p:cNvGrpSpPr/>
        <p:nvPr/>
      </p:nvGrpSpPr>
      <p:grpSpPr>
        <a:xfrm>
          <a:off x="0" y="0"/>
          <a:ext cx="0" cy="0"/>
          <a:chOff x="0" y="0"/>
          <a:chExt cx="0" cy="0"/>
        </a:xfrm>
      </p:grpSpPr>
      <p:sp>
        <p:nvSpPr>
          <p:cNvPr id="2" name="Titolo 1"/>
          <p:cNvSpPr>
            <a:spLocks noGrp="1"/>
          </p:cNvSpPr>
          <p:nvPr>
            <p:ph type="title"/>
          </p:nvPr>
        </p:nvSpPr>
        <p:spPr>
          <a:xfrm>
            <a:off x="685800" y="609600"/>
            <a:ext cx="7772400" cy="1143000"/>
          </a:xfrm>
        </p:spPr>
        <p:txBody>
          <a:bodyPr/>
          <a:lstStyle/>
          <a:p>
            <a:r>
              <a:rPr lang="it-IT"/>
              <a:t>Fare clic per modificare lo stile del titolo</a:t>
            </a:r>
          </a:p>
        </p:txBody>
      </p:sp>
      <p:sp>
        <p:nvSpPr>
          <p:cNvPr id="3" name="Segnaposto ClipArt 2"/>
          <p:cNvSpPr>
            <a:spLocks noGrp="1"/>
          </p:cNvSpPr>
          <p:nvPr>
            <p:ph type="clipArt" sz="half" idx="1"/>
          </p:nvPr>
        </p:nvSpPr>
        <p:spPr>
          <a:xfrm>
            <a:off x="685800" y="1981200"/>
            <a:ext cx="3810000" cy="4114800"/>
          </a:xfrm>
        </p:spPr>
        <p:txBody>
          <a:bodyPr rtlCol="0">
            <a:normAutofit/>
          </a:bodyPr>
          <a:lstStyle/>
          <a:p>
            <a:pPr lvl="0"/>
            <a:endParaRPr lang="it-IT" noProof="0"/>
          </a:p>
        </p:txBody>
      </p:sp>
      <p:sp>
        <p:nvSpPr>
          <p:cNvPr id="4" name="Segnaposto testo 3"/>
          <p:cNvSpPr>
            <a:spLocks noGrp="1"/>
          </p:cNvSpPr>
          <p:nvPr>
            <p:ph type="body" sz="half" idx="2"/>
          </p:nvPr>
        </p:nvSpPr>
        <p:spPr>
          <a:xfrm>
            <a:off x="4648200" y="1981200"/>
            <a:ext cx="3810000" cy="41148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0088EAB2-7810-465C-98A4-DA0DAD0C9B8E}"/>
              </a:ext>
            </a:extLst>
          </p:cNvPr>
          <p:cNvSpPr>
            <a:spLocks noGrp="1"/>
          </p:cNvSpPr>
          <p:nvPr>
            <p:ph type="dt" sz="half" idx="10"/>
          </p:nvPr>
        </p:nvSpPr>
        <p:spPr>
          <a:xfrm>
            <a:off x="685800" y="6248400"/>
            <a:ext cx="1905000" cy="457200"/>
          </a:xfrm>
        </p:spPr>
        <p:txBody>
          <a:bodyPr/>
          <a:lstStyle>
            <a:lvl1pPr>
              <a:defRPr/>
            </a:lvl1pPr>
          </a:lstStyle>
          <a:p>
            <a:pPr>
              <a:defRPr/>
            </a:pPr>
            <a:endParaRPr lang="fr-FR">
              <a:solidFill>
                <a:prstClr val="black">
                  <a:tint val="75000"/>
                </a:prstClr>
              </a:solidFill>
            </a:endParaRPr>
          </a:p>
        </p:txBody>
      </p:sp>
      <p:sp>
        <p:nvSpPr>
          <p:cNvPr id="6" name="Segnaposto piè di pagina 5">
            <a:extLst>
              <a:ext uri="{FF2B5EF4-FFF2-40B4-BE49-F238E27FC236}">
                <a16:creationId xmlns:a16="http://schemas.microsoft.com/office/drawing/2014/main" id="{051594BD-D67E-4921-B24E-58B06C8455F7}"/>
              </a:ext>
            </a:extLst>
          </p:cNvPr>
          <p:cNvSpPr>
            <a:spLocks noGrp="1"/>
          </p:cNvSpPr>
          <p:nvPr>
            <p:ph type="ftr" sz="quarter" idx="11"/>
          </p:nvPr>
        </p:nvSpPr>
        <p:spPr>
          <a:xfrm>
            <a:off x="3124200" y="6248400"/>
            <a:ext cx="2895600" cy="457200"/>
          </a:xfrm>
        </p:spPr>
        <p:txBody>
          <a:bodyPr/>
          <a:lstStyle>
            <a:lvl1pPr>
              <a:defRPr/>
            </a:lvl1pPr>
          </a:lstStyle>
          <a:p>
            <a:pPr>
              <a:defRPr/>
            </a:pPr>
            <a:endParaRPr lang="fr-FR">
              <a:solidFill>
                <a:prstClr val="black">
                  <a:tint val="75000"/>
                </a:prstClr>
              </a:solidFill>
            </a:endParaRPr>
          </a:p>
        </p:txBody>
      </p:sp>
      <p:sp>
        <p:nvSpPr>
          <p:cNvPr id="7" name="Segnaposto numero diapositiva 6">
            <a:extLst>
              <a:ext uri="{FF2B5EF4-FFF2-40B4-BE49-F238E27FC236}">
                <a16:creationId xmlns:a16="http://schemas.microsoft.com/office/drawing/2014/main" id="{7A4B0B6E-E2A5-4D3F-8B81-E1EEA6B003F0}"/>
              </a:ext>
            </a:extLst>
          </p:cNvPr>
          <p:cNvSpPr>
            <a:spLocks noGrp="1"/>
          </p:cNvSpPr>
          <p:nvPr>
            <p:ph type="sldNum" sz="quarter" idx="12"/>
          </p:nvPr>
        </p:nvSpPr>
        <p:spPr>
          <a:xfrm>
            <a:off x="6553200" y="6248400"/>
            <a:ext cx="1905000" cy="457200"/>
          </a:xfrm>
        </p:spPr>
        <p:txBody>
          <a:bodyPr/>
          <a:lstStyle>
            <a:lvl1pPr>
              <a:defRPr smtClean="0"/>
            </a:lvl1pPr>
          </a:lstStyle>
          <a:p>
            <a:pPr>
              <a:defRPr/>
            </a:pPr>
            <a:fld id="{7ACCD08A-7642-458B-885B-79E12D59E8CC}" type="slidenum">
              <a:rPr lang="fr-FR" altLang="it-IT">
                <a:solidFill>
                  <a:prstClr val="black">
                    <a:tint val="75000"/>
                  </a:prstClr>
                </a:solidFill>
              </a:rPr>
              <a:pPr>
                <a:defRPr/>
              </a:pPr>
              <a:t>‹N›</a:t>
            </a:fld>
            <a:endParaRPr lang="fr-FR" altLang="it-IT">
              <a:solidFill>
                <a:prstClr val="black">
                  <a:tint val="75000"/>
                </a:prstClr>
              </a:solidFill>
            </a:endParaRPr>
          </a:p>
        </p:txBody>
      </p:sp>
    </p:spTree>
    <p:extLst>
      <p:ext uri="{BB962C8B-B14F-4D97-AF65-F5344CB8AC3E}">
        <p14:creationId xmlns:p14="http://schemas.microsoft.com/office/powerpoint/2010/main" val="24122038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6_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egnaposto contenuto 4"/>
          <p:cNvSpPr>
            <a:spLocks noGrp="1"/>
          </p:cNvSpPr>
          <p:nvPr>
            <p:ph sz="quarter" idx="10"/>
          </p:nvPr>
        </p:nvSpPr>
        <p:spPr>
          <a:xfrm>
            <a:off x="509488" y="1520793"/>
            <a:ext cx="8105775" cy="3917983"/>
          </a:xfrm>
          <a:prstGeom prst="rect">
            <a:avLst/>
          </a:prstGeom>
        </p:spPr>
        <p:txBody>
          <a:bodyPr/>
          <a:lstStyle>
            <a:lvl1pPr>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it-IT" dirty="0"/>
              <a:t>Fare clic per modificare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8524904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idx="1"/>
          </p:nvPr>
        </p:nvSpPr>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a:t>Fare clic per modificare lo stile del titolo</a:t>
            </a:r>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a:t>Fare clic per modificare stili del testo dello schema</a:t>
            </a:r>
          </a:p>
        </p:txBody>
      </p:sp>
      <p:sp>
        <p:nvSpPr>
          <p:cNvPr id="4" name="Segnaposto data 3"/>
          <p:cNvSpPr>
            <a:spLocks noGrp="1"/>
          </p:cNvSpPr>
          <p:nvPr>
            <p:ph type="dt" sz="half" idx="10"/>
          </p:nvPr>
        </p:nvSpPr>
        <p:spPr/>
        <p:txBody>
          <a:bodyPr/>
          <a:lstStyle/>
          <a:p>
            <a:fld id="{4A9BF1BD-7512-41A6-93F3-BA034B0A4A1F}"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fld id="{4A9BF1BD-7512-41A6-93F3-BA034B0A4A1F}" type="datetimeFigureOut">
              <a:rPr lang="it-IT" smtClean="0"/>
              <a:t>22/11/2020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a:t>Fare clic per modificare lo stile del titolo</a:t>
            </a:r>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fld id="{4A9BF1BD-7512-41A6-93F3-BA034B0A4A1F}" type="datetimeFigureOut">
              <a:rPr lang="it-IT" smtClean="0"/>
              <a:t>22/11/2020</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4A9BF1BD-7512-41A6-93F3-BA034B0A4A1F}" type="datetimeFigureOut">
              <a:rPr lang="it-IT" smtClean="0"/>
              <a:t>22/11/2020</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4A9BF1BD-7512-41A6-93F3-BA034B0A4A1F}" type="datetimeFigureOut">
              <a:rPr lang="it-IT" smtClean="0"/>
              <a:t>22/11/2020</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a:t>Fare clic per modificare lo stile del titolo</a:t>
            </a:r>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4A9BF1BD-7512-41A6-93F3-BA034B0A4A1F}" type="datetimeFigureOut">
              <a:rPr lang="it-IT" smtClean="0"/>
              <a:t>22/11/2020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a:t>Fare clic per modificare lo stile del titolo</a:t>
            </a:r>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a:t>Fare clic per modificare stili del testo dello schema</a:t>
            </a:r>
          </a:p>
        </p:txBody>
      </p:sp>
      <p:sp>
        <p:nvSpPr>
          <p:cNvPr id="5" name="Segnaposto data 4"/>
          <p:cNvSpPr>
            <a:spLocks noGrp="1"/>
          </p:cNvSpPr>
          <p:nvPr>
            <p:ph type="dt" sz="half" idx="10"/>
          </p:nvPr>
        </p:nvSpPr>
        <p:spPr/>
        <p:txBody>
          <a:bodyPr/>
          <a:lstStyle/>
          <a:p>
            <a:fld id="{4A9BF1BD-7512-41A6-93F3-BA034B0A4A1F}" type="datetimeFigureOut">
              <a:rPr lang="it-IT" smtClean="0"/>
              <a:t>22/11/2020</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D6E50BA-080B-4848-B592-BB57122CFE8A}" type="slidenum">
              <a:rPr lang="it-IT" smtClean="0"/>
              <a:t>‹N›</a:t>
            </a:fld>
            <a:endParaRPr lang="it-IT"/>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9BF1BD-7512-41A6-93F3-BA034B0A4A1F}" type="datetimeFigureOut">
              <a:rPr lang="it-IT" smtClean="0"/>
              <a:t>22/11/2020</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6E50BA-080B-4848-B592-BB57122CFE8A}" type="slidenum">
              <a:rPr lang="it-IT" smtClean="0"/>
              <a:t>‹N›</a:t>
            </a:fld>
            <a:endParaRPr lang="it-IT"/>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png"/><Relationship Id="rId10" Type="http://schemas.openxmlformats.org/officeDocument/2006/relationships/image" Target="../media/image11.jpeg"/><Relationship Id="rId4" Type="http://schemas.openxmlformats.org/officeDocument/2006/relationships/image" Target="../media/image5.png"/><Relationship Id="rId9" Type="http://schemas.openxmlformats.org/officeDocument/2006/relationships/image" Target="../media/image10.png"/></Relationships>
</file>

<file path=ppt/slides/_rels/slide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100.xml.rels><?xml version="1.0" encoding="UTF-8" standalone="yes"?>
<Relationships xmlns="http://schemas.openxmlformats.org/package/2006/relationships"><Relationship Id="rId2" Type="http://schemas.openxmlformats.org/officeDocument/2006/relationships/image" Target="../media/image182.png"/><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image" Target="../media/image183.png"/><Relationship Id="rId1" Type="http://schemas.openxmlformats.org/officeDocument/2006/relationships/slideLayout" Target="../slideLayouts/slideLayout7.xml"/></Relationships>
</file>

<file path=ppt/slides/_rels/slide102.xml.rels><?xml version="1.0" encoding="UTF-8" standalone="yes"?>
<Relationships xmlns="http://schemas.openxmlformats.org/package/2006/relationships"><Relationship Id="rId2" Type="http://schemas.openxmlformats.org/officeDocument/2006/relationships/image" Target="../media/image184.jpg"/><Relationship Id="rId1" Type="http://schemas.openxmlformats.org/officeDocument/2006/relationships/slideLayout" Target="../slideLayouts/slideLayout7.xml"/></Relationships>
</file>

<file path=ppt/slides/_rels/slide103.xml.rels><?xml version="1.0" encoding="UTF-8" standalone="yes"?>
<Relationships xmlns="http://schemas.openxmlformats.org/package/2006/relationships"><Relationship Id="rId3" Type="http://schemas.openxmlformats.org/officeDocument/2006/relationships/image" Target="../media/image186.gif"/><Relationship Id="rId2" Type="http://schemas.openxmlformats.org/officeDocument/2006/relationships/image" Target="../media/image185.png"/><Relationship Id="rId1" Type="http://schemas.openxmlformats.org/officeDocument/2006/relationships/slideLayout" Target="../slideLayouts/slideLayout7.xml"/><Relationship Id="rId4" Type="http://schemas.openxmlformats.org/officeDocument/2006/relationships/image" Target="../media/image187.gif"/></Relationships>
</file>

<file path=ppt/slides/_rels/slide104.xml.rels><?xml version="1.0" encoding="UTF-8" standalone="yes"?>
<Relationships xmlns="http://schemas.openxmlformats.org/package/2006/relationships"><Relationship Id="rId2" Type="http://schemas.openxmlformats.org/officeDocument/2006/relationships/image" Target="../media/image188.png"/><Relationship Id="rId1" Type="http://schemas.openxmlformats.org/officeDocument/2006/relationships/slideLayout" Target="../slideLayouts/slideLayout7.xml"/></Relationships>
</file>

<file path=ppt/slides/_rels/slide105.xml.rels><?xml version="1.0" encoding="UTF-8" standalone="yes"?>
<Relationships xmlns="http://schemas.openxmlformats.org/package/2006/relationships"><Relationship Id="rId3" Type="http://schemas.openxmlformats.org/officeDocument/2006/relationships/image" Target="../media/image190.png"/><Relationship Id="rId2" Type="http://schemas.openxmlformats.org/officeDocument/2006/relationships/image" Target="../media/image189.png"/><Relationship Id="rId1" Type="http://schemas.openxmlformats.org/officeDocument/2006/relationships/slideLayout" Target="../slideLayouts/slideLayout7.xml"/></Relationships>
</file>

<file path=ppt/slides/_rels/slide106.xml.rels><?xml version="1.0" encoding="UTF-8" standalone="yes"?>
<Relationships xmlns="http://schemas.openxmlformats.org/package/2006/relationships"><Relationship Id="rId2" Type="http://schemas.openxmlformats.org/officeDocument/2006/relationships/image" Target="../media/image191.png"/><Relationship Id="rId1" Type="http://schemas.openxmlformats.org/officeDocument/2006/relationships/slideLayout" Target="../slideLayouts/slideLayout7.xml"/></Relationships>
</file>

<file path=ppt/slides/_rels/slide107.xml.rels><?xml version="1.0" encoding="UTF-8" standalone="yes"?>
<Relationships xmlns="http://schemas.openxmlformats.org/package/2006/relationships"><Relationship Id="rId2" Type="http://schemas.openxmlformats.org/officeDocument/2006/relationships/image" Target="../media/image192.png"/><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image" Target="../media/image193.png"/><Relationship Id="rId1" Type="http://schemas.openxmlformats.org/officeDocument/2006/relationships/slideLayout" Target="../slideLayouts/slideLayout7.xml"/></Relationships>
</file>

<file path=ppt/slides/_rels/slide109.xml.rels><?xml version="1.0" encoding="UTF-8" standalone="yes"?>
<Relationships xmlns="http://schemas.openxmlformats.org/package/2006/relationships"><Relationship Id="rId2" Type="http://schemas.openxmlformats.org/officeDocument/2006/relationships/image" Target="../media/image194.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28.jpg"/><Relationship Id="rId1" Type="http://schemas.openxmlformats.org/officeDocument/2006/relationships/slideLayout" Target="../slideLayouts/slideLayout7.xml"/></Relationships>
</file>

<file path=ppt/slides/_rels/slide110.xml.rels><?xml version="1.0" encoding="UTF-8" standalone="yes"?>
<Relationships xmlns="http://schemas.openxmlformats.org/package/2006/relationships"><Relationship Id="rId2" Type="http://schemas.openxmlformats.org/officeDocument/2006/relationships/image" Target="../media/image195.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96.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image" Target="../media/image197.png"/><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image" Target="../media/image198.png"/><Relationship Id="rId1" Type="http://schemas.openxmlformats.org/officeDocument/2006/relationships/slideLayout" Target="../slideLayouts/slideLayout12.xml"/></Relationships>
</file>

<file path=ppt/slides/_rels/slide115.xml.rels><?xml version="1.0" encoding="UTF-8" standalone="yes"?>
<Relationships xmlns="http://schemas.openxmlformats.org/package/2006/relationships"><Relationship Id="rId2" Type="http://schemas.openxmlformats.org/officeDocument/2006/relationships/image" Target="../media/image199.png"/><Relationship Id="rId1" Type="http://schemas.openxmlformats.org/officeDocument/2006/relationships/slideLayout" Target="../slideLayouts/slideLayout12.xml"/></Relationships>
</file>

<file path=ppt/slides/_rels/slide116.xml.rels><?xml version="1.0" encoding="UTF-8" standalone="yes"?>
<Relationships xmlns="http://schemas.openxmlformats.org/package/2006/relationships"><Relationship Id="rId2" Type="http://schemas.openxmlformats.org/officeDocument/2006/relationships/image" Target="../media/image200.png"/><Relationship Id="rId1" Type="http://schemas.openxmlformats.org/officeDocument/2006/relationships/slideLayout" Target="../slideLayouts/slideLayout12.xml"/></Relationships>
</file>

<file path=ppt/slides/_rels/slide117.xml.rels><?xml version="1.0" encoding="UTF-8" standalone="yes"?>
<Relationships xmlns="http://schemas.openxmlformats.org/package/2006/relationships"><Relationship Id="rId2" Type="http://schemas.openxmlformats.org/officeDocument/2006/relationships/image" Target="../media/image201.png"/><Relationship Id="rId1" Type="http://schemas.openxmlformats.org/officeDocument/2006/relationships/slideLayout" Target="../slideLayouts/slideLayout12.xml"/></Relationships>
</file>

<file path=ppt/slides/_rels/slide118.xml.rels><?xml version="1.0" encoding="UTF-8" standalone="yes"?>
<Relationships xmlns="http://schemas.openxmlformats.org/package/2006/relationships"><Relationship Id="rId2" Type="http://schemas.openxmlformats.org/officeDocument/2006/relationships/image" Target="../media/image202.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3" Type="http://schemas.openxmlformats.org/officeDocument/2006/relationships/image" Target="../media/image203.png"/><Relationship Id="rId2" Type="http://schemas.openxmlformats.org/officeDocument/2006/relationships/notesSlide" Target="../notesSlides/notesSlide13.xml"/><Relationship Id="rId1" Type="http://schemas.openxmlformats.org/officeDocument/2006/relationships/slideLayout" Target="../slideLayouts/slideLayout13.xml"/><Relationship Id="rId4" Type="http://schemas.openxmlformats.org/officeDocument/2006/relationships/image" Target="../media/image204.png"/></Relationships>
</file>

<file path=ppt/slides/_rels/slide1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3" Type="http://schemas.openxmlformats.org/officeDocument/2006/relationships/image" Target="../media/image205.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21.xml.rels><?xml version="1.0" encoding="UTF-8" standalone="yes"?>
<Relationships xmlns="http://schemas.openxmlformats.org/package/2006/relationships"><Relationship Id="rId2" Type="http://schemas.openxmlformats.org/officeDocument/2006/relationships/image" Target="../media/image206.emf"/><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2.vml"/><Relationship Id="rId4" Type="http://schemas.openxmlformats.org/officeDocument/2006/relationships/image" Target="../media/image207.png"/></Relationships>
</file>

<file path=ppt/slides/_rels/slide123.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image" Target="../media/image209.png"/><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9.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jpe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130.xml.rels><?xml version="1.0" encoding="UTF-8" standalone="yes"?>
<Relationships xmlns="http://schemas.openxmlformats.org/package/2006/relationships"><Relationship Id="rId2" Type="http://schemas.openxmlformats.org/officeDocument/2006/relationships/image" Target="../media/image212.png"/><Relationship Id="rId1" Type="http://schemas.openxmlformats.org/officeDocument/2006/relationships/slideLayout" Target="../slideLayouts/slideLayout17.xml"/></Relationships>
</file>

<file path=ppt/slides/_rels/slide131.xml.rels><?xml version="1.0" encoding="UTF-8" standalone="yes"?>
<Relationships xmlns="http://schemas.openxmlformats.org/package/2006/relationships"><Relationship Id="rId2" Type="http://schemas.openxmlformats.org/officeDocument/2006/relationships/image" Target="../media/image213.jpeg"/><Relationship Id="rId1" Type="http://schemas.openxmlformats.org/officeDocument/2006/relationships/slideLayout" Target="../slideLayouts/slideLayout17.xml"/></Relationships>
</file>

<file path=ppt/slides/_rels/slide132.xml.rels><?xml version="1.0" encoding="UTF-8" standalone="yes"?>
<Relationships xmlns="http://schemas.openxmlformats.org/package/2006/relationships"><Relationship Id="rId2" Type="http://schemas.openxmlformats.org/officeDocument/2006/relationships/image" Target="../media/image214.png"/><Relationship Id="rId1" Type="http://schemas.openxmlformats.org/officeDocument/2006/relationships/slideLayout" Target="../slideLayouts/slideLayout7.xml"/></Relationships>
</file>

<file path=ppt/slides/_rels/slide133.xml.rels><?xml version="1.0" encoding="UTF-8" standalone="yes"?>
<Relationships xmlns="http://schemas.openxmlformats.org/package/2006/relationships"><Relationship Id="rId3" Type="http://schemas.openxmlformats.org/officeDocument/2006/relationships/image" Target="../media/image216.jpg"/><Relationship Id="rId2" Type="http://schemas.openxmlformats.org/officeDocument/2006/relationships/image" Target="../media/image215.png"/><Relationship Id="rId1" Type="http://schemas.openxmlformats.org/officeDocument/2006/relationships/slideLayout" Target="../slideLayouts/slideLayout7.xml"/><Relationship Id="rId4" Type="http://schemas.openxmlformats.org/officeDocument/2006/relationships/image" Target="../media/image217.jpg"/></Relationships>
</file>

<file path=ppt/slides/_rels/slide134.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12.xml"/></Relationships>
</file>

<file path=ppt/slides/_rels/slide135.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12.xml"/></Relationships>
</file>

<file path=ppt/slides/_rels/slide136.xml.rels><?xml version="1.0" encoding="UTF-8" standalone="yes"?>
<Relationships xmlns="http://schemas.openxmlformats.org/package/2006/relationships"><Relationship Id="rId2" Type="http://schemas.openxmlformats.org/officeDocument/2006/relationships/image" Target="../media/image220.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221.png"/><Relationship Id="rId2" Type="http://schemas.openxmlformats.org/officeDocument/2006/relationships/notesSlide" Target="../notesSlides/notesSlide15.xml"/><Relationship Id="rId1" Type="http://schemas.openxmlformats.org/officeDocument/2006/relationships/slideLayout" Target="../slideLayouts/slideLayout13.xml"/></Relationships>
</file>

<file path=ppt/slides/_rels/slide138.xml.rels><?xml version="1.0" encoding="UTF-8" standalone="yes"?>
<Relationships xmlns="http://schemas.openxmlformats.org/package/2006/relationships"><Relationship Id="rId2" Type="http://schemas.openxmlformats.org/officeDocument/2006/relationships/image" Target="../media/image222.png"/><Relationship Id="rId1" Type="http://schemas.openxmlformats.org/officeDocument/2006/relationships/slideLayout" Target="../slideLayouts/slideLayout7.xml"/></Relationships>
</file>

<file path=ppt/slides/_rels/slide139.xml.rels><?xml version="1.0" encoding="UTF-8" standalone="yes"?>
<Relationships xmlns="http://schemas.openxmlformats.org/package/2006/relationships"><Relationship Id="rId2" Type="http://schemas.openxmlformats.org/officeDocument/2006/relationships/image" Target="../media/image223.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140.xml.rels><?xml version="1.0" encoding="UTF-8" standalone="yes"?>
<Relationships xmlns="http://schemas.openxmlformats.org/package/2006/relationships"><Relationship Id="rId3" Type="http://schemas.openxmlformats.org/officeDocument/2006/relationships/image" Target="../media/image211.png"/><Relationship Id="rId2" Type="http://schemas.openxmlformats.org/officeDocument/2006/relationships/image" Target="../media/image210.jpeg"/><Relationship Id="rId1" Type="http://schemas.openxmlformats.org/officeDocument/2006/relationships/slideLayout" Target="../slideLayouts/slideLayout12.xml"/><Relationship Id="rId4" Type="http://schemas.openxmlformats.org/officeDocument/2006/relationships/image" Target="../media/image224.png"/></Relationships>
</file>

<file path=ppt/slides/_rels/slide141.xml.rels><?xml version="1.0" encoding="UTF-8" standalone="yes"?>
<Relationships xmlns="http://schemas.openxmlformats.org/package/2006/relationships"><Relationship Id="rId3" Type="http://schemas.openxmlformats.org/officeDocument/2006/relationships/image" Target="../media/image226.png"/><Relationship Id="rId2" Type="http://schemas.openxmlformats.org/officeDocument/2006/relationships/image" Target="../media/image225.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2" Type="http://schemas.openxmlformats.org/officeDocument/2006/relationships/image" Target="../media/image227.jpeg"/><Relationship Id="rId1" Type="http://schemas.openxmlformats.org/officeDocument/2006/relationships/slideLayout" Target="../slideLayouts/slideLayout12.xml"/></Relationships>
</file>

<file path=ppt/slides/_rels/slide143.xml.rels><?xml version="1.0" encoding="UTF-8" standalone="yes"?>
<Relationships xmlns="http://schemas.openxmlformats.org/package/2006/relationships"><Relationship Id="rId2" Type="http://schemas.openxmlformats.org/officeDocument/2006/relationships/image" Target="../media/image228.png"/><Relationship Id="rId1" Type="http://schemas.openxmlformats.org/officeDocument/2006/relationships/slideLayout" Target="../slideLayouts/slideLayout7.xml"/></Relationships>
</file>

<file path=ppt/slides/_rels/slide144.xml.rels><?xml version="1.0" encoding="UTF-8" standalone="yes"?>
<Relationships xmlns="http://schemas.openxmlformats.org/package/2006/relationships"><Relationship Id="rId2" Type="http://schemas.openxmlformats.org/officeDocument/2006/relationships/image" Target="../media/image229.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image" Target="../media/image230.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232.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47.xml.rels><?xml version="1.0" encoding="UTF-8" standalone="yes"?>
<Relationships xmlns="http://schemas.openxmlformats.org/package/2006/relationships"><Relationship Id="rId3" Type="http://schemas.openxmlformats.org/officeDocument/2006/relationships/image" Target="../media/image233.png"/><Relationship Id="rId2" Type="http://schemas.openxmlformats.org/officeDocument/2006/relationships/image" Target="../media/image191.png"/><Relationship Id="rId1" Type="http://schemas.openxmlformats.org/officeDocument/2006/relationships/slideLayout" Target="../slideLayouts/slideLayout7.xml"/></Relationships>
</file>

<file path=ppt/slides/_rels/slide148.xml.rels><?xml version="1.0" encoding="UTF-8" standalone="yes"?>
<Relationships xmlns="http://schemas.openxmlformats.org/package/2006/relationships"><Relationship Id="rId2" Type="http://schemas.openxmlformats.org/officeDocument/2006/relationships/image" Target="../media/image234.png"/><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image" Target="../media/image236.png"/><Relationship Id="rId2" Type="http://schemas.openxmlformats.org/officeDocument/2006/relationships/image" Target="../media/image235.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3" Type="http://schemas.openxmlformats.org/officeDocument/2006/relationships/image" Target="../media/image238.png"/><Relationship Id="rId2" Type="http://schemas.openxmlformats.org/officeDocument/2006/relationships/image" Target="../media/image237.png"/><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2" Type="http://schemas.openxmlformats.org/officeDocument/2006/relationships/image" Target="../media/image239.png"/><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2" Type="http://schemas.openxmlformats.org/officeDocument/2006/relationships/image" Target="../media/image241.png"/><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2" Type="http://schemas.openxmlformats.org/officeDocument/2006/relationships/image" Target="../media/image242.png"/><Relationship Id="rId1" Type="http://schemas.openxmlformats.org/officeDocument/2006/relationships/slideLayout" Target="../slideLayouts/slideLayout7.xml"/></Relationships>
</file>

<file path=ppt/slides/_rels/slide156.xml.rels><?xml version="1.0" encoding="UTF-8" standalone="yes"?>
<Relationships xmlns="http://schemas.openxmlformats.org/package/2006/relationships"><Relationship Id="rId2" Type="http://schemas.openxmlformats.org/officeDocument/2006/relationships/image" Target="../media/image243.png"/><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3" Type="http://schemas.openxmlformats.org/officeDocument/2006/relationships/image" Target="../media/image245.png"/><Relationship Id="rId2" Type="http://schemas.openxmlformats.org/officeDocument/2006/relationships/image" Target="../media/image244.png"/><Relationship Id="rId1" Type="http://schemas.openxmlformats.org/officeDocument/2006/relationships/slideLayout" Target="../slideLayouts/slideLayout7.xml"/></Relationships>
</file>

<file path=ppt/slides/_rels/slide158.xml.rels><?xml version="1.0" encoding="UTF-8" standalone="yes"?>
<Relationships xmlns="http://schemas.openxmlformats.org/package/2006/relationships"><Relationship Id="rId2" Type="http://schemas.openxmlformats.org/officeDocument/2006/relationships/image" Target="../media/image246.png"/><Relationship Id="rId1" Type="http://schemas.openxmlformats.org/officeDocument/2006/relationships/slideLayout" Target="../slideLayouts/slideLayout12.xml"/></Relationships>
</file>

<file path=ppt/slides/_rels/slide159.xml.rels><?xml version="1.0" encoding="UTF-8" standalone="yes"?>
<Relationships xmlns="http://schemas.openxmlformats.org/package/2006/relationships"><Relationship Id="rId3" Type="http://schemas.openxmlformats.org/officeDocument/2006/relationships/image" Target="../media/image248.png"/><Relationship Id="rId2" Type="http://schemas.openxmlformats.org/officeDocument/2006/relationships/image" Target="../media/image24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2" Type="http://schemas.openxmlformats.org/officeDocument/2006/relationships/image" Target="../media/image249.png"/><Relationship Id="rId1" Type="http://schemas.openxmlformats.org/officeDocument/2006/relationships/slideLayout" Target="../slideLayouts/slideLayout7.xml"/></Relationships>
</file>

<file path=ppt/slides/_rels/slide161.xml.rels><?xml version="1.0" encoding="UTF-8" standalone="yes"?>
<Relationships xmlns="http://schemas.openxmlformats.org/package/2006/relationships"><Relationship Id="rId3" Type="http://schemas.openxmlformats.org/officeDocument/2006/relationships/image" Target="../media/image251.png"/><Relationship Id="rId2" Type="http://schemas.openxmlformats.org/officeDocument/2006/relationships/image" Target="../media/image250.png"/><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3" Type="http://schemas.openxmlformats.org/officeDocument/2006/relationships/image" Target="../media/image253.png"/><Relationship Id="rId2" Type="http://schemas.openxmlformats.org/officeDocument/2006/relationships/image" Target="../media/image252.png"/><Relationship Id="rId1" Type="http://schemas.openxmlformats.org/officeDocument/2006/relationships/slideLayout" Target="../slideLayouts/slideLayout2.xml"/><Relationship Id="rId4" Type="http://schemas.openxmlformats.org/officeDocument/2006/relationships/image" Target="../media/image254.png"/></Relationships>
</file>

<file path=ppt/slides/_rels/slide163.xml.rels><?xml version="1.0" encoding="UTF-8" standalone="yes"?>
<Relationships xmlns="http://schemas.openxmlformats.org/package/2006/relationships"><Relationship Id="rId3" Type="http://schemas.openxmlformats.org/officeDocument/2006/relationships/image" Target="../media/image256.png"/><Relationship Id="rId2" Type="http://schemas.openxmlformats.org/officeDocument/2006/relationships/image" Target="../media/image255.jpg"/><Relationship Id="rId1" Type="http://schemas.openxmlformats.org/officeDocument/2006/relationships/slideLayout" Target="../slideLayouts/slideLayout2.xml"/><Relationship Id="rId6" Type="http://schemas.openxmlformats.org/officeDocument/2006/relationships/image" Target="../media/image259.jpg"/><Relationship Id="rId5" Type="http://schemas.openxmlformats.org/officeDocument/2006/relationships/image" Target="../media/image258.png"/><Relationship Id="rId4" Type="http://schemas.openxmlformats.org/officeDocument/2006/relationships/image" Target="../media/image257.png"/></Relationships>
</file>

<file path=ppt/slides/_rels/slide164.xml.rels><?xml version="1.0" encoding="UTF-8" standalone="yes"?>
<Relationships xmlns="http://schemas.openxmlformats.org/package/2006/relationships"><Relationship Id="rId8" Type="http://schemas.openxmlformats.org/officeDocument/2006/relationships/image" Target="../media/image266.png"/><Relationship Id="rId13" Type="http://schemas.openxmlformats.org/officeDocument/2006/relationships/image" Target="../media/image271.jpg"/><Relationship Id="rId18" Type="http://schemas.openxmlformats.org/officeDocument/2006/relationships/image" Target="../media/image276.jpg"/><Relationship Id="rId3" Type="http://schemas.openxmlformats.org/officeDocument/2006/relationships/image" Target="../media/image261.png"/><Relationship Id="rId21" Type="http://schemas.openxmlformats.org/officeDocument/2006/relationships/image" Target="../media/image279.png"/><Relationship Id="rId7" Type="http://schemas.openxmlformats.org/officeDocument/2006/relationships/image" Target="../media/image265.png"/><Relationship Id="rId12" Type="http://schemas.openxmlformats.org/officeDocument/2006/relationships/image" Target="../media/image270.jpg"/><Relationship Id="rId17" Type="http://schemas.openxmlformats.org/officeDocument/2006/relationships/image" Target="../media/image275.jpg"/><Relationship Id="rId2" Type="http://schemas.openxmlformats.org/officeDocument/2006/relationships/image" Target="../media/image260.png"/><Relationship Id="rId16" Type="http://schemas.openxmlformats.org/officeDocument/2006/relationships/image" Target="../media/image274.jpg"/><Relationship Id="rId20" Type="http://schemas.openxmlformats.org/officeDocument/2006/relationships/image" Target="../media/image278.jpg"/><Relationship Id="rId1" Type="http://schemas.openxmlformats.org/officeDocument/2006/relationships/slideLayout" Target="../slideLayouts/slideLayout14.xml"/><Relationship Id="rId6" Type="http://schemas.openxmlformats.org/officeDocument/2006/relationships/image" Target="../media/image264.png"/><Relationship Id="rId11" Type="http://schemas.openxmlformats.org/officeDocument/2006/relationships/image" Target="../media/image269.png"/><Relationship Id="rId5" Type="http://schemas.openxmlformats.org/officeDocument/2006/relationships/image" Target="../media/image263.png"/><Relationship Id="rId15" Type="http://schemas.openxmlformats.org/officeDocument/2006/relationships/image" Target="../media/image273.jpg"/><Relationship Id="rId10" Type="http://schemas.openxmlformats.org/officeDocument/2006/relationships/image" Target="../media/image268.png"/><Relationship Id="rId19" Type="http://schemas.openxmlformats.org/officeDocument/2006/relationships/image" Target="../media/image277.png"/><Relationship Id="rId4" Type="http://schemas.openxmlformats.org/officeDocument/2006/relationships/image" Target="../media/image262.png"/><Relationship Id="rId9" Type="http://schemas.openxmlformats.org/officeDocument/2006/relationships/image" Target="../media/image267.png"/><Relationship Id="rId14" Type="http://schemas.openxmlformats.org/officeDocument/2006/relationships/image" Target="../media/image272.jpg"/></Relationships>
</file>

<file path=ppt/slides/_rels/slide165.xml.rels><?xml version="1.0" encoding="UTF-8" standalone="yes"?>
<Relationships xmlns="http://schemas.openxmlformats.org/package/2006/relationships"><Relationship Id="rId8" Type="http://schemas.openxmlformats.org/officeDocument/2006/relationships/image" Target="../media/image286.jpg"/><Relationship Id="rId3" Type="http://schemas.openxmlformats.org/officeDocument/2006/relationships/image" Target="../media/image281.jpeg"/><Relationship Id="rId7" Type="http://schemas.openxmlformats.org/officeDocument/2006/relationships/image" Target="../media/image285.jpeg"/><Relationship Id="rId2" Type="http://schemas.openxmlformats.org/officeDocument/2006/relationships/image" Target="../media/image280.jpeg"/><Relationship Id="rId1" Type="http://schemas.openxmlformats.org/officeDocument/2006/relationships/slideLayout" Target="../slideLayouts/slideLayout14.xml"/><Relationship Id="rId6" Type="http://schemas.openxmlformats.org/officeDocument/2006/relationships/image" Target="../media/image284.jpg"/><Relationship Id="rId5" Type="http://schemas.openxmlformats.org/officeDocument/2006/relationships/image" Target="../media/image283.jpeg"/><Relationship Id="rId4" Type="http://schemas.openxmlformats.org/officeDocument/2006/relationships/image" Target="../media/image282.jpeg"/></Relationships>
</file>

<file path=ppt/slides/_rels/slide166.xml.rels><?xml version="1.0" encoding="UTF-8" standalone="yes"?>
<Relationships xmlns="http://schemas.openxmlformats.org/package/2006/relationships"><Relationship Id="rId3" Type="http://schemas.openxmlformats.org/officeDocument/2006/relationships/image" Target="../media/image288.jpeg"/><Relationship Id="rId2" Type="http://schemas.openxmlformats.org/officeDocument/2006/relationships/image" Target="../media/image287.jpg"/><Relationship Id="rId1" Type="http://schemas.openxmlformats.org/officeDocument/2006/relationships/slideLayout" Target="../slideLayouts/slideLayout14.xml"/><Relationship Id="rId6" Type="http://schemas.openxmlformats.org/officeDocument/2006/relationships/image" Target="../media/image291.png"/><Relationship Id="rId5" Type="http://schemas.openxmlformats.org/officeDocument/2006/relationships/image" Target="../media/image290.png"/><Relationship Id="rId4" Type="http://schemas.openxmlformats.org/officeDocument/2006/relationships/image" Target="../media/image289.jpeg"/></Relationships>
</file>

<file path=ppt/slides/_rels/slide167.xml.rels><?xml version="1.0" encoding="UTF-8" standalone="yes"?>
<Relationships xmlns="http://schemas.openxmlformats.org/package/2006/relationships"><Relationship Id="rId2" Type="http://schemas.openxmlformats.org/officeDocument/2006/relationships/image" Target="../media/image292.png"/><Relationship Id="rId1" Type="http://schemas.openxmlformats.org/officeDocument/2006/relationships/slideLayout" Target="../slideLayouts/slideLayout7.xml"/></Relationships>
</file>

<file path=ppt/slides/_rels/slide168.xml.rels><?xml version="1.0" encoding="UTF-8" standalone="yes"?>
<Relationships xmlns="http://schemas.openxmlformats.org/package/2006/relationships"><Relationship Id="rId2" Type="http://schemas.openxmlformats.org/officeDocument/2006/relationships/image" Target="../media/image293.png"/><Relationship Id="rId1" Type="http://schemas.openxmlformats.org/officeDocument/2006/relationships/slideLayout" Target="../slideLayouts/slideLayout7.xml"/></Relationships>
</file>

<file path=ppt/slides/_rels/slide169.xml.rels><?xml version="1.0" encoding="UTF-8" standalone="yes"?>
<Relationships xmlns="http://schemas.openxmlformats.org/package/2006/relationships"><Relationship Id="rId2" Type="http://schemas.openxmlformats.org/officeDocument/2006/relationships/image" Target="../media/image294.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2.png"/><Relationship Id="rId7"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jpg"/><Relationship Id="rId9" Type="http://schemas.openxmlformats.org/officeDocument/2006/relationships/image" Target="../media/image18.png"/></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g"/><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40.jpg"/><Relationship Id="rId4" Type="http://schemas.openxmlformats.org/officeDocument/2006/relationships/image" Target="../media/image39.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46.jpg"/><Relationship Id="rId7" Type="http://schemas.openxmlformats.org/officeDocument/2006/relationships/image" Target="../media/image50.jpg"/><Relationship Id="rId2" Type="http://schemas.openxmlformats.org/officeDocument/2006/relationships/image" Target="../media/image45.jpg"/><Relationship Id="rId1" Type="http://schemas.openxmlformats.org/officeDocument/2006/relationships/slideLayout" Target="../slideLayouts/slideLayout14.xml"/><Relationship Id="rId6" Type="http://schemas.openxmlformats.org/officeDocument/2006/relationships/image" Target="../media/image49.png"/><Relationship Id="rId5" Type="http://schemas.openxmlformats.org/officeDocument/2006/relationships/image" Target="../media/image48.jpg"/><Relationship Id="rId4" Type="http://schemas.openxmlformats.org/officeDocument/2006/relationships/image" Target="../media/image47.jpg"/></Relationships>
</file>

<file path=ppt/slides/_rels/slide2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jpeg"/><Relationship Id="rId1" Type="http://schemas.openxmlformats.org/officeDocument/2006/relationships/slideLayout" Target="../slideLayouts/slideLayout7.xml"/><Relationship Id="rId4" Type="http://schemas.openxmlformats.org/officeDocument/2006/relationships/image" Target="../media/image53.jpeg"/></Relationships>
</file>

<file path=ppt/slides/_rels/slide26.xml.rels><?xml version="1.0" encoding="UTF-8" standalone="yes"?>
<Relationships xmlns="http://schemas.openxmlformats.org/package/2006/relationships"><Relationship Id="rId3" Type="http://schemas.openxmlformats.org/officeDocument/2006/relationships/image" Target="../media/image55.jpg"/><Relationship Id="rId2" Type="http://schemas.openxmlformats.org/officeDocument/2006/relationships/image" Target="../media/image54.jpeg"/><Relationship Id="rId1" Type="http://schemas.openxmlformats.org/officeDocument/2006/relationships/slideLayout" Target="../slideLayouts/slideLayout7.xml"/><Relationship Id="rId5" Type="http://schemas.openxmlformats.org/officeDocument/2006/relationships/image" Target="../media/image57.jpg"/><Relationship Id="rId4" Type="http://schemas.openxmlformats.org/officeDocument/2006/relationships/image" Target="../media/image56.jpg"/></Relationships>
</file>

<file path=ppt/slides/_rels/slide27.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60.jp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7.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s>
</file>

<file path=ppt/slides/_rels/slide31.xml.rels><?xml version="1.0" encoding="UTF-8" standalone="yes"?>
<Relationships xmlns="http://schemas.openxmlformats.org/package/2006/relationships"><Relationship Id="rId2" Type="http://schemas.openxmlformats.org/officeDocument/2006/relationships/image" Target="../media/image67.jpeg"/><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image" Target="../media/image68.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2.xml"/><Relationship Id="rId1" Type="http://schemas.openxmlformats.org/officeDocument/2006/relationships/slideLayout" Target="../slideLayouts/slideLayout7.xml"/><Relationship Id="rId6" Type="http://schemas.openxmlformats.org/officeDocument/2006/relationships/image" Target="../media/image73.jpeg"/><Relationship Id="rId5" Type="http://schemas.openxmlformats.org/officeDocument/2006/relationships/image" Target="../media/image72.png"/><Relationship Id="rId4" Type="http://schemas.openxmlformats.org/officeDocument/2006/relationships/image" Target="../media/image71.jpeg"/></Relationships>
</file>

<file path=ppt/slides/_rels/slide34.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6.png"/></Relationships>
</file>

<file path=ppt/slides/_rels/slide36.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8.jpeg"/></Relationships>
</file>

<file path=ppt/slides/_rels/slide37.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png"/><Relationship Id="rId4" Type="http://schemas.openxmlformats.org/officeDocument/2006/relationships/image" Target="../media/image80.png"/></Relationships>
</file>

<file path=ppt/slides/_rels/slide38.xml.rels><?xml version="1.0" encoding="UTF-8" standalone="yes"?>
<Relationships xmlns="http://schemas.openxmlformats.org/package/2006/relationships"><Relationship Id="rId3" Type="http://schemas.openxmlformats.org/officeDocument/2006/relationships/image" Target="../media/image85.jpeg"/><Relationship Id="rId2" Type="http://schemas.openxmlformats.org/officeDocument/2006/relationships/notesSlide" Target="../notesSlides/notesSlide7.xml"/><Relationship Id="rId1" Type="http://schemas.openxmlformats.org/officeDocument/2006/relationships/slideLayout" Target="../slideLayouts/slideLayout7.xml"/><Relationship Id="rId4" Type="http://schemas.openxmlformats.org/officeDocument/2006/relationships/image" Target="../media/image86.jpeg"/></Relationships>
</file>

<file path=ppt/slides/_rels/slide39.xml.rels><?xml version="1.0" encoding="UTF-8" standalone="yes"?>
<Relationships xmlns="http://schemas.openxmlformats.org/package/2006/relationships"><Relationship Id="rId8" Type="http://schemas.openxmlformats.org/officeDocument/2006/relationships/image" Target="../media/image88.png"/><Relationship Id="rId3" Type="http://schemas.openxmlformats.org/officeDocument/2006/relationships/image" Target="../media/image89.png"/><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90.png"/><Relationship Id="rId5" Type="http://schemas.openxmlformats.org/officeDocument/2006/relationships/image" Target="../media/image87.png"/><Relationship Id="rId4" Type="http://schemas.openxmlformats.org/officeDocument/2006/relationships/oleObject" Target="../embeddings/oleObject1.bin"/><Relationship Id="rId9" Type="http://schemas.openxmlformats.org/officeDocument/2006/relationships/image" Target="../media/image91.emf"/></Relationships>
</file>

<file path=ppt/slides/_rels/slide4.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8" Type="http://schemas.openxmlformats.org/officeDocument/2006/relationships/image" Target="../media/image97.wmf"/><Relationship Id="rId3" Type="http://schemas.openxmlformats.org/officeDocument/2006/relationships/image" Target="../media/image92.wmf"/><Relationship Id="rId7" Type="http://schemas.openxmlformats.org/officeDocument/2006/relationships/image" Target="../media/image96.wmf"/><Relationship Id="rId12" Type="http://schemas.openxmlformats.org/officeDocument/2006/relationships/image" Target="../media/image101.jpeg"/><Relationship Id="rId2" Type="http://schemas.openxmlformats.org/officeDocument/2006/relationships/notesSlide" Target="../notesSlides/notesSlide8.xml"/><Relationship Id="rId1" Type="http://schemas.openxmlformats.org/officeDocument/2006/relationships/slideLayout" Target="../slideLayouts/slideLayout16.xml"/><Relationship Id="rId6" Type="http://schemas.openxmlformats.org/officeDocument/2006/relationships/image" Target="../media/image95.png"/><Relationship Id="rId11" Type="http://schemas.openxmlformats.org/officeDocument/2006/relationships/image" Target="../media/image100.png"/><Relationship Id="rId5" Type="http://schemas.openxmlformats.org/officeDocument/2006/relationships/image" Target="../media/image94.emf"/><Relationship Id="rId10" Type="http://schemas.openxmlformats.org/officeDocument/2006/relationships/image" Target="../media/image99.png"/><Relationship Id="rId4" Type="http://schemas.openxmlformats.org/officeDocument/2006/relationships/image" Target="../media/image93.wmf"/><Relationship Id="rId9" Type="http://schemas.openxmlformats.org/officeDocument/2006/relationships/image" Target="../media/image98.wmf"/></Relationships>
</file>

<file path=ppt/slides/_rels/slide41.xml.rels><?xml version="1.0" encoding="UTF-8" standalone="yes"?>
<Relationships xmlns="http://schemas.openxmlformats.org/package/2006/relationships"><Relationship Id="rId3" Type="http://schemas.openxmlformats.org/officeDocument/2006/relationships/image" Target="../media/image10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103.png"/><Relationship Id="rId1" Type="http://schemas.openxmlformats.org/officeDocument/2006/relationships/slideLayout" Target="../slideLayouts/slideLayout15.xml"/><Relationship Id="rId6" Type="http://schemas.openxmlformats.org/officeDocument/2006/relationships/image" Target="../media/image107.png"/><Relationship Id="rId5" Type="http://schemas.openxmlformats.org/officeDocument/2006/relationships/image" Target="../media/image106.png"/><Relationship Id="rId4" Type="http://schemas.openxmlformats.org/officeDocument/2006/relationships/image" Target="../media/image105.png"/></Relationships>
</file>

<file path=ppt/slides/_rels/slide43.xml.rels><?xml version="1.0" encoding="UTF-8" standalone="yes"?>
<Relationships xmlns="http://schemas.openxmlformats.org/package/2006/relationships"><Relationship Id="rId3" Type="http://schemas.openxmlformats.org/officeDocument/2006/relationships/image" Target="../media/image109.png"/><Relationship Id="rId2" Type="http://schemas.openxmlformats.org/officeDocument/2006/relationships/image" Target="../media/image10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image" Target="../media/image116.png"/><Relationship Id="rId3" Type="http://schemas.openxmlformats.org/officeDocument/2006/relationships/image" Target="../media/image111.png"/><Relationship Id="rId7" Type="http://schemas.openxmlformats.org/officeDocument/2006/relationships/image" Target="../media/image115.jpg"/><Relationship Id="rId2" Type="http://schemas.openxmlformats.org/officeDocument/2006/relationships/image" Target="../media/image110.png"/><Relationship Id="rId1" Type="http://schemas.openxmlformats.org/officeDocument/2006/relationships/slideLayout" Target="../slideLayouts/slideLayout14.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3.png"/><Relationship Id="rId10" Type="http://schemas.openxmlformats.org/officeDocument/2006/relationships/image" Target="../media/image118.png"/><Relationship Id="rId4" Type="http://schemas.openxmlformats.org/officeDocument/2006/relationships/image" Target="../media/image112.png"/><Relationship Id="rId9" Type="http://schemas.openxmlformats.org/officeDocument/2006/relationships/image" Target="../media/image117.png"/></Relationships>
</file>

<file path=ppt/slides/_rels/slide45.xml.rels><?xml version="1.0" encoding="UTF-8" standalone="yes"?>
<Relationships xmlns="http://schemas.openxmlformats.org/package/2006/relationships"><Relationship Id="rId3" Type="http://schemas.openxmlformats.org/officeDocument/2006/relationships/image" Target="../media/image121.jpg"/><Relationship Id="rId2" Type="http://schemas.openxmlformats.org/officeDocument/2006/relationships/image" Target="../media/image120.jp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123.png"/><Relationship Id="rId2" Type="http://schemas.openxmlformats.org/officeDocument/2006/relationships/image" Target="../media/image12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125.jpg"/><Relationship Id="rId2" Type="http://schemas.openxmlformats.org/officeDocument/2006/relationships/image" Target="../media/image124.jp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26.jp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27.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30.jpg"/><Relationship Id="rId2" Type="http://schemas.openxmlformats.org/officeDocument/2006/relationships/image" Target="../media/image129.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10.xml"/><Relationship Id="rId1" Type="http://schemas.openxmlformats.org/officeDocument/2006/relationships/slideLayout" Target="../slideLayouts/slideLayout7.xml"/><Relationship Id="rId4" Type="http://schemas.openxmlformats.org/officeDocument/2006/relationships/image" Target="../media/image78.jpe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31.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image" Target="../media/image134.pn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60.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image" Target="../media/image138.png"/><Relationship Id="rId1" Type="http://schemas.openxmlformats.org/officeDocument/2006/relationships/slideLayout" Target="../slideLayouts/slideLayout2.xml"/><Relationship Id="rId5" Type="http://schemas.openxmlformats.org/officeDocument/2006/relationships/image" Target="../media/image141.png"/><Relationship Id="rId4" Type="http://schemas.openxmlformats.org/officeDocument/2006/relationships/image" Target="../media/image140.png"/></Relationships>
</file>

<file path=ppt/slides/_rels/slide62.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43.jpg"/></Relationships>
</file>

<file path=ppt/slides/_rels/slide63.xml.rels><?xml version="1.0" encoding="UTF-8" standalone="yes"?>
<Relationships xmlns="http://schemas.openxmlformats.org/package/2006/relationships"><Relationship Id="rId3" Type="http://schemas.openxmlformats.org/officeDocument/2006/relationships/image" Target="../media/image144.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image" Target="../media/image146.jp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47.jp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7.xml"/></Relationships>
</file>

<file path=ppt/slides/_rels/slide73.xml.rels><?xml version="1.0" encoding="UTF-8" standalone="yes"?>
<Relationships xmlns="http://schemas.openxmlformats.org/package/2006/relationships"><Relationship Id="rId2" Type="http://schemas.openxmlformats.org/officeDocument/2006/relationships/image" Target="../media/image152.png"/><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7.xml"/></Relationships>
</file>

<file path=ppt/slides/_rels/slide76.xml.rels><?xml version="1.0" encoding="UTF-8" standalone="yes"?>
<Relationships xmlns="http://schemas.openxmlformats.org/package/2006/relationships"><Relationship Id="rId2" Type="http://schemas.openxmlformats.org/officeDocument/2006/relationships/image" Target="../media/image155.png"/><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2" Type="http://schemas.openxmlformats.org/officeDocument/2006/relationships/image" Target="../media/image156.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2" Type="http://schemas.openxmlformats.org/officeDocument/2006/relationships/image" Target="../media/image158.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image" Target="../media/image163.pn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164.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65.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2" Type="http://schemas.openxmlformats.org/officeDocument/2006/relationships/image" Target="../media/image166.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167.pn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16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image" Target="../media/image170.png"/><Relationship Id="rId2" Type="http://schemas.openxmlformats.org/officeDocument/2006/relationships/image" Target="../media/image169.png"/><Relationship Id="rId1" Type="http://schemas.openxmlformats.org/officeDocument/2006/relationships/slideLayout" Target="../slideLayouts/slideLayout2.xml"/><Relationship Id="rId4" Type="http://schemas.openxmlformats.org/officeDocument/2006/relationships/image" Target="../media/image171.png"/></Relationships>
</file>

<file path=ppt/slides/_rels/slide91.xml.rels><?xml version="1.0" encoding="UTF-8" standalone="yes"?>
<Relationships xmlns="http://schemas.openxmlformats.org/package/2006/relationships"><Relationship Id="rId3" Type="http://schemas.openxmlformats.org/officeDocument/2006/relationships/image" Target="../media/image173.png"/><Relationship Id="rId2" Type="http://schemas.openxmlformats.org/officeDocument/2006/relationships/image" Target="../media/image172.pn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174.png"/><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7.xml"/></Relationships>
</file>

<file path=ppt/slides/_rels/slide95.xml.rels><?xml version="1.0" encoding="UTF-8" standalone="yes"?>
<Relationships xmlns="http://schemas.openxmlformats.org/package/2006/relationships"><Relationship Id="rId2" Type="http://schemas.openxmlformats.org/officeDocument/2006/relationships/image" Target="../media/image177.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12.xml"/></Relationships>
</file>

<file path=ppt/slides/_rels/slide97.xml.rels><?xml version="1.0" encoding="UTF-8" standalone="yes"?>
<Relationships xmlns="http://schemas.openxmlformats.org/package/2006/relationships"><Relationship Id="rId2" Type="http://schemas.openxmlformats.org/officeDocument/2006/relationships/image" Target="../media/image179.png"/><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180.png"/><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2" Type="http://schemas.openxmlformats.org/officeDocument/2006/relationships/image" Target="../media/image18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print">
            <a:lum/>
          </a:blip>
          <a:srcRect/>
          <a:stretch>
            <a:fillRect t="-9000" b="-9000"/>
          </a:stretch>
        </a:blipFill>
        <a:effectLst/>
      </p:bgPr>
    </p:bg>
    <p:spTree>
      <p:nvGrpSpPr>
        <p:cNvPr id="1" name=""/>
        <p:cNvGrpSpPr/>
        <p:nvPr/>
      </p:nvGrpSpPr>
      <p:grpSpPr>
        <a:xfrm>
          <a:off x="0" y="0"/>
          <a:ext cx="0" cy="0"/>
          <a:chOff x="0" y="0"/>
          <a:chExt cx="0" cy="0"/>
        </a:xfrm>
      </p:grpSpPr>
      <p:sp>
        <p:nvSpPr>
          <p:cNvPr id="2" name="Titolo 1"/>
          <p:cNvSpPr>
            <a:spLocks noGrp="1"/>
          </p:cNvSpPr>
          <p:nvPr>
            <p:ph type="ctrTitle"/>
          </p:nvPr>
        </p:nvSpPr>
        <p:spPr>
          <a:xfrm>
            <a:off x="0" y="2823071"/>
            <a:ext cx="9036496" cy="2334121"/>
          </a:xfrm>
        </p:spPr>
        <p:txBody>
          <a:bodyPr>
            <a:normAutofit/>
          </a:bodyPr>
          <a:lstStyle/>
          <a:p>
            <a:r>
              <a:rPr lang="it-IT" sz="3200" dirty="0">
                <a:solidFill>
                  <a:schemeClr val="bg1"/>
                </a:solidFill>
                <a:effectLst/>
                <a:latin typeface="Times New Roman" panose="02020603050405020304" pitchFamily="18" charset="0"/>
              </a:rPr>
              <a:t>Corso di Medicina Omeosinergetica, di Segnale, epigenetica e mitocondriale</a:t>
            </a:r>
            <a:endParaRPr lang="it-IT" sz="3200" dirty="0">
              <a:solidFill>
                <a:schemeClr val="bg1"/>
              </a:solidFill>
              <a:latin typeface="Montserrat" pitchFamily="2" charset="-52"/>
            </a:endParaRPr>
          </a:p>
        </p:txBody>
      </p:sp>
      <p:pic>
        <p:nvPicPr>
          <p:cNvPr id="3" name="Immagine 2">
            <a:extLst>
              <a:ext uri="{FF2B5EF4-FFF2-40B4-BE49-F238E27FC236}">
                <a16:creationId xmlns:a16="http://schemas.microsoft.com/office/drawing/2014/main" id="{E6988A6B-86A2-4D6C-8E20-D860BEA4AA34}"/>
              </a:ext>
            </a:extLst>
          </p:cNvPr>
          <p:cNvPicPr>
            <a:picLocks noChangeAspect="1"/>
          </p:cNvPicPr>
          <p:nvPr/>
        </p:nvPicPr>
        <p:blipFill>
          <a:blip r:embed="rId3"/>
          <a:stretch>
            <a:fillRect/>
          </a:stretch>
        </p:blipFill>
        <p:spPr>
          <a:xfrm>
            <a:off x="2862919" y="23744"/>
            <a:ext cx="1298366" cy="1298366"/>
          </a:xfrm>
          <a:prstGeom prst="rect">
            <a:avLst/>
          </a:prstGeom>
        </p:spPr>
      </p:pic>
      <p:pic>
        <p:nvPicPr>
          <p:cNvPr id="4" name="Immagine 3">
            <a:extLst>
              <a:ext uri="{FF2B5EF4-FFF2-40B4-BE49-F238E27FC236}">
                <a16:creationId xmlns:a16="http://schemas.microsoft.com/office/drawing/2014/main" id="{4E7F4CC5-CD73-4DB4-A08A-B4CCC9B5C02D}"/>
              </a:ext>
            </a:extLst>
          </p:cNvPr>
          <p:cNvPicPr>
            <a:picLocks noChangeAspect="1"/>
          </p:cNvPicPr>
          <p:nvPr/>
        </p:nvPicPr>
        <p:blipFill>
          <a:blip r:embed="rId4"/>
          <a:stretch>
            <a:fillRect/>
          </a:stretch>
        </p:blipFill>
        <p:spPr>
          <a:xfrm>
            <a:off x="4644008" y="44624"/>
            <a:ext cx="2267744" cy="1193550"/>
          </a:xfrm>
          <a:prstGeom prst="rect">
            <a:avLst/>
          </a:prstGeom>
        </p:spPr>
      </p:pic>
      <p:pic>
        <p:nvPicPr>
          <p:cNvPr id="5" name="Immagine 4">
            <a:extLst>
              <a:ext uri="{FF2B5EF4-FFF2-40B4-BE49-F238E27FC236}">
                <a16:creationId xmlns:a16="http://schemas.microsoft.com/office/drawing/2014/main" id="{2AFB5689-E236-4B96-8726-55668B4CB912}"/>
              </a:ext>
            </a:extLst>
          </p:cNvPr>
          <p:cNvPicPr>
            <a:picLocks noChangeAspect="1"/>
          </p:cNvPicPr>
          <p:nvPr/>
        </p:nvPicPr>
        <p:blipFill>
          <a:blip r:embed="rId5"/>
          <a:stretch>
            <a:fillRect/>
          </a:stretch>
        </p:blipFill>
        <p:spPr>
          <a:xfrm>
            <a:off x="7259143" y="23744"/>
            <a:ext cx="1777353" cy="1193551"/>
          </a:xfrm>
          <a:prstGeom prst="rect">
            <a:avLst/>
          </a:prstGeom>
        </p:spPr>
      </p:pic>
      <p:pic>
        <p:nvPicPr>
          <p:cNvPr id="6" name="Immagine 5">
            <a:extLst>
              <a:ext uri="{FF2B5EF4-FFF2-40B4-BE49-F238E27FC236}">
                <a16:creationId xmlns:a16="http://schemas.microsoft.com/office/drawing/2014/main" id="{FCC387F8-3FE3-4E5F-88B9-5AEE36B22610}"/>
              </a:ext>
            </a:extLst>
          </p:cNvPr>
          <p:cNvPicPr>
            <a:picLocks noChangeAspect="1"/>
          </p:cNvPicPr>
          <p:nvPr/>
        </p:nvPicPr>
        <p:blipFill>
          <a:blip r:embed="rId6"/>
          <a:stretch>
            <a:fillRect/>
          </a:stretch>
        </p:blipFill>
        <p:spPr>
          <a:xfrm>
            <a:off x="3203848" y="5449690"/>
            <a:ext cx="2195736" cy="1235102"/>
          </a:xfrm>
          <a:prstGeom prst="rect">
            <a:avLst/>
          </a:prstGeom>
        </p:spPr>
      </p:pic>
      <p:pic>
        <p:nvPicPr>
          <p:cNvPr id="9" name="Immagine 8">
            <a:extLst>
              <a:ext uri="{FF2B5EF4-FFF2-40B4-BE49-F238E27FC236}">
                <a16:creationId xmlns:a16="http://schemas.microsoft.com/office/drawing/2014/main" id="{E73DC079-7643-455B-B4A7-6FFAD61C36A5}"/>
              </a:ext>
            </a:extLst>
          </p:cNvPr>
          <p:cNvPicPr>
            <a:picLocks noChangeAspect="1"/>
          </p:cNvPicPr>
          <p:nvPr/>
        </p:nvPicPr>
        <p:blipFill>
          <a:blip r:embed="rId7"/>
          <a:stretch>
            <a:fillRect/>
          </a:stretch>
        </p:blipFill>
        <p:spPr>
          <a:xfrm>
            <a:off x="6826475" y="2227330"/>
            <a:ext cx="2145839" cy="1201670"/>
          </a:xfrm>
          <a:prstGeom prst="rect">
            <a:avLst/>
          </a:prstGeom>
        </p:spPr>
      </p:pic>
      <p:pic>
        <p:nvPicPr>
          <p:cNvPr id="10" name="Immagine 9">
            <a:extLst>
              <a:ext uri="{FF2B5EF4-FFF2-40B4-BE49-F238E27FC236}">
                <a16:creationId xmlns:a16="http://schemas.microsoft.com/office/drawing/2014/main" id="{A181D629-20BC-4F29-8F60-1FAD4FE76250}"/>
              </a:ext>
            </a:extLst>
          </p:cNvPr>
          <p:cNvPicPr>
            <a:picLocks noChangeAspect="1"/>
          </p:cNvPicPr>
          <p:nvPr/>
        </p:nvPicPr>
        <p:blipFill>
          <a:blip r:embed="rId8"/>
          <a:stretch>
            <a:fillRect/>
          </a:stretch>
        </p:blipFill>
        <p:spPr>
          <a:xfrm>
            <a:off x="6381018" y="5181804"/>
            <a:ext cx="2591296" cy="1451126"/>
          </a:xfrm>
          <a:prstGeom prst="rect">
            <a:avLst/>
          </a:prstGeom>
        </p:spPr>
      </p:pic>
      <p:pic>
        <p:nvPicPr>
          <p:cNvPr id="11" name="Immagine 10">
            <a:extLst>
              <a:ext uri="{FF2B5EF4-FFF2-40B4-BE49-F238E27FC236}">
                <a16:creationId xmlns:a16="http://schemas.microsoft.com/office/drawing/2014/main" id="{DBE0909F-8683-47D4-ADA8-4493B6585D9F}"/>
              </a:ext>
            </a:extLst>
          </p:cNvPr>
          <p:cNvPicPr>
            <a:picLocks noChangeAspect="1"/>
          </p:cNvPicPr>
          <p:nvPr/>
        </p:nvPicPr>
        <p:blipFill>
          <a:blip r:embed="rId9"/>
          <a:stretch>
            <a:fillRect/>
          </a:stretch>
        </p:blipFill>
        <p:spPr>
          <a:xfrm>
            <a:off x="401762" y="5085184"/>
            <a:ext cx="1637069" cy="1637069"/>
          </a:xfrm>
          <a:prstGeom prst="rect">
            <a:avLst/>
          </a:prstGeom>
        </p:spPr>
      </p:pic>
      <p:pic>
        <p:nvPicPr>
          <p:cNvPr id="13" name="Immagine 12">
            <a:extLst>
              <a:ext uri="{FF2B5EF4-FFF2-40B4-BE49-F238E27FC236}">
                <a16:creationId xmlns:a16="http://schemas.microsoft.com/office/drawing/2014/main" id="{CADA85D3-D1F1-449A-8828-4FC116A662B1}"/>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36488" y="44624"/>
            <a:ext cx="2447280" cy="137659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AEA670E4-7967-4CC8-BC8F-C94043885ED4}"/>
              </a:ext>
            </a:extLst>
          </p:cNvPr>
          <p:cNvPicPr>
            <a:picLocks noChangeAspect="1"/>
          </p:cNvPicPr>
          <p:nvPr/>
        </p:nvPicPr>
        <p:blipFill>
          <a:blip r:embed="rId2"/>
          <a:stretch>
            <a:fillRect/>
          </a:stretch>
        </p:blipFill>
        <p:spPr>
          <a:xfrm>
            <a:off x="5700" y="5799"/>
            <a:ext cx="9132600" cy="6846401"/>
          </a:xfrm>
          <a:prstGeom prst="rect">
            <a:avLst/>
          </a:prstGeom>
        </p:spPr>
      </p:pic>
    </p:spTree>
    <p:extLst>
      <p:ext uri="{BB962C8B-B14F-4D97-AF65-F5344CB8AC3E}">
        <p14:creationId xmlns:p14="http://schemas.microsoft.com/office/powerpoint/2010/main" val="353022629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11EF609C-9CF4-4874-BEEE-0962345D3A17}"/>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42990793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A11907CA-5C1A-46F6-AB3F-51C59A7425F6}"/>
              </a:ext>
            </a:extLst>
          </p:cNvPr>
          <p:cNvPicPr>
            <a:picLocks noChangeAspect="1"/>
          </p:cNvPicPr>
          <p:nvPr/>
        </p:nvPicPr>
        <p:blipFill>
          <a:blip r:embed="rId2"/>
          <a:stretch>
            <a:fillRect/>
          </a:stretch>
        </p:blipFill>
        <p:spPr>
          <a:xfrm>
            <a:off x="341784" y="0"/>
            <a:ext cx="8460432" cy="6857515"/>
          </a:xfrm>
          <a:prstGeom prst="rect">
            <a:avLst/>
          </a:prstGeom>
        </p:spPr>
      </p:pic>
    </p:spTree>
    <p:extLst>
      <p:ext uri="{BB962C8B-B14F-4D97-AF65-F5344CB8AC3E}">
        <p14:creationId xmlns:p14="http://schemas.microsoft.com/office/powerpoint/2010/main" val="136384839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D3E96D57-C057-4472-8102-9C058EDAEFA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951" y="68244"/>
            <a:ext cx="9093050" cy="6789756"/>
          </a:xfrm>
          <a:prstGeom prst="rect">
            <a:avLst/>
          </a:prstGeom>
        </p:spPr>
      </p:pic>
    </p:spTree>
    <p:extLst>
      <p:ext uri="{BB962C8B-B14F-4D97-AF65-F5344CB8AC3E}">
        <p14:creationId xmlns:p14="http://schemas.microsoft.com/office/powerpoint/2010/main" val="287487757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C87D9C0A-166C-49CC-AF3B-5D234F30E28D}"/>
              </a:ext>
            </a:extLst>
          </p:cNvPr>
          <p:cNvPicPr>
            <a:picLocks noChangeAspect="1"/>
          </p:cNvPicPr>
          <p:nvPr/>
        </p:nvPicPr>
        <p:blipFill>
          <a:blip r:embed="rId2"/>
          <a:stretch>
            <a:fillRect/>
          </a:stretch>
        </p:blipFill>
        <p:spPr>
          <a:xfrm>
            <a:off x="0" y="-2650"/>
            <a:ext cx="6397264" cy="4799802"/>
          </a:xfrm>
          <a:prstGeom prst="rect">
            <a:avLst/>
          </a:prstGeom>
        </p:spPr>
      </p:pic>
      <p:pic>
        <p:nvPicPr>
          <p:cNvPr id="2" name="Immagine 1">
            <a:extLst>
              <a:ext uri="{FF2B5EF4-FFF2-40B4-BE49-F238E27FC236}">
                <a16:creationId xmlns:a16="http://schemas.microsoft.com/office/drawing/2014/main" id="{14FC48F5-81AD-4FE2-A87A-464C526BE11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51720" y="4797152"/>
            <a:ext cx="1979192" cy="1901577"/>
          </a:xfrm>
          <a:prstGeom prst="rect">
            <a:avLst/>
          </a:prstGeom>
        </p:spPr>
      </p:pic>
      <p:pic>
        <p:nvPicPr>
          <p:cNvPr id="6" name="Immagine 5">
            <a:extLst>
              <a:ext uri="{FF2B5EF4-FFF2-40B4-BE49-F238E27FC236}">
                <a16:creationId xmlns:a16="http://schemas.microsoft.com/office/drawing/2014/main" id="{AAEE0F89-41E7-455E-902D-6C853F77E79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108039" y="4941169"/>
            <a:ext cx="2152360" cy="1941344"/>
          </a:xfrm>
          <a:prstGeom prst="rect">
            <a:avLst/>
          </a:prstGeom>
        </p:spPr>
      </p:pic>
    </p:spTree>
    <p:extLst>
      <p:ext uri="{BB962C8B-B14F-4D97-AF65-F5344CB8AC3E}">
        <p14:creationId xmlns:p14="http://schemas.microsoft.com/office/powerpoint/2010/main" val="3473551746"/>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53BEE19-72C5-4D73-9D77-2AA6698C5A63}"/>
              </a:ext>
            </a:extLst>
          </p:cNvPr>
          <p:cNvPicPr>
            <a:picLocks noChangeAspect="1"/>
          </p:cNvPicPr>
          <p:nvPr/>
        </p:nvPicPr>
        <p:blipFill>
          <a:blip r:embed="rId2"/>
          <a:stretch>
            <a:fillRect/>
          </a:stretch>
        </p:blipFill>
        <p:spPr>
          <a:xfrm>
            <a:off x="-5120" y="0"/>
            <a:ext cx="9144000" cy="6792686"/>
          </a:xfrm>
          <a:prstGeom prst="rect">
            <a:avLst/>
          </a:prstGeom>
        </p:spPr>
      </p:pic>
    </p:spTree>
    <p:extLst>
      <p:ext uri="{BB962C8B-B14F-4D97-AF65-F5344CB8AC3E}">
        <p14:creationId xmlns:p14="http://schemas.microsoft.com/office/powerpoint/2010/main" val="2734584926"/>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8E346F33-ADBD-45AC-AF02-722CFDDFA7EE}"/>
              </a:ext>
            </a:extLst>
          </p:cNvPr>
          <p:cNvPicPr>
            <a:picLocks noChangeAspect="1"/>
          </p:cNvPicPr>
          <p:nvPr/>
        </p:nvPicPr>
        <p:blipFill>
          <a:blip r:embed="rId2"/>
          <a:stretch>
            <a:fillRect/>
          </a:stretch>
        </p:blipFill>
        <p:spPr>
          <a:xfrm>
            <a:off x="107504" y="29954"/>
            <a:ext cx="4750726" cy="4839206"/>
          </a:xfrm>
          <a:prstGeom prst="rect">
            <a:avLst/>
          </a:prstGeom>
        </p:spPr>
      </p:pic>
      <p:pic>
        <p:nvPicPr>
          <p:cNvPr id="5" name="Immagine 4">
            <a:extLst>
              <a:ext uri="{FF2B5EF4-FFF2-40B4-BE49-F238E27FC236}">
                <a16:creationId xmlns:a16="http://schemas.microsoft.com/office/drawing/2014/main" id="{0B360023-463C-49AC-A3EA-C5C9095017FA}"/>
              </a:ext>
            </a:extLst>
          </p:cNvPr>
          <p:cNvPicPr>
            <a:picLocks noChangeAspect="1"/>
          </p:cNvPicPr>
          <p:nvPr/>
        </p:nvPicPr>
        <p:blipFill>
          <a:blip r:embed="rId3"/>
          <a:stretch>
            <a:fillRect/>
          </a:stretch>
        </p:blipFill>
        <p:spPr>
          <a:xfrm>
            <a:off x="4638003" y="841453"/>
            <a:ext cx="4492355" cy="3969228"/>
          </a:xfrm>
          <a:prstGeom prst="rect">
            <a:avLst/>
          </a:prstGeom>
        </p:spPr>
      </p:pic>
    </p:spTree>
    <p:extLst>
      <p:ext uri="{BB962C8B-B14F-4D97-AF65-F5344CB8AC3E}">
        <p14:creationId xmlns:p14="http://schemas.microsoft.com/office/powerpoint/2010/main" val="1835962345"/>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FFB0DED2-1CD2-4A79-9730-39199EBFD591}"/>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27327802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CBD948F9-64CD-4D3B-AAAD-E5EF121C66ED}"/>
              </a:ext>
            </a:extLst>
          </p:cNvPr>
          <p:cNvPicPr>
            <a:picLocks noChangeAspect="1"/>
          </p:cNvPicPr>
          <p:nvPr/>
        </p:nvPicPr>
        <p:blipFill>
          <a:blip r:embed="rId2"/>
          <a:stretch>
            <a:fillRect/>
          </a:stretch>
        </p:blipFill>
        <p:spPr>
          <a:xfrm>
            <a:off x="8279" y="11688"/>
            <a:ext cx="9155281" cy="5793576"/>
          </a:xfrm>
          <a:prstGeom prst="rect">
            <a:avLst/>
          </a:prstGeom>
        </p:spPr>
      </p:pic>
    </p:spTree>
    <p:extLst>
      <p:ext uri="{BB962C8B-B14F-4D97-AF65-F5344CB8AC3E}">
        <p14:creationId xmlns:p14="http://schemas.microsoft.com/office/powerpoint/2010/main" val="717490061"/>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075A4D5-944A-4BF7-AE67-FDED169C4573}"/>
              </a:ext>
            </a:extLst>
          </p:cNvPr>
          <p:cNvPicPr>
            <a:picLocks noChangeAspect="1"/>
          </p:cNvPicPr>
          <p:nvPr/>
        </p:nvPicPr>
        <p:blipFill>
          <a:blip r:embed="rId2"/>
          <a:stretch>
            <a:fillRect/>
          </a:stretch>
        </p:blipFill>
        <p:spPr>
          <a:xfrm>
            <a:off x="35496" y="667411"/>
            <a:ext cx="9108504" cy="5544788"/>
          </a:xfrm>
          <a:prstGeom prst="rect">
            <a:avLst/>
          </a:prstGeom>
        </p:spPr>
      </p:pic>
    </p:spTree>
    <p:extLst>
      <p:ext uri="{BB962C8B-B14F-4D97-AF65-F5344CB8AC3E}">
        <p14:creationId xmlns:p14="http://schemas.microsoft.com/office/powerpoint/2010/main" val="3254132682"/>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E30FB676-98C4-4BC4-93C3-7414D541BA83}"/>
              </a:ext>
            </a:extLst>
          </p:cNvPr>
          <p:cNvPicPr>
            <a:picLocks noChangeAspect="1"/>
          </p:cNvPicPr>
          <p:nvPr/>
        </p:nvPicPr>
        <p:blipFill>
          <a:blip r:embed="rId2"/>
          <a:stretch>
            <a:fillRect/>
          </a:stretch>
        </p:blipFill>
        <p:spPr>
          <a:xfrm>
            <a:off x="143508" y="188641"/>
            <a:ext cx="8856984" cy="6669359"/>
          </a:xfrm>
          <a:prstGeom prst="rect">
            <a:avLst/>
          </a:prstGeom>
        </p:spPr>
      </p:pic>
    </p:spTree>
    <p:extLst>
      <p:ext uri="{BB962C8B-B14F-4D97-AF65-F5344CB8AC3E}">
        <p14:creationId xmlns:p14="http://schemas.microsoft.com/office/powerpoint/2010/main" val="18653017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81FD7E3D-C611-4B17-92B5-0E43EF21A6A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 y="0"/>
            <a:ext cx="9165149" cy="5157192"/>
          </a:xfrm>
          <a:prstGeom prst="rect">
            <a:avLst/>
          </a:prstGeom>
        </p:spPr>
      </p:pic>
    </p:spTree>
    <p:extLst>
      <p:ext uri="{BB962C8B-B14F-4D97-AF65-F5344CB8AC3E}">
        <p14:creationId xmlns:p14="http://schemas.microsoft.com/office/powerpoint/2010/main" val="2813345088"/>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3CD4BD8F-A375-4238-8407-8F0DB995D278}"/>
              </a:ext>
            </a:extLst>
          </p:cNvPr>
          <p:cNvPicPr>
            <a:picLocks noChangeAspect="1"/>
          </p:cNvPicPr>
          <p:nvPr/>
        </p:nvPicPr>
        <p:blipFill>
          <a:blip r:embed="rId2"/>
          <a:stretch>
            <a:fillRect/>
          </a:stretch>
        </p:blipFill>
        <p:spPr>
          <a:xfrm>
            <a:off x="107503" y="116632"/>
            <a:ext cx="9094924" cy="6552728"/>
          </a:xfrm>
          <a:prstGeom prst="rect">
            <a:avLst/>
          </a:prstGeom>
        </p:spPr>
      </p:pic>
    </p:spTree>
    <p:extLst>
      <p:ext uri="{BB962C8B-B14F-4D97-AF65-F5344CB8AC3E}">
        <p14:creationId xmlns:p14="http://schemas.microsoft.com/office/powerpoint/2010/main" val="4178698191"/>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675B403C-CC50-4FB6-B23E-BD60AD5F74A7}"/>
              </a:ext>
            </a:extLst>
          </p:cNvPr>
          <p:cNvPicPr>
            <a:picLocks noChangeAspect="1"/>
          </p:cNvPicPr>
          <p:nvPr/>
        </p:nvPicPr>
        <p:blipFill>
          <a:blip r:embed="rId2"/>
          <a:stretch>
            <a:fillRect/>
          </a:stretch>
        </p:blipFill>
        <p:spPr>
          <a:xfrm>
            <a:off x="-19536" y="0"/>
            <a:ext cx="9163536" cy="6768884"/>
          </a:xfrm>
          <a:prstGeom prst="rect">
            <a:avLst/>
          </a:prstGeom>
        </p:spPr>
      </p:pic>
    </p:spTree>
    <p:extLst>
      <p:ext uri="{BB962C8B-B14F-4D97-AF65-F5344CB8AC3E}">
        <p14:creationId xmlns:p14="http://schemas.microsoft.com/office/powerpoint/2010/main" val="2445158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2862322"/>
          </a:xfrm>
          <a:prstGeom prst="rect">
            <a:avLst/>
          </a:prstGeom>
          <a:solidFill>
            <a:schemeClr val="accent2">
              <a:lumMod val="20000"/>
              <a:lumOff val="80000"/>
            </a:schemeClr>
          </a:solidFill>
          <a:ln w="38100">
            <a:solidFill>
              <a:srgbClr val="0070C0"/>
            </a:solidFill>
          </a:ln>
        </p:spPr>
        <p:txBody>
          <a:bodyPr wrap="square">
            <a:spAutoFit/>
          </a:bodyPr>
          <a:lstStyle/>
          <a:p>
            <a:pPr marR="12700" algn="just">
              <a:spcAft>
                <a:spcPts val="2075"/>
              </a:spcAft>
              <a:tabLst>
                <a:tab pos="195580" algn="l"/>
              </a:tabLst>
            </a:pPr>
            <a:r>
              <a:rPr lang="it-IT" sz="2000" dirty="0">
                <a:effectLst/>
                <a:latin typeface="Arial" panose="020B0604020202020204" pitchFamily="34" charset="0"/>
                <a:ea typeface="Times New Roman" panose="02020603050405020304" pitchFamily="18" charset="0"/>
              </a:rPr>
              <a:t>Le risposte differenti del sistema immunitario sono legate, sì, </a:t>
            </a:r>
            <a:r>
              <a:rPr lang="it-IT" sz="2000" b="1" dirty="0">
                <a:effectLst/>
                <a:latin typeface="Arial" panose="020B0604020202020204" pitchFamily="34" charset="0"/>
                <a:ea typeface="Times New Roman" panose="02020603050405020304" pitchFamily="18" charset="0"/>
              </a:rPr>
              <a:t>allo stimolo iniziale </a:t>
            </a:r>
            <a:r>
              <a:rPr lang="it-IT" sz="2000" dirty="0">
                <a:effectLst/>
                <a:latin typeface="Arial" panose="020B0604020202020204" pitchFamily="34" charset="0"/>
                <a:ea typeface="Times New Roman" panose="02020603050405020304" pitchFamily="18" charset="0"/>
              </a:rPr>
              <a:t>(virus, batterio o tossina che sia) </a:t>
            </a:r>
            <a:r>
              <a:rPr lang="it-IT" sz="2000" b="1" dirty="0">
                <a:solidFill>
                  <a:srgbClr val="C00000"/>
                </a:solidFill>
                <a:effectLst/>
                <a:latin typeface="Arial" panose="020B0604020202020204" pitchFamily="34" charset="0"/>
                <a:ea typeface="Times New Roman" panose="02020603050405020304" pitchFamily="18" charset="0"/>
              </a:rPr>
              <a:t>ma anche dall’ambiente </a:t>
            </a:r>
            <a:r>
              <a:rPr lang="it-IT" sz="2000" dirty="0">
                <a:effectLst/>
                <a:latin typeface="Arial" panose="020B0604020202020204" pitchFamily="34" charset="0"/>
                <a:ea typeface="Times New Roman" panose="02020603050405020304" pitchFamily="18" charset="0"/>
              </a:rPr>
              <a:t>in cui si verifica l’incontro con l’antigene. Ad esempio, se una risposta immunitaria avviene a livello delle mucose intestinali, emergerà l’azione del set Th2 e l’attivazione dei linfociti B con produzione di immunoglobuline, prima di tutto </a:t>
            </a:r>
            <a:r>
              <a:rPr lang="it-IT" sz="2000" b="1" dirty="0" err="1">
                <a:effectLst/>
                <a:latin typeface="Arial" panose="020B0604020202020204" pitchFamily="34" charset="0"/>
                <a:ea typeface="Times New Roman" panose="02020603050405020304" pitchFamily="18" charset="0"/>
              </a:rPr>
              <a:t>IgA</a:t>
            </a:r>
            <a:r>
              <a:rPr lang="it-IT" sz="2000" b="1" dirty="0">
                <a:effectLst/>
                <a:latin typeface="Arial" panose="020B0604020202020204" pitchFamily="34" charset="0"/>
                <a:ea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secretoria. La conseguenza sarà il rilascio nel circolo di linfociti che si posizioneranno (</a:t>
            </a:r>
            <a:r>
              <a:rPr lang="it-IT" sz="2000" i="1" dirty="0" err="1">
                <a:effectLst/>
                <a:latin typeface="Arial" panose="020B0604020202020204" pitchFamily="34" charset="0"/>
                <a:ea typeface="Times New Roman" panose="02020603050405020304" pitchFamily="18" charset="0"/>
              </a:rPr>
              <a:t>homing</a:t>
            </a:r>
            <a:r>
              <a:rPr lang="it-IT" sz="2000" dirty="0">
                <a:effectLst/>
                <a:latin typeface="Arial" panose="020B0604020202020204" pitchFamily="34" charset="0"/>
                <a:ea typeface="Times New Roman" panose="02020603050405020304" pitchFamily="18" charset="0"/>
              </a:rPr>
              <a:t>) a livello delle mucose (intestinali, respiratorie, uro-genitali), le quali non sono le sole che tendono a provocare una risposta di tipo Th2.  </a:t>
            </a:r>
            <a:endParaRPr lang="it-IT" sz="20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20320" y="3026301"/>
            <a:ext cx="9123680" cy="1323439"/>
          </a:xfrm>
          <a:prstGeom prst="rect">
            <a:avLst/>
          </a:prstGeom>
          <a:solidFill>
            <a:schemeClr val="accent1">
              <a:lumMod val="20000"/>
              <a:lumOff val="80000"/>
            </a:schemeClr>
          </a:solidFill>
          <a:ln w="38100">
            <a:solidFill>
              <a:srgbClr val="00B050"/>
            </a:solidFill>
          </a:ln>
        </p:spPr>
        <p:txBody>
          <a:bodyPr wrap="square">
            <a:spAutoFit/>
          </a:bodyPr>
          <a:lstStyle/>
          <a:p>
            <a:pPr marR="12700" algn="just">
              <a:spcAft>
                <a:spcPts val="2075"/>
              </a:spcAft>
              <a:tabLst>
                <a:tab pos="195580" algn="l"/>
              </a:tabLst>
            </a:pPr>
            <a:r>
              <a:rPr lang="it-IT" sz="2000" dirty="0">
                <a:effectLst/>
                <a:latin typeface="Arial" panose="020B0604020202020204" pitchFamily="34" charset="0"/>
                <a:ea typeface="Times New Roman" panose="02020603050405020304" pitchFamily="18" charset="0"/>
              </a:rPr>
              <a:t>Il motivo per cui </a:t>
            </a:r>
            <a:r>
              <a:rPr lang="it-IT" sz="2000" b="1" dirty="0">
                <a:effectLst/>
                <a:latin typeface="Arial" panose="020B0604020202020204" pitchFamily="34" charset="0"/>
                <a:ea typeface="Times New Roman" panose="02020603050405020304" pitchFamily="18" charset="0"/>
              </a:rPr>
              <a:t>la risposta Th1 non è presente nelle mucose, nel cervello e nell’occhio </a:t>
            </a:r>
            <a:r>
              <a:rPr lang="it-IT" sz="2000" dirty="0">
                <a:effectLst/>
                <a:latin typeface="Arial" panose="020B0604020202020204" pitchFamily="34" charset="0"/>
                <a:ea typeface="Times New Roman" panose="02020603050405020304" pitchFamily="18" charset="0"/>
              </a:rPr>
              <a:t>sta nel fatto che può portare a compromettere in maniera pesante dei tessuti così delicati ed importanti, provocando malattie autoimmuni proprio di tipo Th1, come il morbo di Crohn, la sclerosi multipla o l’uveite. </a:t>
            </a:r>
            <a:endParaRPr lang="it-IT" sz="2000" dirty="0">
              <a:effectLst/>
              <a:latin typeface="Times New Roman" panose="02020603050405020304" pitchFamily="18" charset="0"/>
              <a:ea typeface="Times New Roman" panose="02020603050405020304" pitchFamily="18" charset="0"/>
            </a:endParaRPr>
          </a:p>
        </p:txBody>
      </p:sp>
      <p:sp>
        <p:nvSpPr>
          <p:cNvPr id="2" name="Rettangolo 1">
            <a:extLst>
              <a:ext uri="{FF2B5EF4-FFF2-40B4-BE49-F238E27FC236}">
                <a16:creationId xmlns:a16="http://schemas.microsoft.com/office/drawing/2014/main" id="{838D0CC8-A546-44A3-BEB6-DFF62EDEDB4F}"/>
              </a:ext>
            </a:extLst>
          </p:cNvPr>
          <p:cNvSpPr/>
          <p:nvPr/>
        </p:nvSpPr>
        <p:spPr>
          <a:xfrm>
            <a:off x="-1" y="4467671"/>
            <a:ext cx="9123680" cy="1015663"/>
          </a:xfrm>
          <a:prstGeom prst="rect">
            <a:avLst/>
          </a:prstGeom>
          <a:solidFill>
            <a:srgbClr val="FFFF00"/>
          </a:solidFill>
          <a:ln w="38100">
            <a:solidFill>
              <a:srgbClr val="00B050"/>
            </a:solidFill>
          </a:ln>
        </p:spPr>
        <p:txBody>
          <a:bodyPr wrap="square">
            <a:spAutoFit/>
          </a:bodyPr>
          <a:lstStyle/>
          <a:p>
            <a:pPr marR="12700" algn="just">
              <a:spcAft>
                <a:spcPts val="2075"/>
              </a:spcAft>
              <a:tabLst>
                <a:tab pos="195580" algn="l"/>
              </a:tabLst>
            </a:pPr>
            <a:r>
              <a:rPr lang="it-IT" sz="2000" dirty="0">
                <a:effectLst/>
                <a:latin typeface="Arial" panose="020B0604020202020204" pitchFamily="34" charset="0"/>
                <a:ea typeface="Times New Roman" panose="02020603050405020304" pitchFamily="18" charset="0"/>
              </a:rPr>
              <a:t>Al contrario, l'attivazione immunitaria </a:t>
            </a:r>
            <a:r>
              <a:rPr lang="it-IT" sz="2000" b="1" dirty="0">
                <a:effectLst/>
                <a:latin typeface="Arial" panose="020B0604020202020204" pitchFamily="34" charset="0"/>
                <a:ea typeface="Times New Roman" panose="02020603050405020304" pitchFamily="18" charset="0"/>
              </a:rPr>
              <a:t>nell'am­bito della cute, del sangue, dei linfonodi periferici, privilegerà il circuito Th1 con la messa in circolo di linfociti T citotossici</a:t>
            </a:r>
            <a:r>
              <a:rPr lang="it-IT" sz="2000" dirty="0">
                <a:effectLst/>
                <a:latin typeface="Arial" panose="020B0604020202020204" pitchFamily="34" charset="0"/>
                <a:ea typeface="Times New Roman" panose="02020603050405020304" pitchFamily="18" charset="0"/>
              </a:rPr>
              <a:t> (Weiner, 2001).</a:t>
            </a:r>
            <a:endParaRPr lang="it-IT" sz="2000" dirty="0">
              <a:effectLst/>
              <a:latin typeface="Times New Roman" panose="02020603050405020304" pitchFamily="18" charset="0"/>
              <a:ea typeface="Times New Roman" panose="02020603050405020304" pitchFamily="18" charset="0"/>
            </a:endParaRPr>
          </a:p>
        </p:txBody>
      </p:sp>
      <p:sp>
        <p:nvSpPr>
          <p:cNvPr id="7" name="Rettangolo 6">
            <a:extLst>
              <a:ext uri="{FF2B5EF4-FFF2-40B4-BE49-F238E27FC236}">
                <a16:creationId xmlns:a16="http://schemas.microsoft.com/office/drawing/2014/main" id="{BCEE6592-6B7B-4952-B673-6BFE87D8C0D7}"/>
              </a:ext>
            </a:extLst>
          </p:cNvPr>
          <p:cNvSpPr/>
          <p:nvPr/>
        </p:nvSpPr>
        <p:spPr>
          <a:xfrm>
            <a:off x="20320" y="5634369"/>
            <a:ext cx="9123680" cy="1015663"/>
          </a:xfrm>
          <a:prstGeom prst="rect">
            <a:avLst/>
          </a:prstGeom>
          <a:solidFill>
            <a:schemeClr val="accent6">
              <a:lumMod val="20000"/>
              <a:lumOff val="80000"/>
            </a:schemeClr>
          </a:solidFill>
          <a:ln w="38100">
            <a:solidFill>
              <a:srgbClr val="0070C0"/>
            </a:solidFill>
          </a:ln>
        </p:spPr>
        <p:txBody>
          <a:bodyPr wrap="square">
            <a:spAutoFit/>
          </a:bodyPr>
          <a:lstStyle/>
          <a:p>
            <a:pPr marR="12700" algn="just">
              <a:spcAft>
                <a:spcPts val="2075"/>
              </a:spcAft>
              <a:tabLst>
                <a:tab pos="195580" algn="l"/>
              </a:tabLst>
            </a:pPr>
            <a:r>
              <a:rPr lang="it-IT" sz="2000" dirty="0">
                <a:effectLst/>
                <a:latin typeface="Arial" panose="020B0604020202020204" pitchFamily="34" charset="0"/>
                <a:ea typeface="Times New Roman" panose="02020603050405020304" pitchFamily="18" charset="0"/>
              </a:rPr>
              <a:t>In sostanza, si può concludere, con Polly </a:t>
            </a:r>
            <a:r>
              <a:rPr lang="it-IT" sz="2000" dirty="0" err="1">
                <a:effectLst/>
                <a:latin typeface="Arial" panose="020B0604020202020204" pitchFamily="34" charset="0"/>
                <a:ea typeface="Times New Roman" panose="02020603050405020304" pitchFamily="18" charset="0"/>
              </a:rPr>
              <a:t>Matzinger</a:t>
            </a:r>
            <a:r>
              <a:rPr lang="it-IT" sz="2000" dirty="0">
                <a:effectLst/>
                <a:latin typeface="Arial" panose="020B0604020202020204" pitchFamily="34" charset="0"/>
                <a:ea typeface="Times New Roman" panose="02020603050405020304" pitchFamily="18" charset="0"/>
              </a:rPr>
              <a:t>, che «</a:t>
            </a:r>
            <a:r>
              <a:rPr lang="it-IT" sz="2000" b="1" dirty="0">
                <a:solidFill>
                  <a:srgbClr val="C00000"/>
                </a:solidFill>
                <a:effectLst/>
                <a:latin typeface="Arial" panose="020B0604020202020204" pitchFamily="34" charset="0"/>
                <a:ea typeface="Times New Roman" panose="02020603050405020304" pitchFamily="18" charset="0"/>
              </a:rPr>
              <a:t>non c'è una risposta immunitaria giusta di per sé, la sua giustezza dipende dal luogo dove si realizza</a:t>
            </a:r>
            <a:r>
              <a:rPr lang="it-IT" sz="2000" dirty="0">
                <a:effectLst/>
                <a:latin typeface="Arial" panose="020B0604020202020204" pitchFamily="34" charset="0"/>
                <a:ea typeface="Times New Roman" panose="02020603050405020304" pitchFamily="18" charset="0"/>
              </a:rPr>
              <a:t>» (</a:t>
            </a:r>
            <a:r>
              <a:rPr lang="it-IT" sz="2000" dirty="0" err="1">
                <a:effectLst/>
                <a:latin typeface="Arial" panose="020B0604020202020204" pitchFamily="34" charset="0"/>
                <a:ea typeface="Times New Roman" panose="02020603050405020304" pitchFamily="18" charset="0"/>
              </a:rPr>
              <a:t>Matzinger</a:t>
            </a:r>
            <a:r>
              <a:rPr lang="it-IT" sz="2000" dirty="0">
                <a:effectLst/>
                <a:latin typeface="Arial" panose="020B0604020202020204" pitchFamily="34" charset="0"/>
                <a:ea typeface="Times New Roman" panose="02020603050405020304" pitchFamily="18" charset="0"/>
              </a:rPr>
              <a:t>, 1998).</a:t>
            </a:r>
            <a:endParaRPr lang="it-IT"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83547612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461665"/>
          </a:xfrm>
          <a:prstGeom prst="rect">
            <a:avLst/>
          </a:prstGeom>
          <a:solidFill>
            <a:schemeClr val="accent2">
              <a:lumMod val="20000"/>
              <a:lumOff val="80000"/>
            </a:schemeClr>
          </a:solidFill>
          <a:ln w="38100">
            <a:solidFill>
              <a:srgbClr val="0070C0"/>
            </a:solidFill>
          </a:ln>
        </p:spPr>
        <p:txBody>
          <a:bodyPr wrap="square">
            <a:spAutoFit/>
          </a:bodyPr>
          <a:lstStyle/>
          <a:p>
            <a:pPr marR="12700" algn="ctr">
              <a:spcAft>
                <a:spcPts val="2075"/>
              </a:spcAft>
              <a:tabLst>
                <a:tab pos="195580" algn="l"/>
              </a:tabLst>
            </a:pPr>
            <a:r>
              <a:rPr lang="it-IT" sz="2400" b="1" dirty="0">
                <a:solidFill>
                  <a:srgbClr val="C00000"/>
                </a:solidFill>
                <a:effectLst/>
                <a:latin typeface="Arial" panose="020B0604020202020204" pitchFamily="34" charset="0"/>
                <a:ea typeface="Times New Roman" panose="02020603050405020304" pitchFamily="18" charset="0"/>
              </a:rPr>
              <a:t>Il circuito Th1: la risposta nelle forme virali e tumorali</a:t>
            </a:r>
            <a:endParaRPr lang="it-IT" sz="2400" dirty="0">
              <a:solidFill>
                <a:srgbClr val="C00000"/>
              </a:solidFill>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20320" y="692696"/>
            <a:ext cx="3255536" cy="5940088"/>
          </a:xfrm>
          <a:prstGeom prst="rect">
            <a:avLst/>
          </a:prstGeom>
          <a:solidFill>
            <a:schemeClr val="accent1">
              <a:lumMod val="20000"/>
              <a:lumOff val="80000"/>
            </a:schemeClr>
          </a:solidFill>
          <a:ln w="38100">
            <a:solidFill>
              <a:srgbClr val="00B050"/>
            </a:solidFill>
          </a:ln>
        </p:spPr>
        <p:txBody>
          <a:bodyPr wrap="square">
            <a:spAutoFit/>
          </a:bodyPr>
          <a:lstStyle/>
          <a:p>
            <a:pPr marR="12700" algn="just">
              <a:spcAft>
                <a:spcPts val="2075"/>
              </a:spcAft>
              <a:tabLst>
                <a:tab pos="195580" algn="l"/>
              </a:tabLst>
            </a:pPr>
            <a:r>
              <a:rPr lang="it-IT" sz="2000" dirty="0">
                <a:effectLst/>
                <a:latin typeface="Arial" panose="020B0604020202020204" pitchFamily="34" charset="0"/>
                <a:ea typeface="Times New Roman" panose="02020603050405020304" pitchFamily="18" charset="0"/>
              </a:rPr>
              <a:t>La costellazione Th1 </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viene resa operante </a:t>
            </a:r>
            <a:r>
              <a:rPr lang="it-IT"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da infezioni virali o dalla presenza di cellule trasformate in senso neoplastico</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è</a:t>
            </a:r>
            <a:r>
              <a:rPr lang="it-IT" sz="2000" b="0" i="0" u="none" strike="noStrike" spc="0" dirty="0">
                <a:solidFill>
                  <a:srgbClr val="000000"/>
                </a:solidFill>
                <a:effectLst/>
                <a:latin typeface="Book Antiqua" panose="02040602050305030304" pitchFamily="18" charset="0"/>
                <a:ea typeface="Book Antiqua" panose="02040602050305030304" pitchFamily="18" charset="0"/>
                <a:cs typeface="Book Antiqua" panose="02040602050305030304" pitchFamily="18" charset="0"/>
              </a:rPr>
              <a:t> </a:t>
            </a:r>
            <a:r>
              <a:rPr lang="it-IT" sz="2000" dirty="0">
                <a:effectLst/>
                <a:latin typeface="Arial" panose="020B0604020202020204" pitchFamily="34" charset="0"/>
                <a:ea typeface="Times New Roman" panose="02020603050405020304" pitchFamily="18" charset="0"/>
              </a:rPr>
              <a:t>orientata </a:t>
            </a:r>
            <a:r>
              <a:rPr lang="it-IT" sz="2000" b="1" dirty="0">
                <a:effectLst/>
                <a:latin typeface="Arial" panose="020B0604020202020204" pitchFamily="34" charset="0"/>
                <a:ea typeface="Times New Roman" panose="02020603050405020304" pitchFamily="18" charset="0"/>
              </a:rPr>
              <a:t>in senso citotossico </a:t>
            </a:r>
            <a:r>
              <a:rPr lang="it-IT" sz="2000" dirty="0">
                <a:effectLst/>
                <a:latin typeface="Arial" panose="020B0604020202020204" pitchFamily="34" charset="0"/>
                <a:ea typeface="Times New Roman" panose="02020603050405020304" pitchFamily="18" charset="0"/>
              </a:rPr>
              <a:t>nei confronti delle infezioni da </a:t>
            </a:r>
            <a:r>
              <a:rPr lang="it-IT" sz="2000" b="1" dirty="0">
                <a:effectLst/>
                <a:latin typeface="Arial" panose="020B0604020202020204" pitchFamily="34" charset="0"/>
                <a:ea typeface="Times New Roman" panose="02020603050405020304" pitchFamily="18" charset="0"/>
              </a:rPr>
              <a:t>patogeni intracellulari </a:t>
            </a:r>
            <a:r>
              <a:rPr lang="it-IT" sz="2000" dirty="0">
                <a:effectLst/>
                <a:latin typeface="Arial" panose="020B0604020202020204" pitchFamily="34" charset="0"/>
                <a:ea typeface="Times New Roman" panose="02020603050405020304" pitchFamily="18" charset="0"/>
              </a:rPr>
              <a:t>(come virus, Mycobacterium </a:t>
            </a:r>
            <a:r>
              <a:rPr lang="it-IT" sz="2000" dirty="0" err="1">
                <a:effectLst/>
                <a:latin typeface="Arial" panose="020B0604020202020204" pitchFamily="34" charset="0"/>
                <a:ea typeface="Times New Roman" panose="02020603050405020304" pitchFamily="18" charset="0"/>
              </a:rPr>
              <a:t>tuber</a:t>
            </a:r>
            <a:r>
              <a:rPr lang="it-IT" sz="2000" dirty="0">
                <a:effectLst/>
                <a:latin typeface="Arial" panose="020B0604020202020204" pitchFamily="34" charset="0"/>
                <a:ea typeface="Times New Roman" panose="02020603050405020304" pitchFamily="18" charset="0"/>
              </a:rPr>
              <a:t>. Listeria), delle </a:t>
            </a:r>
            <a:r>
              <a:rPr lang="it-IT" sz="2000" b="1" dirty="0">
                <a:effectLst/>
                <a:latin typeface="Arial" panose="020B0604020202020204" pitchFamily="34" charset="0"/>
                <a:ea typeface="Times New Roman" panose="02020603050405020304" pitchFamily="18" charset="0"/>
              </a:rPr>
              <a:t>forme tumorali</a:t>
            </a:r>
            <a:r>
              <a:rPr lang="it-IT" sz="2000" dirty="0">
                <a:effectLst/>
                <a:latin typeface="Arial" panose="020B0604020202020204" pitchFamily="34" charset="0"/>
                <a:ea typeface="Times New Roman" panose="02020603050405020304" pitchFamily="18" charset="0"/>
              </a:rPr>
              <a:t>, ed è responsabile delle risposte di </a:t>
            </a:r>
            <a:r>
              <a:rPr lang="it-IT" sz="2000" b="1" dirty="0">
                <a:effectLst/>
                <a:latin typeface="Arial" panose="020B0604020202020204" pitchFamily="34" charset="0"/>
                <a:ea typeface="Times New Roman" panose="02020603050405020304" pitchFamily="18" charset="0"/>
              </a:rPr>
              <a:t>ipersensibilità ritardata </a:t>
            </a:r>
            <a:r>
              <a:rPr lang="it-IT" sz="2000" dirty="0">
                <a:effectLst/>
                <a:latin typeface="Arial" panose="020B0604020202020204" pitchFamily="34" charset="0"/>
                <a:ea typeface="Times New Roman" panose="02020603050405020304" pitchFamily="18" charset="0"/>
              </a:rPr>
              <a:t>(come ad esempio l’intradermoreazione </a:t>
            </a:r>
            <a:r>
              <a:rPr lang="it-IT" sz="2000" dirty="0" err="1">
                <a:effectLst/>
                <a:latin typeface="Arial" panose="020B0604020202020204" pitchFamily="34" charset="0"/>
                <a:ea typeface="Times New Roman" panose="02020603050405020304" pitchFamily="18" charset="0"/>
              </a:rPr>
              <a:t>Mantoux</a:t>
            </a:r>
            <a:r>
              <a:rPr lang="it-IT" sz="2000" dirty="0">
                <a:effectLst/>
                <a:latin typeface="Arial" panose="020B0604020202020204" pitchFamily="34" charset="0"/>
                <a:ea typeface="Times New Roman" panose="02020603050405020304" pitchFamily="18" charset="0"/>
              </a:rPr>
              <a:t> e le reazioni da contatto da allergeni cutanei). </a:t>
            </a:r>
            <a:endParaRPr lang="it-IT" sz="2000" dirty="0">
              <a:effectLst/>
              <a:latin typeface="Times New Roman" panose="02020603050405020304" pitchFamily="18" charset="0"/>
              <a:ea typeface="Times New Roman" panose="02020603050405020304" pitchFamily="18" charset="0"/>
            </a:endParaRPr>
          </a:p>
        </p:txBody>
      </p:sp>
      <p:pic>
        <p:nvPicPr>
          <p:cNvPr id="4" name="Immagine 3">
            <a:extLst>
              <a:ext uri="{FF2B5EF4-FFF2-40B4-BE49-F238E27FC236}">
                <a16:creationId xmlns:a16="http://schemas.microsoft.com/office/drawing/2014/main" id="{8B13DCF0-3144-4EFF-AAC8-3BD6BF5E9AAA}"/>
              </a:ext>
            </a:extLst>
          </p:cNvPr>
          <p:cNvPicPr>
            <a:picLocks noChangeAspect="1"/>
          </p:cNvPicPr>
          <p:nvPr/>
        </p:nvPicPr>
        <p:blipFill>
          <a:blip r:embed="rId2"/>
          <a:stretch>
            <a:fillRect/>
          </a:stretch>
        </p:blipFill>
        <p:spPr>
          <a:xfrm>
            <a:off x="3274968" y="1177025"/>
            <a:ext cx="5952381" cy="4971429"/>
          </a:xfrm>
          <a:prstGeom prst="rect">
            <a:avLst/>
          </a:prstGeom>
        </p:spPr>
      </p:pic>
    </p:spTree>
    <p:extLst>
      <p:ext uri="{BB962C8B-B14F-4D97-AF65-F5344CB8AC3E}">
        <p14:creationId xmlns:p14="http://schemas.microsoft.com/office/powerpoint/2010/main" val="2503175185"/>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2D65751-6B9E-47B8-8B3A-1D6863CC826C}"/>
              </a:ext>
            </a:extLst>
          </p:cNvPr>
          <p:cNvPicPr>
            <a:picLocks noChangeAspect="1"/>
          </p:cNvPicPr>
          <p:nvPr/>
        </p:nvPicPr>
        <p:blipFill>
          <a:blip r:embed="rId2"/>
          <a:stretch>
            <a:fillRect/>
          </a:stretch>
        </p:blipFill>
        <p:spPr>
          <a:xfrm>
            <a:off x="28791" y="0"/>
            <a:ext cx="9086418" cy="6858000"/>
          </a:xfrm>
          <a:prstGeom prst="rect">
            <a:avLst/>
          </a:prstGeom>
        </p:spPr>
      </p:pic>
    </p:spTree>
    <p:extLst>
      <p:ext uri="{BB962C8B-B14F-4D97-AF65-F5344CB8AC3E}">
        <p14:creationId xmlns:p14="http://schemas.microsoft.com/office/powerpoint/2010/main" val="2436079810"/>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46B3CDCF-6F2F-4495-82F5-561B5CA6FABE}"/>
              </a:ext>
            </a:extLst>
          </p:cNvPr>
          <p:cNvPicPr>
            <a:picLocks noChangeAspect="1"/>
          </p:cNvPicPr>
          <p:nvPr/>
        </p:nvPicPr>
        <p:blipFill>
          <a:blip r:embed="rId2"/>
          <a:stretch>
            <a:fillRect/>
          </a:stretch>
        </p:blipFill>
        <p:spPr>
          <a:xfrm>
            <a:off x="0" y="0"/>
            <a:ext cx="9120850" cy="6803258"/>
          </a:xfrm>
          <a:prstGeom prst="rect">
            <a:avLst/>
          </a:prstGeom>
        </p:spPr>
      </p:pic>
    </p:spTree>
    <p:extLst>
      <p:ext uri="{BB962C8B-B14F-4D97-AF65-F5344CB8AC3E}">
        <p14:creationId xmlns:p14="http://schemas.microsoft.com/office/powerpoint/2010/main" val="383711610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79FD5A26-6D81-4075-AD0C-D5D26FF240B4}"/>
              </a:ext>
            </a:extLst>
          </p:cNvPr>
          <p:cNvPicPr>
            <a:picLocks noChangeAspect="1"/>
          </p:cNvPicPr>
          <p:nvPr/>
        </p:nvPicPr>
        <p:blipFill>
          <a:blip r:embed="rId2"/>
          <a:stretch>
            <a:fillRect/>
          </a:stretch>
        </p:blipFill>
        <p:spPr>
          <a:xfrm>
            <a:off x="63502" y="17716"/>
            <a:ext cx="9080497" cy="6840284"/>
          </a:xfrm>
          <a:prstGeom prst="rect">
            <a:avLst/>
          </a:prstGeom>
        </p:spPr>
      </p:pic>
    </p:spTree>
    <p:extLst>
      <p:ext uri="{BB962C8B-B14F-4D97-AF65-F5344CB8AC3E}">
        <p14:creationId xmlns:p14="http://schemas.microsoft.com/office/powerpoint/2010/main" val="13373552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454AF5A7-3E65-4A56-8C70-F071801A196D}"/>
              </a:ext>
            </a:extLst>
          </p:cNvPr>
          <p:cNvPicPr>
            <a:picLocks noChangeAspect="1"/>
          </p:cNvPicPr>
          <p:nvPr/>
        </p:nvPicPr>
        <p:blipFill>
          <a:blip r:embed="rId2"/>
          <a:stretch>
            <a:fillRect/>
          </a:stretch>
        </p:blipFill>
        <p:spPr>
          <a:xfrm>
            <a:off x="5428" y="1505"/>
            <a:ext cx="9138572" cy="6857987"/>
          </a:xfrm>
          <a:prstGeom prst="rect">
            <a:avLst/>
          </a:prstGeom>
        </p:spPr>
      </p:pic>
    </p:spTree>
    <p:extLst>
      <p:ext uri="{BB962C8B-B14F-4D97-AF65-F5344CB8AC3E}">
        <p14:creationId xmlns:p14="http://schemas.microsoft.com/office/powerpoint/2010/main" val="992080525"/>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015663"/>
          </a:xfrm>
          <a:prstGeom prst="rect">
            <a:avLst/>
          </a:prstGeom>
          <a:solidFill>
            <a:schemeClr val="accent2">
              <a:lumMod val="20000"/>
              <a:lumOff val="80000"/>
            </a:schemeClr>
          </a:solidFill>
          <a:ln w="38100">
            <a:solidFill>
              <a:srgbClr val="0070C0"/>
            </a:solidFill>
          </a:ln>
        </p:spPr>
        <p:txBody>
          <a:bodyPr wrap="square">
            <a:spAutoFit/>
          </a:bodyPr>
          <a:lstStyle/>
          <a:p>
            <a:pPr marR="12700" algn="just">
              <a:spcAft>
                <a:spcPts val="2075"/>
              </a:spcAft>
              <a:tabLst>
                <a:tab pos="195580" algn="l"/>
              </a:tabLst>
            </a:pPr>
            <a:r>
              <a:rPr lang="it-IT" sz="2000" dirty="0">
                <a:effectLst/>
                <a:latin typeface="Arial" panose="020B0604020202020204" pitchFamily="34" charset="0"/>
                <a:ea typeface="Times New Roman" panose="02020603050405020304" pitchFamily="18" charset="0"/>
              </a:rPr>
              <a:t>È necessario esemplificare che i linfociti svolgono </a:t>
            </a:r>
            <a:r>
              <a:rPr lang="it-IT" sz="2000" b="1" dirty="0">
                <a:solidFill>
                  <a:srgbClr val="C00000"/>
                </a:solidFill>
                <a:effectLst/>
                <a:latin typeface="Arial" panose="020B0604020202020204" pitchFamily="34" charset="0"/>
                <a:ea typeface="Times New Roman" panose="02020603050405020304" pitchFamily="18" charset="0"/>
              </a:rPr>
              <a:t>solo una funzione di stimolatori </a:t>
            </a:r>
            <a:r>
              <a:rPr lang="it-IT" sz="2000" dirty="0">
                <a:effectLst/>
                <a:latin typeface="Arial" panose="020B0604020202020204" pitchFamily="34" charset="0"/>
                <a:ea typeface="Times New Roman" panose="02020603050405020304" pitchFamily="18" charset="0"/>
              </a:rPr>
              <a:t>e non partecipano attivamente alla distruzione dei patogeni, compito invece assegnato ai macrofagi. </a:t>
            </a:r>
            <a:endParaRPr lang="it-IT" sz="20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35496" y="1128028"/>
            <a:ext cx="3131841" cy="4093428"/>
          </a:xfrm>
          <a:prstGeom prst="rect">
            <a:avLst/>
          </a:prstGeom>
          <a:solidFill>
            <a:schemeClr val="accent1">
              <a:lumMod val="20000"/>
              <a:lumOff val="80000"/>
            </a:schemeClr>
          </a:solidFill>
          <a:ln w="38100">
            <a:solidFill>
              <a:srgbClr val="00B050"/>
            </a:solidFill>
          </a:ln>
        </p:spPr>
        <p:txBody>
          <a:bodyPr wrap="square">
            <a:spAutoFit/>
          </a:bodyPr>
          <a:lstStyle/>
          <a:p>
            <a:pPr marR="12700" algn="just">
              <a:spcAft>
                <a:spcPts val="2075"/>
              </a:spcAft>
              <a:tabLst>
                <a:tab pos="195580" algn="l"/>
              </a:tabLst>
            </a:pP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IFN-y</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sz="2000" dirty="0">
                <a:effectLst/>
                <a:latin typeface="Arial" panose="020B0604020202020204" pitchFamily="34" charset="0"/>
                <a:ea typeface="Times New Roman" panose="02020603050405020304" pitchFamily="18" charset="0"/>
              </a:rPr>
              <a:t>che </a:t>
            </a:r>
            <a:r>
              <a:rPr lang="it-IT" sz="2000" u="sng" dirty="0">
                <a:effectLst/>
                <a:latin typeface="Arial" panose="020B0604020202020204" pitchFamily="34" charset="0"/>
                <a:ea typeface="Times New Roman" panose="02020603050405020304" pitchFamily="18" charset="0"/>
              </a:rPr>
              <a:t>stimola la produzione di radicali liberi</a:t>
            </a:r>
            <a:r>
              <a:rPr lang="it-IT" sz="2000" dirty="0">
                <a:effectLst/>
                <a:latin typeface="Arial" panose="020B0604020202020204" pitchFamily="34" charset="0"/>
                <a:ea typeface="Times New Roman" panose="02020603050405020304" pitchFamily="18" charset="0"/>
              </a:rPr>
              <a:t>, ossido nitrico soprattutto, da parte dei macrofagi e </a:t>
            </a:r>
            <a:r>
              <a:rPr lang="it-IT" sz="2000" u="sng" dirty="0">
                <a:effectLst/>
                <a:latin typeface="Arial" panose="020B0604020202020204" pitchFamily="34" charset="0"/>
                <a:ea typeface="Times New Roman" panose="02020603050405020304" pitchFamily="18" charset="0"/>
              </a:rPr>
              <a:t>attiva la polarizzazione verso Th</a:t>
            </a:r>
            <a:r>
              <a:rPr lang="it-IT" sz="2000" i="0" u="sng" dirty="0">
                <a:effectLst/>
                <a:latin typeface="Arial" panose="020B0604020202020204" pitchFamily="34" charset="0"/>
                <a:ea typeface="Times New Roman" panose="02020603050405020304" pitchFamily="18" charset="0"/>
              </a:rPr>
              <a:t>1</a:t>
            </a:r>
            <a:r>
              <a:rPr lang="it-IT" sz="2000" u="sng" dirty="0">
                <a:effectLst/>
                <a:latin typeface="Arial" panose="020B0604020202020204" pitchFamily="34" charset="0"/>
                <a:ea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e </a:t>
            </a:r>
            <a:r>
              <a:rPr lang="it-IT" sz="2000" u="sng" dirty="0">
                <a:effectLst/>
                <a:latin typeface="Arial" panose="020B0604020202020204" pitchFamily="34" charset="0"/>
                <a:ea typeface="Times New Roman" panose="02020603050405020304" pitchFamily="18" charset="0"/>
              </a:rPr>
              <a:t>inibisce la risposta Th2 e Th17</a:t>
            </a:r>
            <a:r>
              <a:rPr lang="it-IT" sz="2000" dirty="0">
                <a:effectLst/>
                <a:latin typeface="Arial" panose="020B0604020202020204" pitchFamily="34" charset="0"/>
                <a:ea typeface="Times New Roman" panose="02020603050405020304" pitchFamily="18" charset="0"/>
              </a:rPr>
              <a:t>. L</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’IFN-y</a:t>
            </a:r>
            <a:r>
              <a:rPr lang="it-IT" sz="2000" dirty="0">
                <a:effectLst/>
                <a:latin typeface="Arial" panose="020B0604020202020204" pitchFamily="34" charset="0"/>
                <a:ea typeface="Times New Roman" panose="02020603050405020304" pitchFamily="18" charset="0"/>
              </a:rPr>
              <a:t>, ha funzioni di </a:t>
            </a:r>
            <a:r>
              <a:rPr lang="it-IT" sz="2000" b="1" dirty="0">
                <a:effectLst/>
                <a:latin typeface="Arial" panose="020B0604020202020204" pitchFamily="34" charset="0"/>
                <a:ea typeface="Times New Roman" panose="02020603050405020304" pitchFamily="18" charset="0"/>
              </a:rPr>
              <a:t>induzione/regolazione del Sistema Immunitario innato e di azione antivirale.</a:t>
            </a:r>
            <a:endParaRPr lang="it-IT" sz="2000" b="1" dirty="0">
              <a:effectLst/>
              <a:latin typeface="Times New Roman" panose="02020603050405020304" pitchFamily="18" charset="0"/>
              <a:ea typeface="Times New Roman" panose="02020603050405020304" pitchFamily="18" charset="0"/>
            </a:endParaRPr>
          </a:p>
        </p:txBody>
      </p:sp>
      <p:pic>
        <p:nvPicPr>
          <p:cNvPr id="6" name="Immagine 5">
            <a:extLst>
              <a:ext uri="{FF2B5EF4-FFF2-40B4-BE49-F238E27FC236}">
                <a16:creationId xmlns:a16="http://schemas.microsoft.com/office/drawing/2014/main" id="{407C3ADB-EE2C-4C60-90F9-B80C90247556}"/>
              </a:ext>
            </a:extLst>
          </p:cNvPr>
          <p:cNvPicPr>
            <a:picLocks noChangeAspect="1"/>
          </p:cNvPicPr>
          <p:nvPr/>
        </p:nvPicPr>
        <p:blipFill>
          <a:blip r:embed="rId2"/>
          <a:stretch>
            <a:fillRect/>
          </a:stretch>
        </p:blipFill>
        <p:spPr>
          <a:xfrm>
            <a:off x="3560488" y="1097271"/>
            <a:ext cx="5583512" cy="4124185"/>
          </a:xfrm>
          <a:prstGeom prst="rect">
            <a:avLst/>
          </a:prstGeom>
        </p:spPr>
      </p:pic>
    </p:spTree>
    <p:extLst>
      <p:ext uri="{BB962C8B-B14F-4D97-AF65-F5344CB8AC3E}">
        <p14:creationId xmlns:p14="http://schemas.microsoft.com/office/powerpoint/2010/main" val="121917029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Segnaposto contenuto 2" descr="0245.gif"/>
          <p:cNvPicPr>
            <a:picLocks noGrp="1" noChangeAspect="1"/>
          </p:cNvPicPr>
          <p:nvPr>
            <p:ph/>
          </p:nvPr>
        </p:nvPicPr>
        <p:blipFill rotWithShape="1">
          <a:blip r:embed="rId3">
            <a:extLst>
              <a:ext uri="{28A0092B-C50C-407E-A947-70E740481C1C}">
                <a14:useLocalDpi xmlns:a14="http://schemas.microsoft.com/office/drawing/2010/main" val="0"/>
              </a:ext>
            </a:extLst>
          </a:blip>
          <a:srcRect l="-925" t="898" r="33424" b="23067"/>
          <a:stretch/>
        </p:blipFill>
        <p:spPr>
          <a:xfrm>
            <a:off x="0" y="188640"/>
            <a:ext cx="5585930" cy="3240360"/>
          </a:xfrm>
        </p:spPr>
      </p:pic>
      <p:pic>
        <p:nvPicPr>
          <p:cNvPr id="3" name="Immagine 2">
            <a:extLst>
              <a:ext uri="{FF2B5EF4-FFF2-40B4-BE49-F238E27FC236}">
                <a16:creationId xmlns:a16="http://schemas.microsoft.com/office/drawing/2014/main" id="{6488F09D-84AB-4CF8-9702-5D2CADE54D44}"/>
              </a:ext>
            </a:extLst>
          </p:cNvPr>
          <p:cNvPicPr>
            <a:picLocks noChangeAspect="1"/>
          </p:cNvPicPr>
          <p:nvPr/>
        </p:nvPicPr>
        <p:blipFill>
          <a:blip r:embed="rId4"/>
          <a:stretch>
            <a:fillRect/>
          </a:stretch>
        </p:blipFill>
        <p:spPr>
          <a:xfrm>
            <a:off x="2331757" y="3645024"/>
            <a:ext cx="6812243" cy="3240360"/>
          </a:xfrm>
          <a:prstGeom prst="rect">
            <a:avLst/>
          </a:prstGeom>
        </p:spPr>
      </p:pic>
      <p:sp>
        <p:nvSpPr>
          <p:cNvPr id="4" name="CasellaDiTesto 3">
            <a:extLst>
              <a:ext uri="{FF2B5EF4-FFF2-40B4-BE49-F238E27FC236}">
                <a16:creationId xmlns:a16="http://schemas.microsoft.com/office/drawing/2014/main" id="{533B2D22-181A-4988-877F-2BD731C693A7}"/>
              </a:ext>
            </a:extLst>
          </p:cNvPr>
          <p:cNvSpPr txBox="1"/>
          <p:nvPr/>
        </p:nvSpPr>
        <p:spPr>
          <a:xfrm>
            <a:off x="2411760" y="3861048"/>
            <a:ext cx="2160240" cy="648072"/>
          </a:xfrm>
          <a:prstGeom prst="rect">
            <a:avLst/>
          </a:prstGeom>
          <a:solidFill>
            <a:schemeClr val="bg1"/>
          </a:solidFill>
        </p:spPr>
        <p:txBody>
          <a:bodyPr wrap="square" rtlCol="0">
            <a:spAutoFit/>
          </a:bodyPr>
          <a:lstStyle/>
          <a:p>
            <a:endParaRPr lang="it-IT" dirty="0"/>
          </a:p>
        </p:txBody>
      </p:sp>
    </p:spTree>
    <p:extLst>
      <p:ext uri="{BB962C8B-B14F-4D97-AF65-F5344CB8AC3E}">
        <p14:creationId xmlns:p14="http://schemas.microsoft.com/office/powerpoint/2010/main" val="40214046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20319" y="65702"/>
            <a:ext cx="9123679" cy="369332"/>
          </a:xfrm>
          <a:prstGeom prst="rect">
            <a:avLst/>
          </a:prstGeom>
          <a:solidFill>
            <a:schemeClr val="accent2">
              <a:lumMod val="20000"/>
              <a:lumOff val="80000"/>
            </a:schemeClr>
          </a:solidFill>
          <a:ln w="38100">
            <a:solidFill>
              <a:srgbClr val="0070C0"/>
            </a:solidFill>
          </a:ln>
        </p:spPr>
        <p:txBody>
          <a:bodyPr wrap="square">
            <a:spAutoFit/>
          </a:bodyPr>
          <a:lstStyle/>
          <a:p>
            <a:pPr algn="ctr"/>
            <a:r>
              <a:rPr lang="it-IT" sz="1800" b="1" dirty="0">
                <a:solidFill>
                  <a:srgbClr val="C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Immunità innata ed immunità acquisita: le due facce della stessa medaglia</a:t>
            </a:r>
            <a:endParaRPr lang="it-IT" sz="1800" dirty="0">
              <a:solidFill>
                <a:srgbClr val="C0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sp>
        <p:nvSpPr>
          <p:cNvPr id="7" name="Rettangolo 6">
            <a:extLst>
              <a:ext uri="{FF2B5EF4-FFF2-40B4-BE49-F238E27FC236}">
                <a16:creationId xmlns:a16="http://schemas.microsoft.com/office/drawing/2014/main" id="{90AC666B-C639-4B3A-8C47-E37C85C0841C}"/>
              </a:ext>
            </a:extLst>
          </p:cNvPr>
          <p:cNvSpPr/>
          <p:nvPr/>
        </p:nvSpPr>
        <p:spPr>
          <a:xfrm>
            <a:off x="4139952" y="620688"/>
            <a:ext cx="4975249" cy="2862322"/>
          </a:xfrm>
          <a:prstGeom prst="rect">
            <a:avLst/>
          </a:prstGeom>
          <a:solidFill>
            <a:srgbClr val="FFFF00"/>
          </a:solidFill>
          <a:ln w="38100">
            <a:solidFill>
              <a:srgbClr val="002060"/>
            </a:solidFill>
          </a:ln>
        </p:spPr>
        <p:txBody>
          <a:bodyPr wrap="square">
            <a:spAutoFit/>
          </a:bodyPr>
          <a:lstStyle/>
          <a:p>
            <a:r>
              <a:rPr lang="it-IT" sz="2000" dirty="0"/>
              <a:t>L'</a:t>
            </a:r>
            <a:r>
              <a:rPr lang="it-IT" sz="2000" b="1" dirty="0">
                <a:solidFill>
                  <a:srgbClr val="C00000"/>
                </a:solidFill>
              </a:rPr>
              <a:t>immunità naturale </a:t>
            </a:r>
            <a:r>
              <a:rPr lang="it-IT" sz="2000" dirty="0"/>
              <a:t>è il sistema di difesa anti-microbica </a:t>
            </a:r>
            <a:r>
              <a:rPr lang="it-IT" sz="2000" b="1" u="sng" dirty="0"/>
              <a:t>filogeneticamente più antico</a:t>
            </a:r>
            <a:r>
              <a:rPr lang="it-IT" sz="2000" dirty="0"/>
              <a:t>, e si ritrova </a:t>
            </a:r>
            <a:r>
              <a:rPr lang="it-IT" sz="2000" b="1" u="sng" dirty="0"/>
              <a:t>in tutti gli organismi multicellulari, comprese le piante e gli insetti,</a:t>
            </a:r>
            <a:r>
              <a:rPr lang="it-IT" sz="2000" dirty="0"/>
              <a:t> mentre l'</a:t>
            </a:r>
            <a:r>
              <a:rPr lang="it-IT" sz="2000" b="1" dirty="0">
                <a:solidFill>
                  <a:srgbClr val="C00000"/>
                </a:solidFill>
              </a:rPr>
              <a:t>immunità specifica </a:t>
            </a:r>
            <a:r>
              <a:rPr lang="it-IT" sz="2000" dirty="0"/>
              <a:t>compare per la prima volta nei vertebrati, e si sovrappone ai meccanismi dell'immunità innata </a:t>
            </a:r>
            <a:r>
              <a:rPr lang="it-IT" sz="2000" b="1" u="sng" dirty="0"/>
              <a:t>al fine di potenziare la difesa dell'ospite nei confronti dei patogeni esterni.</a:t>
            </a:r>
          </a:p>
        </p:txBody>
      </p:sp>
      <p:pic>
        <p:nvPicPr>
          <p:cNvPr id="4" name="Immagine 3">
            <a:extLst>
              <a:ext uri="{FF2B5EF4-FFF2-40B4-BE49-F238E27FC236}">
                <a16:creationId xmlns:a16="http://schemas.microsoft.com/office/drawing/2014/main" id="{A0B615D8-623A-420C-8468-ADCB0AB80D13}"/>
              </a:ext>
            </a:extLst>
          </p:cNvPr>
          <p:cNvPicPr>
            <a:picLocks noChangeAspect="1"/>
          </p:cNvPicPr>
          <p:nvPr/>
        </p:nvPicPr>
        <p:blipFill>
          <a:blip r:embed="rId2"/>
          <a:stretch>
            <a:fillRect/>
          </a:stretch>
        </p:blipFill>
        <p:spPr>
          <a:xfrm>
            <a:off x="-2" y="470188"/>
            <a:ext cx="4125569" cy="3750900"/>
          </a:xfrm>
          <a:prstGeom prst="rect">
            <a:avLst/>
          </a:prstGeom>
        </p:spPr>
      </p:pic>
      <p:sp>
        <p:nvSpPr>
          <p:cNvPr id="5" name="CasellaDiTesto 4">
            <a:extLst>
              <a:ext uri="{FF2B5EF4-FFF2-40B4-BE49-F238E27FC236}">
                <a16:creationId xmlns:a16="http://schemas.microsoft.com/office/drawing/2014/main" id="{3ABC5FE2-EA77-4C2D-84A3-A40948A0599A}"/>
              </a:ext>
            </a:extLst>
          </p:cNvPr>
          <p:cNvSpPr txBox="1"/>
          <p:nvPr/>
        </p:nvSpPr>
        <p:spPr>
          <a:xfrm>
            <a:off x="20319" y="3861048"/>
            <a:ext cx="4191641" cy="504056"/>
          </a:xfrm>
          <a:prstGeom prst="rect">
            <a:avLst/>
          </a:prstGeom>
          <a:solidFill>
            <a:schemeClr val="bg1"/>
          </a:solidFill>
        </p:spPr>
        <p:txBody>
          <a:bodyPr wrap="square" rtlCol="0">
            <a:spAutoFit/>
          </a:bodyPr>
          <a:lstStyle/>
          <a:p>
            <a:endParaRPr lang="it-IT" dirty="0"/>
          </a:p>
        </p:txBody>
      </p:sp>
      <p:sp>
        <p:nvSpPr>
          <p:cNvPr id="12" name="Rettangolo 11">
            <a:extLst>
              <a:ext uri="{FF2B5EF4-FFF2-40B4-BE49-F238E27FC236}">
                <a16:creationId xmlns:a16="http://schemas.microsoft.com/office/drawing/2014/main" id="{5C6454D6-6230-48A3-A7DE-FDF46589F414}"/>
              </a:ext>
            </a:extLst>
          </p:cNvPr>
          <p:cNvSpPr/>
          <p:nvPr/>
        </p:nvSpPr>
        <p:spPr>
          <a:xfrm>
            <a:off x="49115" y="3645024"/>
            <a:ext cx="9066086" cy="1323439"/>
          </a:xfrm>
          <a:prstGeom prst="rect">
            <a:avLst/>
          </a:prstGeom>
          <a:solidFill>
            <a:schemeClr val="accent3">
              <a:lumMod val="20000"/>
              <a:lumOff val="80000"/>
            </a:schemeClr>
          </a:solidFill>
          <a:ln w="38100">
            <a:solidFill>
              <a:srgbClr val="0070C0"/>
            </a:solidFill>
          </a:ln>
        </p:spPr>
        <p:txBody>
          <a:bodyPr wrap="square">
            <a:spAutoFit/>
          </a:bodyPr>
          <a:lstStyle/>
          <a:p>
            <a:pPr marL="12700" marR="12700" algn="just">
              <a:spcAft>
                <a:spcPts val="0"/>
              </a:spcAft>
            </a:pPr>
            <a:r>
              <a:rPr lang="it-IT" sz="2000" dirty="0">
                <a:effectLst/>
                <a:latin typeface="Arial" panose="020B0604020202020204" pitchFamily="34" charset="0"/>
                <a:ea typeface="Times New Roman" panose="02020603050405020304" pitchFamily="18" charset="0"/>
              </a:rPr>
              <a:t>L’</a:t>
            </a:r>
            <a:r>
              <a:rPr lang="it-IT" sz="2000" b="1" dirty="0">
                <a:solidFill>
                  <a:srgbClr val="C00000"/>
                </a:solidFill>
                <a:effectLst/>
                <a:latin typeface="Arial" panose="020B0604020202020204" pitchFamily="34" charset="0"/>
                <a:ea typeface="Times New Roman" panose="02020603050405020304" pitchFamily="18" charset="0"/>
              </a:rPr>
              <a:t>immunità innata</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o naturale</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sz="2000" dirty="0">
                <a:effectLst/>
                <a:latin typeface="Arial" panose="020B0604020202020204" pitchFamily="34" charset="0"/>
                <a:ea typeface="Times New Roman" panose="02020603050405020304" pitchFamily="18" charset="0"/>
              </a:rPr>
              <a:t>è l’insieme delle reazioni immunitarie che </a:t>
            </a:r>
            <a:r>
              <a:rPr lang="it-IT" sz="2000" i="1" u="sng" dirty="0">
                <a:solidFill>
                  <a:srgbClr val="C00000"/>
                </a:solidFill>
                <a:effectLst/>
                <a:latin typeface="Arial" panose="020B0604020202020204" pitchFamily="34" charset="0"/>
                <a:ea typeface="Times New Roman" panose="02020603050405020304" pitchFamily="18" charset="0"/>
              </a:rPr>
              <a:t>non producono memoria</a:t>
            </a:r>
            <a:r>
              <a:rPr lang="it-IT" sz="2000" dirty="0">
                <a:effectLst/>
                <a:latin typeface="Arial" panose="020B0604020202020204" pitchFamily="34" charset="0"/>
                <a:ea typeface="Times New Roman" panose="02020603050405020304" pitchFamily="18" charset="0"/>
              </a:rPr>
              <a:t>, cioè che non lasciano il ricordo dell’incontro e della successiva eliminazione del patogeno, a differenza dell’</a:t>
            </a:r>
            <a:r>
              <a:rPr lang="it-IT" sz="2000" b="1" dirty="0">
                <a:solidFill>
                  <a:srgbClr val="C00000"/>
                </a:solidFill>
                <a:effectLst/>
                <a:latin typeface="Arial" panose="020B0604020202020204" pitchFamily="34" charset="0"/>
                <a:ea typeface="Times New Roman" panose="02020603050405020304" pitchFamily="18" charset="0"/>
              </a:rPr>
              <a:t>immunità acquisita </a:t>
            </a:r>
            <a:r>
              <a:rPr lang="it-IT" sz="2000" dirty="0">
                <a:effectLst/>
                <a:latin typeface="Arial" panose="020B0604020202020204" pitchFamily="34" charset="0"/>
                <a:ea typeface="Times New Roman" panose="02020603050405020304" pitchFamily="18" charset="0"/>
              </a:rPr>
              <a:t>che invece </a:t>
            </a:r>
            <a:r>
              <a:rPr lang="it-IT" sz="2000" i="1" u="sng" dirty="0">
                <a:solidFill>
                  <a:srgbClr val="C00000"/>
                </a:solidFill>
                <a:effectLst/>
                <a:latin typeface="Arial" panose="020B0604020202020204" pitchFamily="34" charset="0"/>
                <a:ea typeface="Times New Roman" panose="02020603050405020304" pitchFamily="18" charset="0"/>
              </a:rPr>
              <a:t>il ricordo lo mantiene</a:t>
            </a:r>
            <a:r>
              <a:rPr lang="it-IT" sz="2000" dirty="0">
                <a:effectLst/>
                <a:latin typeface="Arial" panose="020B0604020202020204" pitchFamily="34" charset="0"/>
                <a:ea typeface="Times New Roman" panose="02020603050405020304" pitchFamily="18" charset="0"/>
              </a:rPr>
              <a:t>. </a:t>
            </a:r>
            <a:endParaRPr lang="it-IT" sz="2000" dirty="0">
              <a:effectLst/>
              <a:latin typeface="Times New Roman" panose="02020603050405020304" pitchFamily="18" charset="0"/>
              <a:ea typeface="Times New Roman" panose="02020603050405020304" pitchFamily="18" charset="0"/>
            </a:endParaRPr>
          </a:p>
        </p:txBody>
      </p:sp>
      <p:sp>
        <p:nvSpPr>
          <p:cNvPr id="14" name="Rettangolo 13">
            <a:extLst>
              <a:ext uri="{FF2B5EF4-FFF2-40B4-BE49-F238E27FC236}">
                <a16:creationId xmlns:a16="http://schemas.microsoft.com/office/drawing/2014/main" id="{6CDFED72-B01E-4F73-AF6C-9844FA0DC40A}"/>
              </a:ext>
            </a:extLst>
          </p:cNvPr>
          <p:cNvSpPr/>
          <p:nvPr/>
        </p:nvSpPr>
        <p:spPr>
          <a:xfrm>
            <a:off x="42418" y="5059050"/>
            <a:ext cx="9066086" cy="1754326"/>
          </a:xfrm>
          <a:prstGeom prst="rect">
            <a:avLst/>
          </a:prstGeom>
          <a:solidFill>
            <a:schemeClr val="accent6">
              <a:lumMod val="20000"/>
              <a:lumOff val="80000"/>
            </a:schemeClr>
          </a:solidFill>
          <a:ln w="38100">
            <a:solidFill>
              <a:srgbClr val="C00000"/>
            </a:solidFill>
          </a:ln>
        </p:spPr>
        <p:txBody>
          <a:bodyPr wrap="square">
            <a:spAutoFit/>
          </a:bodyPr>
          <a:lstStyle/>
          <a:p>
            <a:r>
              <a:rPr lang="en-US" dirty="0">
                <a:effectLst/>
                <a:latin typeface="Arial" panose="020B0604020202020204" pitchFamily="34" charset="0"/>
                <a:ea typeface="Times New Roman" panose="02020603050405020304" pitchFamily="18" charset="0"/>
              </a:rPr>
              <a:t>Un </a:t>
            </a:r>
            <a:r>
              <a:rPr lang="en-US" dirty="0" err="1">
                <a:effectLst/>
                <a:latin typeface="Arial" panose="020B0604020202020204" pitchFamily="34" charset="0"/>
                <a:ea typeface="Times New Roman" panose="02020603050405020304" pitchFamily="18" charset="0"/>
              </a:rPr>
              <a:t>esempio</a:t>
            </a:r>
            <a:r>
              <a:rPr lang="en-US" dirty="0">
                <a:effectLst/>
                <a:latin typeface="Arial" panose="020B0604020202020204" pitchFamily="34" charset="0"/>
                <a:ea typeface="Times New Roman" panose="02020603050405020304" pitchFamily="18" charset="0"/>
              </a:rPr>
              <a:t> è </a:t>
            </a:r>
            <a:r>
              <a:rPr lang="en-US" b="1" dirty="0" err="1">
                <a:solidFill>
                  <a:srgbClr val="C00000"/>
                </a:solidFill>
                <a:effectLst/>
                <a:latin typeface="Arial" panose="020B0604020202020204" pitchFamily="34" charset="0"/>
                <a:ea typeface="Times New Roman" panose="02020603050405020304" pitchFamily="18" charset="0"/>
              </a:rPr>
              <a:t>l’attività</a:t>
            </a:r>
            <a:r>
              <a:rPr lang="en-US" b="1" dirty="0">
                <a:solidFill>
                  <a:srgbClr val="C00000"/>
                </a:solidFill>
                <a:effectLst/>
                <a:latin typeface="Arial" panose="020B0604020202020204" pitchFamily="34" charset="0"/>
                <a:ea typeface="Times New Roman" panose="02020603050405020304" pitchFamily="18" charset="0"/>
              </a:rPr>
              <a:t> </a:t>
            </a:r>
            <a:r>
              <a:rPr lang="en-US" b="1" dirty="0" err="1">
                <a:solidFill>
                  <a:srgbClr val="C00000"/>
                </a:solidFill>
                <a:effectLst/>
                <a:latin typeface="Arial" panose="020B0604020202020204" pitchFamily="34" charset="0"/>
                <a:ea typeface="Times New Roman" panose="02020603050405020304" pitchFamily="18" charset="0"/>
              </a:rPr>
              <a:t>dei</a:t>
            </a:r>
            <a:r>
              <a:rPr lang="en-US" b="1" dirty="0">
                <a:solidFill>
                  <a:srgbClr val="C00000"/>
                </a:solidFill>
                <a:effectLst/>
                <a:latin typeface="Arial" panose="020B0604020202020204" pitchFamily="34" charset="0"/>
                <a:ea typeface="Times New Roman" panose="02020603050405020304" pitchFamily="18" charset="0"/>
              </a:rPr>
              <a:t> </a:t>
            </a:r>
            <a:r>
              <a:rPr lang="en-US" b="1" dirty="0" err="1">
                <a:solidFill>
                  <a:srgbClr val="C00000"/>
                </a:solidFill>
                <a:effectLst/>
                <a:latin typeface="Arial" panose="020B0604020202020204" pitchFamily="34" charset="0"/>
                <a:ea typeface="Times New Roman" panose="02020603050405020304" pitchFamily="18" charset="0"/>
              </a:rPr>
              <a:t>neutrofili</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che</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agiranno</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nei</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confronti</a:t>
            </a:r>
            <a:r>
              <a:rPr lang="en-US" dirty="0">
                <a:effectLst/>
                <a:latin typeface="Arial" panose="020B0604020202020204" pitchFamily="34" charset="0"/>
                <a:ea typeface="Times New Roman" panose="02020603050405020304" pitchFamily="18" charset="0"/>
              </a:rPr>
              <a:t> di un </a:t>
            </a:r>
            <a:r>
              <a:rPr lang="en-US" dirty="0" err="1">
                <a:effectLst/>
                <a:latin typeface="Arial" panose="020B0604020202020204" pitchFamily="34" charset="0"/>
                <a:ea typeface="Times New Roman" panose="02020603050405020304" pitchFamily="18" charset="0"/>
              </a:rPr>
              <a:t>batterio</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che</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incontrano</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svariate</a:t>
            </a:r>
            <a:r>
              <a:rPr lang="en-US" dirty="0">
                <a:effectLst/>
                <a:latin typeface="Arial" panose="020B0604020202020204" pitchFamily="34" charset="0"/>
                <a:ea typeface="Times New Roman" panose="02020603050405020304" pitchFamily="18" charset="0"/>
              </a:rPr>
              <a:t> volte, </a:t>
            </a:r>
            <a:r>
              <a:rPr lang="en-US" b="1" dirty="0">
                <a:solidFill>
                  <a:srgbClr val="C00000"/>
                </a:solidFill>
                <a:effectLst/>
                <a:latin typeface="Arial" panose="020B0604020202020204" pitchFamily="34" charset="0"/>
                <a:ea typeface="Times New Roman" panose="02020603050405020304" pitchFamily="18" charset="0"/>
              </a:rPr>
              <a:t>come se fosse sempre la prima volta </a:t>
            </a:r>
            <a:r>
              <a:rPr lang="en-US" b="1" dirty="0" err="1">
                <a:solidFill>
                  <a:srgbClr val="C00000"/>
                </a:solidFill>
                <a:effectLst/>
                <a:latin typeface="Arial" panose="020B0604020202020204" pitchFamily="34" charset="0"/>
                <a:ea typeface="Times New Roman" panose="02020603050405020304" pitchFamily="18" charset="0"/>
              </a:rPr>
              <a:t>che</a:t>
            </a:r>
            <a:r>
              <a:rPr lang="en-US" b="1" dirty="0">
                <a:solidFill>
                  <a:srgbClr val="C00000"/>
                </a:solidFill>
                <a:effectLst/>
                <a:latin typeface="Arial" panose="020B0604020202020204" pitchFamily="34" charset="0"/>
                <a:ea typeface="Times New Roman" panose="02020603050405020304" pitchFamily="18" charset="0"/>
              </a:rPr>
              <a:t> lo </a:t>
            </a:r>
            <a:r>
              <a:rPr lang="en-US" b="1" dirty="0" err="1">
                <a:solidFill>
                  <a:srgbClr val="C00000"/>
                </a:solidFill>
                <a:effectLst/>
                <a:latin typeface="Arial" panose="020B0604020202020204" pitchFamily="34" charset="0"/>
                <a:ea typeface="Times New Roman" panose="02020603050405020304" pitchFamily="18" charset="0"/>
              </a:rPr>
              <a:t>intercettano</a:t>
            </a:r>
            <a:r>
              <a:rPr lang="en-US" dirty="0">
                <a:effectLst/>
                <a:latin typeface="Arial" panose="020B0604020202020204" pitchFamily="34" charset="0"/>
                <a:ea typeface="Times New Roman" panose="02020603050405020304" pitchFamily="18" charset="0"/>
              </a:rPr>
              <a:t>, a </a:t>
            </a:r>
            <a:r>
              <a:rPr lang="en-US" dirty="0" err="1">
                <a:effectLst/>
                <a:latin typeface="Arial" panose="020B0604020202020204" pitchFamily="34" charset="0"/>
                <a:ea typeface="Times New Roman" panose="02020603050405020304" pitchFamily="18" charset="0"/>
              </a:rPr>
              <a:t>differenza</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dei</a:t>
            </a:r>
            <a:r>
              <a:rPr lang="en-US" dirty="0">
                <a:effectLst/>
                <a:latin typeface="Arial" panose="020B0604020202020204" pitchFamily="34" charset="0"/>
                <a:ea typeface="Times New Roman" panose="02020603050405020304" pitchFamily="18" charset="0"/>
              </a:rPr>
              <a:t> </a:t>
            </a:r>
            <a:r>
              <a:rPr lang="en-US" b="1" dirty="0" err="1">
                <a:solidFill>
                  <a:srgbClr val="C00000"/>
                </a:solidFill>
                <a:effectLst/>
                <a:latin typeface="Arial" panose="020B0604020202020204" pitchFamily="34" charset="0"/>
                <a:ea typeface="Times New Roman" panose="02020603050405020304" pitchFamily="18" charset="0"/>
              </a:rPr>
              <a:t>linfociti</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che</a:t>
            </a:r>
            <a:r>
              <a:rPr lang="en-US" dirty="0">
                <a:effectLst/>
                <a:latin typeface="Arial" panose="020B0604020202020204" pitchFamily="34" charset="0"/>
                <a:ea typeface="Times New Roman" panose="02020603050405020304" pitchFamily="18" charset="0"/>
              </a:rPr>
              <a:t> </a:t>
            </a:r>
            <a:r>
              <a:rPr lang="en-US" dirty="0" err="1">
                <a:effectLst/>
                <a:latin typeface="Arial" panose="020B0604020202020204" pitchFamily="34" charset="0"/>
                <a:ea typeface="Times New Roman" panose="02020603050405020304" pitchFamily="18" charset="0"/>
              </a:rPr>
              <a:t>invece</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dopo aver </a:t>
            </a:r>
            <a:r>
              <a:rPr lang="en-US"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determinato</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una </a:t>
            </a:r>
            <a:r>
              <a:rPr lang="en-US"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risposta</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specifica</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anticorpale</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citotossica</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verso </a:t>
            </a:r>
            <a:r>
              <a:rPr lang="en-US"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quell'antigene</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hanno</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la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disposizione</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dar</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origine</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 cellule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memoria</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capaci</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in un </a:t>
            </a:r>
            <a:r>
              <a:rPr lang="en-US"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successivo</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incontro</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provocare</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in tempi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più</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celeri</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una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reazione</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ben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superiore</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quella</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creata</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nel</a:t>
            </a:r>
            <a:r>
              <a:rPr lang="en-US"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primo </a:t>
            </a:r>
            <a:r>
              <a:rPr lang="en-US"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incontro</a:t>
            </a:r>
            <a:r>
              <a:rPr lang="en-US"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t>
            </a:r>
            <a:r>
              <a:rPr lang="en-US" dirty="0">
                <a:effectLst/>
                <a:latin typeface="Arial" panose="020B0604020202020204" pitchFamily="34" charset="0"/>
                <a:ea typeface="Times New Roman" panose="02020603050405020304" pitchFamily="18" charset="0"/>
              </a:rPr>
              <a:t> </a:t>
            </a:r>
            <a:endParaRPr lang="it-IT" b="1" dirty="0">
              <a:solidFill>
                <a:srgbClr val="C00000"/>
              </a:solidFill>
            </a:endParaRPr>
          </a:p>
        </p:txBody>
      </p:sp>
    </p:spTree>
    <p:extLst>
      <p:ext uri="{BB962C8B-B14F-4D97-AF65-F5344CB8AC3E}">
        <p14:creationId xmlns:p14="http://schemas.microsoft.com/office/powerpoint/2010/main" val="3452386622"/>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Segnaposto contenuto 2" descr="0249.gif"/>
          <p:cNvPicPr>
            <a:picLocks noGrp="1" noChangeAspect="1"/>
          </p:cNvPicPr>
          <p:nvPr>
            <p:ph/>
          </p:nvPr>
        </p:nvPicPr>
        <p:blipFill rotWithShape="1">
          <a:blip r:embed="rId3">
            <a:extLst>
              <a:ext uri="{28A0092B-C50C-407E-A947-70E740481C1C}">
                <a14:useLocalDpi xmlns:a14="http://schemas.microsoft.com/office/drawing/2010/main" val="0"/>
              </a:ext>
            </a:extLst>
          </a:blip>
          <a:srcRect l="1976" r="3877"/>
          <a:stretch/>
        </p:blipFill>
        <p:spPr>
          <a:xfrm>
            <a:off x="239756" y="631234"/>
            <a:ext cx="8664488" cy="5807651"/>
          </a:xfrm>
        </p:spPr>
      </p:pic>
      <p:sp>
        <p:nvSpPr>
          <p:cNvPr id="2" name="CasellaDiTesto 1">
            <a:extLst>
              <a:ext uri="{FF2B5EF4-FFF2-40B4-BE49-F238E27FC236}">
                <a16:creationId xmlns:a16="http://schemas.microsoft.com/office/drawing/2014/main" id="{1B92046D-B708-4F65-B651-2B5854B1B76D}"/>
              </a:ext>
            </a:extLst>
          </p:cNvPr>
          <p:cNvSpPr txBox="1"/>
          <p:nvPr/>
        </p:nvSpPr>
        <p:spPr>
          <a:xfrm>
            <a:off x="6804248" y="5589240"/>
            <a:ext cx="2339752" cy="625025"/>
          </a:xfrm>
          <a:prstGeom prst="rect">
            <a:avLst/>
          </a:prstGeom>
          <a:solidFill>
            <a:schemeClr val="bg1"/>
          </a:solidFill>
        </p:spPr>
        <p:txBody>
          <a:bodyPr wrap="square" rtlCol="0">
            <a:spAutoFit/>
          </a:bodyPr>
          <a:lstStyle/>
          <a:p>
            <a:endParaRPr lang="it-IT" dirty="0"/>
          </a:p>
        </p:txBody>
      </p:sp>
      <p:cxnSp>
        <p:nvCxnSpPr>
          <p:cNvPr id="4" name="Connettore diritto 3">
            <a:extLst>
              <a:ext uri="{FF2B5EF4-FFF2-40B4-BE49-F238E27FC236}">
                <a16:creationId xmlns:a16="http://schemas.microsoft.com/office/drawing/2014/main" id="{9D6484E7-9CCD-4F2A-BC0C-61EC09191271}"/>
              </a:ext>
            </a:extLst>
          </p:cNvPr>
          <p:cNvCxnSpPr>
            <a:cxnSpLocks/>
          </p:cNvCxnSpPr>
          <p:nvPr/>
        </p:nvCxnSpPr>
        <p:spPr>
          <a:xfrm>
            <a:off x="6372200" y="1412776"/>
            <a:ext cx="2376264"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8" name="Connettore diritto 7">
            <a:extLst>
              <a:ext uri="{FF2B5EF4-FFF2-40B4-BE49-F238E27FC236}">
                <a16:creationId xmlns:a16="http://schemas.microsoft.com/office/drawing/2014/main" id="{32A3E0A1-C618-4B71-BA92-7AB4F85FCF90}"/>
              </a:ext>
            </a:extLst>
          </p:cNvPr>
          <p:cNvCxnSpPr>
            <a:cxnSpLocks/>
          </p:cNvCxnSpPr>
          <p:nvPr/>
        </p:nvCxnSpPr>
        <p:spPr>
          <a:xfrm>
            <a:off x="7452320" y="1916832"/>
            <a:ext cx="1296144"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9" name="Connettore diritto 8">
            <a:extLst>
              <a:ext uri="{FF2B5EF4-FFF2-40B4-BE49-F238E27FC236}">
                <a16:creationId xmlns:a16="http://schemas.microsoft.com/office/drawing/2014/main" id="{14D27A16-091F-4C6F-9F0A-DD44E4F207EB}"/>
              </a:ext>
            </a:extLst>
          </p:cNvPr>
          <p:cNvCxnSpPr>
            <a:cxnSpLocks/>
          </p:cNvCxnSpPr>
          <p:nvPr/>
        </p:nvCxnSpPr>
        <p:spPr>
          <a:xfrm>
            <a:off x="6206206" y="2060848"/>
            <a:ext cx="2542258"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Connettore diritto 9">
            <a:extLst>
              <a:ext uri="{FF2B5EF4-FFF2-40B4-BE49-F238E27FC236}">
                <a16:creationId xmlns:a16="http://schemas.microsoft.com/office/drawing/2014/main" id="{7EEDA35F-63AD-4B53-A6DE-F9601B49E312}"/>
              </a:ext>
            </a:extLst>
          </p:cNvPr>
          <p:cNvCxnSpPr>
            <a:cxnSpLocks/>
          </p:cNvCxnSpPr>
          <p:nvPr/>
        </p:nvCxnSpPr>
        <p:spPr>
          <a:xfrm>
            <a:off x="6206206" y="2204864"/>
            <a:ext cx="189418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id="{C31C816D-924E-4E8F-93D7-086F12DD1FC7}"/>
              </a:ext>
            </a:extLst>
          </p:cNvPr>
          <p:cNvCxnSpPr>
            <a:cxnSpLocks/>
          </p:cNvCxnSpPr>
          <p:nvPr/>
        </p:nvCxnSpPr>
        <p:spPr>
          <a:xfrm>
            <a:off x="6392218" y="2852936"/>
            <a:ext cx="2376264"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5" name="Connettore diritto 14">
            <a:extLst>
              <a:ext uri="{FF2B5EF4-FFF2-40B4-BE49-F238E27FC236}">
                <a16:creationId xmlns:a16="http://schemas.microsoft.com/office/drawing/2014/main" id="{8155C89D-1303-46F3-B536-BF20862BAE3F}"/>
              </a:ext>
            </a:extLst>
          </p:cNvPr>
          <p:cNvCxnSpPr>
            <a:cxnSpLocks/>
          </p:cNvCxnSpPr>
          <p:nvPr/>
        </p:nvCxnSpPr>
        <p:spPr>
          <a:xfrm>
            <a:off x="6156176" y="2996952"/>
            <a:ext cx="2612306"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7" name="Connettore diritto 16">
            <a:extLst>
              <a:ext uri="{FF2B5EF4-FFF2-40B4-BE49-F238E27FC236}">
                <a16:creationId xmlns:a16="http://schemas.microsoft.com/office/drawing/2014/main" id="{D15C6EA4-C8C9-4A75-B24D-2B478C0538D0}"/>
              </a:ext>
            </a:extLst>
          </p:cNvPr>
          <p:cNvCxnSpPr>
            <a:cxnSpLocks/>
          </p:cNvCxnSpPr>
          <p:nvPr/>
        </p:nvCxnSpPr>
        <p:spPr>
          <a:xfrm>
            <a:off x="6156176" y="3212976"/>
            <a:ext cx="576064" cy="0"/>
          </a:xfrm>
          <a:prstGeom prst="line">
            <a:avLst/>
          </a:prstGeom>
          <a:ln w="57150">
            <a:solidFill>
              <a:srgbClr val="0070C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286583"/>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923330"/>
          </a:xfrm>
          <a:prstGeom prst="rect">
            <a:avLst/>
          </a:prstGeom>
          <a:solidFill>
            <a:schemeClr val="accent2">
              <a:lumMod val="20000"/>
              <a:lumOff val="80000"/>
            </a:schemeClr>
          </a:solidFill>
          <a:ln w="38100">
            <a:solidFill>
              <a:srgbClr val="0070C0"/>
            </a:solidFill>
          </a:ln>
        </p:spPr>
        <p:txBody>
          <a:bodyPr wrap="square">
            <a:spAutoFit/>
          </a:bodyPr>
          <a:lstStyle/>
          <a:p>
            <a:pPr marR="12700" algn="just">
              <a:spcAft>
                <a:spcPts val="2075"/>
              </a:spcAft>
              <a:tabLst>
                <a:tab pos="195580" algn="l"/>
              </a:tabLst>
            </a:pPr>
            <a:r>
              <a:rPr lang="en-US" sz="18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TNF-α,</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dirty="0" err="1">
                <a:effectLst/>
                <a:latin typeface="Arial" panose="020B0604020202020204" pitchFamily="34" charset="0"/>
                <a:ea typeface="Times New Roman" panose="02020603050405020304" pitchFamily="18" charset="0"/>
              </a:rPr>
              <a:t>occupa</a:t>
            </a:r>
            <a:r>
              <a:rPr lang="en-US" sz="1800" dirty="0">
                <a:effectLst/>
                <a:latin typeface="Arial" panose="020B0604020202020204" pitchFamily="34" charset="0"/>
                <a:ea typeface="Times New Roman" panose="02020603050405020304" pitchFamily="18" charset="0"/>
              </a:rPr>
              <a:t> un </a:t>
            </a:r>
            <a:r>
              <a:rPr lang="en-US" sz="1800" dirty="0" err="1">
                <a:effectLst/>
                <a:latin typeface="Arial" panose="020B0604020202020204" pitchFamily="34" charset="0"/>
                <a:ea typeface="Times New Roman" panose="02020603050405020304" pitchFamily="18" charset="0"/>
              </a:rPr>
              <a:t>posto</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strategico</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nella</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stimolazione</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dell'infiammazione</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anche</a:t>
            </a:r>
            <a:r>
              <a:rPr lang="en-US" sz="1800" dirty="0">
                <a:effectLst/>
                <a:latin typeface="Arial" panose="020B0604020202020204" pitchFamily="34" charset="0"/>
                <a:ea typeface="Times New Roman" panose="02020603050405020304" pitchFamily="18" charset="0"/>
              </a:rPr>
              <a:t> per </a:t>
            </a:r>
            <a:r>
              <a:rPr lang="en-US" sz="1800" b="1" dirty="0">
                <a:solidFill>
                  <a:srgbClr val="C00000"/>
                </a:solidFill>
                <a:effectLst/>
                <a:latin typeface="Arial" panose="020B0604020202020204" pitchFamily="34" charset="0"/>
                <a:ea typeface="Times New Roman" panose="02020603050405020304" pitchFamily="18" charset="0"/>
              </a:rPr>
              <a:t>il </a:t>
            </a:r>
            <a:r>
              <a:rPr lang="en-US" sz="1800" b="1" dirty="0" err="1">
                <a:solidFill>
                  <a:srgbClr val="C00000"/>
                </a:solidFill>
                <a:effectLst/>
                <a:latin typeface="Arial" panose="020B0604020202020204" pitchFamily="34" charset="0"/>
                <a:ea typeface="Times New Roman" panose="02020603050405020304" pitchFamily="18" charset="0"/>
              </a:rPr>
              <a:t>suo</a:t>
            </a:r>
            <a:r>
              <a:rPr lang="en-US" sz="1800" b="1" dirty="0">
                <a:solidFill>
                  <a:srgbClr val="C00000"/>
                </a:solidFill>
                <a:effectLst/>
                <a:latin typeface="Arial" panose="020B0604020202020204" pitchFamily="34" charset="0"/>
                <a:ea typeface="Times New Roman" panose="02020603050405020304" pitchFamily="18" charset="0"/>
              </a:rPr>
              <a:t> </a:t>
            </a:r>
            <a:r>
              <a:rPr lang="en-US" sz="1800" b="1" dirty="0" err="1">
                <a:solidFill>
                  <a:srgbClr val="C00000"/>
                </a:solidFill>
                <a:effectLst/>
                <a:latin typeface="Arial" panose="020B0604020202020204" pitchFamily="34" charset="0"/>
                <a:ea typeface="Times New Roman" panose="02020603050405020304" pitchFamily="18" charset="0"/>
              </a:rPr>
              <a:t>potere</a:t>
            </a:r>
            <a:r>
              <a:rPr lang="en-US" sz="1800" b="1" dirty="0">
                <a:solidFill>
                  <a:srgbClr val="C00000"/>
                </a:solidFill>
                <a:effectLst/>
                <a:latin typeface="Arial" panose="020B0604020202020204" pitchFamily="34" charset="0"/>
                <a:ea typeface="Times New Roman" panose="02020603050405020304" pitchFamily="18" charset="0"/>
              </a:rPr>
              <a:t> di </a:t>
            </a:r>
            <a:r>
              <a:rPr lang="en-US" sz="1800" b="1" dirty="0" err="1">
                <a:solidFill>
                  <a:srgbClr val="C00000"/>
                </a:solidFill>
                <a:effectLst/>
                <a:latin typeface="Arial" panose="020B0604020202020204" pitchFamily="34" charset="0"/>
                <a:ea typeface="Times New Roman" panose="02020603050405020304" pitchFamily="18" charset="0"/>
              </a:rPr>
              <a:t>agire</a:t>
            </a:r>
            <a:r>
              <a:rPr lang="en-US" sz="1800" b="1" dirty="0">
                <a:solidFill>
                  <a:srgbClr val="C00000"/>
                </a:solidFill>
                <a:effectLst/>
                <a:latin typeface="Arial" panose="020B0604020202020204" pitchFamily="34" charset="0"/>
                <a:ea typeface="Times New Roman" panose="02020603050405020304" pitchFamily="18" charset="0"/>
              </a:rPr>
              <a:t> </a:t>
            </a:r>
            <a:r>
              <a:rPr lang="en-US" sz="1800" b="1" dirty="0" err="1">
                <a:solidFill>
                  <a:srgbClr val="C00000"/>
                </a:solidFill>
                <a:effectLst/>
                <a:latin typeface="Arial" panose="020B0604020202020204" pitchFamily="34" charset="0"/>
                <a:ea typeface="Times New Roman" panose="02020603050405020304" pitchFamily="18" charset="0"/>
              </a:rPr>
              <a:t>praticamente</a:t>
            </a:r>
            <a:r>
              <a:rPr lang="en-US" sz="1800" b="1" dirty="0">
                <a:solidFill>
                  <a:srgbClr val="C00000"/>
                </a:solidFill>
                <a:effectLst/>
                <a:latin typeface="Arial" panose="020B0604020202020204" pitchFamily="34" charset="0"/>
                <a:ea typeface="Times New Roman" panose="02020603050405020304" pitchFamily="18" charset="0"/>
              </a:rPr>
              <a:t> </a:t>
            </a:r>
            <a:r>
              <a:rPr lang="en-US" sz="1800" b="1" dirty="0" err="1">
                <a:solidFill>
                  <a:srgbClr val="C00000"/>
                </a:solidFill>
                <a:effectLst/>
                <a:latin typeface="Arial" panose="020B0604020202020204" pitchFamily="34" charset="0"/>
                <a:ea typeface="Times New Roman" panose="02020603050405020304" pitchFamily="18" charset="0"/>
              </a:rPr>
              <a:t>sull'insieme</a:t>
            </a:r>
            <a:r>
              <a:rPr lang="en-US" sz="1800" b="1" dirty="0">
                <a:solidFill>
                  <a:srgbClr val="C00000"/>
                </a:solidFill>
                <a:effectLst/>
                <a:latin typeface="Arial" panose="020B0604020202020204" pitchFamily="34" charset="0"/>
                <a:ea typeface="Times New Roman" panose="02020603050405020304" pitchFamily="18" charset="0"/>
              </a:rPr>
              <a:t> </a:t>
            </a:r>
            <a:r>
              <a:rPr lang="en-US" sz="1800" b="1" dirty="0" err="1">
                <a:solidFill>
                  <a:srgbClr val="C00000"/>
                </a:solidFill>
                <a:effectLst/>
                <a:latin typeface="Arial" panose="020B0604020202020204" pitchFamily="34" charset="0"/>
                <a:ea typeface="Times New Roman" panose="02020603050405020304" pitchFamily="18" charset="0"/>
              </a:rPr>
              <a:t>degli</a:t>
            </a:r>
            <a:r>
              <a:rPr lang="en-US" sz="1800" b="1" dirty="0">
                <a:solidFill>
                  <a:srgbClr val="C00000"/>
                </a:solidFill>
                <a:effectLst/>
                <a:latin typeface="Arial" panose="020B0604020202020204" pitchFamily="34" charset="0"/>
                <a:ea typeface="Times New Roman" panose="02020603050405020304" pitchFamily="18" charset="0"/>
              </a:rPr>
              <a:t> </a:t>
            </a:r>
            <a:r>
              <a:rPr lang="en-US" sz="1800" b="1" dirty="0" err="1">
                <a:solidFill>
                  <a:srgbClr val="C00000"/>
                </a:solidFill>
                <a:effectLst/>
                <a:latin typeface="Arial" panose="020B0604020202020204" pitchFamily="34" charset="0"/>
                <a:ea typeface="Times New Roman" panose="02020603050405020304" pitchFamily="18" charset="0"/>
              </a:rPr>
              <a:t>organi</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dai</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vasi</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sangui­gni</a:t>
            </a:r>
            <a:r>
              <a:rPr lang="en-US" sz="1800" dirty="0">
                <a:effectLst/>
                <a:latin typeface="Arial" panose="020B0604020202020204" pitchFamily="34" charset="0"/>
                <a:ea typeface="Times New Roman" panose="02020603050405020304" pitchFamily="18" charset="0"/>
              </a:rPr>
              <a:t> al </a:t>
            </a:r>
            <a:r>
              <a:rPr lang="en-US" sz="1800" dirty="0" err="1">
                <a:effectLst/>
                <a:latin typeface="Arial" panose="020B0604020202020204" pitchFamily="34" charset="0"/>
                <a:ea typeface="Times New Roman" panose="02020603050405020304" pitchFamily="18" charset="0"/>
              </a:rPr>
              <a:t>cervello</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passando</a:t>
            </a:r>
            <a:r>
              <a:rPr lang="en-US" sz="1800" dirty="0">
                <a:effectLst/>
                <a:latin typeface="Arial" panose="020B0604020202020204" pitchFamily="34" charset="0"/>
                <a:ea typeface="Times New Roman" panose="02020603050405020304" pitchFamily="18" charset="0"/>
              </a:rPr>
              <a:t> per il </a:t>
            </a:r>
            <a:r>
              <a:rPr lang="en-US" sz="1800" dirty="0" err="1">
                <a:effectLst/>
                <a:latin typeface="Arial" panose="020B0604020202020204" pitchFamily="34" charset="0"/>
                <a:ea typeface="Times New Roman" panose="02020603050405020304" pitchFamily="18" charset="0"/>
              </a:rPr>
              <a:t>tessuto</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connettivo</a:t>
            </a:r>
            <a:r>
              <a:rPr lang="en-US" sz="1800" dirty="0">
                <a:effectLst/>
                <a:latin typeface="Arial" panose="020B0604020202020204" pitchFamily="34" charset="0"/>
                <a:ea typeface="Times New Roman" panose="02020603050405020304" pitchFamily="18" charset="0"/>
              </a:rPr>
              <a:t>. </a:t>
            </a:r>
          </a:p>
        </p:txBody>
      </p:sp>
      <p:sp>
        <p:nvSpPr>
          <p:cNvPr id="5" name="Rettangolo 4">
            <a:extLst>
              <a:ext uri="{FF2B5EF4-FFF2-40B4-BE49-F238E27FC236}">
                <a16:creationId xmlns:a16="http://schemas.microsoft.com/office/drawing/2014/main" id="{321C016F-209D-48B9-BAC3-450C1FC8C3A6}"/>
              </a:ext>
            </a:extLst>
          </p:cNvPr>
          <p:cNvSpPr/>
          <p:nvPr/>
        </p:nvSpPr>
        <p:spPr>
          <a:xfrm>
            <a:off x="24473" y="1052736"/>
            <a:ext cx="2819335" cy="5632311"/>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en-US" sz="2000" b="1" dirty="0">
                <a:solidFill>
                  <a:srgbClr val="C00000"/>
                </a:solidFill>
                <a:effectLst/>
                <a:latin typeface="Arial" panose="020B0604020202020204" pitchFamily="34" charset="0"/>
                <a:ea typeface="Times New Roman" panose="02020603050405020304" pitchFamily="18" charset="0"/>
              </a:rPr>
              <a:t>La </a:t>
            </a:r>
            <a:r>
              <a:rPr lang="en-US" sz="2000" b="1" dirty="0" err="1">
                <a:solidFill>
                  <a:srgbClr val="C00000"/>
                </a:solidFill>
                <a:effectLst/>
                <a:latin typeface="Arial" panose="020B0604020202020204" pitchFamily="34" charset="0"/>
                <a:ea typeface="Times New Roman" panose="02020603050405020304" pitchFamily="18" charset="0"/>
              </a:rPr>
              <a:t>citochina</a:t>
            </a:r>
            <a:r>
              <a:rPr lang="en-US" sz="2000" b="1" dirty="0">
                <a:solidFill>
                  <a:srgbClr val="C00000"/>
                </a:solidFill>
                <a:effectLst/>
                <a:latin typeface="Arial" panose="020B0604020202020204" pitchFamily="34" charset="0"/>
                <a:ea typeface="Times New Roman" panose="02020603050405020304" pitchFamily="18" charset="0"/>
              </a:rPr>
              <a:t> è secreta da </a:t>
            </a:r>
            <a:r>
              <a:rPr lang="en-US" sz="2000" b="1" dirty="0" err="1">
                <a:solidFill>
                  <a:srgbClr val="C00000"/>
                </a:solidFill>
                <a:effectLst/>
                <a:latin typeface="Arial" panose="020B0604020202020204" pitchFamily="34" charset="0"/>
                <a:ea typeface="Times New Roman" panose="02020603050405020304" pitchFamily="18" charset="0"/>
              </a:rPr>
              <a:t>numero­se</a:t>
            </a:r>
            <a:r>
              <a:rPr lang="en-US" sz="2000" b="1" dirty="0">
                <a:solidFill>
                  <a:srgbClr val="C00000"/>
                </a:solidFill>
                <a:effectLst/>
                <a:latin typeface="Arial" panose="020B0604020202020204" pitchFamily="34" charset="0"/>
                <a:ea typeface="Times New Roman" panose="02020603050405020304" pitchFamily="18" charset="0"/>
              </a:rPr>
              <a:t> cellule </a:t>
            </a:r>
            <a:r>
              <a:rPr lang="en-US" sz="2000" b="1" dirty="0" err="1">
                <a:solidFill>
                  <a:srgbClr val="C00000"/>
                </a:solidFill>
                <a:effectLst/>
                <a:latin typeface="Arial" panose="020B0604020202020204" pitchFamily="34" charset="0"/>
                <a:ea typeface="Times New Roman" panose="02020603050405020304" pitchFamily="18" charset="0"/>
              </a:rPr>
              <a:t>immunitarie</a:t>
            </a:r>
            <a:r>
              <a:rPr lang="en-US" sz="2000" b="1" dirty="0">
                <a:solidFill>
                  <a:srgbClr val="C00000"/>
                </a:solidFill>
                <a:effectLst/>
                <a:latin typeface="Arial" panose="020B0604020202020204" pitchFamily="34" charset="0"/>
                <a:ea typeface="Times New Roman" panose="02020603050405020304" pitchFamily="18" charset="0"/>
              </a:rPr>
              <a:t> </a:t>
            </a:r>
            <a:r>
              <a:rPr lang="en-US" sz="2000" dirty="0">
                <a:effectLst/>
                <a:latin typeface="Arial" panose="020B0604020202020204" pitchFamily="34" charset="0"/>
                <a:ea typeface="Times New Roman" panose="02020603050405020304" pitchFamily="18" charset="0"/>
              </a:rPr>
              <a:t>(</a:t>
            </a:r>
            <a:r>
              <a:rPr lang="en-US" sz="2000" dirty="0" err="1">
                <a:effectLst/>
                <a:latin typeface="Arial" panose="020B0604020202020204" pitchFamily="34" charset="0"/>
                <a:ea typeface="Times New Roman" panose="02020603050405020304" pitchFamily="18" charset="0"/>
              </a:rPr>
              <a:t>macrofagi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linfociti</a:t>
            </a:r>
            <a:r>
              <a:rPr lang="en-US" sz="2000" dirty="0">
                <a:effectLst/>
                <a:latin typeface="Arial" panose="020B0604020202020204" pitchFamily="34" charset="0"/>
                <a:ea typeface="Times New Roman" panose="02020603050405020304" pitchFamily="18" charset="0"/>
              </a:rPr>
              <a:t> T e B, </a:t>
            </a:r>
            <a:r>
              <a:rPr lang="en-US" sz="2000" dirty="0" err="1">
                <a:effectLst/>
                <a:latin typeface="Arial" panose="020B0604020202020204" pitchFamily="34" charset="0"/>
                <a:ea typeface="Times New Roman" panose="02020603050405020304" pitchFamily="18" charset="0"/>
              </a:rPr>
              <a:t>neutrofili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eosinofili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basofili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mastociti</a:t>
            </a:r>
            <a:r>
              <a:rPr lang="en-US" sz="2000" dirty="0">
                <a:effectLst/>
                <a:latin typeface="Arial" panose="020B0604020202020204" pitchFamily="34" charset="0"/>
                <a:ea typeface="Times New Roman" panose="02020603050405020304" pitchFamily="18" charset="0"/>
              </a:rPr>
              <a:t>, NK), </a:t>
            </a:r>
            <a:r>
              <a:rPr lang="en-US" sz="2000" dirty="0" err="1">
                <a:effectLst/>
                <a:latin typeface="Arial" panose="020B0604020202020204" pitchFamily="34" charset="0"/>
                <a:ea typeface="Times New Roman" panose="02020603050405020304" pitchFamily="18" charset="0"/>
              </a:rPr>
              <a:t>nonché</a:t>
            </a:r>
            <a:r>
              <a:rPr lang="en-US" sz="2000" dirty="0">
                <a:effectLst/>
                <a:latin typeface="Arial" panose="020B0604020202020204" pitchFamily="34" charset="0"/>
                <a:ea typeface="Times New Roman" panose="02020603050405020304" pitchFamily="18" charset="0"/>
              </a:rPr>
              <a:t> da cellule </a:t>
            </a:r>
            <a:r>
              <a:rPr lang="en-US" sz="2000" dirty="0" err="1">
                <a:effectLst/>
                <a:latin typeface="Arial" panose="020B0604020202020204" pitchFamily="34" charset="0"/>
                <a:ea typeface="Times New Roman" panose="02020603050405020304" pitchFamily="18" charset="0"/>
              </a:rPr>
              <a:t>dei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più</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importanti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tessuti</a:t>
            </a:r>
            <a:r>
              <a:rPr lang="en-US" sz="2000" dirty="0">
                <a:effectLst/>
                <a:latin typeface="Arial" panose="020B0604020202020204" pitchFamily="34" charset="0"/>
                <a:ea typeface="Times New Roman" panose="02020603050405020304" pitchFamily="18" charset="0"/>
              </a:rPr>
              <a:t>: dal </a:t>
            </a:r>
            <a:r>
              <a:rPr lang="en-US" sz="2000" dirty="0" err="1">
                <a:effectLst/>
                <a:latin typeface="Arial" panose="020B0604020202020204" pitchFamily="34" charset="0"/>
                <a:ea typeface="Times New Roman" panose="02020603050405020304" pitchFamily="18" charset="0"/>
              </a:rPr>
              <a:t>cervello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dalla</a:t>
            </a:r>
            <a:r>
              <a:rPr lang="en-US" sz="2000" dirty="0">
                <a:effectLst/>
                <a:latin typeface="Arial" panose="020B0604020202020204" pitchFamily="34" charset="0"/>
                <a:ea typeface="Times New Roman" panose="02020603050405020304" pitchFamily="18" charset="0"/>
              </a:rPr>
              <a:t> cute, dal </a:t>
            </a:r>
            <a:r>
              <a:rPr lang="en-US" sz="2000" dirty="0" err="1">
                <a:effectLst/>
                <a:latin typeface="Arial" panose="020B0604020202020204" pitchFamily="34" charset="0"/>
                <a:ea typeface="Times New Roman" panose="02020603050405020304" pitchFamily="18" charset="0"/>
              </a:rPr>
              <a:t>cuore</a:t>
            </a:r>
            <a:r>
              <a:rPr lang="en-US" sz="2000" dirty="0">
                <a:effectLst/>
                <a:latin typeface="Arial" panose="020B0604020202020204" pitchFamily="34" charset="0"/>
                <a:ea typeface="Times New Roman" panose="02020603050405020304" pitchFamily="18" charset="0"/>
              </a:rPr>
              <a:t>, dal </a:t>
            </a:r>
            <a:r>
              <a:rPr lang="en-US" sz="2000" dirty="0" err="1">
                <a:effectLst/>
                <a:latin typeface="Arial" panose="020B0604020202020204" pitchFamily="34" charset="0"/>
                <a:ea typeface="Times New Roman" panose="02020603050405020304" pitchFamily="18" charset="0"/>
              </a:rPr>
              <a:t>fegato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dalla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parete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vasi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sanguigni</a:t>
            </a:r>
            <a:r>
              <a:rPr lang="en-US" sz="2000" dirty="0">
                <a:effectLst/>
                <a:latin typeface="Arial" panose="020B0604020202020204" pitchFamily="34" charset="0"/>
                <a:ea typeface="Times New Roman" panose="02020603050405020304" pitchFamily="18" charset="0"/>
              </a:rPr>
              <a:t>. </a:t>
            </a:r>
            <a:r>
              <a:rPr lang="en-US" sz="2000" b="1" dirty="0">
                <a:solidFill>
                  <a:srgbClr val="C00000"/>
                </a:solidFill>
                <a:effectLst/>
                <a:latin typeface="Arial" panose="020B0604020202020204" pitchFamily="34" charset="0"/>
                <a:ea typeface="Times New Roman" panose="02020603050405020304" pitchFamily="18" charset="0"/>
              </a:rPr>
              <a:t>Il </a:t>
            </a:r>
            <a:r>
              <a:rPr lang="en-US" sz="2000" b="1" dirty="0" err="1">
                <a:solidFill>
                  <a:srgbClr val="C00000"/>
                </a:solidFill>
                <a:effectLst/>
                <a:latin typeface="Arial" panose="020B0604020202020204" pitchFamily="34" charset="0"/>
                <a:ea typeface="Times New Roman" panose="02020603050405020304" pitchFamily="18" charset="0"/>
              </a:rPr>
              <a:t>segnale</a:t>
            </a:r>
            <a:r>
              <a:rPr lang="en-US" sz="2000" b="1" dirty="0">
                <a:solidFill>
                  <a:srgbClr val="C00000"/>
                </a:solidFill>
                <a:effectLst/>
                <a:latin typeface="Arial" panose="020B0604020202020204" pitchFamily="34" charset="0"/>
                <a:ea typeface="Times New Roman" panose="02020603050405020304" pitchFamily="18" charset="0"/>
              </a:rPr>
              <a:t> TNF </a:t>
            </a:r>
            <a:r>
              <a:rPr lang="en-US" sz="2000" b="1" dirty="0" err="1">
                <a:solidFill>
                  <a:srgbClr val="C00000"/>
                </a:solidFill>
                <a:effectLst/>
                <a:latin typeface="Arial" panose="020B0604020202020204" pitchFamily="34" charset="0"/>
                <a:ea typeface="Times New Roman" panose="02020603050405020304" pitchFamily="18" charset="0"/>
              </a:rPr>
              <a:t>viene</a:t>
            </a:r>
            <a:r>
              <a:rPr lang="en-US" sz="2000" b="1" dirty="0">
                <a:solidFill>
                  <a:srgbClr val="C00000"/>
                </a:solidFill>
                <a:effectLst/>
                <a:latin typeface="Arial" panose="020B0604020202020204" pitchFamily="34" charset="0"/>
                <a:ea typeface="Times New Roman" panose="02020603050405020304" pitchFamily="18" charset="0"/>
              </a:rPr>
              <a:t> “</a:t>
            </a:r>
            <a:r>
              <a:rPr lang="en-US" sz="2000" b="1" dirty="0" err="1">
                <a:solidFill>
                  <a:srgbClr val="C00000"/>
                </a:solidFill>
                <a:effectLst/>
                <a:latin typeface="Arial" panose="020B0604020202020204" pitchFamily="34" charset="0"/>
                <a:ea typeface="Times New Roman" panose="02020603050405020304" pitchFamily="18" charset="0"/>
              </a:rPr>
              <a:t>sentito</a:t>
            </a:r>
            <a:r>
              <a:rPr lang="en-US" sz="2000" b="1" dirty="0">
                <a:solidFill>
                  <a:srgbClr val="C00000"/>
                </a:solidFill>
                <a:effectLst/>
                <a:latin typeface="Arial" panose="020B0604020202020204" pitchFamily="34" charset="0"/>
                <a:ea typeface="Times New Roman" panose="02020603050405020304" pitchFamily="18" charset="0"/>
              </a:rPr>
              <a:t>” da </a:t>
            </a:r>
            <a:r>
              <a:rPr lang="en-US" sz="2000" b="1" dirty="0" err="1">
                <a:solidFill>
                  <a:srgbClr val="C00000"/>
                </a:solidFill>
                <a:effectLst/>
                <a:latin typeface="Arial" panose="020B0604020202020204" pitchFamily="34" charset="0"/>
                <a:ea typeface="Times New Roman" panose="02020603050405020304" pitchFamily="18" charset="0"/>
              </a:rPr>
              <a:t>tutte</a:t>
            </a:r>
            <a:r>
              <a:rPr lang="en-US" sz="2000" b="1" dirty="0">
                <a:solidFill>
                  <a:srgbClr val="C00000"/>
                </a:solidFill>
                <a:effectLst/>
                <a:latin typeface="Arial" panose="020B0604020202020204" pitchFamily="34" charset="0"/>
                <a:ea typeface="Times New Roman" panose="02020603050405020304" pitchFamily="18" charset="0"/>
              </a:rPr>
              <a:t> le cellule </a:t>
            </a:r>
            <a:r>
              <a:rPr lang="en-US" sz="2000" b="1" dirty="0" err="1">
                <a:solidFill>
                  <a:srgbClr val="C00000"/>
                </a:solidFill>
                <a:effectLst/>
                <a:latin typeface="Arial" panose="020B0604020202020204" pitchFamily="34" charset="0"/>
                <a:ea typeface="Times New Roman" panose="02020603050405020304" pitchFamily="18" charset="0"/>
              </a:rPr>
              <a:t>dell'organismo</a:t>
            </a:r>
            <a:r>
              <a:rPr lang="en-US" sz="2000" b="1" dirty="0">
                <a:solidFill>
                  <a:srgbClr val="C00000"/>
                </a:solidFill>
                <a:effectLst/>
                <a:latin typeface="Arial" panose="020B0604020202020204" pitchFamily="34" charset="0"/>
                <a:ea typeface="Times New Roman" panose="02020603050405020304" pitchFamily="18" charset="0"/>
              </a:rPr>
              <a:t>: solo </a:t>
            </a:r>
            <a:r>
              <a:rPr lang="en-US" sz="2000" b="1" dirty="0" err="1">
                <a:solidFill>
                  <a:srgbClr val="C00000"/>
                </a:solidFill>
                <a:effectLst/>
                <a:latin typeface="Arial" panose="020B0604020202020204" pitchFamily="34" charset="0"/>
                <a:ea typeface="Times New Roman" panose="02020603050405020304" pitchFamily="18" charset="0"/>
              </a:rPr>
              <a:t>i</a:t>
            </a:r>
            <a:r>
              <a:rPr lang="en-US" sz="2000" b="1" dirty="0">
                <a:solidFill>
                  <a:srgbClr val="C00000"/>
                </a:solidFill>
                <a:effectLst/>
                <a:latin typeface="Arial" panose="020B0604020202020204" pitchFamily="34" charset="0"/>
                <a:ea typeface="Times New Roman" panose="02020603050405020304" pitchFamily="18" charset="0"/>
              </a:rPr>
              <a:t> </a:t>
            </a:r>
            <a:r>
              <a:rPr lang="en-US" sz="2000" b="1" dirty="0" err="1">
                <a:solidFill>
                  <a:srgbClr val="C00000"/>
                </a:solidFill>
                <a:effectLst/>
                <a:latin typeface="Arial" panose="020B0604020202020204" pitchFamily="34" charset="0"/>
                <a:ea typeface="Times New Roman" panose="02020603050405020304" pitchFamily="18" charset="0"/>
              </a:rPr>
              <a:t>globuli</a:t>
            </a:r>
            <a:r>
              <a:rPr lang="en-US" sz="2000" b="1" dirty="0">
                <a:solidFill>
                  <a:srgbClr val="C00000"/>
                </a:solidFill>
                <a:effectLst/>
                <a:latin typeface="Arial" panose="020B0604020202020204" pitchFamily="34" charset="0"/>
                <a:ea typeface="Times New Roman" panose="02020603050405020304" pitchFamily="18" charset="0"/>
              </a:rPr>
              <a:t> </a:t>
            </a:r>
            <a:r>
              <a:rPr lang="en-US" sz="2000" b="1" dirty="0" err="1">
                <a:solidFill>
                  <a:srgbClr val="C00000"/>
                </a:solidFill>
                <a:effectLst/>
                <a:latin typeface="Arial" panose="020B0604020202020204" pitchFamily="34" charset="0"/>
                <a:ea typeface="Times New Roman" panose="02020603050405020304" pitchFamily="18" charset="0"/>
              </a:rPr>
              <a:t>rossi</a:t>
            </a:r>
            <a:r>
              <a:rPr lang="en-US" sz="2000" b="1" dirty="0">
                <a:solidFill>
                  <a:srgbClr val="C00000"/>
                </a:solidFill>
                <a:effectLst/>
                <a:latin typeface="Arial" panose="020B0604020202020204" pitchFamily="34" charset="0"/>
                <a:ea typeface="Times New Roman" panose="02020603050405020304" pitchFamily="18" charset="0"/>
              </a:rPr>
              <a:t> non </a:t>
            </a:r>
            <a:r>
              <a:rPr lang="en-US" sz="2000" b="1" dirty="0" err="1">
                <a:solidFill>
                  <a:srgbClr val="C00000"/>
                </a:solidFill>
                <a:effectLst/>
                <a:latin typeface="Arial" panose="020B0604020202020204" pitchFamily="34" charset="0"/>
                <a:ea typeface="Times New Roman" panose="02020603050405020304" pitchFamily="18" charset="0"/>
              </a:rPr>
              <a:t>sono</a:t>
            </a:r>
            <a:r>
              <a:rPr lang="en-US" sz="2000" b="1" dirty="0">
                <a:solidFill>
                  <a:srgbClr val="C00000"/>
                </a:solidFill>
                <a:effectLst/>
                <a:latin typeface="Arial" panose="020B0604020202020204" pitchFamily="34" charset="0"/>
                <a:ea typeface="Times New Roman" panose="02020603050405020304" pitchFamily="18" charset="0"/>
              </a:rPr>
              <a:t> </a:t>
            </a:r>
            <a:r>
              <a:rPr lang="en-US" sz="2000" b="1" dirty="0" err="1">
                <a:solidFill>
                  <a:srgbClr val="C00000"/>
                </a:solidFill>
                <a:effectLst/>
                <a:latin typeface="Arial" panose="020B0604020202020204" pitchFamily="34" charset="0"/>
                <a:ea typeface="Times New Roman" panose="02020603050405020304" pitchFamily="18" charset="0"/>
              </a:rPr>
              <a:t>forniti</a:t>
            </a:r>
            <a:r>
              <a:rPr lang="en-US" sz="2000" b="1" dirty="0">
                <a:solidFill>
                  <a:srgbClr val="C00000"/>
                </a:solidFill>
                <a:effectLst/>
                <a:latin typeface="Arial" panose="020B0604020202020204" pitchFamily="34" charset="0"/>
                <a:ea typeface="Times New Roman" panose="02020603050405020304" pitchFamily="18" charset="0"/>
              </a:rPr>
              <a:t> di </a:t>
            </a:r>
            <a:r>
              <a:rPr lang="en-US" sz="2000" b="1" dirty="0" err="1">
                <a:solidFill>
                  <a:srgbClr val="C00000"/>
                </a:solidFill>
                <a:effectLst/>
                <a:latin typeface="Arial" panose="020B0604020202020204" pitchFamily="34" charset="0"/>
                <a:ea typeface="Times New Roman" panose="02020603050405020304" pitchFamily="18" charset="0"/>
              </a:rPr>
              <a:t>recet­tori</a:t>
            </a:r>
            <a:r>
              <a:rPr lang="en-US" sz="2000" b="1" dirty="0">
                <a:solidFill>
                  <a:srgbClr val="C00000"/>
                </a:solidFill>
                <a:effectLst/>
                <a:latin typeface="Arial" panose="020B0604020202020204" pitchFamily="34" charset="0"/>
                <a:ea typeface="Times New Roman" panose="02020603050405020304" pitchFamily="18" charset="0"/>
              </a:rPr>
              <a:t> per la </a:t>
            </a:r>
            <a:r>
              <a:rPr lang="en-US" sz="2000" b="1" dirty="0" err="1">
                <a:solidFill>
                  <a:srgbClr val="C00000"/>
                </a:solidFill>
                <a:effectLst/>
                <a:latin typeface="Arial" panose="020B0604020202020204" pitchFamily="34" charset="0"/>
                <a:ea typeface="Times New Roman" panose="02020603050405020304" pitchFamily="18" charset="0"/>
              </a:rPr>
              <a:t>citochina</a:t>
            </a:r>
            <a:r>
              <a:rPr lang="en-US" sz="2000" dirty="0">
                <a:effectLst/>
                <a:latin typeface="Arial" panose="020B0604020202020204" pitchFamily="34" charset="0"/>
                <a:ea typeface="Times New Roman" panose="02020603050405020304" pitchFamily="18" charset="0"/>
              </a:rPr>
              <a:t>.</a:t>
            </a:r>
            <a:endParaRPr lang="it-IT" sz="2000" dirty="0"/>
          </a:p>
        </p:txBody>
      </p:sp>
      <p:pic>
        <p:nvPicPr>
          <p:cNvPr id="7" name="Immagine 6">
            <a:extLst>
              <a:ext uri="{FF2B5EF4-FFF2-40B4-BE49-F238E27FC236}">
                <a16:creationId xmlns:a16="http://schemas.microsoft.com/office/drawing/2014/main" id="{8D8AFCDD-3686-4172-84D3-E0C2EF231C41}"/>
              </a:ext>
            </a:extLst>
          </p:cNvPr>
          <p:cNvPicPr>
            <a:picLocks noChangeAspect="1"/>
          </p:cNvPicPr>
          <p:nvPr/>
        </p:nvPicPr>
        <p:blipFill>
          <a:blip r:embed="rId2"/>
          <a:stretch>
            <a:fillRect/>
          </a:stretch>
        </p:blipFill>
        <p:spPr>
          <a:xfrm>
            <a:off x="2987824" y="1489070"/>
            <a:ext cx="6074506" cy="4266305"/>
          </a:xfrm>
          <a:prstGeom prst="rect">
            <a:avLst/>
          </a:prstGeom>
        </p:spPr>
      </p:pic>
    </p:spTree>
    <p:extLst>
      <p:ext uri="{BB962C8B-B14F-4D97-AF65-F5344CB8AC3E}">
        <p14:creationId xmlns:p14="http://schemas.microsoft.com/office/powerpoint/2010/main" val="1684017004"/>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646331"/>
          </a:xfrm>
          <a:prstGeom prst="rect">
            <a:avLst/>
          </a:prstGeom>
          <a:solidFill>
            <a:schemeClr val="accent2">
              <a:lumMod val="20000"/>
              <a:lumOff val="80000"/>
            </a:schemeClr>
          </a:solidFill>
          <a:ln w="38100">
            <a:solidFill>
              <a:srgbClr val="0070C0"/>
            </a:solidFill>
          </a:ln>
        </p:spPr>
        <p:txBody>
          <a:bodyPr wrap="square">
            <a:spAutoFit/>
          </a:bodyPr>
          <a:lstStyle/>
          <a:p>
            <a:pPr marR="12700" algn="just">
              <a:spcAft>
                <a:spcPts val="2075"/>
              </a:spcAft>
              <a:tabLst>
                <a:tab pos="195580" algn="l"/>
              </a:tabLst>
            </a:pPr>
            <a:r>
              <a:rPr lang="en-US" sz="1800" dirty="0" err="1">
                <a:effectLst/>
                <a:latin typeface="Arial" panose="020B0604020202020204" pitchFamily="34" charset="0"/>
                <a:ea typeface="Times New Roman" panose="02020603050405020304" pitchFamily="18" charset="0"/>
              </a:rPr>
              <a:t>Agisce</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quindi</a:t>
            </a:r>
            <a:r>
              <a:rPr lang="en-US" sz="1800" dirty="0">
                <a:effectLst/>
                <a:latin typeface="Arial" panose="020B0604020202020204" pitchFamily="34" charset="0"/>
                <a:ea typeface="Times New Roman" panose="02020603050405020304" pitchFamily="18" charset="0"/>
              </a:rPr>
              <a:t> da </a:t>
            </a:r>
            <a:r>
              <a:rPr lang="en-US" sz="1800" b="1" dirty="0" err="1">
                <a:effectLst/>
                <a:latin typeface="Arial" panose="020B0604020202020204" pitchFamily="34" charset="0"/>
                <a:ea typeface="Times New Roman" panose="02020603050405020304" pitchFamily="18" charset="0"/>
              </a:rPr>
              <a:t>segnalatore</a:t>
            </a:r>
            <a:r>
              <a:rPr lang="en-US" sz="1800" b="1" dirty="0">
                <a:effectLst/>
                <a:latin typeface="Arial" panose="020B0604020202020204" pitchFamily="34" charset="0"/>
                <a:ea typeface="Times New Roman" panose="02020603050405020304" pitchFamily="18" charset="0"/>
              </a:rPr>
              <a:t> </a:t>
            </a:r>
            <a:r>
              <a:rPr lang="en-US" sz="1800" b="1" dirty="0" err="1">
                <a:effectLst/>
                <a:latin typeface="Arial" panose="020B0604020202020204" pitchFamily="34" charset="0"/>
                <a:ea typeface="Times New Roman" panose="02020603050405020304" pitchFamily="18" charset="0"/>
              </a:rPr>
              <a:t>multiplo</a:t>
            </a:r>
            <a:r>
              <a:rPr lang="en-US" sz="1800" b="1" dirty="0">
                <a:effectLst/>
                <a:latin typeface="Arial" panose="020B0604020202020204" pitchFamily="34" charset="0"/>
                <a:ea typeface="Times New Roman" panose="02020603050405020304" pitchFamily="18" charset="0"/>
              </a:rPr>
              <a:t> </a:t>
            </a:r>
            <a:r>
              <a:rPr lang="en-US" sz="1800" b="1" dirty="0" err="1">
                <a:effectLst/>
                <a:latin typeface="Arial" panose="020B0604020202020204" pitchFamily="34" charset="0"/>
                <a:ea typeface="Times New Roman" panose="02020603050405020304" pitchFamily="18" charset="0"/>
              </a:rPr>
              <a:t>dell'infiammazione</a:t>
            </a:r>
            <a:r>
              <a:rPr lang="en-US" sz="1800" b="1"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che</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viene</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innescato</a:t>
            </a:r>
            <a:r>
              <a:rPr lang="en-US" sz="1800" dirty="0">
                <a:effectLst/>
                <a:latin typeface="Arial" panose="020B0604020202020204" pitchFamily="34" charset="0"/>
                <a:ea typeface="Times New Roman" panose="02020603050405020304" pitchFamily="18" charset="0"/>
              </a:rPr>
              <a:t> da </a:t>
            </a:r>
            <a:r>
              <a:rPr lang="en-US" sz="1800" dirty="0" err="1">
                <a:effectLst/>
                <a:latin typeface="Arial" panose="020B0604020202020204" pitchFamily="34" charset="0"/>
                <a:ea typeface="Times New Roman" panose="02020603050405020304" pitchFamily="18" charset="0"/>
              </a:rPr>
              <a:t>un'altrettanta</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moltitudine</a:t>
            </a:r>
            <a:r>
              <a:rPr lang="en-US" sz="1800" dirty="0">
                <a:effectLst/>
                <a:latin typeface="Arial" panose="020B0604020202020204" pitchFamily="34" charset="0"/>
                <a:ea typeface="Times New Roman" panose="02020603050405020304" pitchFamily="18" charset="0"/>
              </a:rPr>
              <a:t> di </a:t>
            </a:r>
            <a:r>
              <a:rPr lang="en-US" sz="1800" dirty="0" err="1">
                <a:effectLst/>
                <a:latin typeface="Arial" panose="020B0604020202020204" pitchFamily="34" charset="0"/>
                <a:ea typeface="Times New Roman" panose="02020603050405020304" pitchFamily="18" charset="0"/>
              </a:rPr>
              <a:t>stimoli</a:t>
            </a:r>
            <a:r>
              <a:rPr lang="en-US" sz="1800" dirty="0">
                <a:effectLst/>
                <a:latin typeface="Arial" panose="020B0604020202020204" pitchFamily="34" charset="0"/>
                <a:ea typeface="Times New Roman" panose="02020603050405020304" pitchFamily="18" charset="0"/>
              </a:rPr>
              <a:t>.</a:t>
            </a:r>
          </a:p>
        </p:txBody>
      </p:sp>
      <p:sp>
        <p:nvSpPr>
          <p:cNvPr id="5" name="Rettangolo 4">
            <a:extLst>
              <a:ext uri="{FF2B5EF4-FFF2-40B4-BE49-F238E27FC236}">
                <a16:creationId xmlns:a16="http://schemas.microsoft.com/office/drawing/2014/main" id="{321C016F-209D-48B9-BAC3-450C1FC8C3A6}"/>
              </a:ext>
            </a:extLst>
          </p:cNvPr>
          <p:cNvSpPr/>
          <p:nvPr/>
        </p:nvSpPr>
        <p:spPr>
          <a:xfrm>
            <a:off x="31759" y="764704"/>
            <a:ext cx="9123680" cy="1323439"/>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en-US" sz="2000" dirty="0">
                <a:effectLst/>
                <a:latin typeface="Arial" panose="020B0604020202020204" pitchFamily="34" charset="0"/>
                <a:ea typeface="Times New Roman" panose="02020603050405020304" pitchFamily="18" charset="0"/>
              </a:rPr>
              <a:t>È un </a:t>
            </a:r>
            <a:r>
              <a:rPr lang="en-US" sz="2000" b="1" dirty="0" err="1">
                <a:solidFill>
                  <a:srgbClr val="C00000"/>
                </a:solidFill>
                <a:effectLst/>
                <a:latin typeface="Arial" panose="020B0604020202020204" pitchFamily="34" charset="0"/>
                <a:ea typeface="Times New Roman" panose="02020603050405020304" pitchFamily="18" charset="0"/>
              </a:rPr>
              <a:t>pirogeno</a:t>
            </a:r>
            <a:r>
              <a:rPr lang="en-US" sz="2000" b="1" dirty="0">
                <a:solidFill>
                  <a:srgbClr val="C00000"/>
                </a:solidFill>
                <a:effectLst/>
                <a:latin typeface="Arial" panose="020B0604020202020204" pitchFamily="34" charset="0"/>
                <a:ea typeface="Times New Roman" panose="02020603050405020304" pitchFamily="18" charset="0"/>
              </a:rPr>
              <a:t> </a:t>
            </a:r>
            <a:r>
              <a:rPr lang="en-US" sz="2000" b="1" dirty="0" err="1">
                <a:solidFill>
                  <a:srgbClr val="C00000"/>
                </a:solidFill>
                <a:effectLst/>
                <a:latin typeface="Arial" panose="020B0604020202020204" pitchFamily="34" charset="0"/>
                <a:ea typeface="Times New Roman" panose="02020603050405020304" pitchFamily="18" charset="0"/>
              </a:rPr>
              <a:t>endogeno</a:t>
            </a:r>
            <a:r>
              <a:rPr lang="en-US" sz="2000" dirty="0">
                <a:effectLst/>
                <a:latin typeface="Arial" panose="020B0604020202020204" pitchFamily="34" charset="0"/>
                <a:ea typeface="Times New Roman" panose="02020603050405020304" pitchFamily="18" charset="0"/>
              </a:rPr>
              <a:t>, ed una </a:t>
            </a:r>
            <a:r>
              <a:rPr lang="en-US" sz="2000" dirty="0" err="1">
                <a:effectLst/>
                <a:latin typeface="Arial" panose="020B0604020202020204" pitchFamily="34" charset="0"/>
                <a:ea typeface="Times New Roman" panose="02020603050405020304" pitchFamily="18" charset="0"/>
              </a:rPr>
              <a:t>sua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sovrapproduzione</a:t>
            </a:r>
            <a:r>
              <a:rPr lang="en-US" sz="2000" dirty="0">
                <a:effectLst/>
                <a:latin typeface="Arial" panose="020B0604020202020204" pitchFamily="34" charset="0"/>
                <a:ea typeface="Times New Roman" panose="02020603050405020304" pitchFamily="18" charset="0"/>
              </a:rPr>
              <a:t> è in </a:t>
            </a:r>
            <a:r>
              <a:rPr lang="en-US" sz="2000" dirty="0" err="1">
                <a:effectLst/>
                <a:latin typeface="Arial" panose="020B0604020202020204" pitchFamily="34" charset="0"/>
                <a:ea typeface="Times New Roman" panose="02020603050405020304" pitchFamily="18" charset="0"/>
              </a:rPr>
              <a:t>grado</a:t>
            </a:r>
            <a:r>
              <a:rPr lang="en-US" sz="2000" dirty="0">
                <a:effectLst/>
                <a:latin typeface="Arial" panose="020B0604020202020204" pitchFamily="34" charset="0"/>
                <a:ea typeface="Times New Roman" panose="02020603050405020304" pitchFamily="18" charset="0"/>
              </a:rPr>
              <a:t> di </a:t>
            </a:r>
            <a:r>
              <a:rPr lang="en-US" sz="2000" dirty="0" err="1">
                <a:effectLst/>
                <a:latin typeface="Arial" panose="020B0604020202020204" pitchFamily="34" charset="0"/>
                <a:ea typeface="Times New Roman" panose="02020603050405020304" pitchFamily="18" charset="0"/>
              </a:rPr>
              <a:t>produrre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febbre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anoressia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morte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apoptotica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delle</a:t>
            </a:r>
            <a:r>
              <a:rPr lang="en-US" sz="2000" dirty="0">
                <a:effectLst/>
                <a:latin typeface="Arial" panose="020B0604020202020204" pitchFamily="34" charset="0"/>
                <a:ea typeface="Times New Roman" panose="02020603050405020304" pitchFamily="18" charset="0"/>
              </a:rPr>
              <a:t> cellule, </a:t>
            </a:r>
            <a:r>
              <a:rPr lang="en-US" sz="2000" dirty="0" err="1">
                <a:effectLst/>
                <a:latin typeface="Arial" panose="020B0604020202020204" pitchFamily="34" charset="0"/>
                <a:ea typeface="Times New Roman" panose="02020603050405020304" pitchFamily="18" charset="0"/>
              </a:rPr>
              <a:t>cachessia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nonché</a:t>
            </a:r>
            <a:r>
              <a:rPr lang="en-US" sz="2000" dirty="0">
                <a:effectLst/>
                <a:latin typeface="Arial" panose="020B0604020202020204" pitchFamily="34" charset="0"/>
                <a:ea typeface="Times New Roman" panose="02020603050405020304" pitchFamily="18" charset="0"/>
              </a:rPr>
              <a:t> di </a:t>
            </a:r>
            <a:r>
              <a:rPr lang="en-US" sz="2000" dirty="0" err="1">
                <a:effectLst/>
                <a:latin typeface="Arial" panose="020B0604020202020204" pitchFamily="34" charset="0"/>
                <a:ea typeface="Times New Roman" panose="02020603050405020304" pitchFamily="18" charset="0"/>
              </a:rPr>
              <a:t>attivare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l'asse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ipotalamo-­ipofisi-surrene</a:t>
            </a:r>
            <a:r>
              <a:rPr lang="en-US" sz="2000" dirty="0">
                <a:effectLst/>
                <a:latin typeface="Arial" panose="020B0604020202020204" pitchFamily="34" charset="0"/>
                <a:ea typeface="Times New Roman" panose="02020603050405020304" pitchFamily="18" charset="0"/>
              </a:rPr>
              <a:t> con </a:t>
            </a:r>
            <a:r>
              <a:rPr lang="en-US" sz="2000" dirty="0" err="1">
                <a:effectLst/>
                <a:latin typeface="Arial" panose="020B0604020202020204" pitchFamily="34" charset="0"/>
                <a:ea typeface="Times New Roman" panose="02020603050405020304" pitchFamily="18" charset="0"/>
              </a:rPr>
              <a:t>aumentata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produzione</a:t>
            </a:r>
            <a:r>
              <a:rPr lang="en-US" sz="2000" dirty="0">
                <a:effectLst/>
                <a:latin typeface="Arial" panose="020B0604020202020204" pitchFamily="34" charset="0"/>
                <a:ea typeface="Times New Roman" panose="02020603050405020304" pitchFamily="18" charset="0"/>
              </a:rPr>
              <a:t> di </a:t>
            </a:r>
            <a:r>
              <a:rPr lang="en-US" sz="2000" dirty="0" err="1">
                <a:effectLst/>
                <a:latin typeface="Arial" panose="020B0604020202020204" pitchFamily="34" charset="0"/>
                <a:ea typeface="Times New Roman" panose="02020603050405020304" pitchFamily="18" charset="0"/>
              </a:rPr>
              <a:t>cortisolo</a:t>
            </a:r>
            <a:r>
              <a:rPr lang="en-US" sz="2000" dirty="0">
                <a:effectLst/>
                <a:latin typeface="Arial" panose="020B0604020202020204" pitchFamily="34" charset="0"/>
                <a:ea typeface="Times New Roman" panose="02020603050405020304" pitchFamily="18" charset="0"/>
              </a:rPr>
              <a:t> da </a:t>
            </a:r>
            <a:r>
              <a:rPr lang="en-US" sz="2000" dirty="0" err="1">
                <a:effectLst/>
                <a:latin typeface="Arial" panose="020B0604020202020204" pitchFamily="34" charset="0"/>
                <a:ea typeface="Times New Roman" panose="02020603050405020304" pitchFamily="18" charset="0"/>
              </a:rPr>
              <a:t>parte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della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cor­teccia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delle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surrenali</a:t>
            </a:r>
            <a:r>
              <a:rPr lang="en-US" sz="2000" dirty="0">
                <a:effectLst/>
                <a:latin typeface="Arial" panose="020B0604020202020204" pitchFamily="34" charset="0"/>
                <a:ea typeface="Times New Roman" panose="02020603050405020304" pitchFamily="18" charset="0"/>
              </a:rPr>
              <a:t>.</a:t>
            </a:r>
            <a:endParaRPr lang="it-IT" sz="2000" dirty="0"/>
          </a:p>
        </p:txBody>
      </p:sp>
      <p:graphicFrame>
        <p:nvGraphicFramePr>
          <p:cNvPr id="4" name="Oggetto 3">
            <a:extLst>
              <a:ext uri="{FF2B5EF4-FFF2-40B4-BE49-F238E27FC236}">
                <a16:creationId xmlns:a16="http://schemas.microsoft.com/office/drawing/2014/main" id="{6E1CCEF8-8860-4C69-951C-8A2544E300E8}"/>
              </a:ext>
            </a:extLst>
          </p:cNvPr>
          <p:cNvGraphicFramePr>
            <a:graphicFrameLocks noChangeAspect="1"/>
          </p:cNvGraphicFramePr>
          <p:nvPr>
            <p:extLst>
              <p:ext uri="{D42A27DB-BD31-4B8C-83A1-F6EECF244321}">
                <p14:modId xmlns:p14="http://schemas.microsoft.com/office/powerpoint/2010/main" val="2539565263"/>
              </p:ext>
            </p:extLst>
          </p:nvPr>
        </p:nvGraphicFramePr>
        <p:xfrm>
          <a:off x="1457908" y="2160468"/>
          <a:ext cx="6474224" cy="4580900"/>
        </p:xfrm>
        <a:graphic>
          <a:graphicData uri="http://schemas.openxmlformats.org/presentationml/2006/ole">
            <mc:AlternateContent xmlns:mc="http://schemas.openxmlformats.org/markup-compatibility/2006">
              <mc:Choice xmlns:v="urn:schemas-microsoft-com:vml" Requires="v">
                <p:oleObj spid="_x0000_s1076" name="PDF" r:id="rId3" imgW="0" imgH="0" progId="">
                  <p:embed/>
                </p:oleObj>
              </mc:Choice>
              <mc:Fallback>
                <p:oleObj name="PDF" r:id="rId3" imgW="0" imgH="0" progId="">
                  <p:embed/>
                  <p:pic>
                    <p:nvPicPr>
                      <p:cNvPr id="2050" name="Oggetto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57908" y="2160468"/>
                        <a:ext cx="6474224" cy="4580900"/>
                      </a:xfrm>
                      <a:prstGeom prst="rect">
                        <a:avLst/>
                      </a:prstGeom>
                      <a:noFill/>
                    </p:spPr>
                  </p:pic>
                </p:oleObj>
              </mc:Fallback>
            </mc:AlternateContent>
          </a:graphicData>
        </a:graphic>
      </p:graphicFrame>
    </p:spTree>
    <p:extLst>
      <p:ext uri="{BB962C8B-B14F-4D97-AF65-F5344CB8AC3E}">
        <p14:creationId xmlns:p14="http://schemas.microsoft.com/office/powerpoint/2010/main" val="3285566912"/>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3995937" cy="2862322"/>
          </a:xfrm>
          <a:prstGeom prst="rect">
            <a:avLst/>
          </a:prstGeom>
          <a:solidFill>
            <a:schemeClr val="accent2">
              <a:lumMod val="20000"/>
              <a:lumOff val="80000"/>
            </a:schemeClr>
          </a:solidFill>
          <a:ln w="38100">
            <a:solidFill>
              <a:srgbClr val="0070C0"/>
            </a:solidFill>
          </a:ln>
        </p:spPr>
        <p:txBody>
          <a:bodyPr wrap="square">
            <a:spAutoFit/>
          </a:bodyPr>
          <a:lstStyle/>
          <a:p>
            <a:pPr marR="12700" algn="just">
              <a:spcAft>
                <a:spcPts val="2075"/>
              </a:spcAft>
              <a:tabLst>
                <a:tab pos="195580" algn="l"/>
              </a:tabLst>
            </a:pPr>
            <a:r>
              <a:rPr lang="en-US" sz="1800" dirty="0">
                <a:effectLst/>
                <a:latin typeface="Arial" panose="020B0604020202020204" pitchFamily="34" charset="0"/>
                <a:ea typeface="Times New Roman" panose="02020603050405020304" pitchFamily="18" charset="0"/>
              </a:rPr>
              <a:t>È </a:t>
            </a:r>
            <a:r>
              <a:rPr lang="en-US" sz="1800" dirty="0" err="1">
                <a:effectLst/>
                <a:latin typeface="Arial" panose="020B0604020202020204" pitchFamily="34" charset="0"/>
                <a:ea typeface="Times New Roman" panose="02020603050405020304" pitchFamily="18" charset="0"/>
              </a:rPr>
              <a:t>capace</a:t>
            </a:r>
            <a:r>
              <a:rPr lang="en-US" sz="1800" dirty="0">
                <a:effectLst/>
                <a:latin typeface="Arial" panose="020B0604020202020204" pitchFamily="34" charset="0"/>
                <a:ea typeface="Times New Roman" panose="02020603050405020304" pitchFamily="18" charset="0"/>
              </a:rPr>
              <a:t> di </a:t>
            </a:r>
            <a:r>
              <a:rPr lang="en-US" sz="1800" b="1" dirty="0" err="1">
                <a:solidFill>
                  <a:srgbClr val="C00000"/>
                </a:solidFill>
                <a:effectLst/>
                <a:latin typeface="Arial" panose="020B0604020202020204" pitchFamily="34" charset="0"/>
                <a:ea typeface="Times New Roman" panose="02020603050405020304" pitchFamily="18" charset="0"/>
              </a:rPr>
              <a:t>inibire</a:t>
            </a:r>
            <a:r>
              <a:rPr lang="en-US" sz="1800" b="1" dirty="0">
                <a:solidFill>
                  <a:srgbClr val="C00000"/>
                </a:solidFill>
                <a:effectLst/>
                <a:latin typeface="Arial" panose="020B0604020202020204" pitchFamily="34" charset="0"/>
                <a:ea typeface="Times New Roman" panose="02020603050405020304" pitchFamily="18" charset="0"/>
              </a:rPr>
              <a:t> la </a:t>
            </a:r>
            <a:r>
              <a:rPr lang="en-US" sz="1800" b="1" dirty="0" err="1">
                <a:solidFill>
                  <a:srgbClr val="C00000"/>
                </a:solidFill>
                <a:effectLst/>
                <a:latin typeface="Arial" panose="020B0604020202020204" pitchFamily="34" charset="0"/>
                <a:ea typeface="Times New Roman" panose="02020603050405020304" pitchFamily="18" charset="0"/>
              </a:rPr>
              <a:t>carcinogenesi</a:t>
            </a:r>
            <a:r>
              <a:rPr lang="en-US" sz="1800" b="1" dirty="0">
                <a:solidFill>
                  <a:srgbClr val="C00000"/>
                </a:solidFill>
                <a:effectLst/>
                <a:latin typeface="Arial" panose="020B0604020202020204" pitchFamily="34" charset="0"/>
                <a:ea typeface="Times New Roman" panose="02020603050405020304" pitchFamily="18" charset="0"/>
              </a:rPr>
              <a:t> e la </a:t>
            </a:r>
            <a:r>
              <a:rPr lang="en-US" sz="1800" b="1" dirty="0" err="1">
                <a:solidFill>
                  <a:srgbClr val="C00000"/>
                </a:solidFill>
                <a:effectLst/>
                <a:latin typeface="Arial" panose="020B0604020202020204" pitchFamily="34" charset="0"/>
                <a:ea typeface="Times New Roman" panose="02020603050405020304" pitchFamily="18" charset="0"/>
              </a:rPr>
              <a:t>replicazione</a:t>
            </a:r>
            <a:r>
              <a:rPr lang="en-US" sz="1800" b="1" dirty="0">
                <a:solidFill>
                  <a:srgbClr val="C00000"/>
                </a:solidFill>
                <a:effectLst/>
                <a:latin typeface="Arial" panose="020B0604020202020204" pitchFamily="34" charset="0"/>
                <a:ea typeface="Times New Roman" panose="02020603050405020304" pitchFamily="18" charset="0"/>
              </a:rPr>
              <a:t> </a:t>
            </a:r>
            <a:r>
              <a:rPr lang="en-US" sz="1800" b="1" dirty="0" err="1">
                <a:solidFill>
                  <a:srgbClr val="C00000"/>
                </a:solidFill>
                <a:effectLst/>
                <a:latin typeface="Arial" panose="020B0604020202020204" pitchFamily="34" charset="0"/>
                <a:ea typeface="Times New Roman" panose="02020603050405020304" pitchFamily="18" charset="0"/>
              </a:rPr>
              <a:t>virale</a:t>
            </a:r>
            <a:r>
              <a:rPr lang="en-US" sz="1800" b="1" dirty="0">
                <a:solidFill>
                  <a:srgbClr val="C00000"/>
                </a:solidFill>
                <a:effectLst/>
                <a:latin typeface="Arial" panose="020B0604020202020204" pitchFamily="34" charset="0"/>
                <a:ea typeface="Times New Roman" panose="02020603050405020304" pitchFamily="18" charset="0"/>
              </a:rPr>
              <a:t> </a:t>
            </a:r>
            <a:r>
              <a:rPr lang="en-US" sz="1800" dirty="0">
                <a:effectLst/>
                <a:latin typeface="Arial" panose="020B0604020202020204" pitchFamily="34" charset="0"/>
                <a:ea typeface="Times New Roman" panose="02020603050405020304" pitchFamily="18" charset="0"/>
              </a:rPr>
              <a:t>e di </a:t>
            </a:r>
            <a:r>
              <a:rPr lang="en-US" sz="1800" dirty="0" err="1">
                <a:effectLst/>
                <a:latin typeface="Arial" panose="020B0604020202020204" pitchFamily="34" charset="0"/>
                <a:ea typeface="Times New Roman" panose="02020603050405020304" pitchFamily="18" charset="0"/>
              </a:rPr>
              <a:t>rispondere</a:t>
            </a:r>
            <a:r>
              <a:rPr lang="en-US" sz="1800" dirty="0">
                <a:effectLst/>
                <a:latin typeface="Arial" panose="020B0604020202020204" pitchFamily="34" charset="0"/>
                <a:ea typeface="Times New Roman" panose="02020603050405020304" pitchFamily="18" charset="0"/>
              </a:rPr>
              <a:t> </a:t>
            </a:r>
            <a:r>
              <a:rPr lang="en-US" sz="1800" b="1" dirty="0">
                <a:solidFill>
                  <a:srgbClr val="C00000"/>
                </a:solidFill>
                <a:effectLst/>
                <a:latin typeface="Arial" panose="020B0604020202020204" pitchFamily="34" charset="0"/>
                <a:ea typeface="Times New Roman" panose="02020603050405020304" pitchFamily="18" charset="0"/>
              </a:rPr>
              <a:t>in </a:t>
            </a:r>
            <a:r>
              <a:rPr lang="en-US" sz="1800" b="1" dirty="0" err="1">
                <a:solidFill>
                  <a:srgbClr val="C00000"/>
                </a:solidFill>
                <a:effectLst/>
                <a:latin typeface="Arial" panose="020B0604020202020204" pitchFamily="34" charset="0"/>
                <a:ea typeface="Times New Roman" panose="02020603050405020304" pitchFamily="18" charset="0"/>
              </a:rPr>
              <a:t>caso</a:t>
            </a:r>
            <a:r>
              <a:rPr lang="en-US" sz="1800" b="1" dirty="0">
                <a:solidFill>
                  <a:srgbClr val="C00000"/>
                </a:solidFill>
                <a:effectLst/>
                <a:latin typeface="Arial" panose="020B0604020202020204" pitchFamily="34" charset="0"/>
                <a:ea typeface="Times New Roman" panose="02020603050405020304" pitchFamily="18" charset="0"/>
              </a:rPr>
              <a:t> di </a:t>
            </a:r>
            <a:r>
              <a:rPr lang="en-US" sz="1800" b="1" dirty="0" err="1">
                <a:solidFill>
                  <a:srgbClr val="C00000"/>
                </a:solidFill>
                <a:effectLst/>
                <a:latin typeface="Arial" panose="020B0604020202020204" pitchFamily="34" charset="0"/>
                <a:ea typeface="Times New Roman" panose="02020603050405020304" pitchFamily="18" charset="0"/>
              </a:rPr>
              <a:t>sepsi</a:t>
            </a:r>
            <a:r>
              <a:rPr lang="en-US" sz="1800" b="1" dirty="0">
                <a:solidFill>
                  <a:srgbClr val="C00000"/>
                </a:solidFill>
                <a:effectLst/>
                <a:latin typeface="Arial" panose="020B0604020202020204" pitchFamily="34" charset="0"/>
                <a:ea typeface="Times New Roman" panose="02020603050405020304" pitchFamily="18" charset="0"/>
              </a:rPr>
              <a:t> </a:t>
            </a:r>
            <a:r>
              <a:rPr lang="en-US" sz="1800" b="1" dirty="0" err="1">
                <a:solidFill>
                  <a:srgbClr val="C00000"/>
                </a:solidFill>
                <a:effectLst/>
                <a:latin typeface="Arial" panose="020B0604020202020204" pitchFamily="34" charset="0"/>
                <a:ea typeface="Times New Roman" panose="02020603050405020304" pitchFamily="18" charset="0"/>
              </a:rPr>
              <a:t>attraverso</a:t>
            </a:r>
            <a:r>
              <a:rPr lang="en-US" sz="1800" b="1" dirty="0">
                <a:solidFill>
                  <a:srgbClr val="C00000"/>
                </a:solidFill>
                <a:effectLst/>
                <a:latin typeface="Arial" panose="020B0604020202020204" pitchFamily="34" charset="0"/>
                <a:ea typeface="Times New Roman" panose="02020603050405020304" pitchFamily="18" charset="0"/>
              </a:rPr>
              <a:t> la </a:t>
            </a:r>
            <a:r>
              <a:rPr lang="en-US" sz="1800" b="1" dirty="0" err="1">
                <a:solidFill>
                  <a:srgbClr val="C00000"/>
                </a:solidFill>
                <a:effectLst/>
                <a:latin typeface="Arial" panose="020B0604020202020204" pitchFamily="34" charset="0"/>
                <a:ea typeface="Times New Roman" panose="02020603050405020304" pitchFamily="18" charset="0"/>
              </a:rPr>
              <a:t>produzione</a:t>
            </a:r>
            <a:r>
              <a:rPr lang="en-US" sz="1800" b="1" dirty="0">
                <a:solidFill>
                  <a:srgbClr val="C00000"/>
                </a:solidFill>
                <a:effectLst/>
                <a:latin typeface="Arial" panose="020B0604020202020204" pitchFamily="34" charset="0"/>
                <a:ea typeface="Times New Roman" panose="02020603050405020304" pitchFamily="18" charset="0"/>
              </a:rPr>
              <a:t> </a:t>
            </a:r>
            <a:r>
              <a:rPr lang="en-US" sz="1800" b="1" dirty="0" err="1">
                <a:solidFill>
                  <a:srgbClr val="C00000"/>
                </a:solidFill>
                <a:effectLst/>
                <a:latin typeface="Arial" panose="020B0604020202020204" pitchFamily="34" charset="0"/>
                <a:ea typeface="Times New Roman" panose="02020603050405020304" pitchFamily="18" charset="0"/>
              </a:rPr>
              <a:t>cellulare</a:t>
            </a:r>
            <a:r>
              <a:rPr lang="en-US" sz="1800" b="1" dirty="0">
                <a:solidFill>
                  <a:srgbClr val="C00000"/>
                </a:solidFill>
                <a:effectLst/>
                <a:latin typeface="Arial" panose="020B0604020202020204" pitchFamily="34" charset="0"/>
                <a:ea typeface="Times New Roman" panose="02020603050405020304" pitchFamily="18" charset="0"/>
              </a:rPr>
              <a:t> di IL-1 e IL-6</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Difetti</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nella</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produzione</a:t>
            </a:r>
            <a:r>
              <a:rPr lang="en-US" sz="1800" dirty="0">
                <a:effectLst/>
                <a:latin typeface="Arial" panose="020B0604020202020204" pitchFamily="34" charset="0"/>
                <a:ea typeface="Times New Roman" panose="02020603050405020304" pitchFamily="18" charset="0"/>
              </a:rPr>
              <a:t> di TNF </a:t>
            </a:r>
            <a:r>
              <a:rPr lang="en-US" sz="1800" dirty="0" err="1">
                <a:effectLst/>
                <a:latin typeface="Arial" panose="020B0604020202020204" pitchFamily="34" charset="0"/>
                <a:ea typeface="Times New Roman" panose="02020603050405020304" pitchFamily="18" charset="0"/>
              </a:rPr>
              <a:t>sono</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implicati</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nell'eziopatogenesi</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della</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malattia</a:t>
            </a:r>
            <a:r>
              <a:rPr lang="en-US" sz="1800" dirty="0">
                <a:effectLst/>
                <a:latin typeface="Arial" panose="020B0604020202020204" pitchFamily="34" charset="0"/>
                <a:ea typeface="Times New Roman" panose="02020603050405020304" pitchFamily="18" charset="0"/>
              </a:rPr>
              <a:t> di Alzheimer, </a:t>
            </a:r>
            <a:r>
              <a:rPr lang="en-US" sz="1800" dirty="0" err="1">
                <a:effectLst/>
                <a:latin typeface="Arial" panose="020B0604020202020204" pitchFamily="34" charset="0"/>
                <a:ea typeface="Times New Roman" panose="02020603050405020304" pitchFamily="18" charset="0"/>
              </a:rPr>
              <a:t>cancro</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depressione</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maggiore</a:t>
            </a:r>
            <a:r>
              <a:rPr lang="en-US" sz="1800" dirty="0">
                <a:effectLst/>
                <a:latin typeface="Arial" panose="020B0604020202020204" pitchFamily="34" charset="0"/>
                <a:ea typeface="Times New Roman" panose="02020603050405020304" pitchFamily="18" charset="0"/>
              </a:rPr>
              <a:t> e </a:t>
            </a:r>
            <a:r>
              <a:rPr lang="en-US" sz="1800" dirty="0" err="1">
                <a:effectLst/>
                <a:latin typeface="Arial" panose="020B0604020202020204" pitchFamily="34" charset="0"/>
                <a:ea typeface="Times New Roman" panose="02020603050405020304" pitchFamily="18" charset="0"/>
              </a:rPr>
              <a:t>malattie</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infiammatorie</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croniche</a:t>
            </a:r>
            <a:r>
              <a:rPr lang="en-US" sz="1800" dirty="0">
                <a:effectLst/>
                <a:latin typeface="Arial" panose="020B0604020202020204" pitchFamily="34" charset="0"/>
                <a:ea typeface="Times New Roman" panose="02020603050405020304" pitchFamily="18" charset="0"/>
              </a:rPr>
              <a:t> </a:t>
            </a:r>
            <a:r>
              <a:rPr lang="en-US" sz="1800" dirty="0" err="1">
                <a:effectLst/>
                <a:latin typeface="Arial" panose="020B0604020202020204" pitchFamily="34" charset="0"/>
                <a:ea typeface="Times New Roman" panose="02020603050405020304" pitchFamily="18" charset="0"/>
              </a:rPr>
              <a:t>intestinali</a:t>
            </a:r>
            <a:r>
              <a:rPr lang="en-US" sz="1800" dirty="0">
                <a:effectLst/>
                <a:latin typeface="Arial" panose="020B0604020202020204" pitchFamily="34" charset="0"/>
                <a:ea typeface="Times New Roman" panose="02020603050405020304" pitchFamily="18" charset="0"/>
              </a:rPr>
              <a:t>.</a:t>
            </a:r>
            <a:endParaRPr lang="it-IT" sz="18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15096" y="3054861"/>
            <a:ext cx="4038698" cy="923330"/>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18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IL-1</a:t>
            </a:r>
            <a:r>
              <a:rPr lang="it-IT"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sz="1800" dirty="0">
                <a:effectLst/>
                <a:latin typeface="Arial" panose="020B0604020202020204" pitchFamily="34" charset="0"/>
                <a:ea typeface="Times New Roman" panose="02020603050405020304" pitchFamily="18" charset="0"/>
              </a:rPr>
              <a:t>insieme al TNF, </a:t>
            </a:r>
            <a:r>
              <a:rPr lang="it-IT" sz="1800" b="1" dirty="0">
                <a:effectLst/>
                <a:latin typeface="Arial" panose="020B0604020202020204" pitchFamily="34" charset="0"/>
                <a:ea typeface="Times New Roman" panose="02020603050405020304" pitchFamily="18" charset="0"/>
              </a:rPr>
              <a:t>è la più potente citochi­na infiammatoria</a:t>
            </a:r>
            <a:r>
              <a:rPr lang="it-IT" sz="1800" dirty="0">
                <a:effectLst/>
                <a:latin typeface="Arial" panose="020B0604020202020204" pitchFamily="34" charset="0"/>
                <a:ea typeface="Times New Roman" panose="02020603050405020304" pitchFamily="18" charset="0"/>
              </a:rPr>
              <a:t>, in grado di inviare segnali fin dentro il cervello. </a:t>
            </a:r>
            <a:endParaRPr lang="it-IT" sz="1800" dirty="0">
              <a:effectLst/>
              <a:latin typeface="Times New Roman" panose="02020603050405020304" pitchFamily="18" charset="0"/>
              <a:ea typeface="Times New Roman" panose="02020603050405020304" pitchFamily="18" charset="0"/>
            </a:endParaRPr>
          </a:p>
        </p:txBody>
      </p:sp>
      <p:pic>
        <p:nvPicPr>
          <p:cNvPr id="4" name="Immagine 3">
            <a:extLst>
              <a:ext uri="{FF2B5EF4-FFF2-40B4-BE49-F238E27FC236}">
                <a16:creationId xmlns:a16="http://schemas.microsoft.com/office/drawing/2014/main" id="{6AA0B87E-DE82-4AFB-A699-BA5647C9411D}"/>
              </a:ext>
            </a:extLst>
          </p:cNvPr>
          <p:cNvPicPr>
            <a:picLocks noChangeAspect="1"/>
          </p:cNvPicPr>
          <p:nvPr/>
        </p:nvPicPr>
        <p:blipFill>
          <a:blip r:embed="rId2" cstate="print"/>
          <a:stretch>
            <a:fillRect/>
          </a:stretch>
        </p:blipFill>
        <p:spPr>
          <a:xfrm>
            <a:off x="4572000" y="28455"/>
            <a:ext cx="4534531" cy="6834459"/>
          </a:xfrm>
          <a:prstGeom prst="rect">
            <a:avLst/>
          </a:prstGeom>
        </p:spPr>
      </p:pic>
      <p:sp>
        <p:nvSpPr>
          <p:cNvPr id="8" name="Rettangolo 7">
            <a:extLst>
              <a:ext uri="{FF2B5EF4-FFF2-40B4-BE49-F238E27FC236}">
                <a16:creationId xmlns:a16="http://schemas.microsoft.com/office/drawing/2014/main" id="{98272FB8-7ACB-4DC3-9AB3-3DC1FF7911F2}"/>
              </a:ext>
            </a:extLst>
          </p:cNvPr>
          <p:cNvSpPr/>
          <p:nvPr/>
        </p:nvSpPr>
        <p:spPr>
          <a:xfrm>
            <a:off x="27665" y="4141802"/>
            <a:ext cx="3995937" cy="2554545"/>
          </a:xfrm>
          <a:prstGeom prst="rect">
            <a:avLst/>
          </a:prstGeom>
          <a:solidFill>
            <a:schemeClr val="accent4">
              <a:lumMod val="20000"/>
              <a:lumOff val="80000"/>
            </a:schemeClr>
          </a:solidFill>
          <a:ln w="38100">
            <a:solidFill>
              <a:srgbClr val="0070C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Secreta da vari tipi cellulari: macrofagi, monociti, cellule dendritiche, fibroblasti e cellule endoteliali, è una citochina molto particolare poiché </a:t>
            </a:r>
            <a:r>
              <a:rPr lang="it-IT" sz="2000" b="1" dirty="0">
                <a:solidFill>
                  <a:srgbClr val="C00000"/>
                </a:solidFill>
                <a:effectLst/>
                <a:latin typeface="Arial" panose="020B0604020202020204" pitchFamily="34" charset="0"/>
                <a:ea typeface="Times New Roman" panose="02020603050405020304" pitchFamily="18" charset="0"/>
              </a:rPr>
              <a:t>si manifesta in tre forme: IL-1α, IL-1β e IL-1Ra (antagonista recettoriale): </a:t>
            </a:r>
            <a:r>
              <a:rPr lang="it-IT" sz="2000" dirty="0">
                <a:effectLst/>
                <a:latin typeface="Arial" panose="020B0604020202020204" pitchFamily="34" charset="0"/>
                <a:ea typeface="Times New Roman" panose="02020603050405020304" pitchFamily="18" charset="0"/>
              </a:rPr>
              <a:t>è l’interleuchina </a:t>
            </a:r>
            <a:r>
              <a:rPr lang="it-IT" sz="2000" b="1" dirty="0">
                <a:solidFill>
                  <a:srgbClr val="C00000"/>
                </a:solidFill>
                <a:effectLst/>
                <a:latin typeface="Arial" panose="020B0604020202020204" pitchFamily="34" charset="0"/>
                <a:ea typeface="Times New Roman" panose="02020603050405020304" pitchFamily="18" charset="0"/>
              </a:rPr>
              <a:t>una e trina</a:t>
            </a:r>
            <a:r>
              <a:rPr lang="it-IT" sz="2000" dirty="0">
                <a:effectLst/>
                <a:latin typeface="Arial" panose="020B0604020202020204" pitchFamily="34" charset="0"/>
                <a:ea typeface="Times New Roman" panose="02020603050405020304" pitchFamily="18" charset="0"/>
              </a:rPr>
              <a:t>. </a:t>
            </a:r>
            <a:endParaRPr lang="it-IT"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19687762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a:extLst>
              <a:ext uri="{FF2B5EF4-FFF2-40B4-BE49-F238E27FC236}">
                <a16:creationId xmlns:a16="http://schemas.microsoft.com/office/drawing/2014/main" id="{79626682-FBA7-4A4B-8560-7938AE443B39}"/>
              </a:ext>
            </a:extLst>
          </p:cNvPr>
          <p:cNvSpPr/>
          <p:nvPr/>
        </p:nvSpPr>
        <p:spPr>
          <a:xfrm>
            <a:off x="21601" y="116632"/>
            <a:ext cx="9122399" cy="2246769"/>
          </a:xfrm>
          <a:prstGeom prst="rect">
            <a:avLst/>
          </a:prstGeom>
          <a:solidFill>
            <a:schemeClr val="accent4">
              <a:lumMod val="20000"/>
              <a:lumOff val="80000"/>
            </a:schemeClr>
          </a:solidFill>
          <a:ln w="38100">
            <a:solidFill>
              <a:srgbClr val="0070C0"/>
            </a:solidFill>
          </a:ln>
        </p:spPr>
        <p:txBody>
          <a:bodyPr wrap="square">
            <a:spAutoFit/>
          </a:bodyPr>
          <a:lstStyle/>
          <a:p>
            <a:pPr algn="just"/>
            <a:r>
              <a:rPr lang="it-IT" sz="2000" b="1" dirty="0">
                <a:effectLst/>
                <a:latin typeface="Arial" panose="020B0604020202020204" pitchFamily="34" charset="0"/>
                <a:ea typeface="Times New Roman" panose="02020603050405020304" pitchFamily="18" charset="0"/>
              </a:rPr>
              <a:t>Secreta da vari tipi cellulari</a:t>
            </a:r>
            <a:r>
              <a:rPr lang="it-IT" sz="2000" dirty="0">
                <a:effectLst/>
                <a:latin typeface="Arial" panose="020B0604020202020204" pitchFamily="34" charset="0"/>
                <a:ea typeface="Times New Roman" panose="02020603050405020304" pitchFamily="18" charset="0"/>
              </a:rPr>
              <a:t>: macrofagi, monociti, cellule dendritiche, fibroblasti e cellule endoteliali, è una citochina molto particolare poiché </a:t>
            </a:r>
            <a:r>
              <a:rPr lang="it-IT" sz="2000" b="1" dirty="0">
                <a:solidFill>
                  <a:srgbClr val="C00000"/>
                </a:solidFill>
                <a:effectLst/>
                <a:latin typeface="Arial" panose="020B0604020202020204" pitchFamily="34" charset="0"/>
                <a:ea typeface="Times New Roman" panose="02020603050405020304" pitchFamily="18" charset="0"/>
              </a:rPr>
              <a:t>si manifesta in tre forme: IL-1α, IL-1β e IL-1Ra (antagonista recettoriale): </a:t>
            </a:r>
            <a:r>
              <a:rPr lang="it-IT" sz="2000" dirty="0">
                <a:effectLst/>
                <a:latin typeface="Arial" panose="020B0604020202020204" pitchFamily="34" charset="0"/>
                <a:ea typeface="Times New Roman" panose="02020603050405020304" pitchFamily="18" charset="0"/>
              </a:rPr>
              <a:t>è l’interleuchina </a:t>
            </a:r>
            <a:r>
              <a:rPr lang="it-IT" sz="2000" b="1" dirty="0">
                <a:solidFill>
                  <a:srgbClr val="C00000"/>
                </a:solidFill>
                <a:effectLst/>
                <a:latin typeface="Arial" panose="020B0604020202020204" pitchFamily="34" charset="0"/>
                <a:ea typeface="Times New Roman" panose="02020603050405020304" pitchFamily="18" charset="0"/>
              </a:rPr>
              <a:t>una e trina</a:t>
            </a:r>
            <a:r>
              <a:rPr lang="it-IT" sz="2000" dirty="0">
                <a:effectLst/>
                <a:latin typeface="Arial" panose="020B0604020202020204" pitchFamily="34" charset="0"/>
                <a:ea typeface="Times New Roman" panose="02020603050405020304" pitchFamily="18" charset="0"/>
              </a:rPr>
              <a:t>. Le prime due forme sono </a:t>
            </a:r>
            <a:r>
              <a:rPr lang="it-IT" sz="2000" u="sng" dirty="0">
                <a:effectLst/>
                <a:latin typeface="Arial" panose="020B0604020202020204" pitchFamily="34" charset="0"/>
                <a:ea typeface="Times New Roman" panose="02020603050405020304" pitchFamily="18" charset="0"/>
              </a:rPr>
              <a:t>inducenti</a:t>
            </a:r>
            <a:r>
              <a:rPr lang="it-IT" sz="2000" dirty="0">
                <a:effectLst/>
                <a:latin typeface="Arial" panose="020B0604020202020204" pitchFamily="34" charset="0"/>
                <a:ea typeface="Times New Roman" panose="02020603050405020304" pitchFamily="18" charset="0"/>
              </a:rPr>
              <a:t>, l'ultima svolge la funziona di </a:t>
            </a:r>
            <a:r>
              <a:rPr lang="it-IT" sz="2000" u="sng" dirty="0">
                <a:effectLst/>
                <a:latin typeface="Arial" panose="020B0604020202020204" pitchFamily="34" charset="0"/>
                <a:ea typeface="Times New Roman" panose="02020603050405020304" pitchFamily="18" charset="0"/>
              </a:rPr>
              <a:t>antagonista del recettore per l'interleuchina-1 </a:t>
            </a:r>
            <a:r>
              <a:rPr lang="it-IT" sz="2000" dirty="0">
                <a:effectLst/>
                <a:latin typeface="Arial" panose="020B0604020202020204" pitchFamily="34" charset="0"/>
                <a:ea typeface="Times New Roman" panose="02020603050405020304" pitchFamily="18" charset="0"/>
              </a:rPr>
              <a:t>e quindi è </a:t>
            </a:r>
            <a:r>
              <a:rPr lang="it-IT" sz="2000" b="1" dirty="0">
                <a:effectLst/>
                <a:latin typeface="Arial" panose="020B0604020202020204" pitchFamily="34" charset="0"/>
                <a:ea typeface="Times New Roman" panose="02020603050405020304" pitchFamily="18" charset="0"/>
              </a:rPr>
              <a:t>uno strumento fondamentale di controllo/freno/regolatore degli effetti infiammatori </a:t>
            </a:r>
            <a:r>
              <a:rPr lang="it-IT" sz="2000" dirty="0">
                <a:effectLst/>
                <a:latin typeface="Arial" panose="020B0604020202020204" pitchFamily="34" charset="0"/>
                <a:ea typeface="Times New Roman" panose="02020603050405020304" pitchFamily="18" charset="0"/>
              </a:rPr>
              <a:t>pro­vocati dall'azione di IL-1α, IL-1β. </a:t>
            </a:r>
            <a:endParaRPr lang="it-IT" sz="2000" dirty="0">
              <a:effectLst/>
              <a:latin typeface="Times New Roman" panose="02020603050405020304" pitchFamily="18" charset="0"/>
              <a:ea typeface="Times New Roman" panose="02020603050405020304" pitchFamily="18" charset="0"/>
            </a:endParaRPr>
          </a:p>
        </p:txBody>
      </p:sp>
      <p:sp>
        <p:nvSpPr>
          <p:cNvPr id="2" name="Rettangolo 1">
            <a:extLst>
              <a:ext uri="{FF2B5EF4-FFF2-40B4-BE49-F238E27FC236}">
                <a16:creationId xmlns:a16="http://schemas.microsoft.com/office/drawing/2014/main" id="{DFA9B2AC-F135-4270-8550-FD15291A2586}"/>
              </a:ext>
            </a:extLst>
          </p:cNvPr>
          <p:cNvSpPr/>
          <p:nvPr/>
        </p:nvSpPr>
        <p:spPr>
          <a:xfrm>
            <a:off x="21601" y="2564904"/>
            <a:ext cx="9122399" cy="2862322"/>
          </a:xfrm>
          <a:prstGeom prst="rect">
            <a:avLst/>
          </a:prstGeom>
          <a:solidFill>
            <a:srgbClr val="FFFF00"/>
          </a:solidFill>
          <a:ln w="38100">
            <a:solidFill>
              <a:srgbClr val="0070C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Il segnale della citochina viene accolto da </a:t>
            </a:r>
            <a:r>
              <a:rPr lang="it-IT" sz="2000" b="1" dirty="0">
                <a:solidFill>
                  <a:srgbClr val="C00000"/>
                </a:solidFill>
                <a:effectLst/>
                <a:latin typeface="Arial" panose="020B0604020202020204" pitchFamily="34" charset="0"/>
                <a:ea typeface="Times New Roman" panose="02020603050405020304" pitchFamily="18" charset="0"/>
              </a:rPr>
              <a:t>due recettori, di primo (IL-1RI) e di secondo tipo (IL-1RII). </a:t>
            </a:r>
            <a:r>
              <a:rPr lang="it-IT" sz="2000" b="1" dirty="0">
                <a:effectLst/>
                <a:latin typeface="Arial" panose="020B0604020202020204" pitchFamily="34" charset="0"/>
                <a:ea typeface="Times New Roman" panose="02020603050405020304" pitchFamily="18" charset="0"/>
              </a:rPr>
              <a:t>Il recettore di primo tipo</a:t>
            </a:r>
            <a:r>
              <a:rPr lang="it-IT" sz="2000" dirty="0">
                <a:effectLst/>
                <a:latin typeface="Arial" panose="020B0604020202020204" pitchFamily="34" charset="0"/>
                <a:ea typeface="Times New Roman" panose="02020603050405020304" pitchFamily="18" charset="0"/>
              </a:rPr>
              <a:t>, anche se ha </a:t>
            </a:r>
            <a:r>
              <a:rPr lang="it-IT" sz="2000" b="1" dirty="0">
                <a:effectLst/>
                <a:latin typeface="Arial" panose="020B0604020202020204" pitchFamily="34" charset="0"/>
                <a:ea typeface="Times New Roman" panose="02020603050405020304" pitchFamily="18" charset="0"/>
              </a:rPr>
              <a:t>una dif­fusione minore del recettore di secondo tipo</a:t>
            </a:r>
            <a:r>
              <a:rPr lang="it-IT" sz="2000" dirty="0">
                <a:effectLst/>
                <a:latin typeface="Arial" panose="020B0604020202020204" pitchFamily="34" charset="0"/>
                <a:ea typeface="Times New Roman" panose="02020603050405020304" pitchFamily="18" charset="0"/>
              </a:rPr>
              <a:t>, presenta una </a:t>
            </a:r>
            <a:r>
              <a:rPr lang="it-IT" sz="2000" b="1" dirty="0">
                <a:solidFill>
                  <a:srgbClr val="C00000"/>
                </a:solidFill>
                <a:effectLst/>
                <a:latin typeface="Arial" panose="020B0604020202020204" pitchFamily="34" charset="0"/>
                <a:ea typeface="Times New Roman" panose="02020603050405020304" pitchFamily="18" charset="0"/>
              </a:rPr>
              <a:t>notevole capacità di amplificazione del segnale</a:t>
            </a:r>
            <a:r>
              <a:rPr lang="it-IT" sz="2000" dirty="0">
                <a:effectLst/>
                <a:latin typeface="Arial" panose="020B0604020202020204" pitchFamily="34" charset="0"/>
                <a:ea typeface="Times New Roman" panose="02020603050405020304" pitchFamily="18" charset="0"/>
              </a:rPr>
              <a:t>. </a:t>
            </a:r>
          </a:p>
          <a:p>
            <a:pPr algn="just"/>
            <a:r>
              <a:rPr lang="it-IT" sz="2000" b="1" dirty="0">
                <a:effectLst/>
                <a:latin typeface="Arial" panose="020B0604020202020204" pitchFamily="34" charset="0"/>
                <a:ea typeface="Times New Roman" panose="02020603050405020304" pitchFamily="18" charset="0"/>
              </a:rPr>
              <a:t>Il recettore di secondo tipo </a:t>
            </a:r>
            <a:r>
              <a:rPr lang="it-IT" sz="2000" dirty="0">
                <a:effectLst/>
                <a:latin typeface="Arial" panose="020B0604020202020204" pitchFamily="34" charset="0"/>
                <a:ea typeface="Times New Roman" panose="02020603050405020304" pitchFamily="18" charset="0"/>
              </a:rPr>
              <a:t>funziona da </a:t>
            </a:r>
            <a:r>
              <a:rPr lang="it-IT" sz="2000" b="1" dirty="0">
                <a:solidFill>
                  <a:srgbClr val="C00000"/>
                </a:solidFill>
                <a:effectLst/>
                <a:latin typeface="Arial" panose="020B0604020202020204" pitchFamily="34" charset="0"/>
                <a:ea typeface="Times New Roman" panose="02020603050405020304" pitchFamily="18" charset="0"/>
              </a:rPr>
              <a:t>recettore trappola per l'IL-1β</a:t>
            </a:r>
            <a:r>
              <a:rPr lang="it-IT" sz="2000" dirty="0">
                <a:effectLst/>
                <a:latin typeface="Arial" panose="020B0604020202020204" pitchFamily="34" charset="0"/>
                <a:ea typeface="Times New Roman" panose="02020603050405020304" pitchFamily="18" charset="0"/>
              </a:rPr>
              <a:t>: si lega voracemente all'interleuchina senza trasmettere il segnale all'interno della cellula (lavandino molecolare: </a:t>
            </a:r>
            <a:r>
              <a:rPr lang="it-IT" sz="2000" i="1" dirty="0" err="1">
                <a:effectLst/>
                <a:latin typeface="Arial" panose="020B0604020202020204" pitchFamily="34" charset="0"/>
                <a:ea typeface="Times New Roman" panose="02020603050405020304" pitchFamily="18" charset="0"/>
              </a:rPr>
              <a:t>molecular</a:t>
            </a:r>
            <a:r>
              <a:rPr lang="it-IT" sz="2000" i="1" dirty="0">
                <a:effectLst/>
                <a:latin typeface="Arial" panose="020B0604020202020204" pitchFamily="34" charset="0"/>
                <a:ea typeface="Times New Roman" panose="02020603050405020304" pitchFamily="18" charset="0"/>
              </a:rPr>
              <a:t> </a:t>
            </a:r>
            <a:r>
              <a:rPr lang="it-IT" sz="2000" i="1" dirty="0" err="1">
                <a:effectLst/>
                <a:latin typeface="Arial" panose="020B0604020202020204" pitchFamily="34" charset="0"/>
                <a:ea typeface="Times New Roman" panose="02020603050405020304" pitchFamily="18" charset="0"/>
              </a:rPr>
              <a:t>sinks</a:t>
            </a:r>
            <a:r>
              <a:rPr lang="it-IT" sz="2000" i="1" dirty="0">
                <a:effectLst/>
                <a:latin typeface="Arial" panose="020B0604020202020204" pitchFamily="34" charset="0"/>
                <a:ea typeface="Times New Roman" panose="02020603050405020304" pitchFamily="18" charset="0"/>
              </a:rPr>
              <a:t>) &gt; </a:t>
            </a:r>
            <a:r>
              <a:rPr lang="it-IT" sz="2000" b="1" dirty="0">
                <a:effectLst/>
                <a:latin typeface="Arial" panose="020B0604020202020204" pitchFamily="34" charset="0"/>
                <a:ea typeface="Times New Roman" panose="02020603050405020304" pitchFamily="18" charset="0"/>
              </a:rPr>
              <a:t>modulare e frenare l'attività indotta da citochine </a:t>
            </a:r>
            <a:r>
              <a:rPr lang="it-IT" sz="2000" dirty="0">
                <a:effectLst/>
                <a:latin typeface="Arial" panose="020B0604020202020204" pitchFamily="34" charset="0"/>
                <a:ea typeface="Times New Roman" panose="02020603050405020304" pitchFamily="18" charset="0"/>
              </a:rPr>
              <a:t>che, come nel caso della IL­-1, è intensamente infiammatoria e quindi potenzialmente dannosa per l'or­ganismo.  </a:t>
            </a:r>
            <a:endParaRPr lang="it-IT"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17981934"/>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35496" y="0"/>
            <a:ext cx="2376264" cy="6463308"/>
          </a:xfrm>
          <a:prstGeom prst="rect">
            <a:avLst/>
          </a:prstGeom>
          <a:solidFill>
            <a:schemeClr val="accent2">
              <a:lumMod val="20000"/>
              <a:lumOff val="80000"/>
            </a:schemeClr>
          </a:solidFill>
          <a:ln w="38100">
            <a:solidFill>
              <a:srgbClr val="0070C0"/>
            </a:solidFill>
          </a:ln>
        </p:spPr>
        <p:txBody>
          <a:bodyPr wrap="square">
            <a:spAutoFit/>
          </a:bodyPr>
          <a:lstStyle/>
          <a:p>
            <a:pPr marR="12700" algn="just">
              <a:spcAft>
                <a:spcPts val="2075"/>
              </a:spcAft>
              <a:tabLst>
                <a:tab pos="195580" algn="l"/>
              </a:tabLst>
            </a:pPr>
            <a:r>
              <a:rPr lang="it-IT" sz="1800" dirty="0">
                <a:effectLst/>
                <a:latin typeface="Arial" panose="020B0604020202020204" pitchFamily="34" charset="0"/>
                <a:ea typeface="Times New Roman" panose="02020603050405020304" pitchFamily="18" charset="0"/>
              </a:rPr>
              <a:t>L'azione pro-infiammatoria della IL-1 è palesata dal suo requisito di indurre la produzione di sostanze infiammatorie nelle cellule </a:t>
            </a:r>
            <a:r>
              <a:rPr lang="it-IT" sz="1800" i="1" dirty="0">
                <a:effectLst/>
                <a:latin typeface="Arial" panose="020B0604020202020204" pitchFamily="34" charset="0"/>
                <a:ea typeface="Times New Roman" panose="02020603050405020304" pitchFamily="18" charset="0"/>
              </a:rPr>
              <a:t>target</a:t>
            </a:r>
            <a:r>
              <a:rPr lang="it-IT" sz="1800" dirty="0">
                <a:effectLst/>
                <a:latin typeface="Arial" panose="020B0604020202020204" pitchFamily="34" charset="0"/>
                <a:ea typeface="Times New Roman" panose="02020603050405020304" pitchFamily="18" charset="0"/>
              </a:rPr>
              <a:t>, come </a:t>
            </a:r>
            <a:r>
              <a:rPr lang="it-IT" sz="1800" b="1" dirty="0">
                <a:solidFill>
                  <a:srgbClr val="C00000"/>
                </a:solidFill>
                <a:effectLst/>
                <a:latin typeface="Arial" panose="020B0604020202020204" pitchFamily="34" charset="0"/>
                <a:ea typeface="Times New Roman" panose="02020603050405020304" pitchFamily="18" charset="0"/>
              </a:rPr>
              <a:t>l'ossido nitrico (NO) e prostaglandine </a:t>
            </a:r>
            <a:r>
              <a:rPr lang="it-IT" sz="1800" dirty="0">
                <a:effectLst/>
                <a:latin typeface="Arial" panose="020B0604020202020204" pitchFamily="34" charset="0"/>
                <a:ea typeface="Times New Roman" panose="02020603050405020304" pitchFamily="18" charset="0"/>
              </a:rPr>
              <a:t>derivate dall'acido arachidonico (PGE2). Contemporaneamente, l'IL-1 è capace di indurre la produzione di altre citochine, come </a:t>
            </a:r>
            <a:r>
              <a:rPr lang="it-IT" sz="1800" b="1" dirty="0">
                <a:solidFill>
                  <a:srgbClr val="C00000"/>
                </a:solidFill>
                <a:effectLst/>
                <a:latin typeface="Arial" panose="020B0604020202020204" pitchFamily="34" charset="0"/>
                <a:ea typeface="Times New Roman" panose="02020603050405020304" pitchFamily="18" charset="0"/>
              </a:rPr>
              <a:t>la IL-6, e di </a:t>
            </a:r>
            <a:r>
              <a:rPr lang="it-IT" sz="1800" b="1" dirty="0" err="1">
                <a:solidFill>
                  <a:srgbClr val="C00000"/>
                </a:solidFill>
                <a:effectLst/>
                <a:latin typeface="Arial" panose="020B0604020202020204" pitchFamily="34" charset="0"/>
                <a:ea typeface="Times New Roman" panose="02020603050405020304" pitchFamily="18" charset="0"/>
              </a:rPr>
              <a:t>chemiochine</a:t>
            </a:r>
            <a:r>
              <a:rPr lang="it-IT" sz="1800" dirty="0">
                <a:effectLst/>
                <a:latin typeface="Arial" panose="020B0604020202020204" pitchFamily="34" charset="0"/>
                <a:ea typeface="Times New Roman" panose="02020603050405020304" pitchFamily="18" charset="0"/>
              </a:rPr>
              <a:t>, con un’intensa amplificazione della segnalazione infiammatoria.</a:t>
            </a:r>
            <a:endParaRPr lang="it-IT" sz="1800" dirty="0">
              <a:effectLst/>
              <a:latin typeface="Times New Roman" panose="02020603050405020304" pitchFamily="18" charset="0"/>
              <a:ea typeface="Times New Roman" panose="02020603050405020304" pitchFamily="18" charset="0"/>
            </a:endParaRPr>
          </a:p>
        </p:txBody>
      </p:sp>
      <p:pic>
        <p:nvPicPr>
          <p:cNvPr id="4" name="Immagine 3">
            <a:extLst>
              <a:ext uri="{FF2B5EF4-FFF2-40B4-BE49-F238E27FC236}">
                <a16:creationId xmlns:a16="http://schemas.microsoft.com/office/drawing/2014/main" id="{F4EA65F5-842D-4298-AA6F-4437E2744820}"/>
              </a:ext>
            </a:extLst>
          </p:cNvPr>
          <p:cNvPicPr>
            <a:picLocks noChangeAspect="1"/>
          </p:cNvPicPr>
          <p:nvPr/>
        </p:nvPicPr>
        <p:blipFill>
          <a:blip r:embed="rId2"/>
          <a:stretch>
            <a:fillRect/>
          </a:stretch>
        </p:blipFill>
        <p:spPr>
          <a:xfrm>
            <a:off x="2409015" y="1429"/>
            <a:ext cx="6724127" cy="5052060"/>
          </a:xfrm>
          <a:prstGeom prst="rect">
            <a:avLst/>
          </a:prstGeom>
        </p:spPr>
      </p:pic>
      <p:sp>
        <p:nvSpPr>
          <p:cNvPr id="5" name="CasellaDiTesto 4">
            <a:extLst>
              <a:ext uri="{FF2B5EF4-FFF2-40B4-BE49-F238E27FC236}">
                <a16:creationId xmlns:a16="http://schemas.microsoft.com/office/drawing/2014/main" id="{F82897ED-17F2-4BC1-8AEF-7692C86003F6}"/>
              </a:ext>
            </a:extLst>
          </p:cNvPr>
          <p:cNvSpPr txBox="1"/>
          <p:nvPr/>
        </p:nvSpPr>
        <p:spPr>
          <a:xfrm>
            <a:off x="2627784" y="5157192"/>
            <a:ext cx="5112568" cy="1477328"/>
          </a:xfrm>
          <a:prstGeom prst="rect">
            <a:avLst/>
          </a:prstGeom>
          <a:noFill/>
        </p:spPr>
        <p:txBody>
          <a:bodyPr wrap="square">
            <a:spAutoFit/>
          </a:bodyPr>
          <a:lstStyle/>
          <a:p>
            <a:r>
              <a:rPr lang="it-IT" dirty="0">
                <a:latin typeface="Arial" panose="020B0604020202020204" pitchFamily="34" charset="0"/>
                <a:cs typeface="Arial" panose="020B0604020202020204" pitchFamily="34" charset="0"/>
              </a:rPr>
              <a:t>– In particolare, IL-1 (</a:t>
            </a:r>
            <a:r>
              <a:rPr lang="el-GR" dirty="0">
                <a:latin typeface="Arial" panose="020B0604020202020204" pitchFamily="34" charset="0"/>
                <a:cs typeface="Arial" panose="020B0604020202020204" pitchFamily="34" charset="0"/>
              </a:rPr>
              <a:t>α</a:t>
            </a:r>
            <a:r>
              <a:rPr lang="it-IT" dirty="0">
                <a:latin typeface="Arial" panose="020B0604020202020204" pitchFamily="34" charset="0"/>
                <a:cs typeface="Arial" panose="020B0604020202020204" pitchFamily="34" charset="0"/>
              </a:rPr>
              <a:t>;</a:t>
            </a:r>
            <a:r>
              <a:rPr lang="el-GR" dirty="0">
                <a:latin typeface="Arial" panose="020B0604020202020204" pitchFamily="34" charset="0"/>
                <a:cs typeface="Arial" panose="020B0604020202020204" pitchFamily="34" charset="0"/>
              </a:rPr>
              <a:t>β</a:t>
            </a:r>
            <a:r>
              <a:rPr lang="it-IT" dirty="0">
                <a:latin typeface="Arial" panose="020B0604020202020204" pitchFamily="34" charset="0"/>
                <a:cs typeface="Arial" panose="020B0604020202020204" pitchFamily="34" charset="0"/>
              </a:rPr>
              <a:t> ) attiva </a:t>
            </a:r>
          </a:p>
          <a:p>
            <a:r>
              <a:rPr lang="it-IT" dirty="0">
                <a:latin typeface="Arial" panose="020B0604020202020204" pitchFamily="34" charset="0"/>
                <a:cs typeface="Arial" panose="020B0604020202020204" pitchFamily="34" charset="0"/>
              </a:rPr>
              <a:t>la </a:t>
            </a:r>
            <a:r>
              <a:rPr lang="it-IT" dirty="0" err="1">
                <a:latin typeface="Arial" panose="020B0604020202020204" pitchFamily="34" charset="0"/>
                <a:cs typeface="Arial" panose="020B0604020202020204" pitchFamily="34" charset="0"/>
              </a:rPr>
              <a:t>cicloossigenasi</a:t>
            </a:r>
            <a:r>
              <a:rPr lang="it-IT" dirty="0">
                <a:latin typeface="Arial" panose="020B0604020202020204" pitchFamily="34" charset="0"/>
                <a:cs typeface="Arial" panose="020B0604020202020204" pitchFamily="34" charset="0"/>
              </a:rPr>
              <a:t> di tipo 2 (COX2) (effetto </a:t>
            </a:r>
            <a:r>
              <a:rPr lang="it-IT" b="1" dirty="0">
                <a:latin typeface="Arial" panose="020B0604020202020204" pitchFamily="34" charset="0"/>
                <a:cs typeface="Arial" panose="020B0604020202020204" pitchFamily="34" charset="0"/>
              </a:rPr>
              <a:t>1</a:t>
            </a:r>
            <a:r>
              <a:rPr lang="it-IT" dirty="0">
                <a:latin typeface="Arial" panose="020B0604020202020204" pitchFamily="34" charset="0"/>
                <a:cs typeface="Arial" panose="020B0604020202020204" pitchFamily="34" charset="0"/>
              </a:rPr>
              <a:t>), </a:t>
            </a:r>
          </a:p>
          <a:p>
            <a:r>
              <a:rPr lang="it-IT" dirty="0">
                <a:latin typeface="Arial" panose="020B0604020202020204" pitchFamily="34" charset="0"/>
                <a:cs typeface="Arial" panose="020B0604020202020204" pitchFamily="34" charset="0"/>
              </a:rPr>
              <a:t>le prostaglandine E2 (effetto </a:t>
            </a:r>
            <a:r>
              <a:rPr lang="it-IT" b="1" dirty="0">
                <a:latin typeface="Arial" panose="020B0604020202020204" pitchFamily="34" charset="0"/>
                <a:cs typeface="Arial" panose="020B0604020202020204" pitchFamily="34" charset="0"/>
              </a:rPr>
              <a:t>2</a:t>
            </a:r>
            <a:r>
              <a:rPr lang="it-IT" dirty="0">
                <a:latin typeface="Arial" panose="020B0604020202020204" pitchFamily="34" charset="0"/>
                <a:cs typeface="Arial" panose="020B0604020202020204" pitchFamily="34" charset="0"/>
              </a:rPr>
              <a:t>), </a:t>
            </a:r>
          </a:p>
          <a:p>
            <a:r>
              <a:rPr lang="it-IT" dirty="0">
                <a:latin typeface="Arial" panose="020B0604020202020204" pitchFamily="34" charset="0"/>
                <a:cs typeface="Arial" panose="020B0604020202020204" pitchFamily="34" charset="0"/>
              </a:rPr>
              <a:t>l’ossido  nitrico (effetto </a:t>
            </a:r>
            <a:r>
              <a:rPr lang="it-IT" b="1" dirty="0">
                <a:latin typeface="Arial" panose="020B0604020202020204" pitchFamily="34" charset="0"/>
                <a:cs typeface="Arial" panose="020B0604020202020204" pitchFamily="34" charset="0"/>
              </a:rPr>
              <a:t>3</a:t>
            </a:r>
            <a:r>
              <a:rPr lang="it-IT" dirty="0">
                <a:latin typeface="Arial" panose="020B0604020202020204" pitchFamily="34" charset="0"/>
                <a:cs typeface="Arial" panose="020B0604020202020204" pitchFamily="34" charset="0"/>
              </a:rPr>
              <a:t>), </a:t>
            </a:r>
          </a:p>
          <a:p>
            <a:r>
              <a:rPr lang="it-IT" dirty="0">
                <a:latin typeface="Arial" panose="020B0604020202020204" pitchFamily="34" charset="0"/>
                <a:cs typeface="Arial" panose="020B0604020202020204" pitchFamily="34" charset="0"/>
              </a:rPr>
              <a:t>attivando ed accelerando il processo flogistico.</a:t>
            </a:r>
          </a:p>
        </p:txBody>
      </p:sp>
    </p:spTree>
    <p:extLst>
      <p:ext uri="{BB962C8B-B14F-4D97-AF65-F5344CB8AC3E}">
        <p14:creationId xmlns:p14="http://schemas.microsoft.com/office/powerpoint/2010/main" val="4261330012"/>
      </p:ext>
    </p:extLst>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11669C23-7CD3-4F58-8FF1-5E4664BBA8E8}"/>
              </a:ext>
            </a:extLst>
          </p:cNvPr>
          <p:cNvSpPr txBox="1"/>
          <p:nvPr/>
        </p:nvSpPr>
        <p:spPr>
          <a:xfrm>
            <a:off x="12902" y="-27384"/>
            <a:ext cx="9144000" cy="7571303"/>
          </a:xfrm>
          <a:prstGeom prst="rect">
            <a:avLst/>
          </a:prstGeom>
          <a:noFill/>
        </p:spPr>
        <p:txBody>
          <a:bodyPr wrap="square">
            <a:spAutoFit/>
          </a:bodyPr>
          <a:lstStyle/>
          <a:p>
            <a:pPr marL="285750" indent="-285750">
              <a:buFont typeface="Arial" panose="020B0604020202020204" pitchFamily="34" charset="0"/>
              <a:buChar char="•"/>
            </a:pPr>
            <a:r>
              <a:rPr lang="it-IT" altLang="it-IT" b="1" dirty="0"/>
              <a:t>Un ormone a cui non servono recettori</a:t>
            </a:r>
          </a:p>
          <a:p>
            <a:pPr marL="285750" indent="-285750">
              <a:buFont typeface="Arial" panose="020B0604020202020204" pitchFamily="34" charset="0"/>
              <a:buChar char="•"/>
            </a:pPr>
            <a:r>
              <a:rPr lang="it-IT" altLang="it-IT" dirty="0"/>
              <a:t>che sia presente </a:t>
            </a:r>
            <a:r>
              <a:rPr lang="it-IT" altLang="it-IT" b="1" dirty="0"/>
              <a:t>nell'inquinamento atmosferico e nel fumo di sigaretta</a:t>
            </a:r>
            <a:r>
              <a:rPr lang="it-IT" altLang="it-IT" dirty="0"/>
              <a:t>, eppure </a:t>
            </a:r>
            <a:r>
              <a:rPr lang="it-IT" altLang="it-IT" b="1" dirty="0">
                <a:solidFill>
                  <a:srgbClr val="C00000"/>
                </a:solidFill>
              </a:rPr>
              <a:t>in grado di giovare ai sistemi cardiovascolare, immunitario e nervoso</a:t>
            </a:r>
          </a:p>
          <a:p>
            <a:pPr marL="285750" indent="-285750">
              <a:buFont typeface="Arial" panose="020B0604020202020204" pitchFamily="34" charset="0"/>
              <a:buChar char="•"/>
            </a:pPr>
            <a:r>
              <a:rPr lang="it-IT" altLang="it-IT" i="1" dirty="0"/>
              <a:t>che sia anche la chiave per curare l'impotenza?</a:t>
            </a:r>
          </a:p>
          <a:p>
            <a:pPr marL="285750" indent="-285750">
              <a:buFont typeface="Arial" panose="020B0604020202020204" pitchFamily="34" charset="0"/>
              <a:buChar char="•"/>
            </a:pPr>
            <a:r>
              <a:rPr lang="it-IT" altLang="it-IT" dirty="0"/>
              <a:t>S</a:t>
            </a:r>
            <a:r>
              <a:rPr lang="it-IT" altLang="it-IT" sz="1800" dirty="0"/>
              <a:t>coperto nel 1987 (nel 1998 il premio Nobel per la medicina fu conferito a Robert </a:t>
            </a:r>
            <a:r>
              <a:rPr lang="it-IT" altLang="it-IT" sz="1800" dirty="0" err="1"/>
              <a:t>Furchgott</a:t>
            </a:r>
            <a:r>
              <a:rPr lang="it-IT" altLang="it-IT" sz="1800" dirty="0"/>
              <a:t>, </a:t>
            </a:r>
            <a:r>
              <a:rPr lang="it-IT" altLang="it-IT" sz="1800" dirty="0" err="1"/>
              <a:t>Ferid</a:t>
            </a:r>
            <a:r>
              <a:rPr lang="it-IT" altLang="it-IT" sz="1800" dirty="0"/>
              <a:t> Murad e Louis </a:t>
            </a:r>
            <a:r>
              <a:rPr lang="it-IT" altLang="it-IT" sz="1800" dirty="0" err="1"/>
              <a:t>Ignarro</a:t>
            </a:r>
            <a:r>
              <a:rPr lang="it-IT" altLang="it-IT" sz="1800" dirty="0"/>
              <a:t>, pionieri delle ricerche su questo proto-ormone gassoso)</a:t>
            </a:r>
          </a:p>
          <a:p>
            <a:pPr marL="285750" indent="-285750">
              <a:buFont typeface="Arial" panose="020B0604020202020204" pitchFamily="34" charset="0"/>
              <a:buChar char="•"/>
            </a:pPr>
            <a:r>
              <a:rPr lang="it-IT" altLang="it-IT" b="1" dirty="0"/>
              <a:t>U</a:t>
            </a:r>
            <a:r>
              <a:rPr lang="it-IT" altLang="it-IT" sz="1800" b="1" dirty="0"/>
              <a:t>na delle molecole più piccole che si conoscano</a:t>
            </a:r>
            <a:r>
              <a:rPr lang="it-IT" altLang="it-IT" sz="1800" dirty="0"/>
              <a:t>. E per di più è un </a:t>
            </a:r>
            <a:r>
              <a:rPr lang="it-IT" altLang="it-IT" sz="1800" b="1" dirty="0">
                <a:solidFill>
                  <a:srgbClr val="C00000"/>
                </a:solidFill>
              </a:rPr>
              <a:t>radicale libero</a:t>
            </a:r>
          </a:p>
          <a:p>
            <a:pPr marL="285750" indent="-285750">
              <a:buFont typeface="Arial" panose="020B0604020202020204" pitchFamily="34" charset="0"/>
              <a:buChar char="•"/>
            </a:pPr>
            <a:r>
              <a:rPr lang="it-IT" altLang="it-IT" dirty="0"/>
              <a:t>È un radicale libero azotato che </a:t>
            </a:r>
            <a:r>
              <a:rPr lang="it-IT" altLang="it-IT" b="1" dirty="0"/>
              <a:t>presenta analogie impressionanti con il radicale superossido </a:t>
            </a:r>
            <a:r>
              <a:rPr lang="it-IT" altLang="it-IT" dirty="0"/>
              <a:t>che si forma dall'ossigeno      O-O•‾       N-O•‾</a:t>
            </a:r>
            <a:r>
              <a:rPr lang="it-IT" altLang="it-IT" b="1" dirty="0"/>
              <a:t>         </a:t>
            </a:r>
          </a:p>
          <a:p>
            <a:pPr marL="285750" indent="-285750">
              <a:buFont typeface="Arial" panose="020B0604020202020204" pitchFamily="34" charset="0"/>
              <a:buChar char="•"/>
            </a:pPr>
            <a:r>
              <a:rPr lang="it-IT" altLang="it-IT" sz="1800" dirty="0"/>
              <a:t>Tuttavia, a differenza dei radicali liberi dell'ossigeno, </a:t>
            </a:r>
            <a:r>
              <a:rPr lang="it-IT" altLang="it-IT" sz="1800" b="1" dirty="0"/>
              <a:t>è relativamente più stabile </a:t>
            </a:r>
            <a:r>
              <a:rPr lang="it-IT" altLang="it-IT" sz="1800" dirty="0"/>
              <a:t>&gt; in forma gassosa è possibile conservarlo per più di 40 anni. </a:t>
            </a:r>
          </a:p>
          <a:p>
            <a:pPr marL="285750" indent="-285750">
              <a:buFont typeface="Arial" panose="020B0604020202020204" pitchFamily="34" charset="0"/>
              <a:buChar char="•"/>
            </a:pPr>
            <a:r>
              <a:rPr lang="it-IT" altLang="it-IT" sz="1800" dirty="0"/>
              <a:t>Questa sua </a:t>
            </a:r>
            <a:r>
              <a:rPr lang="it-IT" altLang="it-IT" sz="1800" b="1" dirty="0"/>
              <a:t>relativa inerzia</a:t>
            </a:r>
            <a:r>
              <a:rPr lang="it-IT" altLang="it-IT" sz="1800" dirty="0"/>
              <a:t>, specie se messo a confronto con l'estremamente reattivo radicale idrossilico (che aggredisce praticamente ogni molecola che gli capita a tiro), lo rende un interessante </a:t>
            </a:r>
            <a:r>
              <a:rPr lang="it-IT" altLang="it-IT" sz="1800" b="1" dirty="0">
                <a:solidFill>
                  <a:srgbClr val="C00000"/>
                </a:solidFill>
              </a:rPr>
              <a:t>mezzo di trasmissione d'informazioni</a:t>
            </a:r>
            <a:r>
              <a:rPr lang="it-IT" altLang="it-IT" sz="1800" dirty="0"/>
              <a:t>.</a:t>
            </a:r>
          </a:p>
          <a:p>
            <a:pPr marL="285750" indent="-285750">
              <a:buFont typeface="Arial" panose="020B0604020202020204" pitchFamily="34" charset="0"/>
              <a:buChar char="•"/>
            </a:pPr>
            <a:r>
              <a:rPr lang="it-IT" altLang="it-IT" dirty="0"/>
              <a:t>È un </a:t>
            </a:r>
            <a:r>
              <a:rPr lang="it-IT" altLang="it-IT" b="1" dirty="0">
                <a:solidFill>
                  <a:srgbClr val="C00000"/>
                </a:solidFill>
              </a:rPr>
              <a:t>proto-ormone.</a:t>
            </a:r>
            <a:r>
              <a:rPr lang="it-IT" altLang="it-IT" dirty="0"/>
              <a:t> Si è evoluto prima della comparsa dei primi veri ormoni (</a:t>
            </a:r>
            <a:r>
              <a:rPr lang="it-IT" altLang="it-IT" b="1" dirty="0">
                <a:solidFill>
                  <a:srgbClr val="C00000"/>
                </a:solidFill>
              </a:rPr>
              <a:t>gli </a:t>
            </a:r>
            <a:r>
              <a:rPr lang="it-IT" altLang="it-IT" b="1" dirty="0" err="1">
                <a:solidFill>
                  <a:srgbClr val="C00000"/>
                </a:solidFill>
              </a:rPr>
              <a:t>eicosanoidi</a:t>
            </a:r>
            <a:r>
              <a:rPr lang="it-IT" altLang="it-IT" dirty="0"/>
              <a:t>); una volta prodotto, </a:t>
            </a:r>
            <a:r>
              <a:rPr lang="it-IT" altLang="it-IT" b="1" dirty="0"/>
              <a:t>si può diffondere liberamente come un gas </a:t>
            </a:r>
            <a:r>
              <a:rPr lang="it-IT" altLang="it-IT" dirty="0"/>
              <a:t>in tutte le direzioni, ma viene rapidamente </a:t>
            </a:r>
            <a:r>
              <a:rPr lang="it-IT" altLang="it-IT" b="1" dirty="0"/>
              <a:t>catturato da qualunque enzima o proteina che contenga ferro</a:t>
            </a:r>
            <a:r>
              <a:rPr lang="it-IT" altLang="it-IT" dirty="0"/>
              <a:t>. Ed è con questo meccanismo che trasmette le sue informazioni.</a:t>
            </a:r>
          </a:p>
          <a:p>
            <a:pPr marL="285750" indent="-285750">
              <a:buFont typeface="Arial" panose="020B0604020202020204" pitchFamily="34" charset="0"/>
              <a:buChar char="•"/>
            </a:pPr>
            <a:r>
              <a:rPr lang="it-IT" altLang="it-IT" dirty="0"/>
              <a:t>Uno di questi enzimi contenenti ferro è la </a:t>
            </a:r>
            <a:r>
              <a:rPr lang="it-IT" altLang="it-IT" b="1" dirty="0" err="1">
                <a:solidFill>
                  <a:srgbClr val="C00000"/>
                </a:solidFill>
              </a:rPr>
              <a:t>guanidilato</a:t>
            </a:r>
            <a:r>
              <a:rPr lang="it-IT" altLang="it-IT" b="1" dirty="0">
                <a:solidFill>
                  <a:srgbClr val="C00000"/>
                </a:solidFill>
              </a:rPr>
              <a:t> </a:t>
            </a:r>
            <a:r>
              <a:rPr lang="it-IT" altLang="it-IT" b="1" dirty="0" err="1">
                <a:solidFill>
                  <a:srgbClr val="C00000"/>
                </a:solidFill>
              </a:rPr>
              <a:t>ciclasi</a:t>
            </a:r>
            <a:r>
              <a:rPr lang="it-IT" altLang="it-IT" dirty="0"/>
              <a:t>, particolarmente importante poiché </a:t>
            </a:r>
            <a:r>
              <a:rPr lang="it-IT" altLang="it-IT" b="1" dirty="0">
                <a:solidFill>
                  <a:srgbClr val="C00000"/>
                </a:solidFill>
              </a:rPr>
              <a:t>produce un secondo messaggero, chiamato GMP ciclico (cGMP</a:t>
            </a:r>
            <a:r>
              <a:rPr lang="it-IT" altLang="it-IT" dirty="0"/>
              <a:t>), che presenta molte proprietà simili all'AMP ciclico e viene prodotto per tutto il tempo durante il quale l'ossido nitrico resta legato all'enzima. </a:t>
            </a:r>
          </a:p>
          <a:p>
            <a:pPr marL="285750" indent="-285750">
              <a:buFont typeface="Arial" panose="020B0604020202020204" pitchFamily="34" charset="0"/>
              <a:buChar char="•"/>
            </a:pPr>
            <a:r>
              <a:rPr lang="it-IT" altLang="it-IT" dirty="0"/>
              <a:t>Una delle risposte cellulari alla sua azione è </a:t>
            </a:r>
            <a:r>
              <a:rPr lang="it-IT" altLang="it-IT" b="1" dirty="0">
                <a:solidFill>
                  <a:srgbClr val="C00000"/>
                </a:solidFill>
              </a:rPr>
              <a:t>l'aumento della vasodilatazione</a:t>
            </a:r>
            <a:r>
              <a:rPr lang="it-IT" altLang="it-IT" dirty="0"/>
              <a:t>. Il Viagra funziona prevenendo la degradazione del cGMP generato nel pene, per mantenere l'erezione più a lungo grazie all'effetto vasodilatatorio di quel secondo messaggero</a:t>
            </a:r>
            <a:r>
              <a:rPr lang="it-IT" altLang="it-IT" b="1" dirty="0"/>
              <a:t>                           </a:t>
            </a:r>
            <a:endParaRPr lang="it-IT" altLang="it-IT" dirty="0"/>
          </a:p>
          <a:p>
            <a:pPr marL="285750" indent="-285750">
              <a:buFont typeface="Arial" panose="020B0604020202020204" pitchFamily="34" charset="0"/>
              <a:buChar char="•"/>
            </a:pPr>
            <a:endParaRPr lang="it-IT" dirty="0"/>
          </a:p>
        </p:txBody>
      </p:sp>
    </p:spTree>
    <p:extLst>
      <p:ext uri="{BB962C8B-B14F-4D97-AF65-F5344CB8AC3E}">
        <p14:creationId xmlns:p14="http://schemas.microsoft.com/office/powerpoint/2010/main" val="38061893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xEl>
                                              <p:pRg st="6" end="6"/>
                                            </p:txEl>
                                          </p:spTgt>
                                        </p:tgtEl>
                                        <p:attrNameLst>
                                          <p:attrName>style.visibility</p:attrName>
                                        </p:attrNameLst>
                                      </p:cBhvr>
                                      <p:to>
                                        <p:strVal val="visible"/>
                                      </p:to>
                                    </p:set>
                                    <p:anim calcmode="lin" valueType="num">
                                      <p:cBhvr additive="base">
                                        <p:cTn id="43"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5">
                                            <p:txEl>
                                              <p:pRg st="7" end="7"/>
                                            </p:txEl>
                                          </p:spTgt>
                                        </p:tgtEl>
                                        <p:attrNameLst>
                                          <p:attrName>style.visibility</p:attrName>
                                        </p:attrNameLst>
                                      </p:cBhvr>
                                      <p:to>
                                        <p:strVal val="visible"/>
                                      </p:to>
                                    </p:set>
                                    <p:anim calcmode="lin" valueType="num">
                                      <p:cBhvr additive="base">
                                        <p:cTn id="49" dur="500" fill="hold"/>
                                        <p:tgtEl>
                                          <p:spTgt spid="5">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5">
                                            <p:txEl>
                                              <p:pRg st="8" end="8"/>
                                            </p:txEl>
                                          </p:spTgt>
                                        </p:tgtEl>
                                        <p:attrNameLst>
                                          <p:attrName>style.visibility</p:attrName>
                                        </p:attrNameLst>
                                      </p:cBhvr>
                                      <p:to>
                                        <p:strVal val="visible"/>
                                      </p:to>
                                    </p:set>
                                    <p:anim calcmode="lin" valueType="num">
                                      <p:cBhvr additive="base">
                                        <p:cTn id="55" dur="500" fill="hold"/>
                                        <p:tgtEl>
                                          <p:spTgt spid="5">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5">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5">
                                            <p:txEl>
                                              <p:pRg st="9" end="9"/>
                                            </p:txEl>
                                          </p:spTgt>
                                        </p:tgtEl>
                                        <p:attrNameLst>
                                          <p:attrName>style.visibility</p:attrName>
                                        </p:attrNameLst>
                                      </p:cBhvr>
                                      <p:to>
                                        <p:strVal val="visible"/>
                                      </p:to>
                                    </p:set>
                                    <p:anim calcmode="lin" valueType="num">
                                      <p:cBhvr additive="base">
                                        <p:cTn id="61" dur="500" fill="hold"/>
                                        <p:tgtEl>
                                          <p:spTgt spid="5">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5">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5">
                                            <p:txEl>
                                              <p:pRg st="10" end="10"/>
                                            </p:txEl>
                                          </p:spTgt>
                                        </p:tgtEl>
                                        <p:attrNameLst>
                                          <p:attrName>style.visibility</p:attrName>
                                        </p:attrNameLst>
                                      </p:cBhvr>
                                      <p:to>
                                        <p:strVal val="visible"/>
                                      </p:to>
                                    </p:set>
                                    <p:anim calcmode="lin" valueType="num">
                                      <p:cBhvr additive="base">
                                        <p:cTn id="67" dur="500" fill="hold"/>
                                        <p:tgtEl>
                                          <p:spTgt spid="5">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11669C23-7CD3-4F58-8FF1-5E4664BBA8E8}"/>
              </a:ext>
            </a:extLst>
          </p:cNvPr>
          <p:cNvSpPr txBox="1"/>
          <p:nvPr/>
        </p:nvSpPr>
        <p:spPr>
          <a:xfrm>
            <a:off x="12902" y="-27384"/>
            <a:ext cx="9144000" cy="7100405"/>
          </a:xfrm>
          <a:prstGeom prst="rect">
            <a:avLst/>
          </a:prstGeom>
          <a:noFill/>
        </p:spPr>
        <p:txBody>
          <a:bodyPr wrap="square">
            <a:spAutoFit/>
          </a:bodyPr>
          <a:lstStyle/>
          <a:p>
            <a:pPr marL="285750" indent="-285750" eaLnBrk="1" hangingPunct="1">
              <a:lnSpc>
                <a:spcPct val="90000"/>
              </a:lnSpc>
              <a:buFont typeface="Arial" panose="020B0604020202020204" pitchFamily="34" charset="0"/>
              <a:buChar char="•"/>
            </a:pPr>
            <a:r>
              <a:rPr lang="it-IT" altLang="it-IT" dirty="0"/>
              <a:t>Sebbene l'ossido nitrico sia presente nell'aria inquinata e nel fumo di sigaretta, l'organismo non può utilizzare quello esterno, ma </a:t>
            </a:r>
            <a:r>
              <a:rPr lang="it-IT" altLang="it-IT" b="1" dirty="0">
                <a:solidFill>
                  <a:srgbClr val="C00000"/>
                </a:solidFill>
              </a:rPr>
              <a:t>deve produrlo al suo interno </a:t>
            </a:r>
            <a:r>
              <a:rPr lang="it-IT" altLang="it-IT" dirty="0"/>
              <a:t>e per farlo ha bisogno dell'</a:t>
            </a:r>
            <a:r>
              <a:rPr lang="it-IT" altLang="it-IT" b="1" dirty="0">
                <a:solidFill>
                  <a:srgbClr val="C00000"/>
                </a:solidFill>
              </a:rPr>
              <a:t>amminoacido arginina</a:t>
            </a:r>
            <a:r>
              <a:rPr lang="it-IT" altLang="it-IT" dirty="0"/>
              <a:t>, che serve per la sintesi dell'enzima ossido nitrico sintetasi (NOS). Quindi, in assenza di un adeguato apporto proteico di arginina nella dieta, non è possibile produrre l'ossido nitrico. </a:t>
            </a:r>
          </a:p>
          <a:p>
            <a:pPr marL="285750" indent="-285750" eaLnBrk="1" hangingPunct="1">
              <a:lnSpc>
                <a:spcPct val="90000"/>
              </a:lnSpc>
              <a:buFont typeface="Arial" panose="020B0604020202020204" pitchFamily="34" charset="0"/>
              <a:buChar char="•"/>
            </a:pPr>
            <a:r>
              <a:rPr lang="it-IT" altLang="it-IT" dirty="0"/>
              <a:t>Incominciamo con il sistema cardiovascolare. Per prevenire la formazione di trombi serve un flusso costante e regolare di sangue. Al primo segno di turbolenza, le cellule endoteliali iniziano a produrre ossido nitrico. La conseguenza è un'immediata, temporanea vasodilatazione, o rilassamento dei tessuti dei vasi in quel punto, per compensare il restringimento o l’ostruzione. </a:t>
            </a:r>
          </a:p>
          <a:p>
            <a:pPr marL="285750" indent="-285750">
              <a:lnSpc>
                <a:spcPct val="90000"/>
              </a:lnSpc>
              <a:buFont typeface="Arial" panose="020B0604020202020204" pitchFamily="34" charset="0"/>
              <a:buChar char="•"/>
            </a:pPr>
            <a:r>
              <a:rPr lang="it-IT" altLang="it-IT" b="1" dirty="0"/>
              <a:t>Il ferro contenuto nell'emoglobina del sangue tende ad assorbire l'ossido nitrico appena formato</a:t>
            </a:r>
            <a:r>
              <a:rPr lang="it-IT" altLang="it-IT" dirty="0"/>
              <a:t>, controllando che la vasodilatazione non diventi eccessiva, facendo crollare la pressione arteriosa.</a:t>
            </a:r>
          </a:p>
          <a:p>
            <a:pPr marL="285750" indent="-285750">
              <a:lnSpc>
                <a:spcPct val="90000"/>
              </a:lnSpc>
              <a:buFont typeface="Arial" panose="020B0604020202020204" pitchFamily="34" charset="0"/>
              <a:buChar char="•"/>
            </a:pPr>
            <a:r>
              <a:rPr lang="it-IT" altLang="it-IT" sz="1800" dirty="0"/>
              <a:t>Durante un attacco di angina pectoris (ossia quando non viene prodotto ossido nitrico in quantità sufficiente a controllare la costrizione delle arterie) la nitroglicerina funziona esattamente così: una volta entrata in circolo diventa la materia prima per la produzione dell'ossido nitrico che provoca immediatamente la vasodilatazione necessaria a mitigare, almeno temporaneamente, gli effetti dell'angina. </a:t>
            </a:r>
          </a:p>
          <a:p>
            <a:pPr marL="285750" indent="-285750">
              <a:lnSpc>
                <a:spcPct val="90000"/>
              </a:lnSpc>
              <a:buFont typeface="Arial" panose="020B0604020202020204" pitchFamily="34" charset="0"/>
              <a:buChar char="•"/>
            </a:pPr>
            <a:r>
              <a:rPr lang="it-IT" altLang="it-IT" b="1" u="sng" dirty="0"/>
              <a:t>Solo con la scoperta dell'ossido nitrico si comprese finalmente il meccanismo di funzionamento della nitroglicerina</a:t>
            </a:r>
            <a:r>
              <a:rPr lang="it-IT" altLang="it-IT" dirty="0"/>
              <a:t>. Al pari dell'aspirina, la nitroglicerina era impiegata con successo da quasi un secolo senza che nessuno capisse come e perché funzionasse. </a:t>
            </a:r>
          </a:p>
          <a:p>
            <a:pPr marL="285750" indent="-285750">
              <a:lnSpc>
                <a:spcPct val="90000"/>
              </a:lnSpc>
              <a:buFont typeface="Arial" panose="020B0604020202020204" pitchFamily="34" charset="0"/>
              <a:buChar char="•"/>
            </a:pPr>
            <a:r>
              <a:rPr lang="it-IT" altLang="it-IT" sz="1800" dirty="0"/>
              <a:t>Con lo stesso meccanismo il Viagra, sviluppato inizialmente come farmaco cardiovascolare, garantisce il giusto rifornimento sanguigno all'area genitale. Il Viagra però non funziona aumentando la produzione di ossido nitrico, bensì </a:t>
            </a:r>
            <a:r>
              <a:rPr lang="it-IT" altLang="it-IT" sz="1800" b="1" dirty="0">
                <a:solidFill>
                  <a:srgbClr val="C00000"/>
                </a:solidFill>
              </a:rPr>
              <a:t>rallentando la degradazione del cGMP (generato dall'ossido nitrico) che rilassa i vasi sanguigni.</a:t>
            </a:r>
          </a:p>
          <a:p>
            <a:pPr marL="285750" indent="-285750">
              <a:lnSpc>
                <a:spcPct val="90000"/>
              </a:lnSpc>
              <a:buFont typeface="Arial" panose="020B0604020202020204" pitchFamily="34" charset="0"/>
              <a:buChar char="•"/>
            </a:pPr>
            <a:endParaRPr lang="it-IT" altLang="it-IT" sz="1800" dirty="0"/>
          </a:p>
          <a:p>
            <a:pPr marL="285750" indent="-285750" eaLnBrk="1" hangingPunct="1">
              <a:lnSpc>
                <a:spcPct val="90000"/>
              </a:lnSpc>
              <a:buFont typeface="Arial" panose="020B0604020202020204" pitchFamily="34" charset="0"/>
              <a:buChar char="•"/>
            </a:pPr>
            <a:endParaRPr lang="it-IT" altLang="it-IT" dirty="0"/>
          </a:p>
          <a:p>
            <a:pPr marL="285750" indent="-285750">
              <a:buFont typeface="Arial" panose="020B0604020202020204" pitchFamily="34" charset="0"/>
              <a:buChar char="•"/>
            </a:pPr>
            <a:endParaRPr lang="it-IT" dirty="0"/>
          </a:p>
        </p:txBody>
      </p:sp>
    </p:spTree>
    <p:extLst>
      <p:ext uri="{BB962C8B-B14F-4D97-AF65-F5344CB8AC3E}">
        <p14:creationId xmlns:p14="http://schemas.microsoft.com/office/powerpoint/2010/main" val="4240287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5">
                                            <p:txEl>
                                              <p:pRg st="5" end="5"/>
                                            </p:txEl>
                                          </p:spTgt>
                                        </p:tgtEl>
                                        <p:attrNameLst>
                                          <p:attrName>style.visibility</p:attrName>
                                        </p:attrNameLst>
                                      </p:cBhvr>
                                      <p:to>
                                        <p:strVal val="visible"/>
                                      </p:to>
                                    </p:set>
                                    <p:anim calcmode="lin" valueType="num">
                                      <p:cBhvr additive="base">
                                        <p:cTn id="37"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11669C23-7CD3-4F58-8FF1-5E4664BBA8E8}"/>
              </a:ext>
            </a:extLst>
          </p:cNvPr>
          <p:cNvSpPr txBox="1"/>
          <p:nvPr/>
        </p:nvSpPr>
        <p:spPr>
          <a:xfrm>
            <a:off x="23460" y="-14407"/>
            <a:ext cx="9144000" cy="6463308"/>
          </a:xfrm>
          <a:prstGeom prst="rect">
            <a:avLst/>
          </a:prstGeom>
          <a:noFill/>
        </p:spPr>
        <p:txBody>
          <a:bodyPr wrap="square">
            <a:spAutoFit/>
          </a:bodyPr>
          <a:lstStyle/>
          <a:p>
            <a:pPr marL="285750" indent="-285750">
              <a:lnSpc>
                <a:spcPct val="90000"/>
              </a:lnSpc>
              <a:buFont typeface="Arial" panose="020B0604020202020204" pitchFamily="34" charset="0"/>
              <a:buChar char="•"/>
            </a:pPr>
            <a:r>
              <a:rPr lang="it-IT" altLang="it-IT" dirty="0"/>
              <a:t>Poiché l'ossido nitrico è un radicale libero, non c'è da stupirsi che possa rivelarsi utile anche per </a:t>
            </a:r>
            <a:r>
              <a:rPr lang="it-IT" altLang="it-IT" b="1" dirty="0">
                <a:solidFill>
                  <a:srgbClr val="C00000"/>
                </a:solidFill>
              </a:rPr>
              <a:t>uccidere gli organismi estranei che invadono l'organismo</a:t>
            </a:r>
            <a:r>
              <a:rPr lang="it-IT" altLang="it-IT" dirty="0"/>
              <a:t>. Esso esercita questa azione </a:t>
            </a:r>
            <a:r>
              <a:rPr lang="it-IT" altLang="it-IT" b="1" dirty="0"/>
              <a:t>attaccando gli enzimi dei batteri contenenti ferro</a:t>
            </a:r>
            <a:r>
              <a:rPr lang="it-IT" altLang="it-IT" dirty="0"/>
              <a:t>, costituendo quindi un eccellente </a:t>
            </a:r>
            <a:r>
              <a:rPr lang="it-IT" altLang="it-IT" b="1" dirty="0"/>
              <a:t>inibitore della loro crescita</a:t>
            </a:r>
            <a:r>
              <a:rPr lang="it-IT" altLang="it-IT" dirty="0"/>
              <a:t>, perché i microbi, specie se anaerobici, senza questi enzimi non possono sopravvivere. </a:t>
            </a:r>
          </a:p>
          <a:p>
            <a:pPr marL="285750" indent="-285750">
              <a:lnSpc>
                <a:spcPct val="90000"/>
              </a:lnSpc>
              <a:buFont typeface="Arial" panose="020B0604020202020204" pitchFamily="34" charset="0"/>
              <a:buChar char="•"/>
            </a:pPr>
            <a:r>
              <a:rPr lang="it-IT" altLang="it-IT" dirty="0"/>
              <a:t>L'ossido nitrico può anche </a:t>
            </a:r>
            <a:r>
              <a:rPr lang="it-IT" altLang="it-IT" b="1" dirty="0">
                <a:solidFill>
                  <a:srgbClr val="C00000"/>
                </a:solidFill>
              </a:rPr>
              <a:t>interagire con il radicale libero superossido</a:t>
            </a:r>
            <a:r>
              <a:rPr lang="it-IT" altLang="it-IT" dirty="0"/>
              <a:t>, generato dai linfociti, per formare il </a:t>
            </a:r>
            <a:r>
              <a:rPr lang="it-IT" altLang="it-IT" b="1" dirty="0">
                <a:solidFill>
                  <a:srgbClr val="C00000"/>
                </a:solidFill>
              </a:rPr>
              <a:t>potente anione </a:t>
            </a:r>
            <a:r>
              <a:rPr lang="it-IT" altLang="it-IT" b="1" dirty="0" err="1">
                <a:solidFill>
                  <a:srgbClr val="C00000"/>
                </a:solidFill>
              </a:rPr>
              <a:t>perossinitrito</a:t>
            </a:r>
            <a:r>
              <a:rPr lang="it-IT" altLang="it-IT" dirty="0"/>
              <a:t>, eccezionalmente tossico per i batteri invasori. La degradazione del </a:t>
            </a:r>
            <a:r>
              <a:rPr lang="it-IT" altLang="it-IT" dirty="0" err="1"/>
              <a:t>perossinitrito</a:t>
            </a:r>
            <a:r>
              <a:rPr lang="it-IT" altLang="it-IT" dirty="0"/>
              <a:t> in nitrato spiega finalmente perché le infezioni batteriche fossero spesso accompagnate da </a:t>
            </a:r>
            <a:r>
              <a:rPr lang="it-IT" altLang="it-IT" b="1" dirty="0"/>
              <a:t>un aumento dei nitrati nelle urine </a:t>
            </a:r>
            <a:r>
              <a:rPr lang="it-IT" altLang="it-IT" dirty="0"/>
              <a:t>delle persone e degli animali sopravvissuti.</a:t>
            </a:r>
          </a:p>
          <a:p>
            <a:pPr marL="285750" indent="-285750">
              <a:lnSpc>
                <a:spcPct val="90000"/>
              </a:lnSpc>
              <a:buFont typeface="Arial" panose="020B0604020202020204" pitchFamily="34" charset="0"/>
              <a:buChar char="•"/>
            </a:pPr>
            <a:r>
              <a:rPr lang="it-IT" altLang="it-IT" sz="1800" dirty="0"/>
              <a:t>Il ruolo più affascinante l'ossido nitrico lo gioca però nel sistema nervoso centrale, dove contribuisce a </a:t>
            </a:r>
            <a:r>
              <a:rPr lang="it-IT" altLang="it-IT" sz="1800" b="1" dirty="0">
                <a:solidFill>
                  <a:srgbClr val="C00000"/>
                </a:solidFill>
              </a:rPr>
              <a:t>orchestrare la formazione di nuove giunzioni sinaptiche tra i neuroni</a:t>
            </a:r>
            <a:r>
              <a:rPr lang="it-IT" altLang="it-IT" sz="1800" dirty="0"/>
              <a:t>. Essendo </a:t>
            </a:r>
            <a:r>
              <a:rPr lang="it-IT" altLang="it-IT" sz="1800" u="sng" dirty="0"/>
              <a:t>facilmente liposolubile</a:t>
            </a:r>
            <a:r>
              <a:rPr lang="it-IT" altLang="it-IT" sz="1800" dirty="0"/>
              <a:t>, può diffondersi con rapidità nei tessuti grassi in ogni direzione. Questo fatto è molto vantaggioso per il cervello, che </a:t>
            </a:r>
            <a:r>
              <a:rPr lang="it-IT" altLang="it-IT" sz="1800" u="sng" dirty="0"/>
              <a:t>è l'organo con più alta concentrazione di grassi di tutto l'organismo</a:t>
            </a:r>
            <a:r>
              <a:rPr lang="it-IT" altLang="it-IT" sz="1800" dirty="0"/>
              <a:t>. È la molecola ideale per aiutare a indirizzare e rafforzare i nuovi percorsi nervosi necessari allo </a:t>
            </a:r>
            <a:r>
              <a:rPr lang="it-IT" altLang="it-IT" sz="1800" b="1" dirty="0">
                <a:solidFill>
                  <a:srgbClr val="C00000"/>
                </a:solidFill>
              </a:rPr>
              <a:t>sviluppo della memoria a breve termine</a:t>
            </a:r>
            <a:r>
              <a:rPr lang="it-IT" altLang="it-IT" sz="1800" dirty="0"/>
              <a:t>.</a:t>
            </a:r>
          </a:p>
          <a:p>
            <a:pPr marL="285750" indent="-285750">
              <a:lnSpc>
                <a:spcPct val="90000"/>
              </a:lnSpc>
              <a:buFont typeface="Arial" panose="020B0604020202020204" pitchFamily="34" charset="0"/>
              <a:buChar char="•"/>
            </a:pPr>
            <a:r>
              <a:rPr lang="it-IT" altLang="it-IT" dirty="0"/>
              <a:t>Si corre il rischio di produrne troppo? Sebbene venga rapidamente neutralizzato, </a:t>
            </a:r>
            <a:r>
              <a:rPr lang="it-IT" altLang="it-IT" b="1" dirty="0"/>
              <a:t>in presenza di quantità eccessive di radicale libero superossido potrebbe convertirsi nel </a:t>
            </a:r>
            <a:r>
              <a:rPr lang="it-IT" altLang="it-IT" b="1" dirty="0">
                <a:solidFill>
                  <a:srgbClr val="C00000"/>
                </a:solidFill>
              </a:rPr>
              <a:t>micidiale </a:t>
            </a:r>
            <a:r>
              <a:rPr lang="it-IT" altLang="it-IT" b="1" dirty="0" err="1">
                <a:solidFill>
                  <a:srgbClr val="C00000"/>
                </a:solidFill>
              </a:rPr>
              <a:t>perossinitrito</a:t>
            </a:r>
            <a:r>
              <a:rPr lang="it-IT" altLang="it-IT" dirty="0"/>
              <a:t>, killer dei batteri ma anche potenziale distruttore di tessuto nervoso. </a:t>
            </a:r>
          </a:p>
          <a:p>
            <a:pPr marL="285750" indent="-285750">
              <a:lnSpc>
                <a:spcPct val="90000"/>
              </a:lnSpc>
              <a:buFont typeface="Arial" panose="020B0604020202020204" pitchFamily="34" charset="0"/>
              <a:buChar char="•"/>
            </a:pPr>
            <a:r>
              <a:rPr lang="it-IT" altLang="it-IT" dirty="0"/>
              <a:t>È ciò che succede spesso durante un ictus. Che si tratti di un episodio grave, o di un'ischemia transitoria, il meccanismo non cambia: l'ostruzione interrompe il trasporto di ossigeno, facendo salire alle stelle la produzione di superossido, che a sua volta scatena la formazione di </a:t>
            </a:r>
            <a:r>
              <a:rPr lang="it-IT" altLang="it-IT" dirty="0" err="1"/>
              <a:t>perossinitrito</a:t>
            </a:r>
            <a:r>
              <a:rPr lang="it-IT" altLang="it-IT" dirty="0"/>
              <a:t>, devastante per i tessuti nervosi della zona colpita.</a:t>
            </a:r>
          </a:p>
          <a:p>
            <a:pPr marL="285750" indent="-285750">
              <a:lnSpc>
                <a:spcPct val="90000"/>
              </a:lnSpc>
              <a:buFont typeface="Arial" panose="020B0604020202020204" pitchFamily="34" charset="0"/>
              <a:buChar char="•"/>
            </a:pPr>
            <a:endParaRPr lang="it-IT" altLang="it-IT" dirty="0"/>
          </a:p>
          <a:p>
            <a:pPr marL="285750" indent="-285750">
              <a:buFont typeface="Arial" panose="020B0604020202020204" pitchFamily="34" charset="0"/>
              <a:buChar char="•"/>
            </a:pPr>
            <a:endParaRPr lang="it-IT" dirty="0"/>
          </a:p>
        </p:txBody>
      </p:sp>
    </p:spTree>
    <p:extLst>
      <p:ext uri="{BB962C8B-B14F-4D97-AF65-F5344CB8AC3E}">
        <p14:creationId xmlns:p14="http://schemas.microsoft.com/office/powerpoint/2010/main" val="33891747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5">
                                            <p:txEl>
                                              <p:pRg st="3" end="3"/>
                                            </p:txEl>
                                          </p:spTgt>
                                        </p:tgtEl>
                                        <p:attrNameLst>
                                          <p:attrName>style.visibility</p:attrName>
                                        </p:attrNameLst>
                                      </p:cBhvr>
                                      <p:to>
                                        <p:strVal val="visible"/>
                                      </p:to>
                                    </p:set>
                                    <p:anim calcmode="lin" valueType="num">
                                      <p:cBhvr additive="base">
                                        <p:cTn id="25"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5">
                                            <p:txEl>
                                              <p:pRg st="4" end="4"/>
                                            </p:txEl>
                                          </p:spTgt>
                                        </p:tgtEl>
                                        <p:attrNameLst>
                                          <p:attrName>style.visibility</p:attrName>
                                        </p:attrNameLst>
                                      </p:cBhvr>
                                      <p:to>
                                        <p:strVal val="visible"/>
                                      </p:to>
                                    </p:set>
                                    <p:anim calcmode="lin" valueType="num">
                                      <p:cBhvr additive="base">
                                        <p:cTn id="31"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stretch>
            <a:fillRect/>
          </a:stretch>
        </p:blipFill>
        <p:spPr>
          <a:xfrm>
            <a:off x="54910" y="1688124"/>
            <a:ext cx="8380871" cy="2492092"/>
          </a:xfrm>
          <a:prstGeom prst="rect">
            <a:avLst/>
          </a:prstGeom>
        </p:spPr>
      </p:pic>
      <p:sp>
        <p:nvSpPr>
          <p:cNvPr id="3" name="Rettangolo 2"/>
          <p:cNvSpPr/>
          <p:nvPr/>
        </p:nvSpPr>
        <p:spPr>
          <a:xfrm>
            <a:off x="52020" y="474785"/>
            <a:ext cx="8707523" cy="1093085"/>
          </a:xfrm>
          <a:prstGeom prst="rect">
            <a:avLst/>
          </a:prstGeom>
          <a:solidFill>
            <a:srgbClr val="FC8C10"/>
          </a:solidFill>
        </p:spPr>
        <p:txBody>
          <a:bodyPr lIns="0" tIns="0" rIns="0" bIns="0">
            <a:noAutofit/>
          </a:bodyPr>
          <a:lstStyle/>
          <a:p>
            <a:pPr marR="175848" algn="ctr">
              <a:lnSpc>
                <a:spcPts val="3522"/>
              </a:lnSpc>
              <a:spcAft>
                <a:spcPts val="4652"/>
              </a:spcAft>
            </a:pPr>
            <a:r>
              <a:rPr lang="it" sz="2862" dirty="0">
                <a:latin typeface="Calibri"/>
              </a:rPr>
              <a:t>CONVENTIONAL DRUGS TO STOP INTERLEUKINE-1 EFFECTS</a:t>
            </a:r>
          </a:p>
        </p:txBody>
      </p:sp>
      <p:pic>
        <p:nvPicPr>
          <p:cNvPr id="5" name="Immagine 4">
            <a:extLst>
              <a:ext uri="{FF2B5EF4-FFF2-40B4-BE49-F238E27FC236}">
                <a16:creationId xmlns:a16="http://schemas.microsoft.com/office/drawing/2014/main" id="{998758C7-5E6B-414A-9CE8-22D38F08FA4F}"/>
              </a:ext>
            </a:extLst>
          </p:cNvPr>
          <p:cNvPicPr>
            <a:picLocks noChangeAspect="1"/>
          </p:cNvPicPr>
          <p:nvPr/>
        </p:nvPicPr>
        <p:blipFill>
          <a:blip r:embed="rId3"/>
          <a:stretch>
            <a:fillRect/>
          </a:stretch>
        </p:blipFill>
        <p:spPr>
          <a:xfrm>
            <a:off x="0" y="890855"/>
            <a:ext cx="9144000" cy="5076289"/>
          </a:xfrm>
          <a:prstGeom prst="rect">
            <a:avLst/>
          </a:prstGeom>
        </p:spPr>
      </p:pic>
    </p:spTree>
    <p:extLst>
      <p:ext uri="{BB962C8B-B14F-4D97-AF65-F5344CB8AC3E}">
        <p14:creationId xmlns:p14="http://schemas.microsoft.com/office/powerpoint/2010/main" val="333884604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219F5EF3-2D46-4625-8448-93BF6D2C2061}"/>
              </a:ext>
            </a:extLst>
          </p:cNvPr>
          <p:cNvPicPr>
            <a:picLocks noChangeAspect="1"/>
          </p:cNvPicPr>
          <p:nvPr/>
        </p:nvPicPr>
        <p:blipFill>
          <a:blip r:embed="rId2"/>
          <a:stretch>
            <a:fillRect/>
          </a:stretch>
        </p:blipFill>
        <p:spPr>
          <a:xfrm>
            <a:off x="152400" y="1152525"/>
            <a:ext cx="8839200" cy="4552950"/>
          </a:xfrm>
          <a:prstGeom prst="rect">
            <a:avLst/>
          </a:prstGeom>
        </p:spPr>
      </p:pic>
    </p:spTree>
    <p:extLst>
      <p:ext uri="{BB962C8B-B14F-4D97-AF65-F5344CB8AC3E}">
        <p14:creationId xmlns:p14="http://schemas.microsoft.com/office/powerpoint/2010/main" val="3776420301"/>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Segnaposto contenuto 2"/>
          <p:cNvPicPr>
            <a:picLocks noGrp="1" noChangeAspect="1"/>
          </p:cNvPicPr>
          <p:nvPr>
            <p:ph sz="quarter" idx="10"/>
          </p:nvPr>
        </p:nvPicPr>
        <p:blipFill>
          <a:blip r:embed="rId2"/>
          <a:stretch>
            <a:fillRect/>
          </a:stretch>
        </p:blipFill>
        <p:spPr>
          <a:xfrm>
            <a:off x="0" y="0"/>
            <a:ext cx="9182164" cy="6858000"/>
          </a:xfrm>
          <a:prstGeom prst="rect">
            <a:avLst/>
          </a:prstGeom>
        </p:spPr>
      </p:pic>
    </p:spTree>
    <p:extLst>
      <p:ext uri="{BB962C8B-B14F-4D97-AF65-F5344CB8AC3E}">
        <p14:creationId xmlns:p14="http://schemas.microsoft.com/office/powerpoint/2010/main" val="247643548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4" descr="Immagine correlata"/>
          <p:cNvPicPr>
            <a:picLocks noGrp="1" noChangeAspect="1" noChangeArrowheads="1"/>
          </p:cNvPicPr>
          <p:nvPr>
            <p:ph sz="quarter" idx="10"/>
          </p:nvPr>
        </p:nvPicPr>
        <p:blipFill>
          <a:blip r:embed="rId2">
            <a:extLst>
              <a:ext uri="{28A0092B-C50C-407E-A947-70E740481C1C}">
                <a14:useLocalDpi xmlns:a14="http://schemas.microsoft.com/office/drawing/2010/main" val="0"/>
              </a:ext>
            </a:extLst>
          </a:blip>
          <a:srcRect/>
          <a:stretch>
            <a:fillRect/>
          </a:stretch>
        </p:blipFill>
        <p:spPr bwMode="auto">
          <a:xfrm>
            <a:off x="0" y="194036"/>
            <a:ext cx="9144000" cy="666396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0616255"/>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58BFC51F-2F63-4FF3-87EA-4ED9566FEA62}"/>
              </a:ext>
            </a:extLst>
          </p:cNvPr>
          <p:cNvPicPr>
            <a:picLocks noChangeAspect="1"/>
          </p:cNvPicPr>
          <p:nvPr/>
        </p:nvPicPr>
        <p:blipFill>
          <a:blip r:embed="rId2"/>
          <a:stretch>
            <a:fillRect/>
          </a:stretch>
        </p:blipFill>
        <p:spPr>
          <a:xfrm>
            <a:off x="395536" y="561120"/>
            <a:ext cx="8475908" cy="5820207"/>
          </a:xfrm>
          <a:prstGeom prst="rect">
            <a:avLst/>
          </a:prstGeom>
        </p:spPr>
      </p:pic>
    </p:spTree>
    <p:extLst>
      <p:ext uri="{BB962C8B-B14F-4D97-AF65-F5344CB8AC3E}">
        <p14:creationId xmlns:p14="http://schemas.microsoft.com/office/powerpoint/2010/main" val="3741454771"/>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A2C21489-8FA8-4381-9FEB-40B9445F50BC}"/>
              </a:ext>
            </a:extLst>
          </p:cNvPr>
          <p:cNvPicPr>
            <a:picLocks noChangeAspect="1"/>
          </p:cNvPicPr>
          <p:nvPr/>
        </p:nvPicPr>
        <p:blipFill>
          <a:blip r:embed="rId2"/>
          <a:stretch>
            <a:fillRect/>
          </a:stretch>
        </p:blipFill>
        <p:spPr>
          <a:xfrm>
            <a:off x="1" y="116632"/>
            <a:ext cx="4876238" cy="3528392"/>
          </a:xfrm>
          <a:prstGeom prst="rect">
            <a:avLst/>
          </a:prstGeom>
        </p:spPr>
      </p:pic>
      <p:pic>
        <p:nvPicPr>
          <p:cNvPr id="3" name="Immagine 2">
            <a:extLst>
              <a:ext uri="{FF2B5EF4-FFF2-40B4-BE49-F238E27FC236}">
                <a16:creationId xmlns:a16="http://schemas.microsoft.com/office/drawing/2014/main" id="{EFBD2C63-1B37-4C23-A2BF-96CF760854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44008" y="0"/>
            <a:ext cx="4572000" cy="3446162"/>
          </a:xfrm>
          <a:prstGeom prst="rect">
            <a:avLst/>
          </a:prstGeom>
        </p:spPr>
      </p:pic>
      <p:pic>
        <p:nvPicPr>
          <p:cNvPr id="6" name="Immagine 5">
            <a:extLst>
              <a:ext uri="{FF2B5EF4-FFF2-40B4-BE49-F238E27FC236}">
                <a16:creationId xmlns:a16="http://schemas.microsoft.com/office/drawing/2014/main" id="{19FE922D-4494-4847-9850-BE2DFBF491C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57995" y="3429000"/>
            <a:ext cx="4608512" cy="3456384"/>
          </a:xfrm>
          <a:prstGeom prst="rect">
            <a:avLst/>
          </a:prstGeom>
        </p:spPr>
      </p:pic>
    </p:spTree>
    <p:extLst>
      <p:ext uri="{BB962C8B-B14F-4D97-AF65-F5344CB8AC3E}">
        <p14:creationId xmlns:p14="http://schemas.microsoft.com/office/powerpoint/2010/main" val="2662157644"/>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stretch>
            <a:fillRect/>
          </a:stretch>
        </p:blipFill>
        <p:spPr>
          <a:xfrm>
            <a:off x="946048" y="1589064"/>
            <a:ext cx="7406260" cy="5019925"/>
          </a:xfrm>
          <a:prstGeom prst="rect">
            <a:avLst/>
          </a:prstGeom>
        </p:spPr>
      </p:pic>
      <p:sp>
        <p:nvSpPr>
          <p:cNvPr id="3" name="Rettangolo 2"/>
          <p:cNvSpPr/>
          <p:nvPr/>
        </p:nvSpPr>
        <p:spPr>
          <a:xfrm>
            <a:off x="943450" y="692276"/>
            <a:ext cx="6689915" cy="329565"/>
          </a:xfrm>
          <a:prstGeom prst="rect">
            <a:avLst/>
          </a:prstGeom>
        </p:spPr>
        <p:txBody>
          <a:bodyPr lIns="0" tIns="0" rIns="0" bIns="0">
            <a:noAutofit/>
          </a:bodyPr>
          <a:lstStyle/>
          <a:p>
            <a:pPr marL="1103893">
              <a:spcAft>
                <a:spcPts val="1611"/>
              </a:spcAft>
            </a:pPr>
            <a:r>
              <a:rPr lang="it" sz="2310" b="1" dirty="0">
                <a:solidFill>
                  <a:srgbClr val="C00000"/>
                </a:solidFill>
                <a:latin typeface="Arial Unicode MS"/>
              </a:rPr>
              <a:t>Le principali citochine infiammatorie</a:t>
            </a:r>
          </a:p>
        </p:txBody>
      </p:sp>
      <p:sp>
        <p:nvSpPr>
          <p:cNvPr id="4" name="Rettangolo 3"/>
          <p:cNvSpPr/>
          <p:nvPr/>
        </p:nvSpPr>
        <p:spPr>
          <a:xfrm>
            <a:off x="943450" y="1232036"/>
            <a:ext cx="6689915" cy="249120"/>
          </a:xfrm>
          <a:prstGeom prst="rect">
            <a:avLst/>
          </a:prstGeom>
        </p:spPr>
        <p:txBody>
          <a:bodyPr lIns="0" tIns="0" rIns="0" bIns="0">
            <a:noAutofit/>
          </a:bodyPr>
          <a:lstStyle/>
          <a:p>
            <a:pPr marL="2922069">
              <a:spcBef>
                <a:spcPts val="1611"/>
              </a:spcBef>
              <a:spcAft>
                <a:spcPts val="1252"/>
              </a:spcAft>
            </a:pPr>
            <a:r>
              <a:rPr lang="it" sz="2310" b="1" cap="small" dirty="0">
                <a:solidFill>
                  <a:srgbClr val="C00000"/>
                </a:solidFill>
                <a:latin typeface="Arial Unicode MS"/>
              </a:rPr>
              <a:t>IL-1 e TNF</a:t>
            </a:r>
            <a:r>
              <a:rPr lang="it" sz="1968" b="1" dirty="0">
                <a:solidFill>
                  <a:srgbClr val="C00000"/>
                </a:solidFill>
                <a:latin typeface="Arial Unicode MS"/>
              </a:rPr>
              <a:t>a</a:t>
            </a:r>
          </a:p>
        </p:txBody>
      </p:sp>
    </p:spTree>
    <p:extLst>
      <p:ext uri="{BB962C8B-B14F-4D97-AF65-F5344CB8AC3E}">
        <p14:creationId xmlns:p14="http://schemas.microsoft.com/office/powerpoint/2010/main" val="1403357942"/>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stretch>
            <a:fillRect/>
          </a:stretch>
        </p:blipFill>
        <p:spPr>
          <a:xfrm>
            <a:off x="519807" y="1377356"/>
            <a:ext cx="8171365" cy="5125122"/>
          </a:xfrm>
          <a:prstGeom prst="rect">
            <a:avLst/>
          </a:prstGeom>
        </p:spPr>
      </p:pic>
      <p:sp>
        <p:nvSpPr>
          <p:cNvPr id="3" name="Rettangolo 2"/>
          <p:cNvSpPr/>
          <p:nvPr/>
        </p:nvSpPr>
        <p:spPr>
          <a:xfrm>
            <a:off x="517208" y="915447"/>
            <a:ext cx="8176563" cy="288044"/>
          </a:xfrm>
          <a:prstGeom prst="rect">
            <a:avLst/>
          </a:prstGeom>
        </p:spPr>
        <p:txBody>
          <a:bodyPr lIns="0" tIns="0" rIns="0" bIns="0">
            <a:noAutofit/>
          </a:bodyPr>
          <a:lstStyle/>
          <a:p>
            <a:pPr marL="854976">
              <a:spcAft>
                <a:spcPts val="1252"/>
              </a:spcAft>
            </a:pPr>
            <a:r>
              <a:rPr lang="it" sz="1968" b="1" cap="small" dirty="0">
                <a:solidFill>
                  <a:srgbClr val="C00000"/>
                </a:solidFill>
                <a:latin typeface="Arial Unicode MS"/>
              </a:rPr>
              <a:t>IL1 e TNF innescano la produzione di altre citochine</a:t>
            </a:r>
          </a:p>
        </p:txBody>
      </p:sp>
    </p:spTree>
    <p:extLst>
      <p:ext uri="{BB962C8B-B14F-4D97-AF65-F5344CB8AC3E}">
        <p14:creationId xmlns:p14="http://schemas.microsoft.com/office/powerpoint/2010/main" val="272656280"/>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31759" y="0"/>
            <a:ext cx="5260321" cy="1631216"/>
          </a:xfrm>
          <a:prstGeom prst="rect">
            <a:avLst/>
          </a:prstGeom>
          <a:solidFill>
            <a:schemeClr val="accent2">
              <a:lumMod val="20000"/>
              <a:lumOff val="80000"/>
            </a:schemeClr>
          </a:solidFill>
          <a:ln w="38100">
            <a:solidFill>
              <a:srgbClr val="0070C0"/>
            </a:solidFill>
          </a:ln>
        </p:spPr>
        <p:txBody>
          <a:bodyPr wrap="square">
            <a:spAutoFit/>
          </a:bodyPr>
          <a:lstStyle/>
          <a:p>
            <a:pPr marR="45720" algn="just" eaLnBrk="0" fontAlgn="base" hangingPunct="0">
              <a:spcBef>
                <a:spcPts val="205"/>
              </a:spcBef>
              <a:spcAft>
                <a:spcPts val="0"/>
              </a:spcAft>
            </a:pPr>
            <a:r>
              <a:rPr lang="it-IT" sz="2000" b="1" dirty="0">
                <a:solidFill>
                  <a:srgbClr val="C00000"/>
                </a:solidFill>
                <a:effectLst/>
                <a:latin typeface="Arial" panose="020B0604020202020204" pitchFamily="34" charset="0"/>
                <a:ea typeface="Times New Roman" panose="02020603050405020304" pitchFamily="18" charset="0"/>
              </a:rPr>
              <a:t>IL-6</a:t>
            </a:r>
            <a:r>
              <a:rPr lang="it-IT" sz="2000" dirty="0">
                <a:effectLst/>
                <a:latin typeface="Arial" panose="020B0604020202020204" pitchFamily="34" charset="0"/>
                <a:ea typeface="Times New Roman" panose="02020603050405020304" pitchFamily="18" charset="0"/>
              </a:rPr>
              <a:t>, in stretto rapporto con l’IL-1 e il TNF, </a:t>
            </a:r>
            <a:r>
              <a:rPr lang="it-IT" sz="2000" b="1" dirty="0">
                <a:solidFill>
                  <a:srgbClr val="C00000"/>
                </a:solidFill>
                <a:effectLst/>
                <a:latin typeface="Arial" panose="020B0604020202020204" pitchFamily="34" charset="0"/>
                <a:ea typeface="Times New Roman" panose="02020603050405020304" pitchFamily="18" charset="0"/>
              </a:rPr>
              <a:t>è secreta non solo dalle cellule immu­nitarie, ma da diverse altre cellule</a:t>
            </a:r>
            <a:r>
              <a:rPr lang="it-IT" sz="2000" dirty="0">
                <a:effectLst/>
                <a:latin typeface="Arial" panose="020B0604020202020204" pitchFamily="34" charset="0"/>
                <a:ea typeface="Times New Roman" panose="02020603050405020304" pitchFamily="18" charset="0"/>
              </a:rPr>
              <a:t>: della cute, del fegato, dell'apparato muscolo-scheletrico, del tessuto adiposo. </a:t>
            </a:r>
            <a:endParaRPr lang="it-IT" sz="20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31759" y="2028664"/>
            <a:ext cx="5260321" cy="1938992"/>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Per questo motivo, recentemente, la misurazione della IL-6 nel sangue è stata designata come </a:t>
            </a:r>
            <a:r>
              <a:rPr lang="it-IT" sz="2000" b="1" dirty="0">
                <a:solidFill>
                  <a:srgbClr val="C00000"/>
                </a:solidFill>
                <a:effectLst/>
                <a:latin typeface="Arial" panose="020B0604020202020204" pitchFamily="34" charset="0"/>
                <a:ea typeface="Times New Roman" panose="02020603050405020304" pitchFamily="18" charset="0"/>
              </a:rPr>
              <a:t>un indicatore generico dell'infiammazione e dell'invecchiamento </a:t>
            </a:r>
            <a:r>
              <a:rPr lang="it-IT" sz="2000" dirty="0">
                <a:effectLst/>
                <a:latin typeface="Arial" panose="020B0604020202020204" pitchFamily="34" charset="0"/>
                <a:ea typeface="Times New Roman" panose="02020603050405020304" pitchFamily="18" charset="0"/>
              </a:rPr>
              <a:t>dal momento che si incrementa fisiolo­gicamente con l'avanzare dell'età. </a:t>
            </a:r>
            <a:endParaRPr lang="it-IT" sz="2000" dirty="0"/>
          </a:p>
        </p:txBody>
      </p:sp>
      <p:sp>
        <p:nvSpPr>
          <p:cNvPr id="11" name="Rettangolo 10">
            <a:extLst>
              <a:ext uri="{FF2B5EF4-FFF2-40B4-BE49-F238E27FC236}">
                <a16:creationId xmlns:a16="http://schemas.microsoft.com/office/drawing/2014/main" id="{79626682-FBA7-4A4B-8560-7938AE443B39}"/>
              </a:ext>
            </a:extLst>
          </p:cNvPr>
          <p:cNvSpPr/>
          <p:nvPr/>
        </p:nvSpPr>
        <p:spPr>
          <a:xfrm>
            <a:off x="31759" y="4365104"/>
            <a:ext cx="9144000" cy="1631216"/>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I suoi bersagli preferiti sono </a:t>
            </a:r>
            <a:r>
              <a:rPr lang="it-IT" sz="2000" b="1" i="1" dirty="0">
                <a:solidFill>
                  <a:srgbClr val="C00000"/>
                </a:solidFill>
                <a:effectLst/>
                <a:latin typeface="Arial" panose="020B0604020202020204" pitchFamily="34" charset="0"/>
                <a:ea typeface="Times New Roman" panose="02020603050405020304" pitchFamily="18" charset="0"/>
              </a:rPr>
              <a:t>fegato</a:t>
            </a:r>
            <a:r>
              <a:rPr lang="it-IT" sz="2000" b="1" dirty="0">
                <a:solidFill>
                  <a:srgbClr val="C00000"/>
                </a:solidFill>
                <a:effectLst/>
                <a:latin typeface="Arial" panose="020B0604020202020204" pitchFamily="34" charset="0"/>
                <a:ea typeface="Times New Roman" panose="02020603050405020304" pitchFamily="18" charset="0"/>
              </a:rPr>
              <a:t> e </a:t>
            </a:r>
            <a:r>
              <a:rPr lang="it-IT" sz="2000" b="1" i="1" dirty="0">
                <a:solidFill>
                  <a:srgbClr val="C00000"/>
                </a:solidFill>
                <a:effectLst/>
                <a:latin typeface="Arial" panose="020B0604020202020204" pitchFamily="34" charset="0"/>
                <a:ea typeface="Times New Roman" panose="02020603050405020304" pitchFamily="18" charset="0"/>
              </a:rPr>
              <a:t>cervello</a:t>
            </a:r>
            <a:r>
              <a:rPr lang="it-IT" sz="2000" dirty="0">
                <a:effectLst/>
                <a:latin typeface="Arial" panose="020B0604020202020204" pitchFamily="34" charset="0"/>
                <a:ea typeface="Times New Roman" panose="02020603050405020304" pitchFamily="18" charset="0"/>
              </a:rPr>
              <a:t>: </a:t>
            </a:r>
            <a:r>
              <a:rPr lang="it-IT" sz="2000" b="1" dirty="0">
                <a:effectLst/>
                <a:latin typeface="Arial" panose="020B0604020202020204" pitchFamily="34" charset="0"/>
                <a:ea typeface="Times New Roman" panose="02020603050405020304" pitchFamily="18" charset="0"/>
              </a:rPr>
              <a:t>nel primo, stimola le cosiddette proteine della fase acuta</a:t>
            </a:r>
            <a:r>
              <a:rPr lang="it-IT" sz="2000" dirty="0">
                <a:effectLst/>
                <a:latin typeface="Arial" panose="020B0604020202020204" pitchFamily="34" charset="0"/>
                <a:ea typeface="Times New Roman" panose="02020603050405020304" pitchFamily="18" charset="0"/>
              </a:rPr>
              <a:t> (le sostanze prodotte dal fegato in corso di infiammazione al fine di regolarla, di cui la più nota è la PCR, proteina c reattiva); </a:t>
            </a:r>
            <a:r>
              <a:rPr lang="it-IT" sz="2000" b="1" dirty="0">
                <a:effectLst/>
                <a:latin typeface="Arial" panose="020B0604020202020204" pitchFamily="34" charset="0"/>
                <a:ea typeface="Times New Roman" panose="02020603050405020304" pitchFamily="18" charset="0"/>
              </a:rPr>
              <a:t>nel secondo, stimola l'asse ipotalamo-ipofisi-surrene</a:t>
            </a:r>
            <a:r>
              <a:rPr lang="it-IT" sz="2000" dirty="0">
                <a:effectLst/>
                <a:latin typeface="Arial" panose="020B0604020202020204" pitchFamily="34" charset="0"/>
                <a:ea typeface="Times New Roman" panose="02020603050405020304" pitchFamily="18" charset="0"/>
              </a:rPr>
              <a:t>, imprescindibile sistema di controllo dell'infiammazione. </a:t>
            </a:r>
            <a:endParaRPr lang="it-IT" sz="2000" dirty="0"/>
          </a:p>
        </p:txBody>
      </p:sp>
      <p:pic>
        <p:nvPicPr>
          <p:cNvPr id="2" name="Immagine 1">
            <a:extLst>
              <a:ext uri="{FF2B5EF4-FFF2-40B4-BE49-F238E27FC236}">
                <a16:creationId xmlns:a16="http://schemas.microsoft.com/office/drawing/2014/main" id="{E46E2E8D-8122-4718-B2B3-14279BEFEB00}"/>
              </a:ext>
            </a:extLst>
          </p:cNvPr>
          <p:cNvPicPr>
            <a:picLocks noChangeAspect="1"/>
          </p:cNvPicPr>
          <p:nvPr/>
        </p:nvPicPr>
        <p:blipFill>
          <a:blip r:embed="rId2"/>
          <a:stretch>
            <a:fillRect/>
          </a:stretch>
        </p:blipFill>
        <p:spPr>
          <a:xfrm>
            <a:off x="5479294" y="0"/>
            <a:ext cx="3676145" cy="4128594"/>
          </a:xfrm>
          <a:prstGeom prst="rect">
            <a:avLst/>
          </a:prstGeom>
        </p:spPr>
      </p:pic>
    </p:spTree>
    <p:extLst>
      <p:ext uri="{BB962C8B-B14F-4D97-AF65-F5344CB8AC3E}">
        <p14:creationId xmlns:p14="http://schemas.microsoft.com/office/powerpoint/2010/main" val="1196033129"/>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153618A0-0907-4A31-BD0A-17A9923FD7A0}"/>
              </a:ext>
            </a:extLst>
          </p:cNvPr>
          <p:cNvSpPr/>
          <p:nvPr/>
        </p:nvSpPr>
        <p:spPr>
          <a:xfrm>
            <a:off x="31761" y="28952"/>
            <a:ext cx="9112239" cy="2246769"/>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it-IT" sz="2000" b="1" dirty="0">
                <a:solidFill>
                  <a:srgbClr val="C00000"/>
                </a:solidFill>
                <a:effectLst/>
                <a:latin typeface="Arial" panose="020B0604020202020204" pitchFamily="34" charset="0"/>
                <a:ea typeface="Times New Roman" panose="02020603050405020304" pitchFamily="18" charset="0"/>
              </a:rPr>
              <a:t>La IL-6 è, pertanto, una citochina ambivalente, </a:t>
            </a:r>
            <a:r>
              <a:rPr lang="it-IT" sz="2000" b="1" spc="-5" dirty="0">
                <a:solidFill>
                  <a:srgbClr val="C00000"/>
                </a:solidFill>
                <a:effectLst/>
                <a:latin typeface="Arial" panose="020B0604020202020204" pitchFamily="34" charset="0"/>
                <a:ea typeface="Times New Roman" panose="02020603050405020304" pitchFamily="18" charset="0"/>
              </a:rPr>
              <a:t>multifunzione, contesto-dipendente</a:t>
            </a:r>
            <a:r>
              <a:rPr lang="it-IT" sz="2000" b="1" dirty="0">
                <a:solidFill>
                  <a:srgbClr val="C00000"/>
                </a:solidFill>
                <a:effectLst/>
                <a:latin typeface="Arial" panose="020B0604020202020204" pitchFamily="34" charset="0"/>
                <a:ea typeface="Times New Roman" panose="02020603050405020304" pitchFamily="18" charset="0"/>
              </a:rPr>
              <a:t>,</a:t>
            </a:r>
            <a:r>
              <a:rPr lang="it-IT" sz="2000" b="1" spc="-5" dirty="0">
                <a:solidFill>
                  <a:srgbClr val="C00000"/>
                </a:solidFill>
                <a:effectLst/>
                <a:latin typeface="Arial" panose="020B0604020202020204" pitchFamily="34" charset="0"/>
                <a:ea typeface="Times New Roman" panose="02020603050405020304" pitchFamily="18" charset="0"/>
              </a:rPr>
              <a:t> </a:t>
            </a:r>
            <a:r>
              <a:rPr lang="it-IT" sz="2000" b="1" i="1" spc="-5" dirty="0">
                <a:solidFill>
                  <a:srgbClr val="C00000"/>
                </a:solidFill>
                <a:effectLst/>
                <a:latin typeface="Arial" panose="020B0604020202020204" pitchFamily="34" charset="0"/>
                <a:ea typeface="Times New Roman" panose="02020603050405020304" pitchFamily="18" charset="0"/>
              </a:rPr>
              <a:t>trans-</a:t>
            </a:r>
            <a:r>
              <a:rPr lang="it-IT" sz="2000" b="1" i="1" spc="-5" dirty="0" err="1">
                <a:solidFill>
                  <a:srgbClr val="C00000"/>
                </a:solidFill>
                <a:effectLst/>
                <a:latin typeface="Arial" panose="020B0604020202020204" pitchFamily="34" charset="0"/>
                <a:ea typeface="Times New Roman" panose="02020603050405020304" pitchFamily="18" charset="0"/>
              </a:rPr>
              <a:t>signaling</a:t>
            </a:r>
            <a:r>
              <a:rPr lang="it-IT" sz="2000" dirty="0">
                <a:effectLst/>
                <a:latin typeface="Arial" panose="020B0604020202020204" pitchFamily="34" charset="0"/>
                <a:ea typeface="Times New Roman" panose="02020603050405020304" pitchFamily="18" charset="0"/>
              </a:rPr>
              <a:t>: in fase precoce, è un tassello del circuito infiammatorio indotto da IL-1/TNF e, </a:t>
            </a:r>
            <a:r>
              <a:rPr lang="it-IT" sz="2000" spc="-5" dirty="0">
                <a:effectLst/>
                <a:latin typeface="Arial" panose="020B0604020202020204" pitchFamily="34" charset="0"/>
                <a:ea typeface="Times New Roman" panose="02020603050405020304" pitchFamily="18" charset="0"/>
              </a:rPr>
              <a:t>successivamente, in siner­gia con la IL-4 e IL-10,</a:t>
            </a:r>
            <a:r>
              <a:rPr lang="it-IT" sz="2000" dirty="0">
                <a:effectLst/>
                <a:latin typeface="Arial" panose="020B0604020202020204" pitchFamily="34" charset="0"/>
                <a:ea typeface="Times New Roman" panose="02020603050405020304" pitchFamily="18" charset="0"/>
              </a:rPr>
              <a:t> </a:t>
            </a:r>
            <a:r>
              <a:rPr lang="it-IT" sz="2000" u="sng" dirty="0">
                <a:effectLst/>
                <a:latin typeface="Arial" panose="020B0604020202020204" pitchFamily="34" charset="0"/>
                <a:ea typeface="Times New Roman" panose="02020603050405020304" pitchFamily="18" charset="0"/>
              </a:rPr>
              <a:t>un incredibile stimolatore dei circuiti di controllo dell'infiammazione, </a:t>
            </a:r>
            <a:r>
              <a:rPr lang="it-IT" sz="2000" u="sng" spc="-5" dirty="0">
                <a:effectLst/>
                <a:latin typeface="Arial" panose="020B0604020202020204" pitchFamily="34" charset="0"/>
                <a:ea typeface="Times New Roman" panose="02020603050405020304" pitchFamily="18" charset="0"/>
              </a:rPr>
              <a:t>promuovendo la differen­ziazione delle linee cellulari Th2</a:t>
            </a:r>
            <a:r>
              <a:rPr lang="it-IT" sz="2000" dirty="0">
                <a:effectLst/>
                <a:latin typeface="Arial" panose="020B0604020202020204" pitchFamily="34" charset="0"/>
                <a:ea typeface="Times New Roman" panose="02020603050405020304" pitchFamily="18" charset="0"/>
              </a:rPr>
              <a:t>. Come sempre risultano </a:t>
            </a:r>
            <a:r>
              <a:rPr lang="it-IT" sz="2000" b="1" dirty="0">
                <a:solidFill>
                  <a:srgbClr val="C00000"/>
                </a:solidFill>
                <a:effectLst/>
                <a:latin typeface="Arial" panose="020B0604020202020204" pitchFamily="34" charset="0"/>
                <a:ea typeface="Times New Roman" panose="02020603050405020304" pitchFamily="18" charset="0"/>
              </a:rPr>
              <a:t>decisivi "il quanto e il quando" nella modulazione delle molecole segnale</a:t>
            </a:r>
            <a:r>
              <a:rPr lang="it-IT" sz="2000" dirty="0">
                <a:effectLst/>
                <a:latin typeface="Arial" panose="020B0604020202020204" pitchFamily="34" charset="0"/>
                <a:ea typeface="Times New Roman" panose="02020603050405020304" pitchFamily="18" charset="0"/>
              </a:rPr>
              <a:t>. </a:t>
            </a:r>
            <a:r>
              <a:rPr lang="it-IT" sz="2000" dirty="0"/>
              <a:t>neurotrasmettitori, citochine e altre sostanze biologicamente attive;</a:t>
            </a:r>
          </a:p>
        </p:txBody>
      </p:sp>
      <p:pic>
        <p:nvPicPr>
          <p:cNvPr id="8" name="Immagine 7">
            <a:extLst>
              <a:ext uri="{FF2B5EF4-FFF2-40B4-BE49-F238E27FC236}">
                <a16:creationId xmlns:a16="http://schemas.microsoft.com/office/drawing/2014/main" id="{80D46190-6188-4F91-B5EF-8B558AF2916C}"/>
              </a:ext>
            </a:extLst>
          </p:cNvPr>
          <p:cNvPicPr>
            <a:picLocks noChangeAspect="1"/>
          </p:cNvPicPr>
          <p:nvPr/>
        </p:nvPicPr>
        <p:blipFill>
          <a:blip r:embed="rId3"/>
          <a:stretch>
            <a:fillRect/>
          </a:stretch>
        </p:blipFill>
        <p:spPr>
          <a:xfrm>
            <a:off x="1318145" y="2348880"/>
            <a:ext cx="6259935" cy="4509120"/>
          </a:xfrm>
          <a:prstGeom prst="rect">
            <a:avLst/>
          </a:prstGeom>
        </p:spPr>
      </p:pic>
    </p:spTree>
    <p:extLst>
      <p:ext uri="{BB962C8B-B14F-4D97-AF65-F5344CB8AC3E}">
        <p14:creationId xmlns:p14="http://schemas.microsoft.com/office/powerpoint/2010/main" val="645888244"/>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29BB8F64-3632-4A3E-8F2B-A2931FDAE9F1}"/>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3520079170"/>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egnaposto contenuto 3">
            <a:extLst>
              <a:ext uri="{FF2B5EF4-FFF2-40B4-BE49-F238E27FC236}">
                <a16:creationId xmlns:a16="http://schemas.microsoft.com/office/drawing/2014/main" id="{F9474FE4-30FC-4FE0-BC2B-A255F914B5E6}"/>
              </a:ext>
            </a:extLst>
          </p:cNvPr>
          <p:cNvPicPr>
            <a:picLocks noChangeAspect="1"/>
          </p:cNvPicPr>
          <p:nvPr/>
        </p:nvPicPr>
        <p:blipFill>
          <a:blip r:embed="rId2"/>
          <a:stretch>
            <a:fillRect/>
          </a:stretch>
        </p:blipFill>
        <p:spPr>
          <a:xfrm>
            <a:off x="72833" y="36405"/>
            <a:ext cx="8998333" cy="6785190"/>
          </a:xfrm>
          <a:prstGeom prst="rect">
            <a:avLst/>
          </a:prstGeom>
        </p:spPr>
      </p:pic>
    </p:spTree>
    <p:extLst>
      <p:ext uri="{BB962C8B-B14F-4D97-AF65-F5344CB8AC3E}">
        <p14:creationId xmlns:p14="http://schemas.microsoft.com/office/powerpoint/2010/main" val="8320422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7DD2EA44-70F7-41E9-B589-A4E1427EA9C6}"/>
              </a:ext>
            </a:extLst>
          </p:cNvPr>
          <p:cNvSpPr txBox="1"/>
          <p:nvPr/>
        </p:nvSpPr>
        <p:spPr>
          <a:xfrm>
            <a:off x="0" y="15032"/>
            <a:ext cx="9144000" cy="2554545"/>
          </a:xfrm>
          <a:prstGeom prst="rect">
            <a:avLst/>
          </a:prstGeom>
          <a:noFill/>
        </p:spPr>
        <p:txBody>
          <a:bodyPr wrap="square">
            <a:spAutoFit/>
          </a:bodyPr>
          <a:lstStyle/>
          <a:p>
            <a:r>
              <a:rPr lang="it-IT" sz="2000" dirty="0"/>
              <a:t>L'immunità innata o non specifica è quella </a:t>
            </a:r>
            <a:r>
              <a:rPr lang="it-IT" sz="2000" b="1" dirty="0"/>
              <a:t>primigenia nella scala evolutiva</a:t>
            </a:r>
            <a:r>
              <a:rPr lang="it-IT" sz="2000" dirty="0"/>
              <a:t>; le cellule responsabili dell'immunità innata sono spesso dotate di capacità fagocitica e sono presenti in organismi estremamente primitivi come la stella marina. Un fossile vivente quale il </a:t>
            </a:r>
            <a:r>
              <a:rPr lang="it-IT" sz="2000" i="1" dirty="0" err="1"/>
              <a:t>Limulus</a:t>
            </a:r>
            <a:r>
              <a:rPr lang="it-IT" sz="2000" i="1" dirty="0"/>
              <a:t> </a:t>
            </a:r>
            <a:r>
              <a:rPr lang="it-IT" sz="2000" i="1" dirty="0" err="1"/>
              <a:t>polyphemus</a:t>
            </a:r>
            <a:r>
              <a:rPr lang="it-IT" sz="2000" dirty="0"/>
              <a:t>, da cui ci separano circa 500 milioni di anni di evoluzione, </a:t>
            </a:r>
            <a:r>
              <a:rPr lang="it-IT" sz="2000" u="sng" dirty="0"/>
              <a:t>è sopravvissuto così a lungo sul pianeta grazie a questo tipo di sistema di difesa, presente ed efficace anche nell'uomo. </a:t>
            </a:r>
            <a:r>
              <a:rPr lang="it-IT" sz="2000" dirty="0"/>
              <a:t>Fino a tempi relativamente recenti, lo studio dell'immunità innata ha costituito un argomento abbastanza marginale nella comunità degli immunologi. </a:t>
            </a:r>
          </a:p>
        </p:txBody>
      </p:sp>
      <p:pic>
        <p:nvPicPr>
          <p:cNvPr id="6" name="Immagine 5">
            <a:extLst>
              <a:ext uri="{FF2B5EF4-FFF2-40B4-BE49-F238E27FC236}">
                <a16:creationId xmlns:a16="http://schemas.microsoft.com/office/drawing/2014/main" id="{E0BD9ABC-6C4B-4DB8-96AA-F0ED992890DB}"/>
              </a:ext>
            </a:extLst>
          </p:cNvPr>
          <p:cNvPicPr>
            <a:picLocks noChangeAspect="1"/>
          </p:cNvPicPr>
          <p:nvPr/>
        </p:nvPicPr>
        <p:blipFill>
          <a:blip r:embed="rId2"/>
          <a:stretch>
            <a:fillRect/>
          </a:stretch>
        </p:blipFill>
        <p:spPr>
          <a:xfrm>
            <a:off x="0" y="2569576"/>
            <a:ext cx="9144000" cy="4239999"/>
          </a:xfrm>
          <a:prstGeom prst="rect">
            <a:avLst/>
          </a:prstGeom>
        </p:spPr>
      </p:pic>
    </p:spTree>
    <p:extLst>
      <p:ext uri="{BB962C8B-B14F-4D97-AF65-F5344CB8AC3E}">
        <p14:creationId xmlns:p14="http://schemas.microsoft.com/office/powerpoint/2010/main" val="4089397057"/>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stretch>
            <a:fillRect/>
          </a:stretch>
        </p:blipFill>
        <p:spPr>
          <a:xfrm>
            <a:off x="54910" y="1688124"/>
            <a:ext cx="8380871" cy="2492092"/>
          </a:xfrm>
          <a:prstGeom prst="rect">
            <a:avLst/>
          </a:prstGeom>
        </p:spPr>
      </p:pic>
      <p:sp>
        <p:nvSpPr>
          <p:cNvPr id="3" name="Rettangolo 2"/>
          <p:cNvSpPr/>
          <p:nvPr/>
        </p:nvSpPr>
        <p:spPr>
          <a:xfrm>
            <a:off x="52020" y="474785"/>
            <a:ext cx="8707523" cy="1093085"/>
          </a:xfrm>
          <a:prstGeom prst="rect">
            <a:avLst/>
          </a:prstGeom>
          <a:solidFill>
            <a:srgbClr val="FC8C10"/>
          </a:solidFill>
        </p:spPr>
        <p:txBody>
          <a:bodyPr lIns="0" tIns="0" rIns="0" bIns="0">
            <a:noAutofit/>
          </a:bodyPr>
          <a:lstStyle/>
          <a:p>
            <a:pPr marR="175848" algn="ctr">
              <a:lnSpc>
                <a:spcPts val="3522"/>
              </a:lnSpc>
              <a:spcAft>
                <a:spcPts val="4652"/>
              </a:spcAft>
            </a:pPr>
            <a:r>
              <a:rPr lang="it" sz="2862" dirty="0">
                <a:latin typeface="Calibri"/>
              </a:rPr>
              <a:t>CONVENTIONAL DRUGS TO STOP INTERLEUKINE-1 EFFECTS</a:t>
            </a:r>
          </a:p>
        </p:txBody>
      </p:sp>
      <p:pic>
        <p:nvPicPr>
          <p:cNvPr id="5" name="Immagine 4">
            <a:extLst>
              <a:ext uri="{FF2B5EF4-FFF2-40B4-BE49-F238E27FC236}">
                <a16:creationId xmlns:a16="http://schemas.microsoft.com/office/drawing/2014/main" id="{998758C7-5E6B-414A-9CE8-22D38F08FA4F}"/>
              </a:ext>
            </a:extLst>
          </p:cNvPr>
          <p:cNvPicPr>
            <a:picLocks noChangeAspect="1"/>
          </p:cNvPicPr>
          <p:nvPr/>
        </p:nvPicPr>
        <p:blipFill>
          <a:blip r:embed="rId3"/>
          <a:stretch>
            <a:fillRect/>
          </a:stretch>
        </p:blipFill>
        <p:spPr>
          <a:xfrm>
            <a:off x="0" y="890855"/>
            <a:ext cx="9144000" cy="5076289"/>
          </a:xfrm>
          <a:prstGeom prst="rect">
            <a:avLst/>
          </a:prstGeom>
        </p:spPr>
      </p:pic>
      <p:pic>
        <p:nvPicPr>
          <p:cNvPr id="6" name="Immagine 5">
            <a:extLst>
              <a:ext uri="{FF2B5EF4-FFF2-40B4-BE49-F238E27FC236}">
                <a16:creationId xmlns:a16="http://schemas.microsoft.com/office/drawing/2014/main" id="{8A335DFF-C95A-4CB5-97AA-1E1D5F9BF624}"/>
              </a:ext>
            </a:extLst>
          </p:cNvPr>
          <p:cNvPicPr>
            <a:picLocks noChangeAspect="1"/>
          </p:cNvPicPr>
          <p:nvPr/>
        </p:nvPicPr>
        <p:blipFill>
          <a:blip r:embed="rId4"/>
          <a:stretch>
            <a:fillRect/>
          </a:stretch>
        </p:blipFill>
        <p:spPr>
          <a:xfrm>
            <a:off x="0" y="496249"/>
            <a:ext cx="9144000" cy="5865502"/>
          </a:xfrm>
          <a:prstGeom prst="rect">
            <a:avLst/>
          </a:prstGeom>
        </p:spPr>
      </p:pic>
    </p:spTree>
    <p:extLst>
      <p:ext uri="{BB962C8B-B14F-4D97-AF65-F5344CB8AC3E}">
        <p14:creationId xmlns:p14="http://schemas.microsoft.com/office/powerpoint/2010/main" val="2393379564"/>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Segnaposto contenuto 2" descr="0236.gif"/>
          <p:cNvPicPr>
            <a:picLocks noChangeAspect="1"/>
          </p:cNvPicPr>
          <p:nvPr/>
        </p:nvPicPr>
        <p:blipFill rotWithShape="1">
          <a:blip r:embed="rId2">
            <a:extLst>
              <a:ext uri="{28A0092B-C50C-407E-A947-70E740481C1C}">
                <a14:useLocalDpi xmlns:a14="http://schemas.microsoft.com/office/drawing/2010/main" val="0"/>
              </a:ext>
            </a:extLst>
          </a:blip>
          <a:srcRect r="33267" b="27974"/>
          <a:stretch/>
        </p:blipFill>
        <p:spPr>
          <a:xfrm>
            <a:off x="3604918" y="3645024"/>
            <a:ext cx="5531401" cy="3077648"/>
          </a:xfrm>
          <a:prstGeom prst="rect">
            <a:avLst/>
          </a:prstGeom>
        </p:spPr>
      </p:pic>
      <p:pic>
        <p:nvPicPr>
          <p:cNvPr id="3" name="Immagine 2">
            <a:extLst>
              <a:ext uri="{FF2B5EF4-FFF2-40B4-BE49-F238E27FC236}">
                <a16:creationId xmlns:a16="http://schemas.microsoft.com/office/drawing/2014/main" id="{343F6148-0D28-4AF2-9A05-E8C4DF9B58A4}"/>
              </a:ext>
            </a:extLst>
          </p:cNvPr>
          <p:cNvPicPr>
            <a:picLocks noChangeAspect="1"/>
          </p:cNvPicPr>
          <p:nvPr/>
        </p:nvPicPr>
        <p:blipFill>
          <a:blip r:embed="rId3"/>
          <a:stretch>
            <a:fillRect/>
          </a:stretch>
        </p:blipFill>
        <p:spPr>
          <a:xfrm>
            <a:off x="7681" y="47046"/>
            <a:ext cx="5951144" cy="3958018"/>
          </a:xfrm>
          <a:prstGeom prst="rect">
            <a:avLst/>
          </a:prstGeom>
        </p:spPr>
      </p:pic>
      <p:sp>
        <p:nvSpPr>
          <p:cNvPr id="6" name="CasellaDiTesto 5">
            <a:extLst>
              <a:ext uri="{FF2B5EF4-FFF2-40B4-BE49-F238E27FC236}">
                <a16:creationId xmlns:a16="http://schemas.microsoft.com/office/drawing/2014/main" id="{C2A22A46-CEC0-4AB2-ACDE-4A277ED9BB0A}"/>
              </a:ext>
            </a:extLst>
          </p:cNvPr>
          <p:cNvSpPr txBox="1"/>
          <p:nvPr/>
        </p:nvSpPr>
        <p:spPr>
          <a:xfrm>
            <a:off x="6407696" y="1148892"/>
            <a:ext cx="2736304" cy="1754326"/>
          </a:xfrm>
          <a:prstGeom prst="rect">
            <a:avLst/>
          </a:prstGeom>
          <a:noFill/>
        </p:spPr>
        <p:txBody>
          <a:bodyPr wrap="square">
            <a:spAutoFit/>
          </a:bodyPr>
          <a:lstStyle/>
          <a:p>
            <a:r>
              <a:rPr lang="it-IT" sz="1800" dirty="0">
                <a:effectLst/>
                <a:latin typeface="Arial" panose="020B0604020202020204" pitchFamily="34" charset="0"/>
                <a:ea typeface="Times New Roman" panose="02020603050405020304" pitchFamily="18" charset="0"/>
              </a:rPr>
              <a:t>Le citochine della costellazione Th1 rappresentano il potenziale di fuoco, generatore del calore interno </a:t>
            </a:r>
            <a:endParaRPr lang="it-IT" dirty="0"/>
          </a:p>
        </p:txBody>
      </p:sp>
    </p:spTree>
    <p:extLst>
      <p:ext uri="{BB962C8B-B14F-4D97-AF65-F5344CB8AC3E}">
        <p14:creationId xmlns:p14="http://schemas.microsoft.com/office/powerpoint/2010/main" val="3254144733"/>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cstate="print"/>
          <a:stretch>
            <a:fillRect/>
          </a:stretch>
        </p:blipFill>
        <p:spPr>
          <a:xfrm>
            <a:off x="20216" y="1307016"/>
            <a:ext cx="5499558" cy="3871738"/>
          </a:xfrm>
          <a:prstGeom prst="rect">
            <a:avLst/>
          </a:prstGeom>
        </p:spPr>
      </p:pic>
      <p:sp>
        <p:nvSpPr>
          <p:cNvPr id="3" name="Rettangolo 2"/>
          <p:cNvSpPr/>
          <p:nvPr/>
        </p:nvSpPr>
        <p:spPr>
          <a:xfrm>
            <a:off x="1259632" y="116632"/>
            <a:ext cx="6871848" cy="599445"/>
          </a:xfrm>
          <a:prstGeom prst="rect">
            <a:avLst/>
          </a:prstGeom>
        </p:spPr>
        <p:txBody>
          <a:bodyPr lIns="0" tIns="0" rIns="0" bIns="0">
            <a:noAutofit/>
          </a:bodyPr>
          <a:lstStyle/>
          <a:p>
            <a:pPr>
              <a:spcAft>
                <a:spcPts val="537"/>
              </a:spcAft>
            </a:pPr>
            <a:r>
              <a:rPr lang="it" sz="1968" b="1" dirty="0">
                <a:solidFill>
                  <a:srgbClr val="C00000"/>
                </a:solidFill>
                <a:latin typeface="Arial Unicode MS"/>
              </a:rPr>
              <a:t>Cinetica di produzione delle citochine dopo stimolo con</a:t>
            </a:r>
          </a:p>
          <a:p>
            <a:pPr marL="1515147">
              <a:spcAft>
                <a:spcPts val="2685"/>
              </a:spcAft>
            </a:pPr>
            <a:r>
              <a:rPr lang="it" sz="1968" b="1" dirty="0">
                <a:solidFill>
                  <a:srgbClr val="C00000"/>
                </a:solidFill>
                <a:latin typeface="Arial Unicode MS"/>
              </a:rPr>
              <a:t>lipopolisaccaridi batterici (LPS)</a:t>
            </a:r>
          </a:p>
        </p:txBody>
      </p:sp>
      <p:sp>
        <p:nvSpPr>
          <p:cNvPr id="5" name="CasellaDiTesto 4">
            <a:extLst>
              <a:ext uri="{FF2B5EF4-FFF2-40B4-BE49-F238E27FC236}">
                <a16:creationId xmlns:a16="http://schemas.microsoft.com/office/drawing/2014/main" id="{21956CB9-0235-464D-9408-1659D947ECA3}"/>
              </a:ext>
            </a:extLst>
          </p:cNvPr>
          <p:cNvSpPr txBox="1"/>
          <p:nvPr/>
        </p:nvSpPr>
        <p:spPr>
          <a:xfrm>
            <a:off x="5502718" y="692696"/>
            <a:ext cx="3491880" cy="4524315"/>
          </a:xfrm>
          <a:prstGeom prst="rect">
            <a:avLst/>
          </a:prstGeom>
          <a:noFill/>
        </p:spPr>
        <p:txBody>
          <a:bodyPr wrap="square">
            <a:spAutoFit/>
          </a:bodyPr>
          <a:lstStyle/>
          <a:p>
            <a:r>
              <a:rPr lang="it-IT" sz="1800" dirty="0">
                <a:effectLst/>
                <a:latin typeface="Arial" panose="020B0604020202020204" pitchFamily="34" charset="0"/>
                <a:ea typeface="Times New Roman" panose="02020603050405020304" pitchFamily="18" charset="0"/>
              </a:rPr>
              <a:t>È noto che la cascata delle </a:t>
            </a:r>
            <a:r>
              <a:rPr lang="it-IT" sz="1800" dirty="0" err="1">
                <a:effectLst/>
                <a:latin typeface="Arial" panose="020B0604020202020204" pitchFamily="34" charset="0"/>
                <a:ea typeface="Times New Roman" panose="02020603050405020304" pitchFamily="18" charset="0"/>
              </a:rPr>
              <a:t>CKs</a:t>
            </a:r>
            <a:r>
              <a:rPr lang="it-IT" sz="1800" dirty="0">
                <a:effectLst/>
                <a:latin typeface="Arial" panose="020B0604020202020204" pitchFamily="34" charset="0"/>
                <a:ea typeface="Times New Roman" panose="02020603050405020304" pitchFamily="18" charset="0"/>
              </a:rPr>
              <a:t> pro-infiammatorie sia fenomeno cadenzato da </a:t>
            </a:r>
            <a:r>
              <a:rPr lang="it-IT" sz="1800" b="1" dirty="0">
                <a:effectLst/>
                <a:latin typeface="Arial" panose="020B0604020202020204" pitchFamily="34" charset="0"/>
                <a:ea typeface="Times New Roman" panose="02020603050405020304" pitchFamily="18" charset="0"/>
              </a:rPr>
              <a:t>una sequenza temporale precisa</a:t>
            </a:r>
            <a:r>
              <a:rPr lang="it-IT" sz="1800" dirty="0">
                <a:effectLst/>
                <a:latin typeface="Arial" panose="020B0604020202020204" pitchFamily="34" charset="0"/>
                <a:ea typeface="Times New Roman" panose="02020603050405020304" pitchFamily="18" charset="0"/>
              </a:rPr>
              <a:t>: il picco </a:t>
            </a:r>
            <a:r>
              <a:rPr lang="it-IT" sz="1800" dirty="0">
                <a:solidFill>
                  <a:srgbClr val="C00000"/>
                </a:solidFill>
                <a:effectLst/>
                <a:latin typeface="Arial" panose="020B0604020202020204" pitchFamily="34" charset="0"/>
                <a:ea typeface="Times New Roman" panose="02020603050405020304" pitchFamily="18" charset="0"/>
              </a:rPr>
              <a:t>TNF </a:t>
            </a:r>
            <a:r>
              <a:rPr lang="it-IT" sz="1800" dirty="0">
                <a:effectLst/>
                <a:latin typeface="Arial" panose="020B0604020202020204" pitchFamily="34" charset="0"/>
                <a:ea typeface="Times New Roman" panose="02020603050405020304" pitchFamily="18" charset="0"/>
              </a:rPr>
              <a:t>si evidenzia </a:t>
            </a:r>
            <a:r>
              <a:rPr lang="it-IT" sz="1800" dirty="0">
                <a:solidFill>
                  <a:srgbClr val="C00000"/>
                </a:solidFill>
                <a:effectLst/>
                <a:latin typeface="Arial" panose="020B0604020202020204" pitchFamily="34" charset="0"/>
                <a:ea typeface="Times New Roman" panose="02020603050405020304" pitchFamily="18" charset="0"/>
              </a:rPr>
              <a:t>dopo 1 ora </a:t>
            </a:r>
            <a:r>
              <a:rPr lang="it-IT" sz="1800" dirty="0">
                <a:effectLst/>
                <a:latin typeface="Arial" panose="020B0604020202020204" pitchFamily="34" charset="0"/>
                <a:ea typeface="Times New Roman" panose="02020603050405020304" pitchFamily="18" charset="0"/>
              </a:rPr>
              <a:t>dalla somministrazione di un potente flogogeno (LPS); </a:t>
            </a:r>
            <a:r>
              <a:rPr lang="it-IT" sz="1800" dirty="0">
                <a:solidFill>
                  <a:srgbClr val="00B0F0"/>
                </a:solidFill>
                <a:effectLst/>
                <a:latin typeface="Arial" panose="020B0604020202020204" pitchFamily="34" charset="0"/>
                <a:ea typeface="Times New Roman" panose="02020603050405020304" pitchFamily="18" charset="0"/>
              </a:rPr>
              <a:t>dopo 2 ore </a:t>
            </a:r>
            <a:r>
              <a:rPr lang="it-IT" sz="1800" dirty="0">
                <a:effectLst/>
                <a:latin typeface="Arial" panose="020B0604020202020204" pitchFamily="34" charset="0"/>
                <a:ea typeface="Times New Roman" panose="02020603050405020304" pitchFamily="18" charset="0"/>
              </a:rPr>
              <a:t>si manifesta il picco delle </a:t>
            </a:r>
            <a:r>
              <a:rPr lang="it-IT" sz="1800" dirty="0">
                <a:solidFill>
                  <a:srgbClr val="00B0F0"/>
                </a:solidFill>
                <a:effectLst/>
                <a:latin typeface="Arial" panose="020B0604020202020204" pitchFamily="34" charset="0"/>
                <a:ea typeface="Times New Roman" panose="02020603050405020304" pitchFamily="18" charset="0"/>
              </a:rPr>
              <a:t>IL-1</a:t>
            </a:r>
            <a:r>
              <a:rPr lang="it-IT" sz="1800" dirty="0">
                <a:effectLst/>
                <a:latin typeface="Arial" panose="020B0604020202020204" pitchFamily="34" charset="0"/>
                <a:ea typeface="Times New Roman" panose="02020603050405020304" pitchFamily="18" charset="0"/>
              </a:rPr>
              <a:t>; </a:t>
            </a:r>
            <a:r>
              <a:rPr lang="it-IT" sz="1800" dirty="0">
                <a:solidFill>
                  <a:srgbClr val="00B050"/>
                </a:solidFill>
                <a:effectLst/>
                <a:latin typeface="Arial" panose="020B0604020202020204" pitchFamily="34" charset="0"/>
                <a:ea typeface="Times New Roman" panose="02020603050405020304" pitchFamily="18" charset="0"/>
              </a:rPr>
              <a:t>dopo 3,5 ore </a:t>
            </a:r>
            <a:r>
              <a:rPr lang="it-IT" sz="1800" dirty="0">
                <a:effectLst/>
                <a:latin typeface="Arial" panose="020B0604020202020204" pitchFamily="34" charset="0"/>
                <a:ea typeface="Times New Roman" panose="02020603050405020304" pitchFamily="18" charset="0"/>
              </a:rPr>
              <a:t>il picco di </a:t>
            </a:r>
            <a:r>
              <a:rPr lang="it-IT" sz="1800" dirty="0">
                <a:solidFill>
                  <a:srgbClr val="00B050"/>
                </a:solidFill>
                <a:effectLst/>
                <a:latin typeface="Arial" panose="020B0604020202020204" pitchFamily="34" charset="0"/>
                <a:ea typeface="Times New Roman" panose="02020603050405020304" pitchFamily="18" charset="0"/>
              </a:rPr>
              <a:t>IL-6</a:t>
            </a:r>
            <a:r>
              <a:rPr lang="it-IT" sz="1800" dirty="0">
                <a:effectLst/>
                <a:latin typeface="Arial" panose="020B0604020202020204" pitchFamily="34" charset="0"/>
                <a:ea typeface="Times New Roman" panose="02020603050405020304" pitchFamily="18" charset="0"/>
              </a:rPr>
              <a:t>. Al picco di IL-6, sia TNF sia IL-1 sono tornati/e ai livelli </a:t>
            </a:r>
            <a:r>
              <a:rPr lang="it-IT" sz="1800" i="1" dirty="0" err="1">
                <a:effectLst/>
                <a:latin typeface="Arial" panose="020B0604020202020204" pitchFamily="34" charset="0"/>
                <a:ea typeface="Times New Roman" panose="02020603050405020304" pitchFamily="18" charset="0"/>
              </a:rPr>
              <a:t>basic</a:t>
            </a:r>
            <a:r>
              <a:rPr lang="it-IT" sz="1800" dirty="0">
                <a:effectLst/>
                <a:latin typeface="Arial" panose="020B0604020202020204" pitchFamily="34" charset="0"/>
                <a:ea typeface="Times New Roman" panose="02020603050405020304" pitchFamily="18" charset="0"/>
              </a:rPr>
              <a:t>. Se si somministrano anticorpi anti-TNF, i picchi di IL-1 e diIL-6 sono inibiti. Se si propina un anticorpo anti IL-1, il picco di IL-6 è inibito. </a:t>
            </a:r>
            <a:endParaRPr lang="it-IT" dirty="0"/>
          </a:p>
        </p:txBody>
      </p:sp>
      <p:sp>
        <p:nvSpPr>
          <p:cNvPr id="7" name="CasellaDiTesto 6">
            <a:extLst>
              <a:ext uri="{FF2B5EF4-FFF2-40B4-BE49-F238E27FC236}">
                <a16:creationId xmlns:a16="http://schemas.microsoft.com/office/drawing/2014/main" id="{7E0A45EC-BB13-46E9-956E-228F7D9D6ED7}"/>
              </a:ext>
            </a:extLst>
          </p:cNvPr>
          <p:cNvSpPr txBox="1"/>
          <p:nvPr/>
        </p:nvSpPr>
        <p:spPr>
          <a:xfrm>
            <a:off x="0" y="5103674"/>
            <a:ext cx="9144000" cy="1754326"/>
          </a:xfrm>
          <a:prstGeom prst="rect">
            <a:avLst/>
          </a:prstGeom>
          <a:solidFill>
            <a:srgbClr val="FFFF00"/>
          </a:solidFill>
        </p:spPr>
        <p:txBody>
          <a:bodyPr wrap="square">
            <a:spAutoFit/>
          </a:bodyPr>
          <a:lstStyle/>
          <a:p>
            <a:pPr marR="12700" algn="just">
              <a:spcAft>
                <a:spcPts val="2075"/>
              </a:spcAft>
              <a:tabLst>
                <a:tab pos="195580" algn="l"/>
              </a:tabLst>
            </a:pPr>
            <a:r>
              <a:rPr lang="it-IT" sz="1800" dirty="0">
                <a:effectLst/>
                <a:latin typeface="Arial" panose="020B0604020202020204" pitchFamily="34" charset="0"/>
                <a:ea typeface="Times New Roman" panose="02020603050405020304" pitchFamily="18" charset="0"/>
              </a:rPr>
              <a:t>Queste conferme </a:t>
            </a:r>
            <a:r>
              <a:rPr lang="it-IT" sz="1800" dirty="0" err="1">
                <a:effectLst/>
                <a:latin typeface="Arial" panose="020B0604020202020204" pitchFamily="34" charset="0"/>
                <a:ea typeface="Times New Roman" panose="02020603050405020304" pitchFamily="18" charset="0"/>
              </a:rPr>
              <a:t>cronobiologiche</a:t>
            </a:r>
            <a:r>
              <a:rPr lang="it-IT" sz="1800" dirty="0">
                <a:effectLst/>
                <a:latin typeface="Arial" panose="020B0604020202020204" pitchFamily="34" charset="0"/>
                <a:ea typeface="Times New Roman" panose="02020603050405020304" pitchFamily="18" charset="0"/>
              </a:rPr>
              <a:t> hanno pungolato la ricerca per la commercializzazione di </a:t>
            </a:r>
            <a:r>
              <a:rPr lang="it-IT" sz="1800" b="1" dirty="0">
                <a:effectLst/>
                <a:latin typeface="Arial" panose="020B0604020202020204" pitchFamily="34" charset="0"/>
                <a:ea typeface="Times New Roman" panose="02020603050405020304" pitchFamily="18" charset="0"/>
              </a:rPr>
              <a:t>farmaci anti-TNF </a:t>
            </a:r>
            <a:r>
              <a:rPr lang="it-IT" sz="1800" dirty="0">
                <a:effectLst/>
                <a:latin typeface="Arial" panose="020B0604020202020204" pitchFamily="34" charset="0"/>
                <a:ea typeface="Times New Roman" panose="02020603050405020304" pitchFamily="18" charset="0"/>
              </a:rPr>
              <a:t>(</a:t>
            </a:r>
            <a:r>
              <a:rPr lang="it-IT" sz="1800" i="1" dirty="0" err="1">
                <a:effectLst/>
                <a:latin typeface="Arial" panose="020B0604020202020204" pitchFamily="34" charset="0"/>
                <a:ea typeface="Times New Roman" panose="02020603050405020304" pitchFamily="18" charset="0"/>
              </a:rPr>
              <a:t>etarnecept</a:t>
            </a:r>
            <a:r>
              <a:rPr lang="it-IT" sz="1800" i="1" dirty="0">
                <a:effectLst/>
                <a:latin typeface="Arial" panose="020B0604020202020204" pitchFamily="34" charset="0"/>
                <a:ea typeface="Times New Roman" panose="02020603050405020304" pitchFamily="18" charset="0"/>
              </a:rPr>
              <a:t>, infliximab, </a:t>
            </a:r>
            <a:r>
              <a:rPr lang="it-IT" sz="1800" i="1" dirty="0" err="1">
                <a:effectLst/>
                <a:latin typeface="Arial" panose="020B0604020202020204" pitchFamily="34" charset="0"/>
                <a:ea typeface="Times New Roman" panose="02020603050405020304" pitchFamily="18" charset="0"/>
              </a:rPr>
              <a:t>adalimumab</a:t>
            </a:r>
            <a:r>
              <a:rPr lang="it-IT" sz="1800" dirty="0">
                <a:effectLst/>
                <a:latin typeface="Arial" panose="020B0604020202020204" pitchFamily="34" charset="0"/>
                <a:ea typeface="Times New Roman" panose="02020603050405020304" pitchFamily="18" charset="0"/>
              </a:rPr>
              <a:t>). Purtroppo questi farmaci, prevalentemente prescritti nei pazienti con artrite reumatoide, hanno mostrato importanti effetti collaterali [cito: “</a:t>
            </a:r>
            <a:r>
              <a:rPr lang="it-IT" sz="1800" i="1" dirty="0" err="1">
                <a:effectLst/>
                <a:latin typeface="Arial" panose="020B0604020202020204" pitchFamily="34" charset="0"/>
                <a:ea typeface="Times New Roman" panose="02020603050405020304" pitchFamily="18" charset="0"/>
              </a:rPr>
              <a:t>significant</a:t>
            </a:r>
            <a:r>
              <a:rPr lang="it-IT" sz="1800" i="1" dirty="0">
                <a:effectLst/>
                <a:latin typeface="Arial" panose="020B0604020202020204" pitchFamily="34" charset="0"/>
                <a:ea typeface="Times New Roman" panose="02020603050405020304" pitchFamily="18" charset="0"/>
              </a:rPr>
              <a:t> side </a:t>
            </a:r>
            <a:r>
              <a:rPr lang="it-IT" sz="1800" i="1" dirty="0" err="1">
                <a:effectLst/>
                <a:latin typeface="Arial" panose="020B0604020202020204" pitchFamily="34" charset="0"/>
                <a:ea typeface="Times New Roman" panose="02020603050405020304" pitchFamily="18" charset="0"/>
              </a:rPr>
              <a:t>effects</a:t>
            </a:r>
            <a:r>
              <a:rPr lang="it-IT" sz="1800" dirty="0">
                <a:effectLst/>
                <a:latin typeface="Arial" panose="020B0604020202020204" pitchFamily="34" charset="0"/>
                <a:ea typeface="Times New Roman" panose="02020603050405020304" pitchFamily="18" charset="0"/>
              </a:rPr>
              <a:t>” (Zhang </a:t>
            </a:r>
            <a:r>
              <a:rPr lang="it-IT" sz="1800" i="1" dirty="0">
                <a:effectLst/>
                <a:latin typeface="Arial" panose="020B0604020202020204" pitchFamily="34" charset="0"/>
                <a:ea typeface="Times New Roman" panose="02020603050405020304" pitchFamily="18" charset="0"/>
              </a:rPr>
              <a:t>et</a:t>
            </a:r>
            <a:r>
              <a:rPr lang="it-IT" sz="1800" dirty="0">
                <a:effectLst/>
                <a:latin typeface="Arial" panose="020B0604020202020204" pitchFamily="34" charset="0"/>
                <a:ea typeface="Times New Roman" panose="02020603050405020304" pitchFamily="18" charset="0"/>
              </a:rPr>
              <a:t> </a:t>
            </a:r>
            <a:r>
              <a:rPr lang="it-IT" sz="1800" i="1" dirty="0">
                <a:effectLst/>
                <a:latin typeface="Arial" panose="020B0604020202020204" pitchFamily="34" charset="0"/>
                <a:ea typeface="Times New Roman" panose="02020603050405020304" pitchFamily="18" charset="0"/>
              </a:rPr>
              <a:t>al.</a:t>
            </a:r>
            <a:r>
              <a:rPr lang="it-IT" sz="1800" dirty="0">
                <a:effectLst/>
                <a:latin typeface="Arial" panose="020B0604020202020204" pitchFamily="34" charset="0"/>
                <a:ea typeface="Times New Roman" panose="02020603050405020304" pitchFamily="18" charset="0"/>
              </a:rPr>
              <a:t>, 2015)], in molta parte sovrapponibili a quelli di </a:t>
            </a:r>
            <a:r>
              <a:rPr lang="it-IT" sz="1800" i="1" dirty="0" err="1">
                <a:effectLst/>
                <a:latin typeface="Arial" panose="020B0604020202020204" pitchFamily="34" charset="0"/>
                <a:ea typeface="Times New Roman" panose="02020603050405020304" pitchFamily="18" charset="0"/>
              </a:rPr>
              <a:t>anakinra</a:t>
            </a:r>
            <a:r>
              <a:rPr lang="it-IT" sz="1800" dirty="0">
                <a:effectLst/>
                <a:latin typeface="Arial" panose="020B0604020202020204" pitchFamily="34" charset="0"/>
                <a:ea typeface="Times New Roman" panose="02020603050405020304" pitchFamily="18" charset="0"/>
              </a:rPr>
              <a:t>, inibitore competitivo-antagonista del recettore per IL-1 (</a:t>
            </a:r>
            <a:r>
              <a:rPr lang="en-US" sz="1800" dirty="0">
                <a:effectLst/>
                <a:latin typeface="Arial" panose="020B0604020202020204" pitchFamily="34" charset="0"/>
                <a:ea typeface="Times New Roman" panose="02020603050405020304" pitchFamily="18" charset="0"/>
              </a:rPr>
              <a:t>α</a:t>
            </a:r>
            <a:r>
              <a:rPr lang="it-IT" sz="1800" dirty="0">
                <a:effectLst/>
                <a:latin typeface="Arial" panose="020B0604020202020204" pitchFamily="34" charset="0"/>
                <a:ea typeface="Times New Roman" panose="02020603050405020304" pitchFamily="18" charset="0"/>
              </a:rPr>
              <a:t> e </a:t>
            </a:r>
            <a:r>
              <a:rPr lang="en-US" sz="1800" dirty="0">
                <a:effectLst/>
                <a:latin typeface="Arial" panose="020B0604020202020204" pitchFamily="34" charset="0"/>
                <a:ea typeface="Times New Roman" panose="02020603050405020304" pitchFamily="18" charset="0"/>
              </a:rPr>
              <a:t>β</a:t>
            </a:r>
            <a:r>
              <a:rPr lang="it-IT" sz="1800" dirty="0">
                <a:effectLst/>
                <a:latin typeface="Arial" panose="020B0604020202020204" pitchFamily="34" charset="0"/>
                <a:ea typeface="Times New Roman" panose="02020603050405020304" pitchFamily="18" charset="0"/>
              </a:rPr>
              <a:t>)</a:t>
            </a:r>
            <a:r>
              <a:rPr lang="it-IT" sz="1800" i="1" dirty="0">
                <a:effectLst/>
                <a:latin typeface="Arial" panose="020B0604020202020204" pitchFamily="34" charset="0"/>
                <a:ea typeface="Times New Roman" panose="02020603050405020304" pitchFamily="18" charset="0"/>
              </a:rPr>
              <a:t>.</a:t>
            </a:r>
            <a:r>
              <a:rPr lang="it-IT" sz="1800" i="1" dirty="0">
                <a:effectLst/>
                <a:highlight>
                  <a:srgbClr val="FFFF00"/>
                </a:highlight>
                <a:latin typeface="Arial" panose="020B0604020202020204" pitchFamily="34" charset="0"/>
                <a:ea typeface="Times New Roman" panose="02020603050405020304" pitchFamily="18" charset="0"/>
              </a:rPr>
              <a:t> </a:t>
            </a:r>
            <a:endParaRPr lang="it-IT"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429282847"/>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47B20A70-75CD-49F1-B269-E22035F72F33}"/>
              </a:ext>
            </a:extLst>
          </p:cNvPr>
          <p:cNvPicPr>
            <a:picLocks noChangeAspect="1"/>
          </p:cNvPicPr>
          <p:nvPr/>
        </p:nvPicPr>
        <p:blipFill>
          <a:blip r:embed="rId2"/>
          <a:stretch>
            <a:fillRect/>
          </a:stretch>
        </p:blipFill>
        <p:spPr>
          <a:xfrm>
            <a:off x="251520" y="186098"/>
            <a:ext cx="8733509" cy="6555270"/>
          </a:xfrm>
          <a:prstGeom prst="rect">
            <a:avLst/>
          </a:prstGeom>
        </p:spPr>
      </p:pic>
    </p:spTree>
    <p:extLst>
      <p:ext uri="{BB962C8B-B14F-4D97-AF65-F5344CB8AC3E}">
        <p14:creationId xmlns:p14="http://schemas.microsoft.com/office/powerpoint/2010/main" val="3948688002"/>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5686858" cy="1200329"/>
          </a:xfrm>
          <a:prstGeom prst="rect">
            <a:avLst/>
          </a:prstGeom>
          <a:solidFill>
            <a:schemeClr val="accent2">
              <a:lumMod val="20000"/>
              <a:lumOff val="80000"/>
            </a:schemeClr>
          </a:solidFill>
          <a:ln w="38100">
            <a:solidFill>
              <a:srgbClr val="0070C0"/>
            </a:solidFill>
          </a:ln>
        </p:spPr>
        <p:txBody>
          <a:bodyPr wrap="square">
            <a:spAutoFit/>
          </a:bodyPr>
          <a:lstStyle/>
          <a:p>
            <a:pPr marR="45720" algn="just" eaLnBrk="0" fontAlgn="base" hangingPunct="0">
              <a:spcBef>
                <a:spcPts val="205"/>
              </a:spcBef>
              <a:spcAft>
                <a:spcPts val="0"/>
              </a:spcAft>
            </a:pPr>
            <a:r>
              <a:rPr lang="it-IT" sz="1800" dirty="0">
                <a:effectLst/>
                <a:latin typeface="Arial" panose="020B0604020202020204" pitchFamily="34" charset="0"/>
                <a:ea typeface="Times New Roman" panose="02020603050405020304" pitchFamily="18" charset="0"/>
              </a:rPr>
              <a:t>Successivamente, si è studiato che IL-12 è in grado di </a:t>
            </a:r>
            <a:r>
              <a:rPr lang="it-IT" sz="1800" b="1" u="sng" dirty="0">
                <a:effectLst/>
                <a:latin typeface="Arial" panose="020B0604020202020204" pitchFamily="34" charset="0"/>
                <a:ea typeface="Times New Roman" panose="02020603050405020304" pitchFamily="18" charset="0"/>
              </a:rPr>
              <a:t>incrementare l'attività dei macrofagi, di selezionare la risposta Th1 e di aumentare la generazio­ne di linfociti T citotossici. </a:t>
            </a:r>
            <a:endParaRPr lang="it-IT" sz="1800" b="1" u="sng"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4727" y="1304857"/>
            <a:ext cx="5682129" cy="1938992"/>
          </a:xfrm>
          <a:prstGeom prst="rect">
            <a:avLst/>
          </a:prstGeom>
          <a:solidFill>
            <a:schemeClr val="accent1">
              <a:lumMod val="20000"/>
              <a:lumOff val="80000"/>
            </a:schemeClr>
          </a:solidFill>
          <a:ln w="38100">
            <a:solidFill>
              <a:srgbClr val="00B050"/>
            </a:solidFill>
          </a:ln>
        </p:spPr>
        <p:txBody>
          <a:bodyPr wrap="square">
            <a:spAutoFit/>
          </a:bodyPr>
          <a:lstStyle/>
          <a:p>
            <a:pPr marR="45720" algn="just" eaLnBrk="0" fontAlgn="base" hangingPunct="0">
              <a:spcBef>
                <a:spcPts val="205"/>
              </a:spcBef>
              <a:spcAft>
                <a:spcPts val="0"/>
              </a:spcAft>
            </a:pPr>
            <a:r>
              <a:rPr lang="it-IT" sz="2000" dirty="0">
                <a:effectLst/>
                <a:latin typeface="Arial" panose="020B0604020202020204" pitchFamily="34" charset="0"/>
                <a:ea typeface="Times New Roman" panose="02020603050405020304" pitchFamily="18" charset="0"/>
              </a:rPr>
              <a:t>Per questa sua capacità di agire sui T citotossici e sulle NK, </a:t>
            </a:r>
            <a:r>
              <a:rPr lang="it-IT" sz="2000" u="sng" dirty="0">
                <a:effectLst/>
                <a:highlight>
                  <a:srgbClr val="FF00FF"/>
                </a:highlight>
                <a:latin typeface="Arial" panose="020B0604020202020204" pitchFamily="34" charset="0"/>
                <a:ea typeface="Times New Roman" panose="02020603050405020304" pitchFamily="18" charset="0"/>
              </a:rPr>
              <a:t>l'IL-12 va valorizzata come un notevole fattore di potenziamento della cito­tossicità</a:t>
            </a:r>
            <a:r>
              <a:rPr lang="it-IT" sz="2000" dirty="0">
                <a:effectLst/>
                <a:highlight>
                  <a:srgbClr val="FF00FF"/>
                </a:highlight>
                <a:latin typeface="Arial" panose="020B0604020202020204" pitchFamily="34" charset="0"/>
                <a:ea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(basta osservare all'interno del citoplasma l’incremento di </a:t>
            </a:r>
            <a:r>
              <a:rPr lang="it-IT" sz="2000" dirty="0" err="1">
                <a:effectLst/>
                <a:latin typeface="Arial" panose="020B0604020202020204" pitchFamily="34" charset="0"/>
                <a:ea typeface="Times New Roman" panose="02020603050405020304" pitchFamily="18" charset="0"/>
              </a:rPr>
              <a:t>perforine</a:t>
            </a:r>
            <a:r>
              <a:rPr lang="it-IT" sz="2000" dirty="0">
                <a:effectLst/>
                <a:latin typeface="Arial" panose="020B0604020202020204" pitchFamily="34" charset="0"/>
                <a:ea typeface="Times New Roman" panose="02020603050405020304" pitchFamily="18" charset="0"/>
              </a:rPr>
              <a:t> e </a:t>
            </a:r>
            <a:r>
              <a:rPr lang="it-IT" sz="2000" dirty="0" err="1">
                <a:effectLst/>
                <a:latin typeface="Arial" panose="020B0604020202020204" pitchFamily="34" charset="0"/>
                <a:ea typeface="Times New Roman" panose="02020603050405020304" pitchFamily="18" charset="0"/>
              </a:rPr>
              <a:t>granzimi</a:t>
            </a:r>
            <a:r>
              <a:rPr lang="it-IT" sz="2000" dirty="0">
                <a:effectLst/>
                <a:latin typeface="Arial" panose="020B0604020202020204" pitchFamily="34" charset="0"/>
                <a:ea typeface="Times New Roman" panose="02020603050405020304" pitchFamily="18" charset="0"/>
              </a:rPr>
              <a:t>, necessari per la distruzione cellulare). </a:t>
            </a:r>
            <a:endParaRPr lang="it-IT" sz="2000" dirty="0">
              <a:effectLst/>
              <a:latin typeface="Times New Roman" panose="02020603050405020304" pitchFamily="18" charset="0"/>
              <a:ea typeface="Times New Roman" panose="02020603050405020304" pitchFamily="18" charset="0"/>
            </a:endParaRPr>
          </a:p>
        </p:txBody>
      </p:sp>
      <p:pic>
        <p:nvPicPr>
          <p:cNvPr id="2" name="Immagine 1">
            <a:extLst>
              <a:ext uri="{FF2B5EF4-FFF2-40B4-BE49-F238E27FC236}">
                <a16:creationId xmlns:a16="http://schemas.microsoft.com/office/drawing/2014/main" id="{262694B7-0B0A-43FA-8A2F-F74F02DC0C7F}"/>
              </a:ext>
            </a:extLst>
          </p:cNvPr>
          <p:cNvPicPr>
            <a:picLocks noChangeAspect="1"/>
          </p:cNvPicPr>
          <p:nvPr/>
        </p:nvPicPr>
        <p:blipFill>
          <a:blip r:embed="rId2"/>
          <a:stretch>
            <a:fillRect/>
          </a:stretch>
        </p:blipFill>
        <p:spPr>
          <a:xfrm>
            <a:off x="5686857" y="-12184"/>
            <a:ext cx="3457143" cy="2361905"/>
          </a:xfrm>
          <a:prstGeom prst="rect">
            <a:avLst/>
          </a:prstGeom>
        </p:spPr>
      </p:pic>
      <p:sp>
        <p:nvSpPr>
          <p:cNvPr id="7" name="Rettangolo 6">
            <a:extLst>
              <a:ext uri="{FF2B5EF4-FFF2-40B4-BE49-F238E27FC236}">
                <a16:creationId xmlns:a16="http://schemas.microsoft.com/office/drawing/2014/main" id="{83FF153C-B582-4AE6-BEA6-B3DBD33DD356}"/>
              </a:ext>
            </a:extLst>
          </p:cNvPr>
          <p:cNvSpPr/>
          <p:nvPr/>
        </p:nvSpPr>
        <p:spPr>
          <a:xfrm>
            <a:off x="-30561" y="3325486"/>
            <a:ext cx="9192817" cy="1938992"/>
          </a:xfrm>
          <a:prstGeom prst="rect">
            <a:avLst/>
          </a:prstGeom>
          <a:solidFill>
            <a:srgbClr val="FFFF00"/>
          </a:solidFill>
          <a:ln w="38100">
            <a:solidFill>
              <a:srgbClr val="00B050"/>
            </a:solidFill>
          </a:ln>
        </p:spPr>
        <p:txBody>
          <a:bodyPr wrap="square">
            <a:spAutoFit/>
          </a:bodyPr>
          <a:lstStyle/>
          <a:p>
            <a:pPr marR="45720" algn="just" eaLnBrk="0" fontAlgn="base" hangingPunct="0">
              <a:spcBef>
                <a:spcPts val="205"/>
              </a:spcBef>
              <a:spcAft>
                <a:spcPts val="0"/>
              </a:spcAft>
            </a:pPr>
            <a:r>
              <a:rPr lang="it-IT" sz="2000" b="1" dirty="0">
                <a:effectLst/>
                <a:latin typeface="Arial" panose="020B0604020202020204" pitchFamily="34" charset="0"/>
                <a:ea typeface="Times New Roman" panose="02020603050405020304" pitchFamily="18" charset="0"/>
              </a:rPr>
              <a:t>L'IL-12 viene completamente stoppata dall'IL-10 e dal "fattore di crescita trasformante-beta" (TGF-</a:t>
            </a:r>
            <a:r>
              <a:rPr lang="en-US" sz="2000" b="1" dirty="0">
                <a:effectLst/>
                <a:latin typeface="Arial" panose="020B0604020202020204" pitchFamily="34" charset="0"/>
                <a:ea typeface="Times New Roman" panose="02020603050405020304" pitchFamily="18" charset="0"/>
              </a:rPr>
              <a:t>β</a:t>
            </a:r>
            <a:r>
              <a:rPr lang="it-IT" sz="2000" b="1" dirty="0">
                <a:effectLst/>
                <a:latin typeface="Arial" panose="020B0604020202020204" pitchFamily="34" charset="0"/>
                <a:ea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mentre viene </a:t>
            </a:r>
            <a:r>
              <a:rPr lang="it-IT" sz="2000" b="1" dirty="0">
                <a:effectLst/>
                <a:latin typeface="Arial" panose="020B0604020202020204" pitchFamily="34" charset="0"/>
                <a:ea typeface="Times New Roman" panose="02020603050405020304" pitchFamily="18" charset="0"/>
              </a:rPr>
              <a:t>parzialmente inibita dalla IL-4</a:t>
            </a:r>
            <a:r>
              <a:rPr lang="it-IT" sz="2000" dirty="0">
                <a:effectLst/>
                <a:latin typeface="Arial" panose="020B0604020202020204" pitchFamily="34" charset="0"/>
                <a:ea typeface="Times New Roman" panose="02020603050405020304" pitchFamily="18" charset="0"/>
              </a:rPr>
              <a:t>. Molto avvincenti sono le ricerche cliniche in corso che </a:t>
            </a:r>
            <a:r>
              <a:rPr lang="it-IT" sz="2000" b="1" dirty="0">
                <a:effectLst/>
                <a:latin typeface="Arial" panose="020B0604020202020204" pitchFamily="34" charset="0"/>
                <a:ea typeface="Times New Roman" panose="02020603050405020304" pitchFamily="18" charset="0"/>
              </a:rPr>
              <a:t>utilizzano IL-12 per rimarcare l’azione del sistema immunitario contro i tumori</a:t>
            </a:r>
            <a:r>
              <a:rPr lang="it-IT" sz="2000" dirty="0">
                <a:effectLst/>
                <a:latin typeface="Arial" panose="020B0604020202020204" pitchFamily="34" charset="0"/>
                <a:ea typeface="Times New Roman" panose="02020603050405020304" pitchFamily="18" charset="0"/>
              </a:rPr>
              <a:t>, magari combinate con altre citochine e </a:t>
            </a:r>
            <a:r>
              <a:rPr lang="it-IT" sz="2000" dirty="0" err="1">
                <a:effectLst/>
                <a:latin typeface="Arial" panose="020B0604020202020204" pitchFamily="34" charset="0"/>
                <a:ea typeface="Times New Roman" panose="02020603050405020304" pitchFamily="18" charset="0"/>
              </a:rPr>
              <a:t>chemiochine</a:t>
            </a:r>
            <a:r>
              <a:rPr lang="it-IT" sz="2000" dirty="0">
                <a:effectLst/>
                <a:latin typeface="Arial" panose="020B0604020202020204" pitchFamily="34" charset="0"/>
                <a:ea typeface="Times New Roman" panose="02020603050405020304" pitchFamily="18" charset="0"/>
              </a:rPr>
              <a:t> (soprattutto IL-2, IL-18, IL-15, ecc.) con l'obiettivo di amplificarne gli effetti anticancro e ridurne la tossicità.</a:t>
            </a:r>
            <a:endParaRPr lang="it-IT" sz="2000" dirty="0">
              <a:effectLst/>
              <a:latin typeface="Times New Roman" panose="02020603050405020304" pitchFamily="18" charset="0"/>
              <a:ea typeface="Times New Roman" panose="02020603050405020304" pitchFamily="18" charset="0"/>
            </a:endParaRPr>
          </a:p>
        </p:txBody>
      </p:sp>
      <p:sp>
        <p:nvSpPr>
          <p:cNvPr id="9" name="CasellaDiTesto 8">
            <a:extLst>
              <a:ext uri="{FF2B5EF4-FFF2-40B4-BE49-F238E27FC236}">
                <a16:creationId xmlns:a16="http://schemas.microsoft.com/office/drawing/2014/main" id="{C405EAB7-6958-4778-B5D1-A371CCBED06B}"/>
              </a:ext>
            </a:extLst>
          </p:cNvPr>
          <p:cNvSpPr txBox="1"/>
          <p:nvPr/>
        </p:nvSpPr>
        <p:spPr>
          <a:xfrm>
            <a:off x="1979712" y="5497966"/>
            <a:ext cx="4643120" cy="1200329"/>
          </a:xfrm>
          <a:prstGeom prst="rect">
            <a:avLst/>
          </a:prstGeom>
          <a:noFill/>
        </p:spPr>
        <p:txBody>
          <a:bodyPr wrap="square">
            <a:spAutoFit/>
          </a:bodyPr>
          <a:lstStyle/>
          <a:p>
            <a:r>
              <a:rPr lang="it-IT" sz="2400" dirty="0">
                <a:effectLst/>
                <a:latin typeface="Arial" panose="020B0604020202020204" pitchFamily="34" charset="0"/>
                <a:ea typeface="Times New Roman" panose="02020603050405020304" pitchFamily="18" charset="0"/>
              </a:rPr>
              <a:t>La risposta Th1 è carente nei Paesi industrializzati ove prevale la risposta Th2</a:t>
            </a:r>
            <a:endParaRPr lang="it-IT" sz="2400" dirty="0"/>
          </a:p>
        </p:txBody>
      </p:sp>
    </p:spTree>
    <p:extLst>
      <p:ext uri="{BB962C8B-B14F-4D97-AF65-F5344CB8AC3E}">
        <p14:creationId xmlns:p14="http://schemas.microsoft.com/office/powerpoint/2010/main" val="1950794853"/>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2" y="46048"/>
            <a:ext cx="9144001" cy="400110"/>
          </a:xfrm>
          <a:prstGeom prst="rect">
            <a:avLst/>
          </a:prstGeom>
          <a:solidFill>
            <a:schemeClr val="accent2">
              <a:lumMod val="20000"/>
              <a:lumOff val="80000"/>
            </a:schemeClr>
          </a:solidFill>
          <a:ln w="38100">
            <a:solidFill>
              <a:srgbClr val="0070C0"/>
            </a:solidFill>
          </a:ln>
        </p:spPr>
        <p:txBody>
          <a:bodyPr wrap="square">
            <a:spAutoFit/>
          </a:bodyPr>
          <a:lstStyle/>
          <a:p>
            <a:pPr marR="12700" algn="ctr">
              <a:spcAft>
                <a:spcPts val="2075"/>
              </a:spcAft>
              <a:tabLst>
                <a:tab pos="195580" algn="l"/>
              </a:tabLst>
            </a:pPr>
            <a:r>
              <a:rPr lang="it-IT" sz="2000" b="1" dirty="0">
                <a:solidFill>
                  <a:srgbClr val="C00000"/>
                </a:solidFill>
                <a:effectLst/>
                <a:latin typeface="Arial" panose="020B0604020202020204" pitchFamily="34" charset="0"/>
                <a:ea typeface="Times New Roman" panose="02020603050405020304" pitchFamily="18" charset="0"/>
              </a:rPr>
              <a:t>Il circuito Th2: la risposta nelle forme da patogeni extracellulari e allergeni</a:t>
            </a:r>
            <a:endParaRPr lang="it-IT" sz="2000" dirty="0">
              <a:solidFill>
                <a:srgbClr val="C00000"/>
              </a:solidFill>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1280" y="577859"/>
            <a:ext cx="9121223" cy="1015663"/>
          </a:xfrm>
          <a:prstGeom prst="rect">
            <a:avLst/>
          </a:prstGeom>
          <a:solidFill>
            <a:schemeClr val="accent1">
              <a:lumMod val="20000"/>
              <a:lumOff val="80000"/>
            </a:schemeClr>
          </a:solidFill>
          <a:ln w="38100">
            <a:solidFill>
              <a:srgbClr val="00B050"/>
            </a:solidFill>
          </a:ln>
        </p:spPr>
        <p:txBody>
          <a:bodyPr wrap="square">
            <a:spAutoFit/>
          </a:bodyPr>
          <a:lstStyle/>
          <a:p>
            <a:pPr marR="45720" algn="just" eaLnBrk="0" fontAlgn="base" hangingPunct="0">
              <a:spcBef>
                <a:spcPts val="205"/>
              </a:spcBef>
              <a:spcAft>
                <a:spcPts val="0"/>
              </a:spcAft>
            </a:pPr>
            <a:r>
              <a:rPr lang="it-IT" sz="2000" dirty="0">
                <a:effectLst/>
                <a:latin typeface="Arial" panose="020B0604020202020204" pitchFamily="34" charset="0"/>
                <a:ea typeface="Times New Roman" panose="02020603050405020304" pitchFamily="18" charset="0"/>
              </a:rPr>
              <a:t>La</a:t>
            </a:r>
            <a:r>
              <a:rPr lang="it-IT" sz="2000" i="1" dirty="0">
                <a:effectLst/>
                <a:latin typeface="Arial" panose="020B0604020202020204" pitchFamily="34" charset="0"/>
                <a:ea typeface="Times New Roman" panose="02020603050405020304" pitchFamily="18" charset="0"/>
              </a:rPr>
              <a:t> </a:t>
            </a:r>
            <a:r>
              <a:rPr lang="it-IT" sz="2000" i="0" dirty="0">
                <a:effectLst/>
                <a:latin typeface="Arial" panose="020B0604020202020204" pitchFamily="34" charset="0"/>
                <a:ea typeface="Times New Roman" panose="02020603050405020304" pitchFamily="18" charset="0"/>
              </a:rPr>
              <a:t>costellazione </a:t>
            </a:r>
            <a:r>
              <a:rPr lang="it-IT" sz="2000" dirty="0">
                <a:effectLst/>
                <a:latin typeface="Arial" panose="020B0604020202020204" pitchFamily="34" charset="0"/>
                <a:ea typeface="Times New Roman" panose="02020603050405020304" pitchFamily="18" charset="0"/>
              </a:rPr>
              <a:t>Th</a:t>
            </a:r>
            <a:r>
              <a:rPr lang="it-IT" sz="2000" i="0" dirty="0">
                <a:effectLst/>
                <a:latin typeface="Arial" panose="020B0604020202020204" pitchFamily="34" charset="0"/>
                <a:ea typeface="Times New Roman" panose="02020603050405020304" pitchFamily="18" charset="0"/>
              </a:rPr>
              <a:t>2 è </a:t>
            </a:r>
            <a:r>
              <a:rPr lang="it-IT" sz="2000" b="1" i="0" dirty="0">
                <a:solidFill>
                  <a:srgbClr val="C00000"/>
                </a:solidFill>
                <a:effectLst/>
                <a:latin typeface="Arial" panose="020B0604020202020204" pitchFamily="34" charset="0"/>
                <a:ea typeface="Times New Roman" panose="02020603050405020304" pitchFamily="18" charset="0"/>
              </a:rPr>
              <a:t>orientata in senso umorale/anticorpale</a:t>
            </a:r>
            <a:r>
              <a:rPr lang="it-IT" sz="2000" i="0" dirty="0">
                <a:effectLst/>
                <a:latin typeface="Arial" panose="020B0604020202020204" pitchFamily="34" charset="0"/>
                <a:ea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tramite </a:t>
            </a:r>
            <a:r>
              <a:rPr lang="it-IT" sz="2000" b="1" dirty="0">
                <a:solidFill>
                  <a:srgbClr val="C00000"/>
                </a:solidFill>
                <a:effectLst/>
                <a:latin typeface="Arial" panose="020B0604020202020204" pitchFamily="34" charset="0"/>
                <a:ea typeface="Times New Roman" panose="02020603050405020304" pitchFamily="18" charset="0"/>
              </a:rPr>
              <a:t>l'attivazione di mastociti ed eosinofili</a:t>
            </a:r>
            <a:r>
              <a:rPr lang="it-IT" sz="2000" dirty="0">
                <a:effectLst/>
                <a:latin typeface="Arial" panose="020B0604020202020204" pitchFamily="34" charset="0"/>
                <a:ea typeface="Times New Roman" panose="02020603050405020304" pitchFamily="18" charset="0"/>
              </a:rPr>
              <a:t>,</a:t>
            </a:r>
            <a:r>
              <a:rPr lang="it-IT" sz="2000" i="1" dirty="0">
                <a:effectLst/>
                <a:latin typeface="Arial" panose="020B0604020202020204" pitchFamily="34" charset="0"/>
                <a:ea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ed è tipica delle </a:t>
            </a:r>
            <a:r>
              <a:rPr lang="it-IT" sz="2000" b="1" dirty="0">
                <a:effectLst/>
                <a:latin typeface="Arial" panose="020B0604020202020204" pitchFamily="34" charset="0"/>
                <a:ea typeface="Times New Roman" panose="02020603050405020304" pitchFamily="18" charset="0"/>
              </a:rPr>
              <a:t>malattie allergiche, parassitarie e predomina </a:t>
            </a:r>
            <a:r>
              <a:rPr lang="it-IT" sz="2000" b="1" u="sng" dirty="0">
                <a:effectLst/>
                <a:latin typeface="Arial" panose="020B0604020202020204" pitchFamily="34" charset="0"/>
                <a:ea typeface="Times New Roman" panose="02020603050405020304" pitchFamily="18" charset="0"/>
              </a:rPr>
              <a:t>in corso di stress</a:t>
            </a:r>
            <a:r>
              <a:rPr lang="it-IT" sz="2000" u="sng" dirty="0">
                <a:effectLst/>
                <a:latin typeface="Arial" panose="020B0604020202020204" pitchFamily="34" charset="0"/>
                <a:ea typeface="Times New Roman" panose="02020603050405020304" pitchFamily="18" charset="0"/>
              </a:rPr>
              <a:t>. </a:t>
            </a:r>
            <a:endParaRPr lang="it-IT" sz="2000" u="sng" dirty="0">
              <a:effectLst/>
              <a:latin typeface="Times New Roman" panose="02020603050405020304" pitchFamily="18" charset="0"/>
              <a:ea typeface="Times New Roman" panose="02020603050405020304" pitchFamily="18" charset="0"/>
            </a:endParaRPr>
          </a:p>
        </p:txBody>
      </p:sp>
      <p:sp>
        <p:nvSpPr>
          <p:cNvPr id="7" name="Rettangolo 6">
            <a:extLst>
              <a:ext uri="{FF2B5EF4-FFF2-40B4-BE49-F238E27FC236}">
                <a16:creationId xmlns:a16="http://schemas.microsoft.com/office/drawing/2014/main" id="{83FF153C-B582-4AE6-BEA6-B3DBD33DD356}"/>
              </a:ext>
            </a:extLst>
          </p:cNvPr>
          <p:cNvSpPr/>
          <p:nvPr/>
        </p:nvSpPr>
        <p:spPr>
          <a:xfrm>
            <a:off x="-21251" y="1725223"/>
            <a:ext cx="9192817" cy="707886"/>
          </a:xfrm>
          <a:prstGeom prst="rect">
            <a:avLst/>
          </a:prstGeom>
          <a:solidFill>
            <a:srgbClr val="FFFF00"/>
          </a:solidFill>
          <a:ln w="38100">
            <a:solidFill>
              <a:srgbClr val="00B050"/>
            </a:solidFill>
          </a:ln>
        </p:spPr>
        <p:txBody>
          <a:bodyPr wrap="square">
            <a:spAutoFit/>
          </a:bodyPr>
          <a:lstStyle/>
          <a:p>
            <a:pPr marR="45720" algn="just" eaLnBrk="0" fontAlgn="base" hangingPunct="0">
              <a:spcBef>
                <a:spcPts val="205"/>
              </a:spcBef>
              <a:spcAft>
                <a:spcPts val="0"/>
              </a:spcAft>
            </a:pP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 loci prediletti dal circuito di tipo 2 sono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le mucose intestinali, respiratorie, degli organi ripro­duttivi</a:t>
            </a:r>
            <a:r>
              <a:rPr lang="it-IT" sz="2000" b="1" dirty="0">
                <a:solidFill>
                  <a:srgbClr val="C00000"/>
                </a:solidFill>
                <a:effectLst/>
                <a:latin typeface="Arial" panose="020B0604020202020204" pitchFamily="34" charset="0"/>
                <a:ea typeface="Times New Roman" panose="02020603050405020304" pitchFamily="18" charset="0"/>
              </a:rPr>
              <a:t>.</a:t>
            </a:r>
            <a:endParaRPr lang="it-IT" sz="2000" b="1" dirty="0">
              <a:solidFill>
                <a:srgbClr val="C00000"/>
              </a:solidFill>
              <a:effectLst/>
              <a:latin typeface="Times New Roman" panose="02020603050405020304" pitchFamily="18" charset="0"/>
              <a:ea typeface="Times New Roman" panose="02020603050405020304" pitchFamily="18" charset="0"/>
            </a:endParaRPr>
          </a:p>
        </p:txBody>
      </p:sp>
      <p:pic>
        <p:nvPicPr>
          <p:cNvPr id="4" name="Immagine 3">
            <a:extLst>
              <a:ext uri="{FF2B5EF4-FFF2-40B4-BE49-F238E27FC236}">
                <a16:creationId xmlns:a16="http://schemas.microsoft.com/office/drawing/2014/main" id="{B6DC2611-21E3-4C88-99D1-7AAA745282A6}"/>
              </a:ext>
            </a:extLst>
          </p:cNvPr>
          <p:cNvPicPr>
            <a:picLocks noChangeAspect="1"/>
          </p:cNvPicPr>
          <p:nvPr/>
        </p:nvPicPr>
        <p:blipFill>
          <a:blip r:embed="rId2"/>
          <a:stretch>
            <a:fillRect/>
          </a:stretch>
        </p:blipFill>
        <p:spPr>
          <a:xfrm>
            <a:off x="4817203" y="2447925"/>
            <a:ext cx="4305300" cy="4410075"/>
          </a:xfrm>
          <a:prstGeom prst="rect">
            <a:avLst/>
          </a:prstGeom>
        </p:spPr>
      </p:pic>
      <p:pic>
        <p:nvPicPr>
          <p:cNvPr id="10" name="Immagine 9">
            <a:extLst>
              <a:ext uri="{FF2B5EF4-FFF2-40B4-BE49-F238E27FC236}">
                <a16:creationId xmlns:a16="http://schemas.microsoft.com/office/drawing/2014/main" id="{F3221760-39CB-463A-80D6-C991EB088B74}"/>
              </a:ext>
            </a:extLst>
          </p:cNvPr>
          <p:cNvPicPr>
            <a:picLocks noChangeAspect="1"/>
          </p:cNvPicPr>
          <p:nvPr/>
        </p:nvPicPr>
        <p:blipFill>
          <a:blip r:embed="rId3"/>
          <a:stretch>
            <a:fillRect/>
          </a:stretch>
        </p:blipFill>
        <p:spPr>
          <a:xfrm>
            <a:off x="21497" y="3054692"/>
            <a:ext cx="4861970" cy="3038604"/>
          </a:xfrm>
          <a:prstGeom prst="rect">
            <a:avLst/>
          </a:prstGeom>
        </p:spPr>
      </p:pic>
    </p:spTree>
    <p:extLst>
      <p:ext uri="{BB962C8B-B14F-4D97-AF65-F5344CB8AC3E}">
        <p14:creationId xmlns:p14="http://schemas.microsoft.com/office/powerpoint/2010/main" val="623523167"/>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52">
            <a:extLst>
              <a:ext uri="{FF2B5EF4-FFF2-40B4-BE49-F238E27FC236}">
                <a16:creationId xmlns:a16="http://schemas.microsoft.com/office/drawing/2014/main" id="{A6D1F3B7-0160-48BD-BFE6-51C3B4A9C4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63" y="4763"/>
            <a:ext cx="9139237" cy="6836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sellaDiTesto 3">
            <a:extLst>
              <a:ext uri="{FF2B5EF4-FFF2-40B4-BE49-F238E27FC236}">
                <a16:creationId xmlns:a16="http://schemas.microsoft.com/office/drawing/2014/main" id="{A7F80768-2D6B-484A-8604-D82901D78DD5}"/>
              </a:ext>
            </a:extLst>
          </p:cNvPr>
          <p:cNvSpPr txBox="1"/>
          <p:nvPr/>
        </p:nvSpPr>
        <p:spPr>
          <a:xfrm>
            <a:off x="107504" y="6516052"/>
            <a:ext cx="4968552" cy="369332"/>
          </a:xfrm>
          <a:prstGeom prst="rect">
            <a:avLst/>
          </a:prstGeom>
          <a:solidFill>
            <a:schemeClr val="bg1"/>
          </a:solidFill>
        </p:spPr>
        <p:txBody>
          <a:bodyPr wrap="square" rtlCol="0">
            <a:spAutoFit/>
          </a:bodyPr>
          <a:lstStyle/>
          <a:p>
            <a:endParaRPr lang="it-IT" dirty="0"/>
          </a:p>
        </p:txBody>
      </p:sp>
      <p:sp>
        <p:nvSpPr>
          <p:cNvPr id="7" name="CasellaDiTesto 6">
            <a:extLst>
              <a:ext uri="{FF2B5EF4-FFF2-40B4-BE49-F238E27FC236}">
                <a16:creationId xmlns:a16="http://schemas.microsoft.com/office/drawing/2014/main" id="{1104B8B8-30AB-4AD0-92D0-7DD234A2BE59}"/>
              </a:ext>
            </a:extLst>
          </p:cNvPr>
          <p:cNvSpPr txBox="1"/>
          <p:nvPr/>
        </p:nvSpPr>
        <p:spPr>
          <a:xfrm>
            <a:off x="5436096" y="188641"/>
            <a:ext cx="3816424" cy="523220"/>
          </a:xfrm>
          <a:prstGeom prst="rect">
            <a:avLst/>
          </a:prstGeom>
          <a:noFill/>
        </p:spPr>
        <p:txBody>
          <a:bodyPr wrap="square">
            <a:spAutoFit/>
          </a:bodyPr>
          <a:lstStyle/>
          <a:p>
            <a:r>
              <a:rPr lang="it-IT" sz="1400" b="0" i="0" u="none" strike="noStrike" spc="0" dirty="0">
                <a:solidFill>
                  <a:srgbClr val="000000"/>
                </a:solidFill>
                <a:effectLst/>
                <a:latin typeface="Arial" panose="020B0604020202020204" pitchFamily="34" charset="0"/>
                <a:ea typeface="Book Antiqua" panose="02040602050305030304" pitchFamily="18" charset="0"/>
                <a:cs typeface="Arial" panose="020B0604020202020204" pitchFamily="34" charset="0"/>
              </a:rPr>
              <a:t>le cosid­dette </a:t>
            </a:r>
            <a:r>
              <a:rPr lang="it-IT" sz="1400" b="1" i="0" u="none" strike="noStrike" spc="0" dirty="0">
                <a:solidFill>
                  <a:srgbClr val="000000"/>
                </a:solidFill>
                <a:effectLst/>
                <a:latin typeface="Arial" panose="020B0604020202020204" pitchFamily="34" charset="0"/>
                <a:ea typeface="Book Antiqua" panose="02040602050305030304" pitchFamily="18" charset="0"/>
                <a:cs typeface="Arial" panose="020B0604020202020204" pitchFamily="34" charset="0"/>
              </a:rPr>
              <a:t>"cellule a spazzola" o "a ciuffo" </a:t>
            </a:r>
            <a:endParaRPr lang="it-IT" sz="1400" dirty="0"/>
          </a:p>
        </p:txBody>
      </p:sp>
      <p:sp>
        <p:nvSpPr>
          <p:cNvPr id="11" name="CasellaDiTesto 10">
            <a:extLst>
              <a:ext uri="{FF2B5EF4-FFF2-40B4-BE49-F238E27FC236}">
                <a16:creationId xmlns:a16="http://schemas.microsoft.com/office/drawing/2014/main" id="{789DDB6A-05CF-4135-8BFC-A69069EA6273}"/>
              </a:ext>
            </a:extLst>
          </p:cNvPr>
          <p:cNvSpPr txBox="1"/>
          <p:nvPr/>
        </p:nvSpPr>
        <p:spPr>
          <a:xfrm>
            <a:off x="1275734" y="2475578"/>
            <a:ext cx="2632092" cy="523220"/>
          </a:xfrm>
          <a:prstGeom prst="rect">
            <a:avLst/>
          </a:prstGeom>
          <a:noFill/>
        </p:spPr>
        <p:txBody>
          <a:bodyPr wrap="square">
            <a:spAutoFit/>
          </a:bodyPr>
          <a:lstStyle/>
          <a:p>
            <a:r>
              <a:rPr lang="it-IT" sz="1400" i="0" u="none" strike="noStrike" spc="0" dirty="0">
                <a:solidFill>
                  <a:srgbClr val="000000"/>
                </a:solidFill>
                <a:effectLst/>
                <a:latin typeface="Arial" panose="020B0604020202020204" pitchFamily="34" charset="0"/>
                <a:ea typeface="Book Antiqua" panose="02040602050305030304" pitchFamily="18" charset="0"/>
                <a:cs typeface="Arial" panose="020B0604020202020204" pitchFamily="34" charset="0"/>
              </a:rPr>
              <a:t>inducono le cellule cosiddette "a calice" a produrre muco</a:t>
            </a:r>
            <a:endParaRPr lang="it-IT" sz="1400" dirty="0"/>
          </a:p>
        </p:txBody>
      </p:sp>
      <p:sp>
        <p:nvSpPr>
          <p:cNvPr id="10" name="Freccia a destra 9">
            <a:extLst>
              <a:ext uri="{FF2B5EF4-FFF2-40B4-BE49-F238E27FC236}">
                <a16:creationId xmlns:a16="http://schemas.microsoft.com/office/drawing/2014/main" id="{DD6212EC-26DE-4BBD-97C3-B64F9AD24BA7}"/>
              </a:ext>
            </a:extLst>
          </p:cNvPr>
          <p:cNvSpPr/>
          <p:nvPr/>
        </p:nvSpPr>
        <p:spPr>
          <a:xfrm rot="13458890">
            <a:off x="3492380" y="2898027"/>
            <a:ext cx="377200" cy="10304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4" name="CasellaDiTesto 13">
            <a:extLst>
              <a:ext uri="{FF2B5EF4-FFF2-40B4-BE49-F238E27FC236}">
                <a16:creationId xmlns:a16="http://schemas.microsoft.com/office/drawing/2014/main" id="{6D02C0A4-DA9B-4248-997C-9A442D3B0EA7}"/>
              </a:ext>
            </a:extLst>
          </p:cNvPr>
          <p:cNvSpPr txBox="1"/>
          <p:nvPr/>
        </p:nvSpPr>
        <p:spPr>
          <a:xfrm>
            <a:off x="92792" y="6146720"/>
            <a:ext cx="4678680" cy="307777"/>
          </a:xfrm>
          <a:prstGeom prst="rect">
            <a:avLst/>
          </a:prstGeom>
          <a:noFill/>
        </p:spPr>
        <p:txBody>
          <a:bodyPr wrap="square">
            <a:spAutoFit/>
          </a:bodyPr>
          <a:lstStyle/>
          <a:p>
            <a:r>
              <a:rPr lang="it-IT" sz="1400" dirty="0">
                <a:effectLst/>
                <a:latin typeface="Arial" panose="020B0604020202020204" pitchFamily="34" charset="0"/>
                <a:ea typeface="Times New Roman" panose="02020603050405020304" pitchFamily="18" charset="0"/>
                <a:cs typeface="Arial" panose="020B0604020202020204" pitchFamily="34" charset="0"/>
              </a:rPr>
              <a:t>recluta eosinofili in presenza di parassiti</a:t>
            </a:r>
            <a:endParaRPr lang="it-IT" sz="1400" dirty="0"/>
          </a:p>
        </p:txBody>
      </p:sp>
      <p:sp>
        <p:nvSpPr>
          <p:cNvPr id="13" name="Freccia a destra 12">
            <a:extLst>
              <a:ext uri="{FF2B5EF4-FFF2-40B4-BE49-F238E27FC236}">
                <a16:creationId xmlns:a16="http://schemas.microsoft.com/office/drawing/2014/main" id="{A95F7BE8-1491-4AFE-8251-0A3EC7948ED2}"/>
              </a:ext>
            </a:extLst>
          </p:cNvPr>
          <p:cNvSpPr/>
          <p:nvPr/>
        </p:nvSpPr>
        <p:spPr>
          <a:xfrm rot="8493497">
            <a:off x="2141902" y="5934966"/>
            <a:ext cx="627853" cy="4571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97794412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FFB0DED2-1CD2-4A79-9730-39199EBFD591}"/>
              </a:ext>
            </a:extLst>
          </p:cNvPr>
          <p:cNvPicPr>
            <a:picLocks noChangeAspect="1"/>
          </p:cNvPicPr>
          <p:nvPr/>
        </p:nvPicPr>
        <p:blipFill>
          <a:blip r:embed="rId2"/>
          <a:stretch>
            <a:fillRect/>
          </a:stretch>
        </p:blipFill>
        <p:spPr>
          <a:xfrm>
            <a:off x="-540568" y="-819472"/>
            <a:ext cx="9144000" cy="6858000"/>
          </a:xfrm>
          <a:prstGeom prst="rect">
            <a:avLst/>
          </a:prstGeom>
        </p:spPr>
      </p:pic>
      <p:sp>
        <p:nvSpPr>
          <p:cNvPr id="2" name="Rettangolo 1">
            <a:extLst>
              <a:ext uri="{FF2B5EF4-FFF2-40B4-BE49-F238E27FC236}">
                <a16:creationId xmlns:a16="http://schemas.microsoft.com/office/drawing/2014/main" id="{DC777565-1895-4BF4-B831-9A26F2B778AC}"/>
              </a:ext>
            </a:extLst>
          </p:cNvPr>
          <p:cNvSpPr/>
          <p:nvPr/>
        </p:nvSpPr>
        <p:spPr>
          <a:xfrm>
            <a:off x="4987110" y="49392"/>
            <a:ext cx="4139951" cy="2308324"/>
          </a:xfrm>
          <a:prstGeom prst="rect">
            <a:avLst/>
          </a:prstGeom>
          <a:solidFill>
            <a:schemeClr val="accent2">
              <a:lumMod val="20000"/>
              <a:lumOff val="80000"/>
            </a:schemeClr>
          </a:solidFill>
          <a:ln w="38100">
            <a:solidFill>
              <a:srgbClr val="0070C0"/>
            </a:solidFill>
          </a:ln>
        </p:spPr>
        <p:txBody>
          <a:bodyPr wrap="square">
            <a:spAutoFit/>
          </a:bodyPr>
          <a:lstStyle/>
          <a:p>
            <a:r>
              <a:rPr lang="it-IT" b="1" dirty="0">
                <a:effectLst/>
                <a:latin typeface="Arial" panose="020B0604020202020204" pitchFamily="34" charset="0"/>
                <a:ea typeface="Times New Roman" panose="02020603050405020304" pitchFamily="18" charset="0"/>
                <a:cs typeface="Arial" panose="020B0604020202020204" pitchFamily="34" charset="0"/>
              </a:rPr>
              <a:t>L’</a:t>
            </a:r>
            <a:r>
              <a:rPr lang="it-IT" b="1" dirty="0" err="1">
                <a:effectLst/>
                <a:latin typeface="Arial" panose="020B0604020202020204" pitchFamily="34" charset="0"/>
                <a:ea typeface="Times New Roman" panose="02020603050405020304" pitchFamily="18" charset="0"/>
                <a:cs typeface="Arial" panose="020B0604020202020204" pitchFamily="34" charset="0"/>
              </a:rPr>
              <a:t>interluchina</a:t>
            </a:r>
            <a:r>
              <a:rPr lang="it-IT" b="1" dirty="0">
                <a:effectLst/>
                <a:latin typeface="Arial" panose="020B0604020202020204" pitchFamily="34" charset="0"/>
                <a:ea typeface="Times New Roman" panose="02020603050405020304" pitchFamily="18" charset="0"/>
                <a:cs typeface="Arial" panose="020B0604020202020204" pitchFamily="34" charset="0"/>
              </a:rPr>
              <a:t> 4 </a:t>
            </a:r>
            <a:r>
              <a:rPr lang="it-IT" dirty="0">
                <a:effectLst/>
                <a:latin typeface="Arial" panose="020B0604020202020204" pitchFamily="34" charset="0"/>
                <a:ea typeface="Times New Roman" panose="02020603050405020304" pitchFamily="18" charset="0"/>
                <a:cs typeface="Arial" panose="020B0604020202020204" pitchFamily="34" charset="0"/>
              </a:rPr>
              <a:t>induce l’</a:t>
            </a:r>
            <a:r>
              <a:rPr lang="it-IT" b="1" dirty="0">
                <a:effectLst/>
                <a:latin typeface="Arial" panose="020B0604020202020204" pitchFamily="34" charset="0"/>
                <a:ea typeface="Times New Roman" panose="02020603050405020304" pitchFamily="18" charset="0"/>
                <a:cs typeface="Arial" panose="020B0604020202020204" pitchFamily="34" charset="0"/>
              </a:rPr>
              <a:t>attivazione di STAT 6</a:t>
            </a:r>
            <a:r>
              <a:rPr lang="it-IT" dirty="0">
                <a:effectLst/>
                <a:latin typeface="Arial" panose="020B0604020202020204" pitchFamily="34" charset="0"/>
                <a:ea typeface="Times New Roman" panose="02020603050405020304" pitchFamily="18" charset="0"/>
                <a:cs typeface="Arial" panose="020B0604020202020204" pitchFamily="34" charset="0"/>
              </a:rPr>
              <a:t>, promuove </a:t>
            </a:r>
            <a:r>
              <a:rPr lang="it-IT" b="1" dirty="0">
                <a:effectLst/>
                <a:latin typeface="Arial" panose="020B0604020202020204" pitchFamily="34" charset="0"/>
                <a:ea typeface="Times New Roman" panose="02020603050405020304" pitchFamily="18" charset="0"/>
                <a:cs typeface="Arial" panose="020B0604020202020204" pitchFamily="34" charset="0"/>
              </a:rPr>
              <a:t>l’espressione di </a:t>
            </a:r>
            <a:r>
              <a:rPr lang="it-IT" i="1" dirty="0">
                <a:effectLst/>
                <a:latin typeface="Arial" panose="020B0604020202020204" pitchFamily="34" charset="0"/>
                <a:ea typeface="Times New Roman" panose="02020603050405020304" pitchFamily="18" charset="0"/>
                <a:cs typeface="Arial" panose="020B0604020202020204" pitchFamily="34" charset="0"/>
              </a:rPr>
              <a:t>GATA-</a:t>
            </a:r>
            <a:r>
              <a:rPr lang="it-IT" i="1" dirty="0" err="1">
                <a:effectLst/>
                <a:latin typeface="Arial" panose="020B0604020202020204" pitchFamily="34" charset="0"/>
                <a:ea typeface="Times New Roman" panose="02020603050405020304" pitchFamily="18" charset="0"/>
                <a:cs typeface="Arial" panose="020B0604020202020204" pitchFamily="34" charset="0"/>
              </a:rPr>
              <a:t>binding</a:t>
            </a:r>
            <a:r>
              <a:rPr lang="it-IT" i="1" dirty="0">
                <a:effectLst/>
                <a:latin typeface="Arial" panose="020B0604020202020204" pitchFamily="34" charset="0"/>
                <a:ea typeface="Times New Roman" panose="02020603050405020304" pitchFamily="18" charset="0"/>
                <a:cs typeface="Arial" panose="020B0604020202020204" pitchFamily="34" charset="0"/>
              </a:rPr>
              <a:t> </a:t>
            </a:r>
            <a:r>
              <a:rPr lang="it-IT" i="1" dirty="0" err="1">
                <a:effectLst/>
                <a:latin typeface="Arial" panose="020B0604020202020204" pitchFamily="34" charset="0"/>
                <a:ea typeface="Times New Roman" panose="02020603050405020304" pitchFamily="18" charset="0"/>
                <a:cs typeface="Arial" panose="020B0604020202020204" pitchFamily="34" charset="0"/>
              </a:rPr>
              <a:t>protein</a:t>
            </a:r>
            <a:r>
              <a:rPr lang="it-IT" i="1" dirty="0">
                <a:effectLst/>
                <a:latin typeface="Arial" panose="020B0604020202020204" pitchFamily="34" charset="0"/>
                <a:ea typeface="Times New Roman" panose="02020603050405020304" pitchFamily="18" charset="0"/>
                <a:cs typeface="Arial" panose="020B0604020202020204" pitchFamily="34" charset="0"/>
              </a:rPr>
              <a:t> 3</a:t>
            </a:r>
            <a:r>
              <a:rPr lang="it-IT" dirty="0">
                <a:effectLst/>
                <a:latin typeface="Arial" panose="020B0604020202020204" pitchFamily="34" charset="0"/>
                <a:ea typeface="Times New Roman" panose="02020603050405020304" pitchFamily="18" charset="0"/>
                <a:cs typeface="Arial" panose="020B0604020202020204" pitchFamily="34" charset="0"/>
              </a:rPr>
              <a:t> (</a:t>
            </a:r>
            <a:r>
              <a:rPr lang="it-IT" b="1" dirty="0">
                <a:effectLst/>
                <a:latin typeface="Arial" panose="020B0604020202020204" pitchFamily="34" charset="0"/>
                <a:ea typeface="Times New Roman" panose="02020603050405020304" pitchFamily="18" charset="0"/>
                <a:cs typeface="Arial" panose="020B0604020202020204" pitchFamily="34" charset="0"/>
              </a:rPr>
              <a:t>GATA3</a:t>
            </a:r>
            <a:r>
              <a:rPr lang="it-IT" dirty="0">
                <a:effectLst/>
                <a:latin typeface="Arial" panose="020B0604020202020204" pitchFamily="34" charset="0"/>
                <a:ea typeface="Times New Roman" panose="02020603050405020304" pitchFamily="18" charset="0"/>
                <a:cs typeface="Arial" panose="020B0604020202020204" pitchFamily="34" charset="0"/>
              </a:rPr>
              <a:t>), essenziale per la </a:t>
            </a:r>
            <a:r>
              <a:rPr lang="it-IT" b="1" dirty="0">
                <a:effectLst/>
                <a:latin typeface="Arial" panose="020B0604020202020204" pitchFamily="34" charset="0"/>
                <a:ea typeface="Times New Roman" panose="02020603050405020304" pitchFamily="18" charset="0"/>
                <a:cs typeface="Arial" panose="020B0604020202020204" pitchFamily="34" charset="0"/>
              </a:rPr>
              <a:t>differenziazione Th2 </a:t>
            </a:r>
            <a:r>
              <a:rPr lang="it-IT" dirty="0">
                <a:effectLst/>
                <a:latin typeface="Arial" panose="020B0604020202020204" pitchFamily="34" charset="0"/>
                <a:ea typeface="Times New Roman" panose="02020603050405020304" pitchFamily="18" charset="0"/>
                <a:cs typeface="Arial" panose="020B0604020202020204" pitchFamily="34" charset="0"/>
              </a:rPr>
              <a:t>e per la </a:t>
            </a:r>
            <a:r>
              <a:rPr lang="it-IT" b="1" dirty="0">
                <a:effectLst/>
                <a:latin typeface="Arial" panose="020B0604020202020204" pitchFamily="34" charset="0"/>
                <a:ea typeface="Times New Roman" panose="02020603050405020304" pitchFamily="18" charset="0"/>
                <a:cs typeface="Arial" panose="020B0604020202020204" pitchFamily="34" charset="0"/>
              </a:rPr>
              <a:t>produzione della stessa IL-4</a:t>
            </a:r>
            <a:r>
              <a:rPr lang="it-IT" dirty="0">
                <a:effectLst/>
                <a:latin typeface="Arial" panose="020B0604020202020204" pitchFamily="34" charset="0"/>
                <a:ea typeface="Times New Roman" panose="02020603050405020304" pitchFamily="18" charset="0"/>
                <a:cs typeface="Arial" panose="020B0604020202020204" pitchFamily="34" charset="0"/>
              </a:rPr>
              <a:t>, ed inoltre </a:t>
            </a:r>
            <a:r>
              <a:rPr lang="it-IT" b="1" dirty="0">
                <a:effectLst/>
                <a:latin typeface="Arial" panose="020B0604020202020204" pitchFamily="34" charset="0"/>
                <a:ea typeface="Times New Roman" panose="02020603050405020304" pitchFamily="18" charset="0"/>
                <a:cs typeface="Arial" panose="020B0604020202020204" pitchFamily="34" charset="0"/>
              </a:rPr>
              <a:t>stimola i linfociti B e la produzione di Ig E </a:t>
            </a:r>
            <a:r>
              <a:rPr lang="it-IT" b="1" dirty="0" err="1">
                <a:effectLst/>
                <a:latin typeface="Arial" panose="020B0604020202020204" pitchFamily="34" charset="0"/>
                <a:ea typeface="Times New Roman" panose="02020603050405020304" pitchFamily="18" charset="0"/>
                <a:cs typeface="Arial" panose="020B0604020202020204" pitchFamily="34" charset="0"/>
              </a:rPr>
              <a:t>e</a:t>
            </a:r>
            <a:r>
              <a:rPr lang="it-IT" b="1" dirty="0">
                <a:effectLst/>
                <a:latin typeface="Arial" panose="020B0604020202020204" pitchFamily="34" charset="0"/>
                <a:ea typeface="Times New Roman" panose="02020603050405020304" pitchFamily="18" charset="0"/>
                <a:cs typeface="Arial" panose="020B0604020202020204" pitchFamily="34" charset="0"/>
              </a:rPr>
              <a:t> inibisce l’IFN-</a:t>
            </a:r>
            <a:r>
              <a:rPr lang="en-US" b="1" dirty="0">
                <a:effectLst/>
                <a:latin typeface="Arial" panose="020B0604020202020204" pitchFamily="34" charset="0"/>
                <a:ea typeface="Times New Roman" panose="02020603050405020304" pitchFamily="18" charset="0"/>
                <a:cs typeface="Arial" panose="020B0604020202020204" pitchFamily="34" charset="0"/>
              </a:rPr>
              <a:t>γ</a:t>
            </a:r>
            <a:r>
              <a:rPr lang="it-IT" dirty="0">
                <a:effectLst/>
                <a:latin typeface="Arial" panose="020B0604020202020204" pitchFamily="34" charset="0"/>
                <a:ea typeface="Times New Roman" panose="02020603050405020304" pitchFamily="18" charset="0"/>
                <a:cs typeface="Arial" panose="020B0604020202020204" pitchFamily="34" charset="0"/>
              </a:rPr>
              <a:t>.</a:t>
            </a:r>
          </a:p>
        </p:txBody>
      </p:sp>
      <p:pic>
        <p:nvPicPr>
          <p:cNvPr id="8" name="Immagine 7">
            <a:extLst>
              <a:ext uri="{FF2B5EF4-FFF2-40B4-BE49-F238E27FC236}">
                <a16:creationId xmlns:a16="http://schemas.microsoft.com/office/drawing/2014/main" id="{1D2F1894-8713-47D7-B512-CFEFC5B9F324}"/>
              </a:ext>
            </a:extLst>
          </p:cNvPr>
          <p:cNvPicPr>
            <a:picLocks noChangeAspect="1"/>
          </p:cNvPicPr>
          <p:nvPr/>
        </p:nvPicPr>
        <p:blipFill>
          <a:blip r:embed="rId3"/>
          <a:stretch>
            <a:fillRect/>
          </a:stretch>
        </p:blipFill>
        <p:spPr>
          <a:xfrm>
            <a:off x="4725295" y="2391482"/>
            <a:ext cx="4139951" cy="3218443"/>
          </a:xfrm>
          <a:prstGeom prst="rect">
            <a:avLst/>
          </a:prstGeom>
        </p:spPr>
      </p:pic>
    </p:spTree>
    <p:extLst>
      <p:ext uri="{BB962C8B-B14F-4D97-AF65-F5344CB8AC3E}">
        <p14:creationId xmlns:p14="http://schemas.microsoft.com/office/powerpoint/2010/main" val="3652950163"/>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8C5603BC-A20D-4FA2-AB6E-68B1001416F7}"/>
              </a:ext>
            </a:extLst>
          </p:cNvPr>
          <p:cNvPicPr>
            <a:picLocks noChangeAspect="1"/>
          </p:cNvPicPr>
          <p:nvPr/>
        </p:nvPicPr>
        <p:blipFill>
          <a:blip r:embed="rId2"/>
          <a:stretch>
            <a:fillRect/>
          </a:stretch>
        </p:blipFill>
        <p:spPr>
          <a:xfrm>
            <a:off x="539552" y="117515"/>
            <a:ext cx="7848872" cy="6622969"/>
          </a:xfrm>
          <a:prstGeom prst="rect">
            <a:avLst/>
          </a:prstGeom>
        </p:spPr>
      </p:pic>
    </p:spTree>
    <p:extLst>
      <p:ext uri="{BB962C8B-B14F-4D97-AF65-F5344CB8AC3E}">
        <p14:creationId xmlns:p14="http://schemas.microsoft.com/office/powerpoint/2010/main" val="37418639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7868AB0D-456A-4835-A034-A0AE225ECD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75" y="6351"/>
            <a:ext cx="5415027" cy="2846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Immagine 4">
            <a:extLst>
              <a:ext uri="{FF2B5EF4-FFF2-40B4-BE49-F238E27FC236}">
                <a16:creationId xmlns:a16="http://schemas.microsoft.com/office/drawing/2014/main" id="{0265F7B4-9A77-422D-BBC4-E94BD25864AF}"/>
              </a:ext>
            </a:extLst>
          </p:cNvPr>
          <p:cNvPicPr>
            <a:picLocks noChangeAspect="1"/>
          </p:cNvPicPr>
          <p:nvPr/>
        </p:nvPicPr>
        <p:blipFill>
          <a:blip r:embed="rId3"/>
          <a:stretch>
            <a:fillRect/>
          </a:stretch>
        </p:blipFill>
        <p:spPr>
          <a:xfrm>
            <a:off x="3347864" y="2932804"/>
            <a:ext cx="5501598" cy="3744820"/>
          </a:xfrm>
          <a:prstGeom prst="rect">
            <a:avLst/>
          </a:prstGeom>
        </p:spPr>
      </p:pic>
      <p:sp>
        <p:nvSpPr>
          <p:cNvPr id="3" name="Rettangolo 2">
            <a:extLst>
              <a:ext uri="{FF2B5EF4-FFF2-40B4-BE49-F238E27FC236}">
                <a16:creationId xmlns:a16="http://schemas.microsoft.com/office/drawing/2014/main" id="{3D2C42C9-7AC9-4D82-9B79-353ABE97997A}"/>
              </a:ext>
            </a:extLst>
          </p:cNvPr>
          <p:cNvSpPr/>
          <p:nvPr/>
        </p:nvSpPr>
        <p:spPr>
          <a:xfrm>
            <a:off x="5652120" y="44624"/>
            <a:ext cx="3491879" cy="3139321"/>
          </a:xfrm>
          <a:prstGeom prst="rect">
            <a:avLst/>
          </a:prstGeom>
          <a:solidFill>
            <a:schemeClr val="accent1">
              <a:lumMod val="20000"/>
              <a:lumOff val="80000"/>
            </a:schemeClr>
          </a:solidFill>
          <a:ln w="38100">
            <a:solidFill>
              <a:srgbClr val="00B050"/>
            </a:solidFill>
          </a:ln>
        </p:spPr>
        <p:txBody>
          <a:bodyPr wrap="square">
            <a:spAutoFit/>
          </a:bodyPr>
          <a:lstStyle/>
          <a:p>
            <a:r>
              <a:rPr lang="it-IT" dirty="0">
                <a:latin typeface="Arial" panose="020B0604020202020204" pitchFamily="34" charset="0"/>
                <a:cs typeface="Arial" panose="020B0604020202020204" pitchFamily="34" charset="0"/>
              </a:rPr>
              <a:t>I principali rischi, derivanti da un'eccessiva e protratta stimolazione di questo circuito, sono </a:t>
            </a:r>
            <a:r>
              <a:rPr lang="it-IT" b="1" dirty="0">
                <a:solidFill>
                  <a:srgbClr val="C00000"/>
                </a:solidFill>
                <a:latin typeface="Arial" panose="020B0604020202020204" pitchFamily="34" charset="0"/>
                <a:cs typeface="Arial" panose="020B0604020202020204" pitchFamily="34" charset="0"/>
              </a:rPr>
              <a:t>l'iperattività allergica </a:t>
            </a:r>
            <a:r>
              <a:rPr lang="it-IT" dirty="0">
                <a:latin typeface="Arial" panose="020B0604020202020204" pitchFamily="34" charset="0"/>
                <a:cs typeface="Arial" panose="020B0604020202020204" pitchFamily="34" charset="0"/>
              </a:rPr>
              <a:t>e anche il </a:t>
            </a:r>
            <a:r>
              <a:rPr lang="it-IT" b="1" dirty="0">
                <a:solidFill>
                  <a:srgbClr val="C00000"/>
                </a:solidFill>
                <a:latin typeface="Arial" panose="020B0604020202020204" pitchFamily="34" charset="0"/>
                <a:cs typeface="Arial" panose="020B0604020202020204" pitchFamily="34" charset="0"/>
              </a:rPr>
              <a:t>peggioramento del decorso di patologia tumorale</a:t>
            </a:r>
            <a:r>
              <a:rPr lang="it-IT" dirty="0">
                <a:latin typeface="Arial" panose="020B0604020202020204" pitchFamily="34" charset="0"/>
                <a:cs typeface="Arial" panose="020B0604020202020204" pitchFamily="34" charset="0"/>
              </a:rPr>
              <a:t>, poiché questo tipo di infiammazione, che non è efficace contro il tumore, spiana la strada alla diffusione delle metastasi. </a:t>
            </a:r>
          </a:p>
        </p:txBody>
      </p:sp>
      <p:sp>
        <p:nvSpPr>
          <p:cNvPr id="4" name="Rettangolo 3">
            <a:extLst>
              <a:ext uri="{FF2B5EF4-FFF2-40B4-BE49-F238E27FC236}">
                <a16:creationId xmlns:a16="http://schemas.microsoft.com/office/drawing/2014/main" id="{4E4F5D04-8B85-4C4A-B0C9-E64D7A3CB701}"/>
              </a:ext>
            </a:extLst>
          </p:cNvPr>
          <p:cNvSpPr/>
          <p:nvPr/>
        </p:nvSpPr>
        <p:spPr>
          <a:xfrm>
            <a:off x="107504" y="4020507"/>
            <a:ext cx="3024336" cy="2308324"/>
          </a:xfrm>
          <a:prstGeom prst="rect">
            <a:avLst/>
          </a:prstGeom>
          <a:solidFill>
            <a:srgbClr val="FFFF00"/>
          </a:solidFill>
          <a:ln w="38100">
            <a:solidFill>
              <a:srgbClr val="C00000"/>
            </a:solidFill>
          </a:ln>
        </p:spPr>
        <p:txBody>
          <a:bodyPr wrap="square">
            <a:spAutoFit/>
          </a:bodyPr>
          <a:lstStyle/>
          <a:p>
            <a:pPr algn="just"/>
            <a:r>
              <a:rPr lang="it-IT" dirty="0">
                <a:latin typeface="Arial" panose="020B0604020202020204" pitchFamily="34" charset="0"/>
                <a:cs typeface="Arial" panose="020B0604020202020204" pitchFamily="34" charset="0"/>
              </a:rPr>
              <a:t>Infine, l'iperattività del circuito di tipo 2 può essere presente in </a:t>
            </a:r>
            <a:r>
              <a:rPr lang="it-IT" b="1" u="sng" dirty="0">
                <a:solidFill>
                  <a:srgbClr val="C00000"/>
                </a:solidFill>
                <a:latin typeface="Arial" panose="020B0604020202020204" pitchFamily="34" charset="0"/>
                <a:cs typeface="Arial" panose="020B0604020202020204" pitchFamily="34" charset="0"/>
              </a:rPr>
              <a:t>patologie autoimmuni basate sulla produzione di autoanticorpi</a:t>
            </a:r>
            <a:r>
              <a:rPr lang="it-IT" dirty="0">
                <a:latin typeface="Arial" panose="020B0604020202020204" pitchFamily="34" charset="0"/>
                <a:cs typeface="Arial" panose="020B0604020202020204" pitchFamily="34" charset="0"/>
              </a:rPr>
              <a:t>, come il lupus eritematoso sistemico e la tiroidite di Graves.</a:t>
            </a:r>
            <a:endParaRPr lang="it-IT"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90681264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20319" y="0"/>
            <a:ext cx="4592320" cy="6678751"/>
          </a:xfrm>
          <a:prstGeom prst="rect">
            <a:avLst/>
          </a:prstGeom>
          <a:solidFill>
            <a:schemeClr val="accent2">
              <a:lumMod val="20000"/>
              <a:lumOff val="80000"/>
            </a:schemeClr>
          </a:solidFill>
          <a:ln w="38100">
            <a:solidFill>
              <a:srgbClr val="0070C0"/>
            </a:solidFill>
          </a:ln>
        </p:spPr>
        <p:txBody>
          <a:bodyPr wrap="square">
            <a:spAutoFit/>
          </a:bodyPr>
          <a:lstStyle/>
          <a:p>
            <a:r>
              <a:rPr lang="it-IT" sz="1800" dirty="0">
                <a:effectLst/>
                <a:latin typeface="Arial" panose="020B0604020202020204" pitchFamily="34" charset="0"/>
                <a:ea typeface="Times New Roman" panose="02020603050405020304" pitchFamily="18" charset="0"/>
                <a:cs typeface="Arial" panose="020B0604020202020204" pitchFamily="34" charset="0"/>
              </a:rPr>
              <a:t>Però, le cellule più importanti dell’immunità innata e dell’immunità acquisita </a:t>
            </a:r>
            <a:r>
              <a:rPr lang="it-IT" sz="1800" u="sng" dirty="0">
                <a:effectLst/>
                <a:latin typeface="Arial" panose="020B0604020202020204" pitchFamily="34" charset="0"/>
                <a:ea typeface="Times New Roman" panose="02020603050405020304" pitchFamily="18" charset="0"/>
                <a:cs typeface="Arial" panose="020B0604020202020204" pitchFamily="34" charset="0"/>
              </a:rPr>
              <a:t>non sono sclerotizzate in fenotipi fissi</a:t>
            </a:r>
            <a:r>
              <a:rPr lang="it-IT" sz="1800" dirty="0">
                <a:effectLst/>
                <a:latin typeface="Arial" panose="020B0604020202020204" pitchFamily="34" charset="0"/>
                <a:ea typeface="Times New Roman" panose="02020603050405020304" pitchFamily="18" charset="0"/>
                <a:cs typeface="Arial" panose="020B0604020202020204" pitchFamily="34" charset="0"/>
              </a:rPr>
              <a:t>, ma mostrano entrambe </a:t>
            </a:r>
            <a:r>
              <a:rPr lang="it-IT" sz="1800" b="1" i="1" dirty="0">
                <a:effectLst/>
                <a:latin typeface="Arial" panose="020B0604020202020204" pitchFamily="34" charset="0"/>
                <a:ea typeface="Times New Roman" panose="02020603050405020304" pitchFamily="18" charset="0"/>
                <a:cs typeface="Arial" panose="020B0604020202020204" pitchFamily="34" charset="0"/>
              </a:rPr>
              <a:t>grande mobilità</a:t>
            </a:r>
            <a:r>
              <a:rPr lang="it-IT" sz="1800" i="1" dirty="0">
                <a:effectLst/>
                <a:latin typeface="Arial" panose="020B0604020202020204" pitchFamily="34" charset="0"/>
                <a:ea typeface="Times New Roman" panose="02020603050405020304" pitchFamily="18" charset="0"/>
                <a:cs typeface="Arial" panose="020B0604020202020204" pitchFamily="34" charset="0"/>
              </a:rPr>
              <a:t>, oltre che </a:t>
            </a:r>
            <a:r>
              <a:rPr lang="it-IT" sz="1800" b="1" i="1" dirty="0">
                <a:effectLst/>
                <a:latin typeface="Arial" panose="020B0604020202020204" pitchFamily="34" charset="0"/>
                <a:ea typeface="Times New Roman" panose="02020603050405020304" pitchFamily="18" charset="0"/>
                <a:cs typeface="Arial" panose="020B0604020202020204" pitchFamily="34" charset="0"/>
              </a:rPr>
              <a:t>adattabilità</a:t>
            </a:r>
            <a:r>
              <a:rPr lang="it-IT" sz="1800" dirty="0">
                <a:effectLst/>
                <a:latin typeface="Arial" panose="020B0604020202020204" pitchFamily="34" charset="0"/>
                <a:ea typeface="Times New Roman" panose="02020603050405020304" pitchFamily="18" charset="0"/>
                <a:cs typeface="Arial" panose="020B0604020202020204" pitchFamily="34" charset="0"/>
              </a:rPr>
              <a:t>, che permette tra i due reparti una costante connessione.  </a:t>
            </a:r>
          </a:p>
          <a:p>
            <a:r>
              <a:rPr lang="it-IT" sz="2000" dirty="0">
                <a:latin typeface="Arial" panose="020B0604020202020204" pitchFamily="34" charset="0"/>
                <a:cs typeface="Arial" panose="020B0604020202020204" pitchFamily="34" charset="0"/>
              </a:rPr>
              <a:t>I meccanismi effettori dell'immunità innata sono spesso utilizzati per eliminare i microrganismi anche nell'ambito delle risposte specifiche. </a:t>
            </a:r>
          </a:p>
          <a:p>
            <a:r>
              <a:rPr lang="it-IT" sz="2000" dirty="0">
                <a:latin typeface="Arial" panose="020B0604020202020204" pitchFamily="34" charset="0"/>
                <a:cs typeface="Arial" panose="020B0604020202020204" pitchFamily="34" charset="0"/>
              </a:rPr>
              <a:t>Nell'immunità </a:t>
            </a:r>
            <a:r>
              <a:rPr lang="it-IT" sz="2000" dirty="0" err="1">
                <a:latin typeface="Arial" panose="020B0604020202020204" pitchFamily="34" charset="0"/>
                <a:cs typeface="Arial" panose="020B0604020202020204" pitchFamily="34" charset="0"/>
              </a:rPr>
              <a:t>cellulo</a:t>
            </a:r>
            <a:r>
              <a:rPr lang="it-IT" sz="2000" dirty="0">
                <a:latin typeface="Arial" panose="020B0604020202020204" pitchFamily="34" charset="0"/>
                <a:cs typeface="Arial" panose="020B0604020202020204" pitchFamily="34" charset="0"/>
              </a:rPr>
              <a:t>-mediata, ad esempio, </a:t>
            </a:r>
            <a:r>
              <a:rPr lang="it-IT" sz="2000" b="1" dirty="0">
                <a:latin typeface="Arial" panose="020B0604020202020204" pitchFamily="34" charset="0"/>
                <a:cs typeface="Arial" panose="020B0604020202020204" pitchFamily="34" charset="0"/>
              </a:rPr>
              <a:t>i linfociti T antigene-specifici </a:t>
            </a:r>
            <a:r>
              <a:rPr lang="it-IT" sz="2000" dirty="0">
                <a:latin typeface="Arial" panose="020B0604020202020204" pitchFamily="34" charset="0"/>
                <a:cs typeface="Arial" panose="020B0604020202020204" pitchFamily="34" charset="0"/>
              </a:rPr>
              <a:t>producono citochine capaci di attivare un importante meccanismo effettore dell'immunità innata, quale </a:t>
            </a:r>
            <a:r>
              <a:rPr lang="it-IT" sz="2000" b="1" dirty="0">
                <a:latin typeface="Arial" panose="020B0604020202020204" pitchFamily="34" charset="0"/>
                <a:cs typeface="Arial" panose="020B0604020202020204" pitchFamily="34" charset="0"/>
              </a:rPr>
              <a:t>il sistema dei fagociti mononucleati; </a:t>
            </a:r>
          </a:p>
          <a:p>
            <a:r>
              <a:rPr lang="it-IT" sz="2000" dirty="0">
                <a:latin typeface="Arial" panose="020B0604020202020204" pitchFamily="34" charset="0"/>
                <a:cs typeface="Arial" panose="020B0604020202020204" pitchFamily="34" charset="0"/>
              </a:rPr>
              <a:t>un altro esempio è quello dell'immunità umorale, in cui </a:t>
            </a:r>
            <a:r>
              <a:rPr lang="it-IT" sz="2000" b="1" dirty="0">
                <a:latin typeface="Arial" panose="020B0604020202020204" pitchFamily="34" charset="0"/>
                <a:cs typeface="Arial" panose="020B0604020202020204" pitchFamily="34" charset="0"/>
              </a:rPr>
              <a:t>i linfociti B </a:t>
            </a:r>
            <a:r>
              <a:rPr lang="it-IT" sz="2000" dirty="0">
                <a:latin typeface="Arial" panose="020B0604020202020204" pitchFamily="34" charset="0"/>
                <a:cs typeface="Arial" panose="020B0604020202020204" pitchFamily="34" charset="0"/>
              </a:rPr>
              <a:t>producono anticorpi, che per eliminare i microbi utilizzano due meccanismi effettori dell'immunità naturale, </a:t>
            </a:r>
            <a:r>
              <a:rPr lang="it-IT" sz="2000" b="1" dirty="0">
                <a:latin typeface="Arial" panose="020B0604020202020204" pitchFamily="34" charset="0"/>
                <a:cs typeface="Arial" panose="020B0604020202020204" pitchFamily="34" charset="0"/>
              </a:rPr>
              <a:t>i fagociti ed il sistema del complemento. </a:t>
            </a:r>
          </a:p>
        </p:txBody>
      </p:sp>
      <p:pic>
        <p:nvPicPr>
          <p:cNvPr id="2" name="Immagine 1">
            <a:extLst>
              <a:ext uri="{FF2B5EF4-FFF2-40B4-BE49-F238E27FC236}">
                <a16:creationId xmlns:a16="http://schemas.microsoft.com/office/drawing/2014/main" id="{5AD09125-E862-4792-B11D-63FAEACB8BBE}"/>
              </a:ext>
            </a:extLst>
          </p:cNvPr>
          <p:cNvPicPr>
            <a:picLocks noChangeAspect="1"/>
          </p:cNvPicPr>
          <p:nvPr/>
        </p:nvPicPr>
        <p:blipFill>
          <a:blip r:embed="rId2"/>
          <a:stretch>
            <a:fillRect/>
          </a:stretch>
        </p:blipFill>
        <p:spPr>
          <a:xfrm>
            <a:off x="4659733" y="18455"/>
            <a:ext cx="4463948" cy="3351313"/>
          </a:xfrm>
          <a:prstGeom prst="rect">
            <a:avLst/>
          </a:prstGeom>
        </p:spPr>
      </p:pic>
      <p:sp>
        <p:nvSpPr>
          <p:cNvPr id="9" name="CasellaDiTesto 8">
            <a:extLst>
              <a:ext uri="{FF2B5EF4-FFF2-40B4-BE49-F238E27FC236}">
                <a16:creationId xmlns:a16="http://schemas.microsoft.com/office/drawing/2014/main" id="{F4932D73-2142-45F7-B2FF-AA179A4AD546}"/>
              </a:ext>
            </a:extLst>
          </p:cNvPr>
          <p:cNvSpPr txBox="1"/>
          <p:nvPr/>
        </p:nvSpPr>
        <p:spPr>
          <a:xfrm>
            <a:off x="4680519" y="3369768"/>
            <a:ext cx="4427985" cy="3416320"/>
          </a:xfrm>
          <a:prstGeom prst="rect">
            <a:avLst/>
          </a:prstGeom>
          <a:solidFill>
            <a:schemeClr val="accent6">
              <a:lumMod val="20000"/>
              <a:lumOff val="80000"/>
            </a:schemeClr>
          </a:solidFill>
          <a:ln w="57150">
            <a:solidFill>
              <a:srgbClr val="C00000"/>
            </a:solidFill>
          </a:ln>
        </p:spPr>
        <p:txBody>
          <a:bodyPr wrap="square">
            <a:spAutoFit/>
          </a:bodyPr>
          <a:lstStyle/>
          <a:p>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Dall'attività</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delle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cellule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dendritiche</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dei</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macrofagi</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del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complemento</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dalla</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rete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citochinica</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e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chemochinica</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origina</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una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serie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segnali</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incardina</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e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specifica</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la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risposta</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dei</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linfociti</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Contemporaneamente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un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ma­crofago</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ha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sequestrato</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un virus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proseguirà</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la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sua</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funzione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secernendo</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IL-12 </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ed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attraendo</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altre</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cellule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dell'immunità</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innata</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co­me le </a:t>
            </a:r>
            <a:r>
              <a:rPr lang="en-US" sz="1800" b="1" i="1"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natural killer </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(NK), ma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anche</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linfociti</a:t>
            </a:r>
            <a:r>
              <a:rPr lang="en-US" sz="18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T </a:t>
            </a:r>
            <a:r>
              <a:rPr lang="en-US" sz="18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citotossici</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capaci</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neutralizzare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ed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uccidere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l'ospite</a:t>
            </a:r>
            <a:r>
              <a:rPr lang="en-US"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endParaRPr lang="it-IT" dirty="0"/>
          </a:p>
        </p:txBody>
      </p:sp>
    </p:spTree>
    <p:extLst>
      <p:ext uri="{BB962C8B-B14F-4D97-AF65-F5344CB8AC3E}">
        <p14:creationId xmlns:p14="http://schemas.microsoft.com/office/powerpoint/2010/main" val="77807394"/>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2" y="46048"/>
            <a:ext cx="9144001" cy="461665"/>
          </a:xfrm>
          <a:prstGeom prst="rect">
            <a:avLst/>
          </a:prstGeom>
          <a:solidFill>
            <a:schemeClr val="accent2">
              <a:lumMod val="20000"/>
              <a:lumOff val="80000"/>
            </a:schemeClr>
          </a:solidFill>
          <a:ln w="38100">
            <a:solidFill>
              <a:srgbClr val="0070C0"/>
            </a:solidFill>
          </a:ln>
        </p:spPr>
        <p:txBody>
          <a:bodyPr wrap="square">
            <a:spAutoFit/>
          </a:bodyPr>
          <a:lstStyle/>
          <a:p>
            <a:pPr marR="12700" algn="ctr">
              <a:spcAft>
                <a:spcPts val="2075"/>
              </a:spcAft>
              <a:tabLst>
                <a:tab pos="195580" algn="l"/>
              </a:tabLst>
            </a:pPr>
            <a:r>
              <a:rPr lang="it-IT" sz="2400" b="1" dirty="0">
                <a:solidFill>
                  <a:srgbClr val="C00000"/>
                </a:solidFill>
                <a:effectLst/>
                <a:latin typeface="Arial" panose="020B0604020202020204" pitchFamily="34" charset="0"/>
                <a:ea typeface="Times New Roman" panose="02020603050405020304" pitchFamily="18" charset="0"/>
              </a:rPr>
              <a:t>Il circuito Th3: la risposta del controllo</a:t>
            </a:r>
            <a:endParaRPr lang="it-IT" sz="2400" dirty="0">
              <a:solidFill>
                <a:srgbClr val="C00000"/>
              </a:solidFill>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1281" y="577859"/>
            <a:ext cx="5094864" cy="3416320"/>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rPr>
              <a:t>La</a:t>
            </a:r>
            <a:r>
              <a:rPr lang="it-IT" sz="1800" i="1" dirty="0">
                <a:effectLst/>
                <a:latin typeface="Arial" panose="020B0604020202020204" pitchFamily="34" charset="0"/>
                <a:ea typeface="Times New Roman" panose="02020603050405020304" pitchFamily="18" charset="0"/>
              </a:rPr>
              <a:t> </a:t>
            </a:r>
            <a:r>
              <a:rPr lang="it-IT" sz="1800" i="0" dirty="0">
                <a:effectLst/>
                <a:latin typeface="Arial" panose="020B0604020202020204" pitchFamily="34" charset="0"/>
                <a:ea typeface="Times New Roman" panose="02020603050405020304" pitchFamily="18" charset="0"/>
              </a:rPr>
              <a:t>costellazione </a:t>
            </a:r>
            <a:r>
              <a:rPr lang="it-IT" sz="1800" dirty="0">
                <a:effectLst/>
                <a:latin typeface="Arial" panose="020B0604020202020204" pitchFamily="34" charset="0"/>
                <a:ea typeface="Times New Roman" panose="02020603050405020304" pitchFamily="18" charset="0"/>
              </a:rPr>
              <a:t>Th</a:t>
            </a:r>
            <a:r>
              <a:rPr lang="it-IT" sz="1800" i="0" dirty="0">
                <a:effectLst/>
                <a:latin typeface="Arial" panose="020B0604020202020204" pitchFamily="34" charset="0"/>
                <a:ea typeface="Times New Roman" panose="02020603050405020304" pitchFamily="18" charset="0"/>
              </a:rPr>
              <a:t>3 è orientata </a:t>
            </a:r>
            <a:r>
              <a:rPr lang="it-IT" sz="1800" b="1" i="0" dirty="0">
                <a:solidFill>
                  <a:srgbClr val="C00000"/>
                </a:solidFill>
                <a:effectLst/>
                <a:latin typeface="Arial" panose="020B0604020202020204" pitchFamily="34" charset="0"/>
                <a:ea typeface="Times New Roman" panose="02020603050405020304" pitchFamily="18" charset="0"/>
              </a:rPr>
              <a:t>in senso del controllo/tolleranza</a:t>
            </a:r>
            <a:r>
              <a:rPr lang="it-IT" sz="1800" i="0" dirty="0">
                <a:effectLst/>
                <a:latin typeface="Arial" panose="020B0604020202020204" pitchFamily="34" charset="0"/>
                <a:ea typeface="Times New Roman" panose="02020603050405020304" pitchFamily="18" charset="0"/>
              </a:rPr>
              <a:t>, </a:t>
            </a:r>
            <a:r>
              <a:rPr lang="it-IT" sz="1800" dirty="0">
                <a:effectLst/>
                <a:latin typeface="Arial" panose="020B0604020202020204" pitchFamily="34" charset="0"/>
                <a:ea typeface="Times New Roman" panose="02020603050405020304" pitchFamily="18" charset="0"/>
              </a:rPr>
              <a:t>tramite lo sviluppo di una popolazione di cellule T CD4+, chiamate cellule </a:t>
            </a:r>
            <a:r>
              <a:rPr lang="it-IT" sz="1800" b="1" dirty="0">
                <a:solidFill>
                  <a:srgbClr val="C00000"/>
                </a:solidFill>
                <a:effectLst/>
                <a:latin typeface="Arial" panose="020B0604020202020204" pitchFamily="34" charset="0"/>
                <a:ea typeface="Times New Roman" panose="02020603050405020304" pitchFamily="18" charset="0"/>
              </a:rPr>
              <a:t>Th3</a:t>
            </a:r>
            <a:r>
              <a:rPr lang="it-IT" sz="1800" dirty="0">
                <a:effectLst/>
                <a:latin typeface="Arial" panose="020B0604020202020204" pitchFamily="34" charset="0"/>
                <a:ea typeface="Times New Roman" panose="02020603050405020304" pitchFamily="18" charset="0"/>
              </a:rPr>
              <a:t>, caratterizzate dall’espressione in superficie del </a:t>
            </a:r>
            <a:r>
              <a:rPr lang="it-IT" sz="1800" b="1" i="1" dirty="0" err="1">
                <a:solidFill>
                  <a:srgbClr val="C00000"/>
                </a:solidFill>
                <a:effectLst/>
                <a:latin typeface="Arial" panose="020B0604020202020204" pitchFamily="34" charset="0"/>
                <a:ea typeface="Times New Roman" panose="02020603050405020304" pitchFamily="18" charset="0"/>
              </a:rPr>
              <a:t>latency</a:t>
            </a:r>
            <a:r>
              <a:rPr lang="it-IT" sz="1800" b="1" i="1" dirty="0">
                <a:solidFill>
                  <a:srgbClr val="C00000"/>
                </a:solidFill>
                <a:effectLst/>
                <a:latin typeface="Arial" panose="020B0604020202020204" pitchFamily="34" charset="0"/>
                <a:ea typeface="Times New Roman" panose="02020603050405020304" pitchFamily="18" charset="0"/>
              </a:rPr>
              <a:t> </a:t>
            </a:r>
            <a:r>
              <a:rPr lang="it-IT" sz="1800" b="1" i="1" dirty="0" err="1">
                <a:solidFill>
                  <a:srgbClr val="C00000"/>
                </a:solidFill>
                <a:effectLst/>
                <a:latin typeface="Arial" panose="020B0604020202020204" pitchFamily="34" charset="0"/>
                <a:ea typeface="Times New Roman" panose="02020603050405020304" pitchFamily="18" charset="0"/>
              </a:rPr>
              <a:t>associated</a:t>
            </a:r>
            <a:r>
              <a:rPr lang="it-IT" sz="1800" b="1" i="1" dirty="0">
                <a:solidFill>
                  <a:srgbClr val="C00000"/>
                </a:solidFill>
                <a:effectLst/>
                <a:latin typeface="Arial" panose="020B0604020202020204" pitchFamily="34" charset="0"/>
                <a:ea typeface="Times New Roman" panose="02020603050405020304" pitchFamily="18" charset="0"/>
              </a:rPr>
              <a:t> peptide</a:t>
            </a:r>
            <a:r>
              <a:rPr lang="it-IT" sz="1800" b="1" dirty="0">
                <a:solidFill>
                  <a:srgbClr val="C00000"/>
                </a:solidFill>
                <a:effectLst/>
                <a:latin typeface="Arial" panose="020B0604020202020204" pitchFamily="34" charset="0"/>
                <a:ea typeface="Times New Roman" panose="02020603050405020304" pitchFamily="18" charset="0"/>
              </a:rPr>
              <a:t> (LAP), un pro-peptide associato al TGF-</a:t>
            </a:r>
            <a:r>
              <a:rPr lang="en-US" sz="1800" b="1" dirty="0">
                <a:solidFill>
                  <a:srgbClr val="C00000"/>
                </a:solidFill>
                <a:effectLst/>
                <a:latin typeface="Arial" panose="020B0604020202020204" pitchFamily="34" charset="0"/>
                <a:ea typeface="Times New Roman" panose="02020603050405020304" pitchFamily="18" charset="0"/>
              </a:rPr>
              <a:t>β</a:t>
            </a:r>
            <a:r>
              <a:rPr lang="it-IT" sz="1800" dirty="0">
                <a:effectLst/>
                <a:latin typeface="Arial" panose="020B0604020202020204" pitchFamily="34" charset="0"/>
                <a:ea typeface="Times New Roman" panose="02020603050405020304" pitchFamily="18" charset="0"/>
              </a:rPr>
              <a:t>, che lega il complesso in forma inattiva. Tali cellule, stimolate dall’</a:t>
            </a:r>
            <a:r>
              <a:rPr lang="it-IT" sz="1800" b="1" dirty="0">
                <a:solidFill>
                  <a:srgbClr val="C00000"/>
                </a:solidFill>
                <a:effectLst/>
                <a:latin typeface="Arial" panose="020B0604020202020204" pitchFamily="34" charset="0"/>
                <a:ea typeface="Times New Roman" panose="02020603050405020304" pitchFamily="18" charset="0"/>
              </a:rPr>
              <a:t>IL-10</a:t>
            </a:r>
            <a:r>
              <a:rPr lang="it-IT" sz="1800" dirty="0">
                <a:effectLst/>
                <a:latin typeface="Arial" panose="020B0604020202020204" pitchFamily="34" charset="0"/>
                <a:ea typeface="Times New Roman" panose="02020603050405020304" pitchFamily="18" charset="0"/>
              </a:rPr>
              <a:t>, sono caratterizzate da </a:t>
            </a:r>
            <a:r>
              <a:rPr lang="it-IT" sz="1800" b="1" dirty="0">
                <a:solidFill>
                  <a:srgbClr val="C00000"/>
                </a:solidFill>
                <a:effectLst/>
                <a:latin typeface="Arial" panose="020B0604020202020204" pitchFamily="34" charset="0"/>
                <a:ea typeface="Times New Roman" panose="02020603050405020304" pitchFamily="18" charset="0"/>
              </a:rPr>
              <a:t>un basso potenziale riproduttivo</a:t>
            </a:r>
            <a:r>
              <a:rPr lang="it-IT" sz="1800" dirty="0">
                <a:solidFill>
                  <a:srgbClr val="C00000"/>
                </a:solidFill>
                <a:effectLst/>
                <a:latin typeface="Arial" panose="020B0604020202020204" pitchFamily="34" charset="0"/>
                <a:ea typeface="Times New Roman" panose="02020603050405020304" pitchFamily="18" charset="0"/>
              </a:rPr>
              <a:t> </a:t>
            </a:r>
            <a:r>
              <a:rPr lang="it-IT" sz="1800" dirty="0">
                <a:effectLst/>
                <a:latin typeface="Arial" panose="020B0604020202020204" pitchFamily="34" charset="0"/>
                <a:ea typeface="Times New Roman" panose="02020603050405020304" pitchFamily="18" charset="0"/>
              </a:rPr>
              <a:t>e dalla </a:t>
            </a:r>
            <a:r>
              <a:rPr lang="it-IT" sz="1800" b="1" dirty="0">
                <a:solidFill>
                  <a:srgbClr val="C00000"/>
                </a:solidFill>
                <a:effectLst/>
                <a:latin typeface="Arial" panose="020B0604020202020204" pitchFamily="34" charset="0"/>
                <a:ea typeface="Times New Roman" panose="02020603050405020304" pitchFamily="18" charset="0"/>
              </a:rPr>
              <a:t>capacità di produrre a loro volta grandi quantità di TGF- </a:t>
            </a:r>
            <a:r>
              <a:rPr lang="en-US" sz="1800" b="1" dirty="0">
                <a:solidFill>
                  <a:srgbClr val="C00000"/>
                </a:solidFill>
                <a:effectLst/>
                <a:latin typeface="Arial" panose="020B0604020202020204" pitchFamily="34" charset="0"/>
                <a:ea typeface="Times New Roman" panose="02020603050405020304" pitchFamily="18" charset="0"/>
              </a:rPr>
              <a:t>β </a:t>
            </a:r>
            <a:r>
              <a:rPr lang="it-IT" sz="1800" b="1" dirty="0">
                <a:solidFill>
                  <a:srgbClr val="C00000"/>
                </a:solidFill>
                <a:effectLst/>
                <a:latin typeface="Arial" panose="020B0604020202020204" pitchFamily="34" charset="0"/>
                <a:ea typeface="Times New Roman" panose="02020603050405020304" pitchFamily="18" charset="0"/>
              </a:rPr>
              <a:t>e di IL-10</a:t>
            </a:r>
            <a:r>
              <a:rPr lang="it-IT" sz="1800" dirty="0">
                <a:effectLst/>
                <a:latin typeface="Arial" panose="020B0604020202020204" pitchFamily="34" charset="0"/>
                <a:ea typeface="Times New Roman" panose="02020603050405020304" pitchFamily="18" charset="0"/>
              </a:rPr>
              <a:t>, i mediatori coinvolti nei processi di recupero funzionale e riparativi. </a:t>
            </a:r>
            <a:endParaRPr lang="it-IT" sz="1800" dirty="0">
              <a:effectLst/>
              <a:latin typeface="Times New Roman" panose="02020603050405020304" pitchFamily="18" charset="0"/>
              <a:ea typeface="Times New Roman" panose="02020603050405020304" pitchFamily="18" charset="0"/>
            </a:endParaRPr>
          </a:p>
        </p:txBody>
      </p:sp>
      <p:sp>
        <p:nvSpPr>
          <p:cNvPr id="7" name="Rettangolo 6">
            <a:extLst>
              <a:ext uri="{FF2B5EF4-FFF2-40B4-BE49-F238E27FC236}">
                <a16:creationId xmlns:a16="http://schemas.microsoft.com/office/drawing/2014/main" id="{83FF153C-B582-4AE6-BEA6-B3DBD33DD356}"/>
              </a:ext>
            </a:extLst>
          </p:cNvPr>
          <p:cNvSpPr/>
          <p:nvPr/>
        </p:nvSpPr>
        <p:spPr>
          <a:xfrm>
            <a:off x="7265" y="4064325"/>
            <a:ext cx="5572847" cy="2031325"/>
          </a:xfrm>
          <a:prstGeom prst="rect">
            <a:avLst/>
          </a:prstGeom>
          <a:solidFill>
            <a:srgbClr val="FFFF00"/>
          </a:solidFill>
          <a:ln w="38100">
            <a:solidFill>
              <a:srgbClr val="00B05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rPr>
              <a:t>l'</a:t>
            </a:r>
            <a:r>
              <a:rPr lang="it-IT" sz="1800" b="1" dirty="0">
                <a:solidFill>
                  <a:srgbClr val="C00000"/>
                </a:solidFill>
                <a:effectLst/>
                <a:latin typeface="Arial" panose="020B0604020202020204" pitchFamily="34" charset="0"/>
                <a:ea typeface="Times New Roman" panose="02020603050405020304" pitchFamily="18" charset="0"/>
              </a:rPr>
              <a:t>IL-10</a:t>
            </a:r>
            <a:r>
              <a:rPr lang="it-IT" sz="1800" dirty="0">
                <a:effectLst/>
                <a:latin typeface="Arial" panose="020B0604020202020204" pitchFamily="34" charset="0"/>
                <a:ea typeface="Times New Roman" panose="02020603050405020304" pitchFamily="18" charset="0"/>
              </a:rPr>
              <a:t> riesce ad </a:t>
            </a:r>
            <a:r>
              <a:rPr lang="it-IT" sz="1800" b="1" dirty="0">
                <a:solidFill>
                  <a:srgbClr val="C00000"/>
                </a:solidFill>
                <a:effectLst/>
                <a:latin typeface="Arial" panose="020B0604020202020204" pitchFamily="34" charset="0"/>
                <a:ea typeface="Times New Roman" panose="02020603050405020304" pitchFamily="18" charset="0"/>
              </a:rPr>
              <a:t>interrompere qualunque tipo di risposta basata sulle cellule T</a:t>
            </a:r>
            <a:r>
              <a:rPr lang="it-IT" sz="1800" dirty="0">
                <a:effectLst/>
                <a:latin typeface="Arial" panose="020B0604020202020204" pitchFamily="34" charset="0"/>
                <a:ea typeface="Times New Roman" panose="02020603050405020304" pitchFamily="18" charset="0"/>
              </a:rPr>
              <a:t>, oltre a </a:t>
            </a:r>
            <a:r>
              <a:rPr lang="it-IT" sz="1800" b="1" dirty="0">
                <a:solidFill>
                  <a:srgbClr val="C00000"/>
                </a:solidFill>
                <a:effectLst/>
                <a:latin typeface="Arial" panose="020B0604020202020204" pitchFamily="34" charset="0"/>
                <a:ea typeface="Times New Roman" panose="02020603050405020304" pitchFamily="18" charset="0"/>
              </a:rPr>
              <a:t>switchare il tipo di risposta linfocitaria da Th1 a Th2, inibendo l'attività delle APC</a:t>
            </a:r>
            <a:r>
              <a:rPr lang="it-IT" sz="1800" dirty="0">
                <a:effectLst/>
                <a:latin typeface="Arial" panose="020B0604020202020204" pitchFamily="34" charset="0"/>
                <a:ea typeface="Times New Roman" panose="02020603050405020304" pitchFamily="18" charset="0"/>
              </a:rPr>
              <a:t>. </a:t>
            </a:r>
            <a:r>
              <a:rPr lang="it-IT" sz="1800" b="1" dirty="0">
                <a:solidFill>
                  <a:srgbClr val="C00000"/>
                </a:solidFill>
                <a:effectLst/>
                <a:latin typeface="Arial" panose="020B0604020202020204" pitchFamily="34" charset="0"/>
                <a:ea typeface="Times New Roman" panose="02020603050405020304" pitchFamily="18" charset="0"/>
              </a:rPr>
              <a:t>Agendo sulle </a:t>
            </a:r>
            <a:r>
              <a:rPr lang="it-IT" sz="1800" b="1" i="1" dirty="0" err="1">
                <a:solidFill>
                  <a:srgbClr val="C00000"/>
                </a:solidFill>
                <a:effectLst/>
                <a:latin typeface="Arial" panose="020B0604020202020204" pitchFamily="34" charset="0"/>
                <a:ea typeface="Times New Roman" panose="02020603050405020304" pitchFamily="18" charset="0"/>
              </a:rPr>
              <a:t>natural</a:t>
            </a:r>
            <a:r>
              <a:rPr lang="it-IT" sz="1800" b="1" i="1" dirty="0">
                <a:solidFill>
                  <a:srgbClr val="C00000"/>
                </a:solidFill>
                <a:effectLst/>
                <a:latin typeface="Arial" panose="020B0604020202020204" pitchFamily="34" charset="0"/>
                <a:ea typeface="Times New Roman" panose="02020603050405020304" pitchFamily="18" charset="0"/>
              </a:rPr>
              <a:t> killer, </a:t>
            </a:r>
            <a:r>
              <a:rPr lang="it-IT" sz="1800" b="1" dirty="0">
                <a:solidFill>
                  <a:srgbClr val="C00000"/>
                </a:solidFill>
                <a:effectLst/>
                <a:latin typeface="Arial" panose="020B0604020202020204" pitchFamily="34" charset="0"/>
                <a:ea typeface="Times New Roman" panose="02020603050405020304" pitchFamily="18" charset="0"/>
              </a:rPr>
              <a:t>antagonizza la produzione di IFN-γ</a:t>
            </a:r>
            <a:r>
              <a:rPr lang="it-IT" sz="1800" dirty="0">
                <a:effectLst/>
                <a:latin typeface="Arial" panose="020B0604020202020204" pitchFamily="34" charset="0"/>
                <a:ea typeface="Times New Roman" panose="02020603050405020304" pitchFamily="18" charset="0"/>
              </a:rPr>
              <a:t>, e </a:t>
            </a:r>
            <a:r>
              <a:rPr lang="it-IT" sz="1800" b="1" dirty="0">
                <a:solidFill>
                  <a:srgbClr val="C00000"/>
                </a:solidFill>
                <a:effectLst/>
                <a:latin typeface="Arial" panose="020B0604020202020204" pitchFamily="34" charset="0"/>
                <a:ea typeface="Times New Roman" panose="02020603050405020304" pitchFamily="18" charset="0"/>
              </a:rPr>
              <a:t>intervenendo sui macrofagi, inibisce la produzione di IL-12</a:t>
            </a:r>
            <a:r>
              <a:rPr lang="it-IT" sz="1800" dirty="0">
                <a:effectLst/>
                <a:latin typeface="Arial" panose="020B0604020202020204" pitchFamily="34" charset="0"/>
                <a:ea typeface="Times New Roman" panose="02020603050405020304" pitchFamily="18" charset="0"/>
              </a:rPr>
              <a:t>. </a:t>
            </a:r>
            <a:endParaRPr lang="it-IT" sz="1800" dirty="0">
              <a:effectLst/>
              <a:latin typeface="Times New Roman" panose="02020603050405020304" pitchFamily="18" charset="0"/>
              <a:ea typeface="Times New Roman" panose="02020603050405020304" pitchFamily="18" charset="0"/>
            </a:endParaRPr>
          </a:p>
        </p:txBody>
      </p:sp>
      <p:pic>
        <p:nvPicPr>
          <p:cNvPr id="2" name="Immagine 1">
            <a:extLst>
              <a:ext uri="{FF2B5EF4-FFF2-40B4-BE49-F238E27FC236}">
                <a16:creationId xmlns:a16="http://schemas.microsoft.com/office/drawing/2014/main" id="{6A72016D-9457-4F10-BE2C-5BEC862A03D5}"/>
              </a:ext>
            </a:extLst>
          </p:cNvPr>
          <p:cNvPicPr>
            <a:picLocks noChangeAspect="1"/>
          </p:cNvPicPr>
          <p:nvPr/>
        </p:nvPicPr>
        <p:blipFill>
          <a:blip r:embed="rId2"/>
          <a:stretch>
            <a:fillRect/>
          </a:stretch>
        </p:blipFill>
        <p:spPr>
          <a:xfrm>
            <a:off x="5669938" y="3371512"/>
            <a:ext cx="3477326" cy="3416320"/>
          </a:xfrm>
          <a:prstGeom prst="rect">
            <a:avLst/>
          </a:prstGeom>
        </p:spPr>
      </p:pic>
      <p:pic>
        <p:nvPicPr>
          <p:cNvPr id="6" name="Immagine 5">
            <a:extLst>
              <a:ext uri="{FF2B5EF4-FFF2-40B4-BE49-F238E27FC236}">
                <a16:creationId xmlns:a16="http://schemas.microsoft.com/office/drawing/2014/main" id="{28D9078B-6586-4CA6-90C4-44D762EFCFF5}"/>
              </a:ext>
            </a:extLst>
          </p:cNvPr>
          <p:cNvPicPr>
            <a:picLocks noChangeAspect="1"/>
          </p:cNvPicPr>
          <p:nvPr/>
        </p:nvPicPr>
        <p:blipFill>
          <a:blip r:embed="rId3"/>
          <a:stretch>
            <a:fillRect/>
          </a:stretch>
        </p:blipFill>
        <p:spPr>
          <a:xfrm>
            <a:off x="5170505" y="620688"/>
            <a:ext cx="3785649" cy="2520280"/>
          </a:xfrm>
          <a:prstGeom prst="rect">
            <a:avLst/>
          </a:prstGeom>
        </p:spPr>
      </p:pic>
    </p:spTree>
    <p:extLst>
      <p:ext uri="{BB962C8B-B14F-4D97-AF65-F5344CB8AC3E}">
        <p14:creationId xmlns:p14="http://schemas.microsoft.com/office/powerpoint/2010/main" val="2482002298"/>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31760" y="2276872"/>
            <a:ext cx="5980400" cy="1015663"/>
          </a:xfrm>
          <a:prstGeom prst="rect">
            <a:avLst/>
          </a:prstGeom>
          <a:solidFill>
            <a:schemeClr val="accent2">
              <a:lumMod val="20000"/>
              <a:lumOff val="80000"/>
            </a:schemeClr>
          </a:solidFill>
          <a:ln w="38100">
            <a:solidFill>
              <a:srgbClr val="0070C0"/>
            </a:solidFill>
          </a:ln>
        </p:spPr>
        <p:txBody>
          <a:bodyPr wrap="square">
            <a:spAutoFit/>
          </a:bodyPr>
          <a:lstStyle/>
          <a:p>
            <a:pPr>
              <a:spcAft>
                <a:spcPts val="600"/>
              </a:spcAft>
            </a:pPr>
            <a:r>
              <a:rPr lang="it-IT" sz="2000" dirty="0">
                <a:effectLst/>
                <a:latin typeface="Arial" panose="020B0604020202020204" pitchFamily="34" charset="0"/>
                <a:ea typeface="Times New Roman" panose="02020603050405020304" pitchFamily="18" charset="0"/>
              </a:rPr>
              <a:t>Nei casi acuti e gravi, la sostanza che è il più potente induttore di IL-10 non è di origine immunitaria, ma nervosa: è </a:t>
            </a:r>
            <a:r>
              <a:rPr lang="it-IT" sz="2000" b="1" dirty="0">
                <a:solidFill>
                  <a:srgbClr val="C00000"/>
                </a:solidFill>
                <a:effectLst/>
                <a:latin typeface="Arial" panose="020B0604020202020204" pitchFamily="34" charset="0"/>
                <a:ea typeface="Times New Roman" panose="02020603050405020304" pitchFamily="18" charset="0"/>
              </a:rPr>
              <a:t>l'adrenalina</a:t>
            </a:r>
            <a:r>
              <a:rPr lang="it-IT" sz="2000" dirty="0">
                <a:effectLst/>
                <a:latin typeface="Arial" panose="020B0604020202020204" pitchFamily="34" charset="0"/>
                <a:ea typeface="Times New Roman" panose="02020603050405020304" pitchFamily="18" charset="0"/>
              </a:rPr>
              <a:t>.</a:t>
            </a:r>
            <a:endParaRPr lang="it-IT" sz="20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5433" y="3356992"/>
            <a:ext cx="9112241" cy="1015663"/>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2000" b="1" dirty="0">
                <a:solidFill>
                  <a:srgbClr val="C00000"/>
                </a:solidFill>
                <a:effectLst/>
                <a:latin typeface="Arial" panose="020B0604020202020204" pitchFamily="34" charset="0"/>
                <a:ea typeface="Times New Roman" panose="02020603050405020304" pitchFamily="18" charset="0"/>
              </a:rPr>
              <a:t>IFN-</a:t>
            </a:r>
            <a:r>
              <a:rPr lang="en-US" sz="2000" b="1" dirty="0">
                <a:solidFill>
                  <a:srgbClr val="C00000"/>
                </a:solidFill>
                <a:effectLst/>
                <a:latin typeface="Arial" panose="020B0604020202020204" pitchFamily="34" charset="0"/>
                <a:ea typeface="Times New Roman" panose="02020603050405020304" pitchFamily="18" charset="0"/>
              </a:rPr>
              <a:t>γ</a:t>
            </a:r>
            <a:r>
              <a:rPr lang="it-IT" sz="2000" b="1" dirty="0">
                <a:solidFill>
                  <a:srgbClr val="C00000"/>
                </a:solidFill>
                <a:effectLst/>
                <a:latin typeface="Arial" panose="020B0604020202020204" pitchFamily="34" charset="0"/>
                <a:ea typeface="Times New Roman" panose="02020603050405020304" pitchFamily="18" charset="0"/>
              </a:rPr>
              <a:t>\IL-10 agiscono come una coppia antagoni­sta</a:t>
            </a:r>
            <a:r>
              <a:rPr lang="it-IT" sz="2000" dirty="0">
                <a:effectLst/>
                <a:latin typeface="Arial" panose="020B0604020202020204" pitchFamily="34" charset="0"/>
                <a:ea typeface="Times New Roman" panose="02020603050405020304" pitchFamily="18" charset="0"/>
              </a:rPr>
              <a:t>, sia nel senso che la prevalenza dell'u­na o dell'altra citochina definisce rispo­ste opposte (Th1\Th2-Th3), sia perché sono reciprocamente esclusive: </a:t>
            </a:r>
            <a:r>
              <a:rPr lang="it-IT" sz="2000" b="1" dirty="0">
                <a:solidFill>
                  <a:srgbClr val="C00000"/>
                </a:solidFill>
                <a:effectLst/>
                <a:latin typeface="Arial" panose="020B0604020202020204" pitchFamily="34" charset="0"/>
                <a:ea typeface="Times New Roman" panose="02020603050405020304" pitchFamily="18" charset="0"/>
              </a:rPr>
              <a:t>l'una inibi­sce l'altra</a:t>
            </a:r>
            <a:r>
              <a:rPr lang="it-IT" sz="2000" dirty="0">
                <a:effectLst/>
                <a:latin typeface="Arial" panose="020B0604020202020204" pitchFamily="34" charset="0"/>
                <a:ea typeface="Times New Roman" panose="02020603050405020304" pitchFamily="18" charset="0"/>
              </a:rPr>
              <a:t>.</a:t>
            </a:r>
            <a:endParaRPr lang="it-IT" sz="2000" dirty="0">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21312" y="4437112"/>
            <a:ext cx="9144000" cy="2554545"/>
          </a:xfrm>
          <a:prstGeom prst="rect">
            <a:avLst/>
          </a:prstGeom>
          <a:solidFill>
            <a:schemeClr val="accent6">
              <a:lumMod val="20000"/>
              <a:lumOff val="80000"/>
            </a:schemeClr>
          </a:solidFill>
          <a:ln w="38100">
            <a:solidFill>
              <a:srgbClr val="0070C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Il dato più stimolante, però, è che le due molecole, pur portando avanti mansioni opposte, </a:t>
            </a:r>
            <a:r>
              <a:rPr lang="it-IT" sz="2000" b="1" dirty="0">
                <a:solidFill>
                  <a:srgbClr val="C00000"/>
                </a:solidFill>
                <a:effectLst/>
                <a:latin typeface="Arial" panose="020B0604020202020204" pitchFamily="34" charset="0"/>
                <a:ea typeface="Times New Roman" panose="02020603050405020304" pitchFamily="18" charset="0"/>
              </a:rPr>
              <a:t>sono molto simili, sia nella struttu­ra conformazionale che per quella recettoriale.</a:t>
            </a:r>
            <a:endParaRPr lang="it-IT" sz="2000" b="1" dirty="0">
              <a:solidFill>
                <a:srgbClr val="C00000"/>
              </a:solidFill>
              <a:effectLst/>
              <a:latin typeface="Times New Roman" panose="02020603050405020304" pitchFamily="18" charset="0"/>
              <a:ea typeface="Times New Roman" panose="02020603050405020304" pitchFamily="18" charset="0"/>
            </a:endParaRPr>
          </a:p>
          <a:p>
            <a:pPr algn="just"/>
            <a:r>
              <a:rPr lang="it-IT" sz="2000" dirty="0">
                <a:effectLst/>
                <a:latin typeface="Arial" panose="020B0604020202020204" pitchFamily="34" charset="0"/>
                <a:ea typeface="Times New Roman" panose="02020603050405020304" pitchFamily="18" charset="0"/>
              </a:rPr>
              <a:t>Del resto, in biologia, molte importanti coppie antagoniste sono strettamente connesse: basti pensare ai due neurotrasmet­titori fondamentali, il glutammato (ecci­tatorio) e il GABA (inibitorio), dove il GABA proviene per decarbossilazione dal glutam­mato; oppure si pensi al testosterone (ormo­ne maschile) che, aromatizzato, diventa estradiolo (ormone femminile).</a:t>
            </a:r>
            <a:endParaRPr lang="it-IT" sz="2000" dirty="0">
              <a:effectLst/>
              <a:latin typeface="Times New Roman" panose="02020603050405020304" pitchFamily="18" charset="0"/>
              <a:ea typeface="Times New Roman" panose="02020603050405020304" pitchFamily="18" charset="0"/>
            </a:endParaRPr>
          </a:p>
        </p:txBody>
      </p:sp>
      <p:pic>
        <p:nvPicPr>
          <p:cNvPr id="4" name="Immagine 3">
            <a:extLst>
              <a:ext uri="{FF2B5EF4-FFF2-40B4-BE49-F238E27FC236}">
                <a16:creationId xmlns:a16="http://schemas.microsoft.com/office/drawing/2014/main" id="{F8D37C2D-D8B5-4046-BA5F-832EB8212707}"/>
              </a:ext>
            </a:extLst>
          </p:cNvPr>
          <p:cNvPicPr>
            <a:picLocks noChangeAspect="1"/>
          </p:cNvPicPr>
          <p:nvPr/>
        </p:nvPicPr>
        <p:blipFill>
          <a:blip r:embed="rId2"/>
          <a:stretch>
            <a:fillRect/>
          </a:stretch>
        </p:blipFill>
        <p:spPr>
          <a:xfrm>
            <a:off x="6076463" y="1452013"/>
            <a:ext cx="3067537" cy="1840522"/>
          </a:xfrm>
          <a:prstGeom prst="rect">
            <a:avLst/>
          </a:prstGeom>
        </p:spPr>
      </p:pic>
      <p:sp>
        <p:nvSpPr>
          <p:cNvPr id="8" name="CasellaDiTesto 7">
            <a:extLst>
              <a:ext uri="{FF2B5EF4-FFF2-40B4-BE49-F238E27FC236}">
                <a16:creationId xmlns:a16="http://schemas.microsoft.com/office/drawing/2014/main" id="{E244FD81-55F8-4A52-B595-1812FBB4BFD3}"/>
              </a:ext>
            </a:extLst>
          </p:cNvPr>
          <p:cNvSpPr txBox="1"/>
          <p:nvPr/>
        </p:nvSpPr>
        <p:spPr>
          <a:xfrm>
            <a:off x="-12641" y="28898"/>
            <a:ext cx="9112241" cy="2031325"/>
          </a:xfrm>
          <a:prstGeom prst="rect">
            <a:avLst/>
          </a:prstGeom>
          <a:noFill/>
        </p:spPr>
        <p:txBody>
          <a:bodyPr wrap="square">
            <a:spAutoFit/>
          </a:bodyPr>
          <a:lstStyle/>
          <a:p>
            <a:pPr algn="just"/>
            <a:r>
              <a:rPr lang="it-IT" sz="1800" dirty="0">
                <a:effectLst/>
                <a:latin typeface="Arial" panose="020B0604020202020204" pitchFamily="34" charset="0"/>
                <a:ea typeface="Times New Roman" panose="02020603050405020304" pitchFamily="18" charset="0"/>
              </a:rPr>
              <a:t>Essa, inoltre, </a:t>
            </a:r>
            <a:r>
              <a:rPr lang="it-IT" sz="1800" b="1" dirty="0">
                <a:solidFill>
                  <a:srgbClr val="C00000"/>
                </a:solidFill>
                <a:effectLst/>
                <a:latin typeface="Arial" panose="020B0604020202020204" pitchFamily="34" charset="0"/>
                <a:ea typeface="Times New Roman" panose="02020603050405020304" pitchFamily="18" charset="0"/>
              </a:rPr>
              <a:t>antagonizza i forti segnali infiammatori che provengono da TNF</a:t>
            </a:r>
            <a:r>
              <a:rPr lang="en-US" sz="1800" b="1" dirty="0">
                <a:solidFill>
                  <a:srgbClr val="C00000"/>
                </a:solidFill>
                <a:effectLst/>
                <a:latin typeface="Arial" panose="020B0604020202020204" pitchFamily="34" charset="0"/>
                <a:ea typeface="Times New Roman" panose="02020603050405020304" pitchFamily="18" charset="0"/>
              </a:rPr>
              <a:t>α</a:t>
            </a:r>
            <a:r>
              <a:rPr lang="it-IT" sz="1800" b="1" dirty="0">
                <a:solidFill>
                  <a:srgbClr val="C00000"/>
                </a:solidFill>
                <a:effectLst/>
                <a:latin typeface="Arial" panose="020B0604020202020204" pitchFamily="34" charset="0"/>
                <a:ea typeface="Times New Roman" panose="02020603050405020304" pitchFamily="18" charset="0"/>
              </a:rPr>
              <a:t>, IL-1, IL-6</a:t>
            </a:r>
            <a:r>
              <a:rPr lang="it-IT" sz="1800" dirty="0">
                <a:effectLst/>
                <a:latin typeface="Arial" panose="020B0604020202020204" pitchFamily="34" charset="0"/>
                <a:ea typeface="Times New Roman" panose="02020603050405020304" pitchFamily="18" charset="0"/>
              </a:rPr>
              <a:t> in modo da non compromettere la risposta immunitaria e la sede del processo infiammatorio. In sua presenza, grazie a una continua stimolazione antigenica delle cellule T, </a:t>
            </a:r>
            <a:r>
              <a:rPr lang="it-IT" sz="1800" b="1" dirty="0">
                <a:solidFill>
                  <a:srgbClr val="C00000"/>
                </a:solidFill>
                <a:effectLst/>
                <a:latin typeface="Arial" panose="020B0604020202020204" pitchFamily="34" charset="0"/>
                <a:ea typeface="Times New Roman" panose="02020603050405020304" pitchFamily="18" charset="0"/>
              </a:rPr>
              <a:t>si assiste alla comparsa di linfociti T regolatori che possono generare grandi quantità di L-10 e di TGF-</a:t>
            </a:r>
            <a:r>
              <a:rPr lang="en-US" sz="1800" b="1" dirty="0">
                <a:solidFill>
                  <a:srgbClr val="C00000"/>
                </a:solidFill>
                <a:effectLst/>
                <a:latin typeface="Arial" panose="020B0604020202020204" pitchFamily="34" charset="0"/>
                <a:ea typeface="Times New Roman" panose="02020603050405020304" pitchFamily="18" charset="0"/>
              </a:rPr>
              <a:t>β</a:t>
            </a:r>
            <a:r>
              <a:rPr lang="it-IT" sz="1800" dirty="0">
                <a:effectLst/>
                <a:latin typeface="Arial" panose="020B0604020202020204" pitchFamily="34" charset="0"/>
                <a:ea typeface="Times New Roman" panose="02020603050405020304" pitchFamily="18" charset="0"/>
              </a:rPr>
              <a:t>.</a:t>
            </a:r>
            <a:endParaRPr lang="it-IT" sz="1800" dirty="0">
              <a:effectLst/>
              <a:latin typeface="Times New Roman" panose="02020603050405020304" pitchFamily="18" charset="0"/>
              <a:ea typeface="Times New Roman" panose="02020603050405020304" pitchFamily="18" charset="0"/>
            </a:endParaRPr>
          </a:p>
          <a:p>
            <a:pPr algn="just"/>
            <a:r>
              <a:rPr lang="it-IT" sz="1800" dirty="0">
                <a:effectLst/>
                <a:latin typeface="Arial" panose="020B0604020202020204" pitchFamily="34" charset="0"/>
                <a:ea typeface="Times New Roman" panose="02020603050405020304" pitchFamily="18" charset="0"/>
              </a:rPr>
              <a:t>Insomma, </a:t>
            </a:r>
            <a:r>
              <a:rPr lang="it-IT" sz="1800" b="1" dirty="0">
                <a:effectLst/>
                <a:latin typeface="Arial" panose="020B0604020202020204" pitchFamily="34" charset="0"/>
                <a:ea typeface="Times New Roman" panose="02020603050405020304" pitchFamily="18" charset="0"/>
              </a:rPr>
              <a:t>l'IL-10 è la citochina antinfiammatoria per antonomasia</a:t>
            </a:r>
            <a:r>
              <a:rPr lang="it-IT" sz="1800" dirty="0">
                <a:effectLst/>
                <a:latin typeface="Arial" panose="020B0604020202020204" pitchFamily="34" charset="0"/>
                <a:ea typeface="Times New Roman" panose="02020603050405020304" pitchFamily="18" charset="0"/>
              </a:rPr>
              <a:t>, grazie all’azione di almeno 10 molecole messaggere.</a:t>
            </a:r>
            <a:endParaRPr lang="it-IT"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729536725"/>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31759" y="28352"/>
            <a:ext cx="6412449" cy="718082"/>
          </a:xfrm>
          <a:prstGeom prst="rect">
            <a:avLst/>
          </a:prstGeom>
          <a:solidFill>
            <a:schemeClr val="accent2">
              <a:lumMod val="20000"/>
              <a:lumOff val="80000"/>
            </a:schemeClr>
          </a:solidFill>
          <a:ln w="38100">
            <a:solidFill>
              <a:srgbClr val="0070C0"/>
            </a:solidFill>
          </a:ln>
        </p:spPr>
        <p:txBody>
          <a:bodyPr wrap="square">
            <a:spAutoFit/>
          </a:bodyPr>
          <a:lstStyle/>
          <a:p>
            <a:pPr>
              <a:lnSpc>
                <a:spcPct val="200000"/>
              </a:lnSpc>
              <a:spcAft>
                <a:spcPts val="600"/>
              </a:spcAft>
            </a:pPr>
            <a:r>
              <a:rPr lang="it-IT" sz="2400" b="1" dirty="0">
                <a:solidFill>
                  <a:srgbClr val="C00000"/>
                </a:solidFill>
                <a:effectLst/>
                <a:latin typeface="Arial" panose="020B0604020202020204" pitchFamily="34" charset="0"/>
                <a:ea typeface="Times New Roman" panose="02020603050405020304" pitchFamily="18" charset="0"/>
              </a:rPr>
              <a:t>TGF-</a:t>
            </a:r>
            <a:r>
              <a:rPr lang="en-US" sz="2400" b="1" dirty="0">
                <a:solidFill>
                  <a:srgbClr val="C00000"/>
                </a:solidFill>
                <a:effectLst/>
                <a:latin typeface="Arial" panose="020B0604020202020204" pitchFamily="34" charset="0"/>
                <a:ea typeface="Times New Roman" panose="02020603050405020304" pitchFamily="18" charset="0"/>
              </a:rPr>
              <a:t>β</a:t>
            </a:r>
            <a:r>
              <a:rPr lang="it-IT" sz="2400" b="1" dirty="0">
                <a:solidFill>
                  <a:srgbClr val="C00000"/>
                </a:solidFill>
                <a:effectLst/>
                <a:latin typeface="Arial" panose="020B0604020202020204" pitchFamily="34" charset="0"/>
                <a:ea typeface="Times New Roman" panose="02020603050405020304" pitchFamily="18" charset="0"/>
              </a:rPr>
              <a:t>: l’ambivalente moderatore cellulare</a:t>
            </a:r>
            <a:endParaRPr lang="it-IT" sz="2400" dirty="0">
              <a:solidFill>
                <a:srgbClr val="C00000"/>
              </a:solidFill>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31759" y="849310"/>
            <a:ext cx="6412449" cy="1200329"/>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rPr>
              <a:t>Il TGF-</a:t>
            </a:r>
            <a:r>
              <a:rPr lang="en-US" sz="1800" dirty="0">
                <a:effectLst/>
                <a:latin typeface="Arial" panose="020B0604020202020204" pitchFamily="34" charset="0"/>
                <a:ea typeface="Times New Roman" panose="02020603050405020304" pitchFamily="18" charset="0"/>
              </a:rPr>
              <a:t>β</a:t>
            </a:r>
            <a:r>
              <a:rPr lang="it-IT" sz="1800" dirty="0">
                <a:effectLst/>
                <a:latin typeface="Arial" panose="020B0604020202020204" pitchFamily="34" charset="0"/>
                <a:ea typeface="Times New Roman" panose="02020603050405020304" pitchFamily="18" charset="0"/>
              </a:rPr>
              <a:t> è una citochina che appartiene alla categoria dei </a:t>
            </a:r>
            <a:r>
              <a:rPr lang="it-IT" sz="1800" b="1" dirty="0">
                <a:solidFill>
                  <a:srgbClr val="C00000"/>
                </a:solidFill>
                <a:effectLst/>
                <a:latin typeface="Arial" panose="020B0604020202020204" pitchFamily="34" charset="0"/>
                <a:ea typeface="Times New Roman" panose="02020603050405020304" pitchFamily="18" charset="0"/>
              </a:rPr>
              <a:t>fattori di crescita</a:t>
            </a:r>
            <a:r>
              <a:rPr lang="it-IT" sz="1800" dirty="0">
                <a:effectLst/>
                <a:latin typeface="Arial" panose="020B0604020202020204" pitchFamily="34" charset="0"/>
                <a:ea typeface="Times New Roman" panose="02020603050405020304" pitchFamily="18" charset="0"/>
              </a:rPr>
              <a:t>, e viene prodotta </a:t>
            </a:r>
            <a:r>
              <a:rPr lang="it-IT" sz="1800" b="1" dirty="0">
                <a:effectLst/>
                <a:latin typeface="Arial" panose="020B0604020202020204" pitchFamily="34" charset="0"/>
                <a:ea typeface="Times New Roman" panose="02020603050405020304" pitchFamily="18" charset="0"/>
              </a:rPr>
              <a:t>da tutte le cellule dell’organismo</a:t>
            </a:r>
            <a:r>
              <a:rPr lang="it-IT" sz="1800" dirty="0">
                <a:effectLst/>
                <a:latin typeface="Arial" panose="020B0604020202020204" pitchFamily="34" charset="0"/>
                <a:ea typeface="Times New Roman" panose="02020603050405020304" pitchFamily="18" charset="0"/>
              </a:rPr>
              <a:t>, capace di inviare un segnale ovunque </a:t>
            </a:r>
            <a:r>
              <a:rPr lang="it-IT" sz="1800" dirty="0" err="1">
                <a:effectLst/>
                <a:latin typeface="Arial" panose="020B0604020202020204" pitchFamily="34" charset="0"/>
                <a:ea typeface="Times New Roman" panose="02020603050405020304" pitchFamily="18" charset="0"/>
              </a:rPr>
              <a:t>recepibile</a:t>
            </a:r>
            <a:r>
              <a:rPr lang="it-IT" sz="1800" dirty="0">
                <a:effectLst/>
                <a:latin typeface="Arial" panose="020B0604020202020204" pitchFamily="34" charset="0"/>
                <a:ea typeface="Times New Roman" panose="02020603050405020304" pitchFamily="18" charset="0"/>
              </a:rPr>
              <a:t>. </a:t>
            </a:r>
            <a:endParaRPr lang="it-IT" sz="2000" dirty="0">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0" y="2130085"/>
            <a:ext cx="6444208" cy="2923877"/>
          </a:xfrm>
          <a:prstGeom prst="rect">
            <a:avLst/>
          </a:prstGeom>
          <a:solidFill>
            <a:schemeClr val="accent6">
              <a:lumMod val="20000"/>
              <a:lumOff val="80000"/>
            </a:schemeClr>
          </a:solidFill>
          <a:ln w="38100">
            <a:solidFill>
              <a:srgbClr val="0070C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Esistono </a:t>
            </a:r>
            <a:r>
              <a:rPr lang="it-IT" sz="2000" b="1" dirty="0">
                <a:solidFill>
                  <a:srgbClr val="C00000"/>
                </a:solidFill>
                <a:effectLst/>
                <a:latin typeface="Arial" panose="020B0604020202020204" pitchFamily="34" charset="0"/>
                <a:ea typeface="Times New Roman" panose="02020603050405020304" pitchFamily="18" charset="0"/>
              </a:rPr>
              <a:t>tre diverse forme di questa citochina, e cioè TGF-</a:t>
            </a:r>
            <a:r>
              <a:rPr lang="en-US" sz="2000" b="1" dirty="0">
                <a:solidFill>
                  <a:srgbClr val="C00000"/>
                </a:solidFill>
                <a:effectLst/>
                <a:latin typeface="Arial" panose="020B0604020202020204" pitchFamily="34" charset="0"/>
                <a:ea typeface="Times New Roman" panose="02020603050405020304" pitchFamily="18" charset="0"/>
              </a:rPr>
              <a:t>β</a:t>
            </a:r>
            <a:r>
              <a:rPr lang="it-IT" sz="2000" b="1" dirty="0">
                <a:solidFill>
                  <a:srgbClr val="C00000"/>
                </a:solidFill>
                <a:effectLst/>
                <a:latin typeface="Arial" panose="020B0604020202020204" pitchFamily="34" charset="0"/>
                <a:ea typeface="Times New Roman" panose="02020603050405020304" pitchFamily="18" charset="0"/>
              </a:rPr>
              <a:t> 1, TGF-</a:t>
            </a:r>
            <a:r>
              <a:rPr lang="en-US" sz="2000" b="1" dirty="0">
                <a:solidFill>
                  <a:srgbClr val="C00000"/>
                </a:solidFill>
                <a:effectLst/>
                <a:latin typeface="Arial" panose="020B0604020202020204" pitchFamily="34" charset="0"/>
                <a:ea typeface="Times New Roman" panose="02020603050405020304" pitchFamily="18" charset="0"/>
              </a:rPr>
              <a:t>β</a:t>
            </a:r>
            <a:r>
              <a:rPr lang="it-IT" sz="2000" b="1" dirty="0">
                <a:solidFill>
                  <a:srgbClr val="C00000"/>
                </a:solidFill>
                <a:effectLst/>
                <a:latin typeface="Arial" panose="020B0604020202020204" pitchFamily="34" charset="0"/>
                <a:ea typeface="Times New Roman" panose="02020603050405020304" pitchFamily="18" charset="0"/>
              </a:rPr>
              <a:t> 2 e TGF-</a:t>
            </a:r>
            <a:r>
              <a:rPr lang="en-US" sz="2000" b="1" dirty="0">
                <a:solidFill>
                  <a:srgbClr val="C00000"/>
                </a:solidFill>
                <a:effectLst/>
                <a:latin typeface="Arial" panose="020B0604020202020204" pitchFamily="34" charset="0"/>
                <a:ea typeface="Times New Roman" panose="02020603050405020304" pitchFamily="18" charset="0"/>
              </a:rPr>
              <a:t>β</a:t>
            </a:r>
            <a:r>
              <a:rPr lang="it-IT" sz="2000" b="1" dirty="0">
                <a:solidFill>
                  <a:srgbClr val="C00000"/>
                </a:solidFill>
                <a:effectLst/>
                <a:latin typeface="Arial" panose="020B0604020202020204" pitchFamily="34" charset="0"/>
                <a:ea typeface="Times New Roman" panose="02020603050405020304" pitchFamily="18" charset="0"/>
              </a:rPr>
              <a:t> 3</a:t>
            </a:r>
            <a:r>
              <a:rPr lang="it-IT" sz="2000" dirty="0">
                <a:effectLst/>
                <a:latin typeface="Arial" panose="020B0604020202020204" pitchFamily="34" charset="0"/>
                <a:ea typeface="Times New Roman" panose="02020603050405020304" pitchFamily="18" charset="0"/>
              </a:rPr>
              <a:t>. Essa </a:t>
            </a:r>
            <a:r>
              <a:rPr lang="it-IT" sz="2000" b="1" dirty="0">
                <a:solidFill>
                  <a:srgbClr val="C00000"/>
                </a:solidFill>
                <a:effectLst/>
                <a:latin typeface="Arial" panose="020B0604020202020204" pitchFamily="34" charset="0"/>
                <a:ea typeface="Times New Roman" panose="02020603050405020304" pitchFamily="18" charset="0"/>
              </a:rPr>
              <a:t>regola la crescita e la differenziazione cellulare,</a:t>
            </a:r>
            <a:r>
              <a:rPr lang="it-IT" sz="2000" dirty="0">
                <a:effectLst/>
                <a:latin typeface="Arial" panose="020B0604020202020204" pitchFamily="34" charset="0"/>
                <a:ea typeface="Times New Roman" panose="02020603050405020304" pitchFamily="18" charset="0"/>
              </a:rPr>
              <a:t> fondamentale in processi vitali necessari, come l'angiogenesi e la riparazione delle ferite, e ha una grande valenza in ambito immunitario, riuscendo a </a:t>
            </a:r>
            <a:r>
              <a:rPr lang="it-IT" sz="2000" b="1" dirty="0">
                <a:solidFill>
                  <a:srgbClr val="C00000"/>
                </a:solidFill>
                <a:effectLst/>
                <a:latin typeface="Arial" panose="020B0604020202020204" pitchFamily="34" charset="0"/>
                <a:ea typeface="Times New Roman" panose="02020603050405020304" pitchFamily="18" charset="0"/>
              </a:rPr>
              <a:t>bloccare l’attivazione di cellule infiammatorie, oltre che il loro sviluppo all’interno dell’organismo: la cellula deve arre­stare la propria crescita. </a:t>
            </a:r>
            <a:endParaRPr lang="it-IT" sz="2000" dirty="0">
              <a:effectLst/>
              <a:latin typeface="Times New Roman" panose="02020603050405020304" pitchFamily="18" charset="0"/>
              <a:ea typeface="Times New Roman" panose="02020603050405020304" pitchFamily="18" charset="0"/>
            </a:endParaRPr>
          </a:p>
        </p:txBody>
      </p:sp>
      <p:pic>
        <p:nvPicPr>
          <p:cNvPr id="2" name="Immagine 1">
            <a:extLst>
              <a:ext uri="{FF2B5EF4-FFF2-40B4-BE49-F238E27FC236}">
                <a16:creationId xmlns:a16="http://schemas.microsoft.com/office/drawing/2014/main" id="{4984BA0E-1013-49BE-8612-A4666A1A2077}"/>
              </a:ext>
            </a:extLst>
          </p:cNvPr>
          <p:cNvPicPr>
            <a:picLocks noChangeAspect="1"/>
          </p:cNvPicPr>
          <p:nvPr/>
        </p:nvPicPr>
        <p:blipFill>
          <a:blip r:embed="rId2"/>
          <a:stretch>
            <a:fillRect/>
          </a:stretch>
        </p:blipFill>
        <p:spPr>
          <a:xfrm>
            <a:off x="6660233" y="0"/>
            <a:ext cx="2483768" cy="3119446"/>
          </a:xfrm>
          <a:prstGeom prst="rect">
            <a:avLst/>
          </a:prstGeom>
        </p:spPr>
      </p:pic>
      <p:sp>
        <p:nvSpPr>
          <p:cNvPr id="8" name="CasellaDiTesto 7">
            <a:extLst>
              <a:ext uri="{FF2B5EF4-FFF2-40B4-BE49-F238E27FC236}">
                <a16:creationId xmlns:a16="http://schemas.microsoft.com/office/drawing/2014/main" id="{1E15331D-B30F-43B3-BFDE-C3DC4A1F7EB3}"/>
              </a:ext>
            </a:extLst>
          </p:cNvPr>
          <p:cNvSpPr txBox="1"/>
          <p:nvPr/>
        </p:nvSpPr>
        <p:spPr>
          <a:xfrm>
            <a:off x="-30480" y="5058404"/>
            <a:ext cx="9174480" cy="1631216"/>
          </a:xfrm>
          <a:prstGeom prst="rect">
            <a:avLst/>
          </a:prstGeom>
          <a:noFill/>
        </p:spPr>
        <p:txBody>
          <a:bodyPr wrap="square">
            <a:spAutoFit/>
          </a:bodyPr>
          <a:lstStyle/>
          <a:p>
            <a:r>
              <a:rPr lang="it-IT" sz="2000" dirty="0">
                <a:effectLst/>
                <a:latin typeface="Arial" panose="020B0604020202020204" pitchFamily="34" charset="0"/>
                <a:ea typeface="Times New Roman" panose="02020603050405020304" pitchFamily="18" charset="0"/>
              </a:rPr>
              <a:t>Ci sono </a:t>
            </a:r>
            <a:r>
              <a:rPr lang="it-IT" sz="2000" b="1" dirty="0" err="1">
                <a:solidFill>
                  <a:srgbClr val="C00000"/>
                </a:solidFill>
                <a:effectLst/>
                <a:latin typeface="Arial" panose="020B0604020202020204" pitchFamily="34" charset="0"/>
                <a:ea typeface="Times New Roman" panose="02020603050405020304" pitchFamily="18" charset="0"/>
              </a:rPr>
              <a:t>oncoproteine</a:t>
            </a:r>
            <a:r>
              <a:rPr lang="it-IT" sz="2000" b="1" dirty="0">
                <a:solidFill>
                  <a:srgbClr val="C00000"/>
                </a:solidFill>
                <a:effectLst/>
                <a:latin typeface="Arial" panose="020B0604020202020204" pitchFamily="34" charset="0"/>
                <a:ea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proprio a causa della loro capacità, quando attivate, di fermare il segnale del TGF-</a:t>
            </a:r>
            <a:r>
              <a:rPr lang="en-US" sz="2000" dirty="0">
                <a:effectLst/>
                <a:latin typeface="Arial" panose="020B0604020202020204" pitchFamily="34" charset="0"/>
                <a:ea typeface="Times New Roman" panose="02020603050405020304" pitchFamily="18" charset="0"/>
              </a:rPr>
              <a:t>β</a:t>
            </a:r>
            <a:r>
              <a:rPr lang="it-IT" sz="2000" dirty="0">
                <a:effectLst/>
                <a:latin typeface="Arial" panose="020B0604020202020204" pitchFamily="34" charset="0"/>
                <a:ea typeface="Times New Roman" panose="02020603050405020304" pitchFamily="18" charset="0"/>
              </a:rPr>
              <a:t> </a:t>
            </a:r>
            <a:r>
              <a:rPr lang="it-IT" sz="2000" b="1" dirty="0">
                <a:effectLst/>
                <a:latin typeface="Arial" panose="020B0604020202020204" pitchFamily="34" charset="0"/>
                <a:ea typeface="Times New Roman" panose="02020603050405020304" pitchFamily="18" charset="0"/>
              </a:rPr>
              <a:t>scatenando la proliferazione cellulare</a:t>
            </a:r>
            <a:r>
              <a:rPr lang="it-IT" sz="2000" dirty="0">
                <a:effectLst/>
                <a:latin typeface="Arial" panose="020B0604020202020204" pitchFamily="34" charset="0"/>
                <a:ea typeface="Times New Roman" panose="02020603050405020304" pitchFamily="18" charset="0"/>
              </a:rPr>
              <a:t>. Direttamente connessa al TGF-</a:t>
            </a:r>
            <a:r>
              <a:rPr lang="en-US" sz="2000" dirty="0">
                <a:effectLst/>
                <a:latin typeface="Arial" panose="020B0604020202020204" pitchFamily="34" charset="0"/>
                <a:ea typeface="Times New Roman" panose="02020603050405020304" pitchFamily="18" charset="0"/>
              </a:rPr>
              <a:t>β</a:t>
            </a:r>
            <a:r>
              <a:rPr lang="it-IT" sz="2000" dirty="0">
                <a:effectLst/>
                <a:latin typeface="Arial" panose="020B0604020202020204" pitchFamily="34" charset="0"/>
                <a:ea typeface="Times New Roman" panose="02020603050405020304" pitchFamily="18" charset="0"/>
              </a:rPr>
              <a:t> vi è la scoperta del perché </a:t>
            </a:r>
            <a:r>
              <a:rPr lang="it-IT" sz="2000" u="sng" dirty="0">
                <a:effectLst/>
                <a:highlight>
                  <a:srgbClr val="FFFF00"/>
                </a:highlight>
                <a:latin typeface="Arial" panose="020B0604020202020204" pitchFamily="34" charset="0"/>
                <a:ea typeface="Times New Roman" panose="02020603050405020304" pitchFamily="18" charset="0"/>
              </a:rPr>
              <a:t>la totalità dei tumori al colon, così come otto tumori al pancreas su dieci, mostrano una mutazione per lo meno in una delle componenti della via di segnalazione della citochina</a:t>
            </a:r>
            <a:r>
              <a:rPr lang="it-IT" sz="2000" dirty="0">
                <a:effectLst/>
                <a:latin typeface="Arial" panose="020B0604020202020204" pitchFamily="34" charset="0"/>
                <a:ea typeface="Times New Roman" panose="02020603050405020304" pitchFamily="18" charset="0"/>
              </a:rPr>
              <a:t>. </a:t>
            </a:r>
            <a:endParaRPr lang="it-IT" sz="2000" dirty="0"/>
          </a:p>
        </p:txBody>
      </p:sp>
    </p:spTree>
    <p:extLst>
      <p:ext uri="{BB962C8B-B14F-4D97-AF65-F5344CB8AC3E}">
        <p14:creationId xmlns:p14="http://schemas.microsoft.com/office/powerpoint/2010/main" val="1094791644"/>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321C016F-209D-48B9-BAC3-450C1FC8C3A6}"/>
              </a:ext>
            </a:extLst>
          </p:cNvPr>
          <p:cNvSpPr/>
          <p:nvPr/>
        </p:nvSpPr>
        <p:spPr>
          <a:xfrm>
            <a:off x="21211" y="0"/>
            <a:ext cx="9144000" cy="3477875"/>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2000" b="1" u="sng" dirty="0">
                <a:solidFill>
                  <a:srgbClr val="C00000"/>
                </a:solidFill>
                <a:effectLst/>
                <a:latin typeface="Arial" panose="020B0604020202020204" pitchFamily="34" charset="0"/>
                <a:ea typeface="Times New Roman" panose="02020603050405020304" pitchFamily="18" charset="0"/>
              </a:rPr>
              <a:t>Ruolo ambivalente</a:t>
            </a:r>
            <a:r>
              <a:rPr lang="it-IT" sz="2000" dirty="0">
                <a:effectLst/>
                <a:latin typeface="Arial" panose="020B0604020202020204" pitchFamily="34" charset="0"/>
                <a:ea typeface="Times New Roman" panose="02020603050405020304" pitchFamily="18" charset="0"/>
              </a:rPr>
              <a:t>: questo dipende </a:t>
            </a:r>
            <a:r>
              <a:rPr lang="it-IT" sz="2000" b="1" dirty="0">
                <a:solidFill>
                  <a:srgbClr val="C00000"/>
                </a:solidFill>
                <a:effectLst/>
                <a:latin typeface="Arial" panose="020B0604020202020204" pitchFamily="34" charset="0"/>
                <a:ea typeface="Times New Roman" panose="02020603050405020304" pitchFamily="18" charset="0"/>
              </a:rPr>
              <a:t>sia dalla modifica della via </a:t>
            </a:r>
            <a:r>
              <a:rPr lang="it-IT" sz="2000" b="1" dirty="0" err="1">
                <a:solidFill>
                  <a:srgbClr val="C00000"/>
                </a:solidFill>
                <a:effectLst/>
                <a:latin typeface="Arial" panose="020B0604020202020204" pitchFamily="34" charset="0"/>
                <a:ea typeface="Times New Roman" panose="02020603050405020304" pitchFamily="18" charset="0"/>
              </a:rPr>
              <a:t>segnalatoria</a:t>
            </a:r>
            <a:r>
              <a:rPr lang="it-IT" sz="2000" b="1" dirty="0">
                <a:solidFill>
                  <a:srgbClr val="C00000"/>
                </a:solidFill>
                <a:effectLst/>
                <a:latin typeface="Arial" panose="020B0604020202020204" pitchFamily="34" charset="0"/>
                <a:ea typeface="Times New Roman" panose="02020603050405020304" pitchFamily="18" charset="0"/>
              </a:rPr>
              <a:t> </a:t>
            </a:r>
            <a:r>
              <a:rPr lang="it-IT" sz="2000" i="1" dirty="0">
                <a:effectLst/>
                <a:latin typeface="Arial" panose="020B0604020202020204" pitchFamily="34" charset="0"/>
                <a:ea typeface="Times New Roman" panose="02020603050405020304" pitchFamily="18" charset="0"/>
              </a:rPr>
              <a:t>(path­way)</a:t>
            </a:r>
            <a:r>
              <a:rPr lang="it-IT" sz="2000" dirty="0">
                <a:effectLst/>
                <a:latin typeface="Arial" panose="020B0604020202020204" pitchFamily="34" charset="0"/>
                <a:ea typeface="Times New Roman" panose="02020603050405020304" pitchFamily="18" charset="0"/>
              </a:rPr>
              <a:t>, </a:t>
            </a:r>
            <a:r>
              <a:rPr lang="it-IT" sz="2000" b="1" dirty="0">
                <a:solidFill>
                  <a:srgbClr val="C00000"/>
                </a:solidFill>
                <a:effectLst/>
                <a:latin typeface="Arial" panose="020B0604020202020204" pitchFamily="34" charset="0"/>
                <a:ea typeface="Times New Roman" panose="02020603050405020304" pitchFamily="18" charset="0"/>
              </a:rPr>
              <a:t>sia da un contrario effetto del segnale, quest’ultimo legato all’ambiente e al periodo di vita</a:t>
            </a:r>
            <a:r>
              <a:rPr lang="it-IT" sz="2000" dirty="0">
                <a:effectLst/>
                <a:latin typeface="Arial" panose="020B0604020202020204" pitchFamily="34" charset="0"/>
                <a:ea typeface="Times New Roman" panose="02020603050405020304" pitchFamily="18" charset="0"/>
              </a:rPr>
              <a:t>. Nel primo caso, la </a:t>
            </a:r>
            <a:r>
              <a:rPr lang="it-IT" sz="2000" i="1" dirty="0">
                <a:effectLst/>
                <a:latin typeface="Arial" panose="020B0604020202020204" pitchFamily="34" charset="0"/>
                <a:ea typeface="Times New Roman" panose="02020603050405020304" pitchFamily="18" charset="0"/>
              </a:rPr>
              <a:t>pathway</a:t>
            </a:r>
            <a:r>
              <a:rPr lang="it-IT" sz="2000" dirty="0">
                <a:effectLst/>
                <a:latin typeface="Arial" panose="020B0604020202020204" pitchFamily="34" charset="0"/>
                <a:ea typeface="Times New Roman" panose="02020603050405020304" pitchFamily="18" charset="0"/>
              </a:rPr>
              <a:t> del TGF-</a:t>
            </a:r>
            <a:r>
              <a:rPr lang="en-US" sz="2000" dirty="0">
                <a:effectLst/>
                <a:latin typeface="Arial" panose="020B0604020202020204" pitchFamily="34" charset="0"/>
                <a:ea typeface="Times New Roman" panose="02020603050405020304" pitchFamily="18" charset="0"/>
              </a:rPr>
              <a:t>β</a:t>
            </a:r>
            <a:r>
              <a:rPr lang="it-IT" sz="2000" dirty="0">
                <a:effectLst/>
                <a:latin typeface="Arial" panose="020B0604020202020204" pitchFamily="34" charset="0"/>
                <a:ea typeface="Times New Roman" panose="02020603050405020304" pitchFamily="18" charset="0"/>
              </a:rPr>
              <a:t> viene modificata, il che implica un evidente cambiamento che a sua volta comporta un'alterazione del messaggio che giunge al nucleo dove, anziché inibire la crescita cellulare, </a:t>
            </a:r>
            <a:r>
              <a:rPr lang="it-IT" sz="2000" u="sng" dirty="0">
                <a:effectLst/>
                <a:latin typeface="Arial" panose="020B0604020202020204" pitchFamily="34" charset="0"/>
                <a:ea typeface="Times New Roman" panose="02020603050405020304" pitchFamily="18" charset="0"/>
              </a:rPr>
              <a:t>la riattiva. </a:t>
            </a:r>
            <a:r>
              <a:rPr lang="it-IT" sz="2000" dirty="0">
                <a:effectLst/>
                <a:latin typeface="Arial" panose="020B0604020202020204" pitchFamily="34" charset="0"/>
                <a:ea typeface="Times New Roman" panose="02020603050405020304" pitchFamily="18" charset="0"/>
              </a:rPr>
              <a:t>Nel secondo caso la risposta è legata a dati reali ma anche a diverse supposizioni, e in particolare, parlando di dati, analizzando come la TGF-</a:t>
            </a:r>
            <a:r>
              <a:rPr lang="en-US" sz="2000" dirty="0">
                <a:effectLst/>
                <a:latin typeface="Arial" panose="020B0604020202020204" pitchFamily="34" charset="0"/>
                <a:ea typeface="Times New Roman" panose="02020603050405020304" pitchFamily="18" charset="0"/>
              </a:rPr>
              <a:t>β</a:t>
            </a:r>
            <a:r>
              <a:rPr lang="it-IT" sz="2000" dirty="0">
                <a:effectLst/>
                <a:latin typeface="Arial" panose="020B0604020202020204" pitchFamily="34" charset="0"/>
                <a:ea typeface="Times New Roman" panose="02020603050405020304" pitchFamily="18" charset="0"/>
              </a:rPr>
              <a:t> </a:t>
            </a:r>
            <a:r>
              <a:rPr lang="it-IT" sz="2000" u="sng" dirty="0">
                <a:effectLst/>
                <a:latin typeface="Arial" panose="020B0604020202020204" pitchFamily="34" charset="0"/>
                <a:ea typeface="Times New Roman" panose="02020603050405020304" pitchFamily="18" charset="0"/>
              </a:rPr>
              <a:t>stoppa la crescita della cellula solamente se questa è nella prima fase del ciclo proliferativo, o fase G1&gt;</a:t>
            </a:r>
            <a:r>
              <a:rPr lang="it-IT" sz="2000" dirty="0">
                <a:effectLst/>
                <a:latin typeface="Arial" panose="020B0604020202020204" pitchFamily="34" charset="0"/>
                <a:ea typeface="Times New Roman" panose="02020603050405020304" pitchFamily="18" charset="0"/>
              </a:rPr>
              <a:t> viene facile ipotizzare il diverso effetto della citochina in virtù dello stato di salute e/o del periodo di vita in cui ci si trova.</a:t>
            </a:r>
            <a:r>
              <a:rPr lang="it-IT" sz="2000" u="sng" dirty="0">
                <a:effectLst/>
                <a:latin typeface="Arial" panose="020B0604020202020204" pitchFamily="34" charset="0"/>
                <a:ea typeface="Times New Roman" panose="02020603050405020304" pitchFamily="18" charset="0"/>
              </a:rPr>
              <a:t> </a:t>
            </a:r>
            <a:endParaRPr lang="it-IT" sz="2000" u="sng" dirty="0">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34071" y="3645024"/>
            <a:ext cx="9135616" cy="1015663"/>
          </a:xfrm>
          <a:prstGeom prst="rect">
            <a:avLst/>
          </a:prstGeom>
          <a:solidFill>
            <a:schemeClr val="accent6">
              <a:lumMod val="20000"/>
              <a:lumOff val="80000"/>
            </a:schemeClr>
          </a:solidFill>
          <a:ln w="38100">
            <a:solidFill>
              <a:srgbClr val="0070C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In caso la sua azione avviene in stadi diversi, o, addirittu­ra, in presenza di cellule trasformate proliferanti, può stimolare l’aumento delle metastasi e del tumore, e per questa ragione ha un effetto ambivalente.</a:t>
            </a:r>
            <a:endParaRPr lang="it-IT"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630920635"/>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2" y="46048"/>
            <a:ext cx="9144001" cy="830997"/>
          </a:xfrm>
          <a:prstGeom prst="rect">
            <a:avLst/>
          </a:prstGeom>
          <a:solidFill>
            <a:schemeClr val="accent2">
              <a:lumMod val="20000"/>
              <a:lumOff val="80000"/>
            </a:schemeClr>
          </a:solidFill>
          <a:ln w="38100">
            <a:solidFill>
              <a:srgbClr val="0070C0"/>
            </a:solidFill>
          </a:ln>
        </p:spPr>
        <p:txBody>
          <a:bodyPr wrap="square">
            <a:spAutoFit/>
          </a:bodyPr>
          <a:lstStyle/>
          <a:p>
            <a:pPr marR="12700" algn="ctr">
              <a:spcAft>
                <a:spcPts val="2075"/>
              </a:spcAft>
              <a:tabLst>
                <a:tab pos="195580" algn="l"/>
              </a:tabLst>
            </a:pPr>
            <a:r>
              <a:rPr lang="it-IT" sz="2400" b="1" dirty="0">
                <a:solidFill>
                  <a:srgbClr val="C00000"/>
                </a:solidFill>
                <a:effectLst/>
                <a:latin typeface="Arial" panose="020B0604020202020204" pitchFamily="34" charset="0"/>
                <a:ea typeface="Times New Roman" panose="02020603050405020304" pitchFamily="18" charset="0"/>
              </a:rPr>
              <a:t>Il circuito Th17: la risposta nelle forme da batteri extracellulari e funghi</a:t>
            </a:r>
            <a:endParaRPr lang="it-IT" sz="2400" dirty="0">
              <a:solidFill>
                <a:srgbClr val="C00000"/>
              </a:solidFill>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0" y="980728"/>
            <a:ext cx="4139952" cy="3970318"/>
          </a:xfrm>
          <a:prstGeom prst="rect">
            <a:avLst/>
          </a:prstGeom>
          <a:solidFill>
            <a:schemeClr val="accent1">
              <a:lumMod val="20000"/>
              <a:lumOff val="80000"/>
            </a:schemeClr>
          </a:solidFill>
          <a:ln w="38100">
            <a:solidFill>
              <a:srgbClr val="00B050"/>
            </a:solidFill>
          </a:ln>
        </p:spPr>
        <p:txBody>
          <a:bodyPr wrap="square">
            <a:spAutoFit/>
          </a:bodyPr>
          <a:lstStyle/>
          <a:p>
            <a:pPr marR="12700" algn="just">
              <a:spcAft>
                <a:spcPts val="2075"/>
              </a:spcAft>
              <a:tabLst>
                <a:tab pos="195580" algn="l"/>
              </a:tabLst>
            </a:pPr>
            <a:r>
              <a:rPr lang="it-IT" dirty="0">
                <a:effectLst/>
                <a:latin typeface="Arial" panose="020B0604020202020204" pitchFamily="34" charset="0"/>
                <a:ea typeface="Times New Roman" panose="02020603050405020304" pitchFamily="18" charset="0"/>
              </a:rPr>
              <a:t>La</a:t>
            </a:r>
            <a:r>
              <a:rPr lang="it-IT" b="1" dirty="0">
                <a:effectLst/>
                <a:latin typeface="Arial" panose="020B0604020202020204" pitchFamily="34" charset="0"/>
                <a:ea typeface="Times New Roman" panose="02020603050405020304" pitchFamily="18" charset="0"/>
              </a:rPr>
              <a:t> </a:t>
            </a:r>
            <a:r>
              <a:rPr lang="it-IT" b="0" dirty="0">
                <a:effectLst/>
                <a:latin typeface="Arial" panose="020B0604020202020204" pitchFamily="34" charset="0"/>
                <a:ea typeface="Times New Roman" panose="02020603050405020304" pitchFamily="18" charset="0"/>
              </a:rPr>
              <a:t>costellazione </a:t>
            </a:r>
            <a:r>
              <a:rPr lang="it-IT" b="1" dirty="0">
                <a:solidFill>
                  <a:srgbClr val="C00000"/>
                </a:solidFill>
                <a:effectLst/>
                <a:latin typeface="Arial" panose="020B0604020202020204" pitchFamily="34" charset="0"/>
                <a:ea typeface="Times New Roman" panose="02020603050405020304" pitchFamily="18" charset="0"/>
              </a:rPr>
              <a:t>Th</a:t>
            </a:r>
            <a:r>
              <a:rPr lang="it-IT" b="1" i="0" dirty="0">
                <a:solidFill>
                  <a:srgbClr val="C00000"/>
                </a:solidFill>
                <a:effectLst/>
                <a:latin typeface="Arial" panose="020B0604020202020204" pitchFamily="34" charset="0"/>
                <a:ea typeface="Times New Roman" panose="02020603050405020304" pitchFamily="18" charset="0"/>
              </a:rPr>
              <a:t>17</a:t>
            </a:r>
            <a:r>
              <a:rPr lang="it-IT" dirty="0">
                <a:effectLst/>
                <a:latin typeface="Arial" panose="020B0604020202020204" pitchFamily="34" charset="0"/>
                <a:ea typeface="Times New Roman" panose="02020603050405020304" pitchFamily="18" charset="0"/>
              </a:rPr>
              <a:t> </a:t>
            </a:r>
            <a:r>
              <a:rPr lang="it-IT" i="0" dirty="0">
                <a:effectLst/>
                <a:latin typeface="Arial" panose="020B0604020202020204" pitchFamily="34" charset="0"/>
                <a:ea typeface="Times New Roman" panose="02020603050405020304" pitchFamily="18" charset="0"/>
              </a:rPr>
              <a:t>in generale è </a:t>
            </a:r>
            <a:r>
              <a:rPr lang="it-IT" b="1" i="0" dirty="0">
                <a:solidFill>
                  <a:srgbClr val="C00000"/>
                </a:solidFill>
                <a:effectLst/>
                <a:latin typeface="Arial" panose="020B0604020202020204" pitchFamily="34" charset="0"/>
                <a:ea typeface="Times New Roman" panose="02020603050405020304" pitchFamily="18" charset="0"/>
              </a:rPr>
              <a:t>orientata alla difesa dai patogeni extracellulari (</a:t>
            </a:r>
            <a:r>
              <a:rPr lang="it-IT" b="1" dirty="0">
                <a:solidFill>
                  <a:srgbClr val="C00000"/>
                </a:solidFill>
                <a:effectLst/>
                <a:latin typeface="Arial" panose="020B0604020202020204" pitchFamily="34" charset="0"/>
                <a:ea typeface="Times New Roman" panose="02020603050405020304" pitchFamily="18" charset="0"/>
              </a:rPr>
              <a:t>funghi e batteri, soprattutto nel tratto gastrointestinale)</a:t>
            </a:r>
            <a:r>
              <a:rPr lang="it-IT" b="1" i="0" dirty="0">
                <a:solidFill>
                  <a:srgbClr val="C00000"/>
                </a:solidFill>
                <a:effectLst/>
                <a:latin typeface="Arial" panose="020B0604020202020204" pitchFamily="34" charset="0"/>
                <a:ea typeface="Times New Roman" panose="02020603050405020304" pitchFamily="18" charset="0"/>
              </a:rPr>
              <a:t>, all’infiammazione </a:t>
            </a:r>
            <a:r>
              <a:rPr lang="it-IT" i="0" dirty="0">
                <a:effectLst/>
                <a:latin typeface="Arial" panose="020B0604020202020204" pitchFamily="34" charset="0"/>
                <a:ea typeface="Times New Roman" panose="02020603050405020304" pitchFamily="18" charset="0"/>
              </a:rPr>
              <a:t>(</a:t>
            </a:r>
            <a:r>
              <a:rPr lang="it-IT" b="1" u="sng" dirty="0">
                <a:solidFill>
                  <a:srgbClr val="C00000"/>
                </a:solidFill>
              </a:rPr>
              <a:t>richiamando i leucociti in sede di infezione</a:t>
            </a:r>
            <a:r>
              <a:rPr lang="it-IT" dirty="0"/>
              <a:t>)</a:t>
            </a:r>
            <a:r>
              <a:rPr lang="it-IT" b="1" i="1" dirty="0">
                <a:solidFill>
                  <a:srgbClr val="C00000"/>
                </a:solidFill>
                <a:effectLst/>
                <a:latin typeface="Arial" panose="020B0604020202020204" pitchFamily="34" charset="0"/>
                <a:ea typeface="Times New Roman" panose="02020603050405020304" pitchFamily="18" charset="0"/>
              </a:rPr>
              <a:t> </a:t>
            </a:r>
            <a:r>
              <a:rPr lang="it-IT" b="1" i="0" dirty="0">
                <a:solidFill>
                  <a:srgbClr val="C00000"/>
                </a:solidFill>
                <a:effectLst/>
                <a:latin typeface="Arial" panose="020B0604020202020204" pitchFamily="34" charset="0"/>
                <a:ea typeface="Times New Roman" panose="02020603050405020304" pitchFamily="18" charset="0"/>
              </a:rPr>
              <a:t>e all’autoimmunità</a:t>
            </a:r>
            <a:r>
              <a:rPr lang="it-IT" i="0" dirty="0">
                <a:effectLst/>
                <a:latin typeface="Arial" panose="020B0604020202020204" pitchFamily="34" charset="0"/>
                <a:ea typeface="Times New Roman" panose="02020603050405020304" pitchFamily="18" charset="0"/>
              </a:rPr>
              <a:t>, </a:t>
            </a:r>
            <a:r>
              <a:rPr lang="it-IT" dirty="0">
                <a:effectLst/>
                <a:latin typeface="Arial" panose="020B0604020202020204" pitchFamily="34" charset="0"/>
                <a:ea typeface="Times New Roman" panose="02020603050405020304" pitchFamily="18" charset="0"/>
              </a:rPr>
              <a:t>tramite </a:t>
            </a:r>
            <a:r>
              <a:rPr lang="it-IT" b="1" dirty="0">
                <a:solidFill>
                  <a:srgbClr val="C00000"/>
                </a:solidFill>
                <a:effectLst/>
                <a:latin typeface="Arial" panose="020B0604020202020204" pitchFamily="34" charset="0"/>
                <a:ea typeface="Times New Roman" panose="02020603050405020304" pitchFamily="18" charset="0"/>
              </a:rPr>
              <a:t>l'attivazione delle cellule T regolatorie (</a:t>
            </a:r>
            <a:r>
              <a:rPr lang="it-IT" b="1" dirty="0" err="1">
                <a:solidFill>
                  <a:srgbClr val="C00000"/>
                </a:solidFill>
                <a:effectLst/>
                <a:latin typeface="Arial" panose="020B0604020202020204" pitchFamily="34" charset="0"/>
                <a:ea typeface="Times New Roman" panose="02020603050405020304" pitchFamily="18" charset="0"/>
              </a:rPr>
              <a:t>Treg</a:t>
            </a:r>
            <a:r>
              <a:rPr lang="it-IT" b="1" dirty="0">
                <a:solidFill>
                  <a:srgbClr val="C00000"/>
                </a:solidFill>
                <a:effectLst/>
                <a:latin typeface="Arial" panose="020B0604020202020204" pitchFamily="34" charset="0"/>
                <a:ea typeface="Times New Roman" panose="02020603050405020304" pitchFamily="18" charset="0"/>
              </a:rPr>
              <a:t>) o T </a:t>
            </a:r>
            <a:r>
              <a:rPr lang="it-IT" b="1" i="1" dirty="0" err="1">
                <a:solidFill>
                  <a:srgbClr val="C00000"/>
                </a:solidFill>
                <a:effectLst/>
                <a:latin typeface="Arial" panose="020B0604020202020204" pitchFamily="34" charset="0"/>
                <a:ea typeface="Times New Roman" panose="02020603050405020304" pitchFamily="18" charset="0"/>
              </a:rPr>
              <a:t>suppressor</a:t>
            </a:r>
            <a:r>
              <a:rPr lang="it-IT" dirty="0">
                <a:effectLst/>
                <a:latin typeface="Arial" panose="020B0604020202020204" pitchFamily="34" charset="0"/>
                <a:ea typeface="Times New Roman" panose="02020603050405020304" pitchFamily="18" charset="0"/>
              </a:rPr>
              <a:t>, in grado di controllare/sopprimere l’attivazione dei sensori dell’immunità andando a modulare l’omeostasi e </a:t>
            </a:r>
            <a:r>
              <a:rPr lang="it-IT" b="1" dirty="0">
                <a:solidFill>
                  <a:srgbClr val="C00000"/>
                </a:solidFill>
                <a:effectLst/>
                <a:latin typeface="Arial" panose="020B0604020202020204" pitchFamily="34" charset="0"/>
                <a:ea typeface="Times New Roman" panose="02020603050405020304" pitchFamily="18" charset="0"/>
              </a:rPr>
              <a:t>determinando la tolleranza verso gli autoantigeni. </a:t>
            </a:r>
            <a:endParaRPr lang="it-IT" b="1" dirty="0">
              <a:solidFill>
                <a:srgbClr val="C00000"/>
              </a:solidFill>
              <a:effectLst/>
              <a:latin typeface="Times New Roman" panose="02020603050405020304" pitchFamily="18" charset="0"/>
              <a:ea typeface="Times New Roman" panose="02020603050405020304" pitchFamily="18" charset="0"/>
            </a:endParaRPr>
          </a:p>
        </p:txBody>
      </p:sp>
      <p:sp>
        <p:nvSpPr>
          <p:cNvPr id="7" name="Rettangolo 6">
            <a:extLst>
              <a:ext uri="{FF2B5EF4-FFF2-40B4-BE49-F238E27FC236}">
                <a16:creationId xmlns:a16="http://schemas.microsoft.com/office/drawing/2014/main" id="{83FF153C-B582-4AE6-BEA6-B3DBD33DD356}"/>
              </a:ext>
            </a:extLst>
          </p:cNvPr>
          <p:cNvSpPr/>
          <p:nvPr/>
        </p:nvSpPr>
        <p:spPr>
          <a:xfrm>
            <a:off x="4165440" y="3919842"/>
            <a:ext cx="4978560" cy="1754326"/>
          </a:xfrm>
          <a:prstGeom prst="rect">
            <a:avLst/>
          </a:prstGeom>
          <a:solidFill>
            <a:srgbClr val="FFFF00"/>
          </a:solidFill>
          <a:ln w="38100">
            <a:solidFill>
              <a:srgbClr val="00B050"/>
            </a:solidFill>
          </a:ln>
        </p:spPr>
        <p:txBody>
          <a:bodyPr wrap="square">
            <a:spAutoFit/>
          </a:bodyPr>
          <a:lstStyle/>
          <a:p>
            <a:pPr algn="just"/>
            <a:r>
              <a:rPr lang="it-IT" sz="1800" b="1" dirty="0">
                <a:solidFill>
                  <a:srgbClr val="C00000"/>
                </a:solidFill>
                <a:effectLst/>
                <a:latin typeface="Arial" panose="020B0604020202020204" pitchFamily="34" charset="0"/>
                <a:ea typeface="Times New Roman" panose="02020603050405020304" pitchFamily="18" charset="0"/>
              </a:rPr>
              <a:t>Le </a:t>
            </a:r>
            <a:r>
              <a:rPr lang="it-IT" sz="1800" b="1" dirty="0" err="1">
                <a:solidFill>
                  <a:srgbClr val="C00000"/>
                </a:solidFill>
                <a:effectLst/>
                <a:latin typeface="Arial" panose="020B0604020202020204" pitchFamily="34" charset="0"/>
                <a:ea typeface="Times New Roman" panose="02020603050405020304" pitchFamily="18" charset="0"/>
              </a:rPr>
              <a:t>Treg</a:t>
            </a:r>
            <a:r>
              <a:rPr lang="it-IT" sz="1800" b="1" dirty="0">
                <a:solidFill>
                  <a:srgbClr val="C00000"/>
                </a:solidFill>
                <a:effectLst/>
                <a:latin typeface="Arial" panose="020B0604020202020204" pitchFamily="34" charset="0"/>
                <a:ea typeface="Times New Roman" panose="02020603050405020304" pitchFamily="18" charset="0"/>
              </a:rPr>
              <a:t>, inibendo le risposte effettrici di altre cellule, sono un fondamentale “</a:t>
            </a:r>
            <a:r>
              <a:rPr lang="it-IT" sz="1800" b="1" i="1" dirty="0">
                <a:solidFill>
                  <a:srgbClr val="C00000"/>
                </a:solidFill>
                <a:effectLst/>
                <a:latin typeface="Arial" panose="020B0604020202020204" pitchFamily="34" charset="0"/>
                <a:ea typeface="Times New Roman" panose="02020603050405020304" pitchFamily="18" charset="0"/>
              </a:rPr>
              <a:t>self-check</a:t>
            </a:r>
            <a:r>
              <a:rPr lang="it-IT" sz="1800" b="1" dirty="0">
                <a:solidFill>
                  <a:srgbClr val="C00000"/>
                </a:solidFill>
                <a:effectLst/>
                <a:latin typeface="Arial" panose="020B0604020202020204" pitchFamily="34" charset="0"/>
                <a:ea typeface="Times New Roman" panose="02020603050405020304" pitchFamily="18" charset="0"/>
              </a:rPr>
              <a:t>”, innestato all’interno del sistema immunitario</a:t>
            </a:r>
            <a:r>
              <a:rPr lang="it-IT" sz="1800" dirty="0">
                <a:effectLst/>
                <a:latin typeface="Arial" panose="020B0604020202020204" pitchFamily="34" charset="0"/>
                <a:ea typeface="Times New Roman" panose="02020603050405020304" pitchFamily="18" charset="0"/>
              </a:rPr>
              <a:t>, atto a prevenire reazioni eccessive, una volta che l’antigene è stato eliminato, limitando così il danno tissutale.</a:t>
            </a:r>
            <a:endParaRPr lang="it-IT" sz="1800" dirty="0">
              <a:effectLst/>
              <a:latin typeface="Times New Roman" panose="02020603050405020304" pitchFamily="18" charset="0"/>
              <a:ea typeface="Times New Roman" panose="02020603050405020304" pitchFamily="18" charset="0"/>
            </a:endParaRPr>
          </a:p>
        </p:txBody>
      </p:sp>
      <p:pic>
        <p:nvPicPr>
          <p:cNvPr id="4" name="Immagine 3">
            <a:extLst>
              <a:ext uri="{FF2B5EF4-FFF2-40B4-BE49-F238E27FC236}">
                <a16:creationId xmlns:a16="http://schemas.microsoft.com/office/drawing/2014/main" id="{C14F0FEA-19DE-45DC-90D7-2122BBAAE3CD}"/>
              </a:ext>
            </a:extLst>
          </p:cNvPr>
          <p:cNvPicPr>
            <a:picLocks noChangeAspect="1"/>
          </p:cNvPicPr>
          <p:nvPr/>
        </p:nvPicPr>
        <p:blipFill>
          <a:blip r:embed="rId2"/>
          <a:stretch>
            <a:fillRect/>
          </a:stretch>
        </p:blipFill>
        <p:spPr>
          <a:xfrm>
            <a:off x="4139952" y="935840"/>
            <a:ext cx="5004048" cy="2925207"/>
          </a:xfrm>
          <a:prstGeom prst="rect">
            <a:avLst/>
          </a:prstGeom>
        </p:spPr>
      </p:pic>
      <p:sp>
        <p:nvSpPr>
          <p:cNvPr id="9" name="CasellaDiTesto 8">
            <a:extLst>
              <a:ext uri="{FF2B5EF4-FFF2-40B4-BE49-F238E27FC236}">
                <a16:creationId xmlns:a16="http://schemas.microsoft.com/office/drawing/2014/main" id="{9E9653FE-D2D5-4CFC-8291-24A9590144EA}"/>
              </a:ext>
            </a:extLst>
          </p:cNvPr>
          <p:cNvSpPr txBox="1"/>
          <p:nvPr/>
        </p:nvSpPr>
        <p:spPr>
          <a:xfrm>
            <a:off x="25486" y="4995934"/>
            <a:ext cx="4114466" cy="1754326"/>
          </a:xfrm>
          <a:prstGeom prst="rect">
            <a:avLst/>
          </a:prstGeom>
          <a:noFill/>
        </p:spPr>
        <p:txBody>
          <a:bodyPr wrap="square">
            <a:spAutoFit/>
          </a:bodyPr>
          <a:lstStyle/>
          <a:p>
            <a:pPr marR="12700" algn="just">
              <a:spcAft>
                <a:spcPts val="2075"/>
              </a:spcAft>
              <a:tabLst>
                <a:tab pos="195580" algn="l"/>
              </a:tabLst>
            </a:pPr>
            <a:r>
              <a:rPr lang="it-IT" dirty="0">
                <a:effectLst/>
                <a:latin typeface="Arial" panose="020B0604020202020204" pitchFamily="34" charset="0"/>
                <a:ea typeface="Times New Roman" panose="02020603050405020304" pitchFamily="18" charset="0"/>
                <a:cs typeface="Arial" panose="020B0604020202020204" pitchFamily="34" charset="0"/>
              </a:rPr>
              <a:t>Le principali </a:t>
            </a:r>
            <a:r>
              <a:rPr lang="it-IT" dirty="0" err="1">
                <a:effectLst/>
                <a:latin typeface="Arial" panose="020B0604020202020204" pitchFamily="34" charset="0"/>
                <a:ea typeface="Times New Roman" panose="02020603050405020304" pitchFamily="18" charset="0"/>
                <a:cs typeface="Arial" panose="020B0604020202020204" pitchFamily="34" charset="0"/>
              </a:rPr>
              <a:t>induttrici</a:t>
            </a:r>
            <a:r>
              <a:rPr lang="it-IT" dirty="0">
                <a:effectLst/>
                <a:latin typeface="Arial" panose="020B0604020202020204" pitchFamily="34" charset="0"/>
                <a:ea typeface="Times New Roman" panose="02020603050405020304" pitchFamily="18" charset="0"/>
                <a:cs typeface="Arial" panose="020B0604020202020204" pitchFamily="34" charset="0"/>
              </a:rPr>
              <a:t> della differenziazione di queste cellule, a partire da cellule T indifferenziate, sono </a:t>
            </a:r>
            <a:r>
              <a:rPr lang="it-IT"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TGF-</a:t>
            </a:r>
            <a:r>
              <a:rPr lang="en-US"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β</a:t>
            </a:r>
            <a:r>
              <a:rPr lang="it-IT"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 e IL-6, </a:t>
            </a:r>
            <a:r>
              <a:rPr lang="it-IT" b="1" dirty="0">
                <a:solidFill>
                  <a:srgbClr val="C00000"/>
                </a:solidFill>
                <a:latin typeface="Arial" panose="020B0604020202020204" pitchFamily="34" charset="0"/>
                <a:cs typeface="Arial" panose="020B0604020202020204" pitchFamily="34" charset="0"/>
              </a:rPr>
              <a:t>IL-1 e IL-23 </a:t>
            </a:r>
            <a:r>
              <a:rPr lang="it-IT" dirty="0">
                <a:latin typeface="Arial" panose="020B0604020202020204" pitchFamily="34" charset="0"/>
                <a:cs typeface="Arial" panose="020B0604020202020204" pitchFamily="34" charset="0"/>
              </a:rPr>
              <a:t>prodotte in seguito alla stimolazione di funghi e batteri. </a:t>
            </a:r>
            <a:endParaRPr lang="it-IT"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2" name="CasellaDiTesto 1">
            <a:extLst>
              <a:ext uri="{FF2B5EF4-FFF2-40B4-BE49-F238E27FC236}">
                <a16:creationId xmlns:a16="http://schemas.microsoft.com/office/drawing/2014/main" id="{1D98E0AC-D6A0-470F-8315-113FF8568D18}"/>
              </a:ext>
            </a:extLst>
          </p:cNvPr>
          <p:cNvSpPr txBox="1"/>
          <p:nvPr/>
        </p:nvSpPr>
        <p:spPr>
          <a:xfrm>
            <a:off x="4139952" y="5614246"/>
            <a:ext cx="5004048" cy="1200329"/>
          </a:xfrm>
          <a:prstGeom prst="rect">
            <a:avLst/>
          </a:prstGeom>
          <a:solidFill>
            <a:schemeClr val="accent3">
              <a:lumMod val="40000"/>
              <a:lumOff val="60000"/>
            </a:schemeClr>
          </a:solidFill>
        </p:spPr>
        <p:txBody>
          <a:bodyPr wrap="square">
            <a:spAutoFit/>
          </a:bodyPr>
          <a:lstStyle/>
          <a:p>
            <a:pPr marR="12700" algn="just">
              <a:spcAft>
                <a:spcPts val="2075"/>
              </a:spcAft>
              <a:tabLst>
                <a:tab pos="195580" algn="l"/>
              </a:tabLst>
            </a:pPr>
            <a:r>
              <a:rPr lang="it-IT" dirty="0"/>
              <a:t>IL-23 sembra più importante per la proliferazione e il mantenimento di questa popolazione. IL-6 e IL-1 stimolano il fattore di trascrizione STAT3 che a sua volta aumenta l'espressione delle citochine.</a:t>
            </a:r>
            <a:endParaRPr lang="it-IT"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535981921"/>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1C9AE30-FBEE-4F28-BA4A-325E1D5BB297}"/>
              </a:ext>
            </a:extLst>
          </p:cNvPr>
          <p:cNvPicPr>
            <a:picLocks noChangeAspect="1"/>
          </p:cNvPicPr>
          <p:nvPr/>
        </p:nvPicPr>
        <p:blipFill>
          <a:blip r:embed="rId2"/>
          <a:stretch>
            <a:fillRect/>
          </a:stretch>
        </p:blipFill>
        <p:spPr>
          <a:xfrm>
            <a:off x="1331640" y="123597"/>
            <a:ext cx="6106367" cy="3978558"/>
          </a:xfrm>
          <a:prstGeom prst="rect">
            <a:avLst/>
          </a:prstGeom>
        </p:spPr>
      </p:pic>
      <p:sp>
        <p:nvSpPr>
          <p:cNvPr id="6" name="CasellaDiTesto 5">
            <a:extLst>
              <a:ext uri="{FF2B5EF4-FFF2-40B4-BE49-F238E27FC236}">
                <a16:creationId xmlns:a16="http://schemas.microsoft.com/office/drawing/2014/main" id="{D5398455-6518-45C7-ACBD-944B2948A1E5}"/>
              </a:ext>
            </a:extLst>
          </p:cNvPr>
          <p:cNvSpPr txBox="1"/>
          <p:nvPr/>
        </p:nvSpPr>
        <p:spPr>
          <a:xfrm>
            <a:off x="0" y="4149080"/>
            <a:ext cx="9193197" cy="2585323"/>
          </a:xfrm>
          <a:prstGeom prst="rect">
            <a:avLst/>
          </a:prstGeom>
          <a:noFill/>
        </p:spPr>
        <p:txBody>
          <a:bodyPr wrap="square">
            <a:spAutoFit/>
          </a:bodyPr>
          <a:lstStyle/>
          <a:p>
            <a:r>
              <a:rPr lang="it-IT" dirty="0">
                <a:latin typeface="Arial" panose="020B0604020202020204" pitchFamily="34" charset="0"/>
                <a:cs typeface="Arial" panose="020B0604020202020204" pitchFamily="34" charset="0"/>
              </a:rPr>
              <a:t>La </a:t>
            </a:r>
            <a:r>
              <a:rPr lang="it-IT" b="1" dirty="0">
                <a:solidFill>
                  <a:srgbClr val="C00000"/>
                </a:solidFill>
                <a:latin typeface="Arial" panose="020B0604020202020204" pitchFamily="34" charset="0"/>
                <a:cs typeface="Arial" panose="020B0604020202020204" pitchFamily="34" charset="0"/>
              </a:rPr>
              <a:t>tolleranza centrale immune </a:t>
            </a:r>
            <a:r>
              <a:rPr lang="it-IT" dirty="0">
                <a:latin typeface="Arial" panose="020B0604020202020204" pitchFamily="34" charset="0"/>
                <a:cs typeface="Arial" panose="020B0604020202020204" pitchFamily="34" charset="0"/>
              </a:rPr>
              <a:t>di cellule T auto-reattive è il meccanismo timico che </a:t>
            </a:r>
            <a:r>
              <a:rPr lang="it-IT" b="1" dirty="0">
                <a:solidFill>
                  <a:srgbClr val="C00000"/>
                </a:solidFill>
                <a:latin typeface="Arial" panose="020B0604020202020204" pitchFamily="34" charset="0"/>
                <a:cs typeface="Arial" panose="020B0604020202020204" pitchFamily="34" charset="0"/>
              </a:rPr>
              <a:t>elimina le cellule </a:t>
            </a:r>
            <a:r>
              <a:rPr lang="it-IT" b="1" dirty="0" err="1">
                <a:solidFill>
                  <a:srgbClr val="C00000"/>
                </a:solidFill>
                <a:latin typeface="Arial" panose="020B0604020202020204" pitchFamily="34" charset="0"/>
                <a:cs typeface="Arial" panose="020B0604020202020204" pitchFamily="34" charset="0"/>
              </a:rPr>
              <a:t>autoreattive</a:t>
            </a:r>
            <a:r>
              <a:rPr lang="it-IT" b="1" dirty="0">
                <a:solidFill>
                  <a:srgbClr val="C00000"/>
                </a:solidFill>
                <a:latin typeface="Arial" panose="020B0604020202020204" pitchFamily="34" charset="0"/>
                <a:cs typeface="Arial" panose="020B0604020202020204" pitchFamily="34" charset="0"/>
              </a:rPr>
              <a:t> </a:t>
            </a:r>
            <a:r>
              <a:rPr lang="it-IT" dirty="0">
                <a:latin typeface="Arial" panose="020B0604020202020204" pitchFamily="34" charset="0"/>
                <a:cs typeface="Arial" panose="020B0604020202020204" pitchFamily="34" charset="0"/>
              </a:rPr>
              <a:t>che producono il recettore delle cellule T. Tuttavia, l’eliminazione non è perfetta. Quindi, </a:t>
            </a:r>
            <a:r>
              <a:rPr lang="it-IT" u="sng" dirty="0">
                <a:latin typeface="Arial" panose="020B0604020202020204" pitchFamily="34" charset="0"/>
                <a:cs typeface="Arial" panose="020B0604020202020204" pitchFamily="34" charset="0"/>
              </a:rPr>
              <a:t>le cellule T </a:t>
            </a:r>
            <a:r>
              <a:rPr lang="it-IT" u="sng" dirty="0" err="1">
                <a:latin typeface="Arial" panose="020B0604020202020204" pitchFamily="34" charset="0"/>
                <a:cs typeface="Arial" panose="020B0604020202020204" pitchFamily="34" charset="0"/>
              </a:rPr>
              <a:t>autoreattive</a:t>
            </a:r>
            <a:r>
              <a:rPr lang="it-IT" u="sng" dirty="0">
                <a:latin typeface="Arial" panose="020B0604020202020204" pitchFamily="34" charset="0"/>
                <a:cs typeface="Arial" panose="020B0604020202020204" pitchFamily="34" charset="0"/>
              </a:rPr>
              <a:t> sono presenti nei tessuti periferici</a:t>
            </a:r>
            <a:r>
              <a:rPr lang="it-IT" dirty="0">
                <a:latin typeface="Arial" panose="020B0604020202020204" pitchFamily="34" charset="0"/>
                <a:cs typeface="Arial" panose="020B0604020202020204" pitchFamily="34" charset="0"/>
              </a:rPr>
              <a:t>. La tolleranza immune periferica si riferisce alla </a:t>
            </a:r>
            <a:r>
              <a:rPr lang="it-IT" b="1" u="sng" dirty="0">
                <a:solidFill>
                  <a:srgbClr val="C00000"/>
                </a:solidFill>
                <a:latin typeface="Arial" panose="020B0604020202020204" pitchFamily="34" charset="0"/>
                <a:cs typeface="Arial" panose="020B0604020202020204" pitchFamily="34" charset="0"/>
              </a:rPr>
              <a:t>soppressione da parte delle cellule T regolatorie</a:t>
            </a:r>
            <a:r>
              <a:rPr lang="it-IT" dirty="0">
                <a:latin typeface="Arial" panose="020B0604020202020204" pitchFamily="34" charset="0"/>
                <a:cs typeface="Arial" panose="020B0604020202020204" pitchFamily="34" charset="0"/>
              </a:rPr>
              <a:t>. Il fallimento di entrambi i tipi di tolleranza può risultare in autoimmunità e malattie autoimmunitarie. Nelle malattie autoimmunitarie, le cellule T </a:t>
            </a:r>
            <a:r>
              <a:rPr lang="it-IT" dirty="0" err="1">
                <a:latin typeface="Arial" panose="020B0604020202020204" pitchFamily="34" charset="0"/>
                <a:cs typeface="Arial" panose="020B0604020202020204" pitchFamily="34" charset="0"/>
              </a:rPr>
              <a:t>helper</a:t>
            </a:r>
            <a:r>
              <a:rPr lang="it-IT" dirty="0">
                <a:latin typeface="Arial" panose="020B0604020202020204" pitchFamily="34" charset="0"/>
                <a:cs typeface="Arial" panose="020B0604020202020204" pitchFamily="34" charset="0"/>
              </a:rPr>
              <a:t> che supportano </a:t>
            </a:r>
            <a:r>
              <a:rPr lang="it-IT" u="sng" dirty="0">
                <a:latin typeface="Arial" panose="020B0604020202020204" pitchFamily="34" charset="0"/>
                <a:cs typeface="Arial" panose="020B0604020202020204" pitchFamily="34" charset="0"/>
              </a:rPr>
              <a:t>il sistema immune acquisito attaccano i tessuti in una maniera specifica per l’antigene</a:t>
            </a:r>
            <a:r>
              <a:rPr lang="it-IT" dirty="0">
                <a:latin typeface="Arial" panose="020B0604020202020204" pitchFamily="34" charset="0"/>
                <a:cs typeface="Arial" panose="020B0604020202020204" pitchFamily="34" charset="0"/>
              </a:rPr>
              <a:t>. La disfunzione tissutale accompagnata da </a:t>
            </a:r>
            <a:r>
              <a:rPr lang="it-IT" u="sng" dirty="0">
                <a:latin typeface="Arial" panose="020B0604020202020204" pitchFamily="34" charset="0"/>
                <a:cs typeface="Arial" panose="020B0604020202020204" pitchFamily="34" charset="0"/>
              </a:rPr>
              <a:t>danno localizzato d’organo indotto da cellule T auto-reattive porta alle malattie.</a:t>
            </a:r>
          </a:p>
        </p:txBody>
      </p:sp>
    </p:spTree>
    <p:extLst>
      <p:ext uri="{BB962C8B-B14F-4D97-AF65-F5344CB8AC3E}">
        <p14:creationId xmlns:p14="http://schemas.microsoft.com/office/powerpoint/2010/main" val="1781598020"/>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286" y="675228"/>
            <a:ext cx="5290794" cy="707886"/>
          </a:xfrm>
          <a:prstGeom prst="rect">
            <a:avLst/>
          </a:prstGeom>
          <a:solidFill>
            <a:schemeClr val="accent2">
              <a:lumMod val="20000"/>
              <a:lumOff val="80000"/>
            </a:schemeClr>
          </a:solidFill>
          <a:ln w="38100">
            <a:solidFill>
              <a:srgbClr val="0070C0"/>
            </a:solidFill>
          </a:ln>
        </p:spPr>
        <p:txBody>
          <a:bodyPr wrap="square">
            <a:spAutoFit/>
          </a:bodyPr>
          <a:lstStyle/>
          <a:p>
            <a:r>
              <a:rPr lang="it-IT" sz="2000" b="1" i="0" dirty="0">
                <a:solidFill>
                  <a:srgbClr val="C00000"/>
                </a:solidFill>
                <a:effectLst/>
                <a:latin typeface="Arial" panose="020B0604020202020204" pitchFamily="34" charset="0"/>
                <a:ea typeface="Times New Roman" panose="02020603050405020304" pitchFamily="18" charset="0"/>
              </a:rPr>
              <a:t>L’</a:t>
            </a:r>
            <a:r>
              <a:rPr lang="it-IT" sz="2000" b="1" dirty="0">
                <a:solidFill>
                  <a:srgbClr val="C00000"/>
                </a:solidFill>
                <a:effectLst/>
                <a:latin typeface="Arial" panose="020B0604020202020204" pitchFamily="34" charset="0"/>
                <a:ea typeface="Times New Roman" panose="02020603050405020304" pitchFamily="18" charset="0"/>
              </a:rPr>
              <a:t>IL-17 è la citochina che svolge il ruolo principale. </a:t>
            </a:r>
            <a:endParaRPr lang="it-IT" sz="2000" b="1" dirty="0">
              <a:solidFill>
                <a:srgbClr val="C00000"/>
              </a:solidFill>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6084168" y="4243779"/>
            <a:ext cx="3015432" cy="2585323"/>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rPr>
              <a:t>Il suo recettore è distribuito </a:t>
            </a:r>
            <a:r>
              <a:rPr lang="it-IT" sz="1800" b="1" dirty="0">
                <a:effectLst/>
                <a:latin typeface="Arial" panose="020B0604020202020204" pitchFamily="34" charset="0"/>
                <a:ea typeface="Times New Roman" panose="02020603050405020304" pitchFamily="18" charset="0"/>
              </a:rPr>
              <a:t>in tutti i tessuti</a:t>
            </a:r>
            <a:r>
              <a:rPr lang="it-IT" sz="1800" dirty="0">
                <a:effectLst/>
                <a:latin typeface="Arial" panose="020B0604020202020204" pitchFamily="34" charset="0"/>
                <a:ea typeface="Times New Roman" panose="02020603050405020304" pitchFamily="18" charset="0"/>
              </a:rPr>
              <a:t> e quando si lega al ligando, induce l’attivazione del </a:t>
            </a:r>
            <a:r>
              <a:rPr lang="it-IT" sz="1800" i="1" dirty="0" err="1">
                <a:effectLst/>
                <a:latin typeface="Arial" panose="020B0604020202020204" pitchFamily="34" charset="0"/>
                <a:ea typeface="Times New Roman" panose="02020603050405020304" pitchFamily="18" charset="0"/>
              </a:rPr>
              <a:t>Nuclear</a:t>
            </a:r>
            <a:r>
              <a:rPr lang="it-IT" sz="1800" i="1" dirty="0">
                <a:effectLst/>
                <a:latin typeface="Arial" panose="020B0604020202020204" pitchFamily="34" charset="0"/>
                <a:ea typeface="Times New Roman" panose="02020603050405020304" pitchFamily="18" charset="0"/>
              </a:rPr>
              <a:t> </a:t>
            </a:r>
            <a:r>
              <a:rPr lang="it-IT" sz="1800" i="1" dirty="0" err="1">
                <a:effectLst/>
                <a:latin typeface="Arial" panose="020B0604020202020204" pitchFamily="34" charset="0"/>
                <a:ea typeface="Times New Roman" panose="02020603050405020304" pitchFamily="18" charset="0"/>
              </a:rPr>
              <a:t>Factor</a:t>
            </a:r>
            <a:r>
              <a:rPr lang="it-IT" sz="1800" dirty="0" err="1">
                <a:effectLst/>
                <a:latin typeface="Arial" panose="020B0604020202020204" pitchFamily="34" charset="0"/>
                <a:ea typeface="Times New Roman" panose="02020603050405020304" pitchFamily="18" charset="0"/>
              </a:rPr>
              <a:t>-kB</a:t>
            </a:r>
            <a:r>
              <a:rPr lang="it-IT" sz="1800" dirty="0">
                <a:effectLst/>
                <a:latin typeface="Arial" panose="020B0604020202020204" pitchFamily="34" charset="0"/>
                <a:ea typeface="Times New Roman" panose="02020603050405020304" pitchFamily="18" charset="0"/>
              </a:rPr>
              <a:t> (NF-</a:t>
            </a:r>
            <a:r>
              <a:rPr lang="it-IT" sz="1800" dirty="0" err="1">
                <a:effectLst/>
                <a:latin typeface="Arial" panose="020B0604020202020204" pitchFamily="34" charset="0"/>
                <a:ea typeface="Times New Roman" panose="02020603050405020304" pitchFamily="18" charset="0"/>
              </a:rPr>
              <a:t>kB</a:t>
            </a:r>
            <a:r>
              <a:rPr lang="it-IT" sz="1800" dirty="0">
                <a:effectLst/>
                <a:latin typeface="Arial" panose="020B0604020202020204" pitchFamily="34" charset="0"/>
                <a:ea typeface="Times New Roman" panose="02020603050405020304" pitchFamily="18" charset="0"/>
              </a:rPr>
              <a:t>). Agisce in vitro come </a:t>
            </a:r>
            <a:r>
              <a:rPr lang="it-IT" sz="1800" b="1" dirty="0">
                <a:solidFill>
                  <a:srgbClr val="C00000"/>
                </a:solidFill>
                <a:effectLst/>
                <a:latin typeface="Arial" panose="020B0604020202020204" pitchFamily="34" charset="0"/>
                <a:ea typeface="Times New Roman" panose="02020603050405020304" pitchFamily="18" charset="0"/>
              </a:rPr>
              <a:t>potente stimolo infiammatorio</a:t>
            </a:r>
            <a:r>
              <a:rPr lang="it-IT" sz="1800" dirty="0">
                <a:effectLst/>
                <a:latin typeface="Arial" panose="020B0604020202020204" pitchFamily="34" charset="0"/>
                <a:ea typeface="Times New Roman" panose="02020603050405020304" pitchFamily="18" charset="0"/>
              </a:rPr>
              <a:t>: presenta </a:t>
            </a:r>
            <a:r>
              <a:rPr lang="it-IT" sz="1800" b="1" dirty="0">
                <a:solidFill>
                  <a:srgbClr val="C00000"/>
                </a:solidFill>
                <a:effectLst/>
                <a:latin typeface="Arial" panose="020B0604020202020204" pitchFamily="34" charset="0"/>
                <a:ea typeface="Times New Roman" panose="02020603050405020304" pitchFamily="18" charset="0"/>
              </a:rPr>
              <a:t>attività pleiotropiche</a:t>
            </a:r>
            <a:r>
              <a:rPr lang="it-IT" sz="1800" dirty="0">
                <a:effectLst/>
                <a:latin typeface="Arial" panose="020B0604020202020204" pitchFamily="34" charset="0"/>
                <a:ea typeface="Times New Roman" panose="02020603050405020304" pitchFamily="18" charset="0"/>
              </a:rPr>
              <a:t>, </a:t>
            </a:r>
            <a:endParaRPr lang="it-IT" sz="1800" dirty="0">
              <a:effectLst/>
              <a:latin typeface="Times New Roman" panose="02020603050405020304" pitchFamily="18" charset="0"/>
              <a:ea typeface="Times New Roman" panose="02020603050405020304" pitchFamily="18" charset="0"/>
            </a:endParaRPr>
          </a:p>
        </p:txBody>
      </p:sp>
      <p:sp>
        <p:nvSpPr>
          <p:cNvPr id="8" name="CasellaDiTesto 7">
            <a:extLst>
              <a:ext uri="{FF2B5EF4-FFF2-40B4-BE49-F238E27FC236}">
                <a16:creationId xmlns:a16="http://schemas.microsoft.com/office/drawing/2014/main" id="{E244FD81-55F8-4A52-B595-1812FBB4BFD3}"/>
              </a:ext>
            </a:extLst>
          </p:cNvPr>
          <p:cNvSpPr txBox="1"/>
          <p:nvPr/>
        </p:nvSpPr>
        <p:spPr>
          <a:xfrm>
            <a:off x="-12641" y="28898"/>
            <a:ext cx="9112241" cy="646331"/>
          </a:xfrm>
          <a:prstGeom prst="rect">
            <a:avLst/>
          </a:prstGeom>
          <a:noFill/>
        </p:spPr>
        <p:txBody>
          <a:bodyPr wrap="square">
            <a:spAutoFit/>
          </a:bodyPr>
          <a:lstStyle/>
          <a:p>
            <a:pPr marR="12700" algn="just">
              <a:spcAft>
                <a:spcPts val="2075"/>
              </a:spcAft>
              <a:tabLst>
                <a:tab pos="195580" algn="l"/>
              </a:tabLst>
            </a:pPr>
            <a:r>
              <a:rPr lang="it-IT"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Il circuito a</a:t>
            </a:r>
            <a:r>
              <a:rPr lang="it-IT" sz="1800" i="0" dirty="0">
                <a:effectLst/>
                <a:latin typeface="Arial" panose="020B0604020202020204" pitchFamily="34" charset="0"/>
                <a:ea typeface="Times New Roman" panose="02020603050405020304" pitchFamily="18" charset="0"/>
              </a:rPr>
              <a:t>ccomuna</a:t>
            </a:r>
            <a:r>
              <a:rPr lang="it-IT" sz="1800" dirty="0">
                <a:effectLst/>
                <a:latin typeface="Arial" panose="020B0604020202020204" pitchFamily="34" charset="0"/>
                <a:ea typeface="Times New Roman" panose="02020603050405020304" pitchFamily="18" charset="0"/>
              </a:rPr>
              <a:t> l’IL-17A, l’IL-17B, l’IL-17C, l’IL-17D, l’IL-17E (detta anche IL-25) e l’IL-17F. </a:t>
            </a:r>
            <a:endParaRPr lang="it-IT" sz="1800" dirty="0">
              <a:effectLst/>
              <a:latin typeface="Times New Roman" panose="02020603050405020304" pitchFamily="18" charset="0"/>
              <a:ea typeface="Times New Roman" panose="02020603050405020304" pitchFamily="18" charset="0"/>
            </a:endParaRPr>
          </a:p>
        </p:txBody>
      </p:sp>
      <p:pic>
        <p:nvPicPr>
          <p:cNvPr id="2" name="Immagine 1">
            <a:extLst>
              <a:ext uri="{FF2B5EF4-FFF2-40B4-BE49-F238E27FC236}">
                <a16:creationId xmlns:a16="http://schemas.microsoft.com/office/drawing/2014/main" id="{2C46BAF0-62E2-4247-A7F7-E4AF0137AEE2}"/>
              </a:ext>
            </a:extLst>
          </p:cNvPr>
          <p:cNvPicPr>
            <a:picLocks noChangeAspect="1"/>
          </p:cNvPicPr>
          <p:nvPr/>
        </p:nvPicPr>
        <p:blipFill>
          <a:blip r:embed="rId2"/>
          <a:stretch>
            <a:fillRect/>
          </a:stretch>
        </p:blipFill>
        <p:spPr>
          <a:xfrm>
            <a:off x="7239000" y="2061237"/>
            <a:ext cx="1905000" cy="2114550"/>
          </a:xfrm>
          <a:prstGeom prst="rect">
            <a:avLst/>
          </a:prstGeom>
        </p:spPr>
      </p:pic>
      <p:sp>
        <p:nvSpPr>
          <p:cNvPr id="7" name="Rettangolo 6">
            <a:extLst>
              <a:ext uri="{FF2B5EF4-FFF2-40B4-BE49-F238E27FC236}">
                <a16:creationId xmlns:a16="http://schemas.microsoft.com/office/drawing/2014/main" id="{18527B65-1B60-49A5-A2BD-5BA5B366A272}"/>
              </a:ext>
            </a:extLst>
          </p:cNvPr>
          <p:cNvSpPr/>
          <p:nvPr/>
        </p:nvSpPr>
        <p:spPr>
          <a:xfrm>
            <a:off x="13103" y="1468559"/>
            <a:ext cx="5290794" cy="2585323"/>
          </a:xfrm>
          <a:prstGeom prst="rect">
            <a:avLst/>
          </a:prstGeom>
          <a:solidFill>
            <a:schemeClr val="accent6">
              <a:lumMod val="20000"/>
              <a:lumOff val="80000"/>
            </a:schemeClr>
          </a:solidFill>
          <a:ln w="38100">
            <a:solidFill>
              <a:srgbClr val="00B050"/>
            </a:solidFill>
          </a:ln>
        </p:spPr>
        <p:txBody>
          <a:bodyPr wrap="square">
            <a:spAutoFit/>
          </a:bodyPr>
          <a:lstStyle/>
          <a:p>
            <a:pPr algn="just"/>
            <a:r>
              <a:rPr lang="it-IT" sz="1800" b="1" dirty="0">
                <a:solidFill>
                  <a:srgbClr val="C00000"/>
                </a:solidFill>
                <a:effectLst/>
                <a:latin typeface="Arial" panose="020B0604020202020204" pitchFamily="34" charset="0"/>
                <a:ea typeface="Times New Roman" panose="02020603050405020304" pitchFamily="18" charset="0"/>
              </a:rPr>
              <a:t>favorisce l’induzione dell’espressione di citochine </a:t>
            </a:r>
            <a:r>
              <a:rPr lang="it-IT" sz="1800" b="1" dirty="0" err="1">
                <a:solidFill>
                  <a:srgbClr val="C00000"/>
                </a:solidFill>
                <a:effectLst/>
                <a:latin typeface="Arial" panose="020B0604020202020204" pitchFamily="34" charset="0"/>
                <a:ea typeface="Times New Roman" panose="02020603050405020304" pitchFamily="18" charset="0"/>
              </a:rPr>
              <a:t>proinfiammatorie</a:t>
            </a:r>
            <a:r>
              <a:rPr lang="it-IT" sz="1800" b="1" dirty="0">
                <a:solidFill>
                  <a:srgbClr val="C00000"/>
                </a:solidFill>
                <a:effectLst/>
                <a:latin typeface="Arial" panose="020B0604020202020204" pitchFamily="34" charset="0"/>
                <a:ea typeface="Times New Roman" panose="02020603050405020304" pitchFamily="18" charset="0"/>
              </a:rPr>
              <a:t> </a:t>
            </a:r>
            <a:r>
              <a:rPr lang="it-IT" sz="1800" dirty="0">
                <a:effectLst/>
                <a:latin typeface="Arial" panose="020B0604020202020204" pitchFamily="34" charset="0"/>
                <a:ea typeface="Times New Roman" panose="02020603050405020304" pitchFamily="18" charset="0"/>
              </a:rPr>
              <a:t>(IL-6, TNF-</a:t>
            </a:r>
            <a:r>
              <a:rPr lang="en-US" sz="1800" dirty="0">
                <a:effectLst/>
                <a:latin typeface="Arial" panose="020B0604020202020204" pitchFamily="34" charset="0"/>
                <a:ea typeface="Times New Roman" panose="02020603050405020304" pitchFamily="18" charset="0"/>
              </a:rPr>
              <a:t>α</a:t>
            </a:r>
            <a:r>
              <a:rPr lang="it-IT" sz="1800" dirty="0">
                <a:effectLst/>
                <a:latin typeface="Arial" panose="020B0604020202020204" pitchFamily="34" charset="0"/>
                <a:ea typeface="Times New Roman" panose="02020603050405020304" pitchFamily="18" charset="0"/>
              </a:rPr>
              <a:t>, NOS-2, IL-1</a:t>
            </a:r>
            <a:r>
              <a:rPr lang="en-US" sz="1800" dirty="0">
                <a:effectLst/>
                <a:latin typeface="Arial" panose="020B0604020202020204" pitchFamily="34" charset="0"/>
                <a:ea typeface="Times New Roman" panose="02020603050405020304" pitchFamily="18" charset="0"/>
              </a:rPr>
              <a:t>β</a:t>
            </a:r>
            <a:r>
              <a:rPr lang="it-IT" sz="1800" dirty="0">
                <a:effectLst/>
                <a:latin typeface="Arial" panose="020B0604020202020204" pitchFamily="34" charset="0"/>
                <a:ea typeface="Times New Roman" panose="02020603050405020304" pitchFamily="18" charset="0"/>
              </a:rPr>
              <a:t>, IL-8), in sinergia con TNF, di ligandi per </a:t>
            </a:r>
            <a:r>
              <a:rPr lang="it-IT" sz="1800" dirty="0" err="1">
                <a:effectLst/>
                <a:latin typeface="Arial" panose="020B0604020202020204" pitchFamily="34" charset="0"/>
                <a:ea typeface="Times New Roman" panose="02020603050405020304" pitchFamily="18" charset="0"/>
              </a:rPr>
              <a:t>chemiochine</a:t>
            </a:r>
            <a:r>
              <a:rPr lang="it-IT" sz="1800" dirty="0">
                <a:effectLst/>
                <a:latin typeface="Arial" panose="020B0604020202020204" pitchFamily="34" charset="0"/>
                <a:ea typeface="Times New Roman" panose="02020603050405020304" pitchFamily="18" charset="0"/>
              </a:rPr>
              <a:t>, metalloproteasi di matrice (MMP3 e MMP13) </a:t>
            </a:r>
            <a:r>
              <a:rPr lang="it-IT" sz="1800" b="1" dirty="0">
                <a:solidFill>
                  <a:srgbClr val="C00000"/>
                </a:solidFill>
                <a:effectLst/>
                <a:latin typeface="Arial" panose="020B0604020202020204" pitchFamily="34" charset="0"/>
                <a:ea typeface="Times New Roman" panose="02020603050405020304" pitchFamily="18" charset="0"/>
              </a:rPr>
              <a:t>ed</a:t>
            </a:r>
            <a:r>
              <a:rPr lang="it-IT" sz="18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innesca i neutrofili e la produzione di peptidi antimicrobici (</a:t>
            </a:r>
            <a:r>
              <a:rPr lang="it-IT" dirty="0"/>
              <a:t>come le </a:t>
            </a:r>
            <a:r>
              <a:rPr lang="it-IT" dirty="0" err="1"/>
              <a:t>defensine</a:t>
            </a:r>
            <a:r>
              <a:rPr lang="it-IT" dirty="0"/>
              <a:t>)</a:t>
            </a:r>
            <a:r>
              <a:rPr lang="it-IT"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vantaggiosi contro questo tipo di microrganismi</a:t>
            </a:r>
            <a:r>
              <a:rPr lang="it-IT" sz="1800" dirty="0">
                <a:effectLst/>
                <a:latin typeface="Arial" panose="020B0604020202020204" pitchFamily="34" charset="0"/>
                <a:ea typeface="Times New Roman" panose="02020603050405020304" pitchFamily="18" charset="0"/>
              </a:rPr>
              <a:t>; </a:t>
            </a:r>
            <a:r>
              <a:rPr lang="it-IT" sz="1800" b="1" dirty="0">
                <a:solidFill>
                  <a:srgbClr val="C00000"/>
                </a:solidFill>
                <a:effectLst/>
                <a:latin typeface="Arial" panose="020B0604020202020204" pitchFamily="34" charset="0"/>
                <a:ea typeface="Times New Roman" panose="02020603050405020304" pitchFamily="18" charset="0"/>
              </a:rPr>
              <a:t>essa è inibita da TGF-</a:t>
            </a:r>
            <a:r>
              <a:rPr lang="en-US" sz="1800" b="1" dirty="0">
                <a:solidFill>
                  <a:srgbClr val="C00000"/>
                </a:solidFill>
                <a:effectLst/>
                <a:latin typeface="Arial" panose="020B0604020202020204" pitchFamily="34" charset="0"/>
                <a:ea typeface="Times New Roman" panose="02020603050405020304" pitchFamily="18" charset="0"/>
              </a:rPr>
              <a:t>β</a:t>
            </a:r>
            <a:r>
              <a:rPr lang="it-IT" sz="1800" b="1" dirty="0">
                <a:solidFill>
                  <a:srgbClr val="C00000"/>
                </a:solidFill>
                <a:effectLst/>
                <a:latin typeface="Arial" panose="020B0604020202020204" pitchFamily="34" charset="0"/>
                <a:ea typeface="Times New Roman" panose="02020603050405020304" pitchFamily="18" charset="0"/>
              </a:rPr>
              <a:t> e indotta da IL-1</a:t>
            </a:r>
            <a:r>
              <a:rPr lang="en-US" sz="1800" b="1" dirty="0">
                <a:solidFill>
                  <a:srgbClr val="C00000"/>
                </a:solidFill>
                <a:effectLst/>
                <a:latin typeface="Arial" panose="020B0604020202020204" pitchFamily="34" charset="0"/>
                <a:ea typeface="Times New Roman" panose="02020603050405020304" pitchFamily="18" charset="0"/>
              </a:rPr>
              <a:t>β</a:t>
            </a:r>
            <a:r>
              <a:rPr lang="it-IT" sz="1800" b="1" dirty="0">
                <a:solidFill>
                  <a:srgbClr val="C00000"/>
                </a:solidFill>
                <a:effectLst/>
                <a:latin typeface="Arial" panose="020B0604020202020204" pitchFamily="34" charset="0"/>
                <a:ea typeface="Times New Roman" panose="02020603050405020304" pitchFamily="18" charset="0"/>
              </a:rPr>
              <a:t>. </a:t>
            </a:r>
            <a:r>
              <a:rPr lang="it-IT" dirty="0">
                <a:effectLst/>
                <a:latin typeface="Arial" panose="020B0604020202020204" pitchFamily="34" charset="0"/>
              </a:rPr>
              <a:t>I suoi effetti sono sinergici con quelli del TNF-α.</a:t>
            </a:r>
            <a:endParaRPr lang="it-IT" sz="1800" b="1" dirty="0">
              <a:solidFill>
                <a:srgbClr val="C00000"/>
              </a:solidFill>
              <a:effectLst/>
              <a:latin typeface="Times New Roman" panose="02020603050405020304" pitchFamily="18" charset="0"/>
              <a:ea typeface="Times New Roman" panose="02020603050405020304" pitchFamily="18" charset="0"/>
            </a:endParaRPr>
          </a:p>
        </p:txBody>
      </p:sp>
      <p:sp>
        <p:nvSpPr>
          <p:cNvPr id="9" name="CasellaDiTesto 8">
            <a:extLst>
              <a:ext uri="{FF2B5EF4-FFF2-40B4-BE49-F238E27FC236}">
                <a16:creationId xmlns:a16="http://schemas.microsoft.com/office/drawing/2014/main" id="{E814DD64-0A9E-4D2A-875D-58615D9D13D1}"/>
              </a:ext>
            </a:extLst>
          </p:cNvPr>
          <p:cNvSpPr txBox="1"/>
          <p:nvPr/>
        </p:nvSpPr>
        <p:spPr>
          <a:xfrm>
            <a:off x="5303897" y="352063"/>
            <a:ext cx="3840103" cy="2308324"/>
          </a:xfrm>
          <a:prstGeom prst="rect">
            <a:avLst/>
          </a:prstGeom>
          <a:noFill/>
        </p:spPr>
        <p:txBody>
          <a:bodyPr wrap="square">
            <a:spAutoFit/>
          </a:bodyPr>
          <a:lstStyle/>
          <a:p>
            <a:r>
              <a:rPr lang="it-IT" sz="1600" i="1" dirty="0"/>
              <a:t>L'IL-17A è coinvolta principalmente nelle malattie autoimmuni e con l'IL-17F svolge un ruolo di difesa nei confronti dei batteri extracellulari e dei funghi nella cute e nei tessuti muco-epiteliali (cute, polmoni e intestino) .</a:t>
            </a:r>
            <a:br>
              <a:rPr lang="it-IT" sz="1600" i="1" dirty="0"/>
            </a:br>
            <a:r>
              <a:rPr lang="it-IT" sz="1600" i="1" dirty="0"/>
              <a:t>L'IL-17E ha un ruolo nella difesa contro i nematodi, promuove condizioni allergiche e incrementa la rispostaTh2.</a:t>
            </a:r>
            <a:endParaRPr lang="it-IT" sz="1600" dirty="0"/>
          </a:p>
        </p:txBody>
      </p:sp>
      <p:sp>
        <p:nvSpPr>
          <p:cNvPr id="11" name="CasellaDiTesto 10">
            <a:extLst>
              <a:ext uri="{FF2B5EF4-FFF2-40B4-BE49-F238E27FC236}">
                <a16:creationId xmlns:a16="http://schemas.microsoft.com/office/drawing/2014/main" id="{BCDA629A-23A3-4DAE-824F-2925F4E14AA5}"/>
              </a:ext>
            </a:extLst>
          </p:cNvPr>
          <p:cNvSpPr txBox="1"/>
          <p:nvPr/>
        </p:nvSpPr>
        <p:spPr>
          <a:xfrm>
            <a:off x="10521" y="4226703"/>
            <a:ext cx="6128707" cy="2585323"/>
          </a:xfrm>
          <a:prstGeom prst="rect">
            <a:avLst/>
          </a:prstGeom>
          <a:solidFill>
            <a:schemeClr val="accent3">
              <a:lumMod val="40000"/>
              <a:lumOff val="60000"/>
            </a:schemeClr>
          </a:solidFill>
          <a:ln w="38100">
            <a:solidFill>
              <a:srgbClr val="C00000"/>
            </a:solidFill>
          </a:ln>
        </p:spPr>
        <p:txBody>
          <a:bodyPr wrap="square">
            <a:spAutoFit/>
          </a:bodyPr>
          <a:lstStyle/>
          <a:p>
            <a:r>
              <a:rPr lang="it-IT" dirty="0">
                <a:latin typeface="Arial" panose="020B0604020202020204" pitchFamily="34" charset="0"/>
                <a:cs typeface="Arial" panose="020B0604020202020204" pitchFamily="34" charset="0"/>
              </a:rPr>
              <a:t>L’IL-17 è un’importante citochina </a:t>
            </a:r>
            <a:r>
              <a:rPr lang="it-IT" b="1" dirty="0">
                <a:solidFill>
                  <a:srgbClr val="C00000"/>
                </a:solidFill>
                <a:latin typeface="Arial" panose="020B0604020202020204" pitchFamily="34" charset="0"/>
                <a:cs typeface="Arial" panose="020B0604020202020204" pitchFamily="34" charset="0"/>
              </a:rPr>
              <a:t>non solo per l’immunità protettiva contro patogeni extracellulari, ma anche per eliminare patogeni intracellulari</a:t>
            </a:r>
            <a:r>
              <a:rPr lang="it-IT" dirty="0">
                <a:latin typeface="Arial" panose="020B0604020202020204" pitchFamily="34" charset="0"/>
                <a:cs typeface="Arial" panose="020B0604020202020204" pitchFamily="34" charset="0"/>
              </a:rPr>
              <a:t>. In aggiunta a questo ruolo importante nell’immunità protettiva, l’IL-17 gioca un ruolo critico </a:t>
            </a:r>
            <a:r>
              <a:rPr lang="it-IT" b="1" dirty="0">
                <a:solidFill>
                  <a:srgbClr val="C00000"/>
                </a:solidFill>
                <a:latin typeface="Arial" panose="020B0604020202020204" pitchFamily="34" charset="0"/>
                <a:cs typeface="Arial" panose="020B0604020202020204" pitchFamily="34" charset="0"/>
              </a:rPr>
              <a:t>nella patogenesi di varie malattie autoimmunitarie infiammatorie. </a:t>
            </a:r>
            <a:r>
              <a:rPr lang="it-IT" dirty="0">
                <a:latin typeface="Arial" panose="020B0604020202020204" pitchFamily="34" charset="0"/>
                <a:cs typeface="Arial" panose="020B0604020202020204" pitchFamily="34" charset="0"/>
              </a:rPr>
              <a:t>Le cellule T auto-reattive sono di solito soppresse. Quando l’equilibrio tra cellule T auto-reattive e cellule T regolatorie è disturbato, il rischio di sviluppo di malattia autoimmunitaria aumenta.</a:t>
            </a:r>
            <a:endParaRPr lang="it-IT" b="1" dirty="0">
              <a:solidFill>
                <a:srgbClr val="C00000"/>
              </a:solidFill>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670662009"/>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283B49CA-B18A-45FD-8A64-7119F2F96A9D}"/>
              </a:ext>
            </a:extLst>
          </p:cNvPr>
          <p:cNvPicPr>
            <a:picLocks noChangeAspect="1"/>
          </p:cNvPicPr>
          <p:nvPr/>
        </p:nvPicPr>
        <p:blipFill>
          <a:blip r:embed="rId2"/>
          <a:stretch>
            <a:fillRect/>
          </a:stretch>
        </p:blipFill>
        <p:spPr>
          <a:xfrm>
            <a:off x="28312" y="41"/>
            <a:ext cx="5346248" cy="4167682"/>
          </a:xfrm>
          <a:prstGeom prst="rect">
            <a:avLst/>
          </a:prstGeom>
        </p:spPr>
      </p:pic>
      <p:sp>
        <p:nvSpPr>
          <p:cNvPr id="6" name="CasellaDiTesto 5">
            <a:extLst>
              <a:ext uri="{FF2B5EF4-FFF2-40B4-BE49-F238E27FC236}">
                <a16:creationId xmlns:a16="http://schemas.microsoft.com/office/drawing/2014/main" id="{D1254CDB-562A-4E9F-9EF6-45E6E433EC88}"/>
              </a:ext>
            </a:extLst>
          </p:cNvPr>
          <p:cNvSpPr txBox="1"/>
          <p:nvPr/>
        </p:nvSpPr>
        <p:spPr>
          <a:xfrm>
            <a:off x="5538836" y="25688"/>
            <a:ext cx="3258016" cy="646331"/>
          </a:xfrm>
          <a:prstGeom prst="rect">
            <a:avLst/>
          </a:prstGeom>
          <a:noFill/>
        </p:spPr>
        <p:txBody>
          <a:bodyPr wrap="square">
            <a:spAutoFit/>
          </a:bodyPr>
          <a:lstStyle/>
          <a:p>
            <a:r>
              <a:rPr lang="it-IT" sz="1800" dirty="0">
                <a:effectLst/>
                <a:latin typeface="Arial" panose="020B0604020202020204" pitchFamily="34" charset="0"/>
                <a:ea typeface="Times New Roman" panose="02020603050405020304" pitchFamily="18" charset="0"/>
              </a:rPr>
              <a:t>IL-23 stimola, IL-27 inibisce la risposta Th</a:t>
            </a:r>
            <a:r>
              <a:rPr lang="it-IT" sz="1800" i="0" dirty="0">
                <a:effectLst/>
                <a:latin typeface="Arial" panose="020B0604020202020204" pitchFamily="34" charset="0"/>
                <a:ea typeface="Times New Roman" panose="02020603050405020304" pitchFamily="18" charset="0"/>
              </a:rPr>
              <a:t>17.</a:t>
            </a:r>
            <a:endParaRPr lang="it-IT" dirty="0"/>
          </a:p>
        </p:txBody>
      </p:sp>
      <p:pic>
        <p:nvPicPr>
          <p:cNvPr id="7" name="Immagine 6">
            <a:extLst>
              <a:ext uri="{FF2B5EF4-FFF2-40B4-BE49-F238E27FC236}">
                <a16:creationId xmlns:a16="http://schemas.microsoft.com/office/drawing/2014/main" id="{5874701E-27CC-472E-97CD-98A8FA3B1DB1}"/>
              </a:ext>
            </a:extLst>
          </p:cNvPr>
          <p:cNvPicPr>
            <a:picLocks noChangeAspect="1"/>
          </p:cNvPicPr>
          <p:nvPr/>
        </p:nvPicPr>
        <p:blipFill>
          <a:blip r:embed="rId3"/>
          <a:stretch>
            <a:fillRect/>
          </a:stretch>
        </p:blipFill>
        <p:spPr>
          <a:xfrm>
            <a:off x="5439384" y="25688"/>
            <a:ext cx="3497660" cy="2275263"/>
          </a:xfrm>
          <a:prstGeom prst="rect">
            <a:avLst/>
          </a:prstGeom>
        </p:spPr>
      </p:pic>
      <p:sp>
        <p:nvSpPr>
          <p:cNvPr id="12" name="CasellaDiTesto 11">
            <a:extLst>
              <a:ext uri="{FF2B5EF4-FFF2-40B4-BE49-F238E27FC236}">
                <a16:creationId xmlns:a16="http://schemas.microsoft.com/office/drawing/2014/main" id="{0500C4B3-DE93-4144-B0A5-1B73564F0A42}"/>
              </a:ext>
            </a:extLst>
          </p:cNvPr>
          <p:cNvSpPr txBox="1"/>
          <p:nvPr/>
        </p:nvSpPr>
        <p:spPr>
          <a:xfrm>
            <a:off x="107504" y="3798872"/>
            <a:ext cx="2880320" cy="368851"/>
          </a:xfrm>
          <a:prstGeom prst="rect">
            <a:avLst/>
          </a:prstGeom>
          <a:solidFill>
            <a:schemeClr val="bg1"/>
          </a:solidFill>
        </p:spPr>
        <p:txBody>
          <a:bodyPr wrap="square" rtlCol="0">
            <a:spAutoFit/>
          </a:bodyPr>
          <a:lstStyle/>
          <a:p>
            <a:endParaRPr lang="it-IT" dirty="0"/>
          </a:p>
        </p:txBody>
      </p:sp>
      <p:sp>
        <p:nvSpPr>
          <p:cNvPr id="14" name="CasellaDiTesto 13">
            <a:extLst>
              <a:ext uri="{FF2B5EF4-FFF2-40B4-BE49-F238E27FC236}">
                <a16:creationId xmlns:a16="http://schemas.microsoft.com/office/drawing/2014/main" id="{377A435B-2260-4B20-B5D8-7B412D2395E8}"/>
              </a:ext>
            </a:extLst>
          </p:cNvPr>
          <p:cNvSpPr txBox="1"/>
          <p:nvPr/>
        </p:nvSpPr>
        <p:spPr>
          <a:xfrm>
            <a:off x="-36512" y="3798872"/>
            <a:ext cx="9252520" cy="2862322"/>
          </a:xfrm>
          <a:prstGeom prst="rect">
            <a:avLst/>
          </a:prstGeom>
          <a:noFill/>
        </p:spPr>
        <p:txBody>
          <a:bodyPr wrap="square">
            <a:spAutoFit/>
          </a:bodyPr>
          <a:lstStyle/>
          <a:p>
            <a:pPr algn="just"/>
            <a:r>
              <a:rPr lang="it-IT" sz="1800" dirty="0">
                <a:effectLst/>
                <a:latin typeface="Arial" panose="020B0604020202020204" pitchFamily="34" charset="0"/>
                <a:ea typeface="Times New Roman" panose="02020603050405020304" pitchFamily="18" charset="0"/>
              </a:rPr>
              <a:t>Durante l’omeostasi, in presenza di notevoli quantità di TGF-</a:t>
            </a:r>
            <a:r>
              <a:rPr lang="en-US" sz="1800" dirty="0">
                <a:effectLst/>
                <a:latin typeface="Arial" panose="020B0604020202020204" pitchFamily="34" charset="0"/>
                <a:ea typeface="Times New Roman" panose="02020603050405020304" pitchFamily="18" charset="0"/>
              </a:rPr>
              <a:t>β</a:t>
            </a:r>
            <a:r>
              <a:rPr lang="it-IT" sz="1800" b="1" dirty="0">
                <a:solidFill>
                  <a:srgbClr val="C00000"/>
                </a:solidFill>
                <a:effectLst/>
                <a:latin typeface="Arial" panose="020B0604020202020204" pitchFamily="34" charset="0"/>
                <a:ea typeface="Times New Roman" panose="02020603050405020304" pitchFamily="18" charset="0"/>
              </a:rPr>
              <a:t>, prevalgono le cellule </a:t>
            </a:r>
            <a:r>
              <a:rPr lang="it-IT" sz="1800" b="1" dirty="0" err="1">
                <a:solidFill>
                  <a:srgbClr val="C00000"/>
                </a:solidFill>
                <a:effectLst/>
                <a:latin typeface="Arial" panose="020B0604020202020204" pitchFamily="34" charset="0"/>
                <a:ea typeface="Times New Roman" panose="02020603050405020304" pitchFamily="18" charset="0"/>
              </a:rPr>
              <a:t>Treg</a:t>
            </a:r>
            <a:r>
              <a:rPr lang="it-IT" sz="1800" dirty="0">
                <a:effectLst/>
                <a:latin typeface="Arial" panose="020B0604020202020204" pitchFamily="34" charset="0"/>
                <a:ea typeface="Times New Roman" panose="02020603050405020304" pitchFamily="18" charset="0"/>
              </a:rPr>
              <a:t>, che </a:t>
            </a:r>
            <a:r>
              <a:rPr lang="it-IT" sz="1800" b="1" dirty="0">
                <a:solidFill>
                  <a:srgbClr val="C00000"/>
                </a:solidFill>
                <a:effectLst/>
                <a:latin typeface="Arial" panose="020B0604020202020204" pitchFamily="34" charset="0"/>
                <a:ea typeface="Times New Roman" panose="02020603050405020304" pitchFamily="18" charset="0"/>
              </a:rPr>
              <a:t>inibiscono la risposta Th</a:t>
            </a:r>
            <a:r>
              <a:rPr lang="it-IT" sz="1800" b="1" i="0" dirty="0">
                <a:solidFill>
                  <a:srgbClr val="C00000"/>
                </a:solidFill>
                <a:effectLst/>
                <a:latin typeface="Arial" panose="020B0604020202020204" pitchFamily="34" charset="0"/>
                <a:ea typeface="Times New Roman" panose="02020603050405020304" pitchFamily="18" charset="0"/>
              </a:rPr>
              <a:t>1</a:t>
            </a:r>
            <a:r>
              <a:rPr lang="it-IT" sz="1800" b="1" dirty="0">
                <a:solidFill>
                  <a:srgbClr val="C00000"/>
                </a:solidFill>
                <a:effectLst/>
                <a:latin typeface="Arial" panose="020B0604020202020204" pitchFamily="34" charset="0"/>
                <a:ea typeface="Times New Roman" panose="02020603050405020304" pitchFamily="18" charset="0"/>
              </a:rPr>
              <a:t> e Th</a:t>
            </a:r>
            <a:r>
              <a:rPr lang="it-IT" sz="1800" b="1" i="0" dirty="0">
                <a:solidFill>
                  <a:srgbClr val="C00000"/>
                </a:solidFill>
                <a:effectLst/>
                <a:latin typeface="Arial" panose="020B0604020202020204" pitchFamily="34" charset="0"/>
                <a:ea typeface="Times New Roman" panose="02020603050405020304" pitchFamily="18" charset="0"/>
              </a:rPr>
              <a:t>2</a:t>
            </a:r>
            <a:r>
              <a:rPr lang="it-IT" sz="1800" i="0" dirty="0">
                <a:effectLst/>
                <a:latin typeface="Arial" panose="020B0604020202020204" pitchFamily="34" charset="0"/>
                <a:ea typeface="Times New Roman" panose="02020603050405020304" pitchFamily="18" charset="0"/>
              </a:rPr>
              <a:t>, </a:t>
            </a:r>
            <a:r>
              <a:rPr lang="it-IT" sz="1800" b="1" dirty="0">
                <a:effectLst/>
                <a:latin typeface="Arial" panose="020B0604020202020204" pitchFamily="34" charset="0"/>
                <a:ea typeface="Times New Roman" panose="02020603050405020304" pitchFamily="18" charset="0"/>
              </a:rPr>
              <a:t>permettendo la sopravvivenza di batteri commensali e proteggendo dalla autoimmunità</a:t>
            </a:r>
            <a:r>
              <a:rPr lang="it-IT" sz="1800" dirty="0">
                <a:effectLst/>
                <a:latin typeface="Arial" panose="020B0604020202020204" pitchFamily="34" charset="0"/>
                <a:ea typeface="Times New Roman" panose="02020603050405020304" pitchFamily="18" charset="0"/>
              </a:rPr>
              <a:t>; contemporaneamente coesistono tante cellule </a:t>
            </a:r>
            <a:r>
              <a:rPr lang="it-IT" sz="1800" b="1" dirty="0">
                <a:effectLst/>
                <a:latin typeface="Arial" panose="020B0604020202020204" pitchFamily="34" charset="0"/>
                <a:ea typeface="Times New Roman" panose="02020603050405020304" pitchFamily="18" charset="0"/>
              </a:rPr>
              <a:t>inducenti IL-17 che mantengono e proteggono la barriera </a:t>
            </a:r>
            <a:r>
              <a:rPr lang="it-IT" sz="1800" b="1" dirty="0" err="1">
                <a:effectLst/>
                <a:latin typeface="Arial" panose="020B0604020202020204" pitchFamily="34" charset="0"/>
                <a:ea typeface="Times New Roman" panose="02020603050405020304" pitchFamily="18" charset="0"/>
              </a:rPr>
              <a:t>mucosale</a:t>
            </a:r>
            <a:r>
              <a:rPr lang="it-IT" sz="1800" b="1" dirty="0">
                <a:effectLst/>
                <a:latin typeface="Arial" panose="020B0604020202020204" pitchFamily="34" charset="0"/>
                <a:ea typeface="Times New Roman" panose="02020603050405020304" pitchFamily="18" charset="0"/>
              </a:rPr>
              <a:t>. </a:t>
            </a:r>
            <a:endParaRPr lang="it-IT" sz="1200" b="1" dirty="0">
              <a:effectLst/>
              <a:latin typeface="Times New Roman" panose="02020603050405020304" pitchFamily="18" charset="0"/>
              <a:ea typeface="Times New Roman" panose="02020603050405020304" pitchFamily="18" charset="0"/>
            </a:endParaRPr>
          </a:p>
          <a:p>
            <a:r>
              <a:rPr lang="it-IT" sz="1800" dirty="0">
                <a:effectLst/>
                <a:latin typeface="Arial" panose="020B0604020202020204" pitchFamily="34" charset="0"/>
                <a:ea typeface="Times New Roman" panose="02020603050405020304" pitchFamily="18" charset="0"/>
              </a:rPr>
              <a:t>Th</a:t>
            </a:r>
            <a:r>
              <a:rPr lang="it-IT" sz="1800" i="0" dirty="0">
                <a:effectLst/>
                <a:latin typeface="Arial" panose="020B0604020202020204" pitchFamily="34" charset="0"/>
                <a:ea typeface="Times New Roman" panose="02020603050405020304" pitchFamily="18" charset="0"/>
              </a:rPr>
              <a:t>1</a:t>
            </a:r>
            <a:r>
              <a:rPr lang="it-IT" sz="1800" dirty="0">
                <a:effectLst/>
                <a:latin typeface="Arial" panose="020B0604020202020204" pitchFamily="34" charset="0"/>
                <a:ea typeface="Times New Roman" panose="02020603050405020304" pitchFamily="18" charset="0"/>
              </a:rPr>
              <a:t> e Th</a:t>
            </a:r>
            <a:r>
              <a:rPr lang="it-IT" sz="1800" i="0" dirty="0">
                <a:effectLst/>
                <a:latin typeface="Arial" panose="020B0604020202020204" pitchFamily="34" charset="0"/>
                <a:ea typeface="Times New Roman" panose="02020603050405020304" pitchFamily="18" charset="0"/>
              </a:rPr>
              <a:t>2</a:t>
            </a:r>
            <a:r>
              <a:rPr lang="it-IT" sz="1800" dirty="0">
                <a:effectLst/>
                <a:latin typeface="Arial" panose="020B0604020202020204" pitchFamily="34" charset="0"/>
                <a:ea typeface="Times New Roman" panose="02020603050405020304" pitchFamily="18" charset="0"/>
              </a:rPr>
              <a:t>, a loro volta, bloccano, tramite rispettivamente IFN-</a:t>
            </a:r>
            <a:r>
              <a:rPr lang="en-US" sz="1800" dirty="0">
                <a:effectLst/>
                <a:latin typeface="Arial" panose="020B0604020202020204" pitchFamily="34" charset="0"/>
                <a:ea typeface="Times New Roman" panose="02020603050405020304" pitchFamily="18" charset="0"/>
              </a:rPr>
              <a:t>γ</a:t>
            </a:r>
            <a:r>
              <a:rPr lang="it-IT" sz="1800" dirty="0">
                <a:effectLst/>
                <a:latin typeface="Arial" panose="020B0604020202020204" pitchFamily="34" charset="0"/>
                <a:ea typeface="Times New Roman" panose="02020603050405020304" pitchFamily="18" charset="0"/>
              </a:rPr>
              <a:t> e IL-4, le cellule Th</a:t>
            </a:r>
            <a:r>
              <a:rPr lang="it-IT" sz="1800" i="0" dirty="0">
                <a:effectLst/>
                <a:latin typeface="Arial" panose="020B0604020202020204" pitchFamily="34" charset="0"/>
                <a:ea typeface="Times New Roman" panose="02020603050405020304" pitchFamily="18" charset="0"/>
              </a:rPr>
              <a:t>17 (</a:t>
            </a:r>
            <a:r>
              <a:rPr lang="it-IT" sz="1800" dirty="0">
                <a:effectLst/>
                <a:latin typeface="Arial" panose="020B0604020202020204" pitchFamily="34" charset="0"/>
                <a:ea typeface="Times New Roman" panose="02020603050405020304" pitchFamily="18" charset="0"/>
              </a:rPr>
              <a:t>ed è per questa ragione che </a:t>
            </a:r>
            <a:r>
              <a:rPr lang="it-IT" sz="1800" b="1" dirty="0">
                <a:effectLst/>
                <a:latin typeface="Arial" panose="020B0604020202020204" pitchFamily="34" charset="0"/>
                <a:ea typeface="Times New Roman" panose="02020603050405020304" pitchFamily="18" charset="0"/>
              </a:rPr>
              <a:t>il </a:t>
            </a:r>
            <a:r>
              <a:rPr lang="it-IT" sz="18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TGF-</a:t>
            </a:r>
            <a:r>
              <a:rPr lang="en-US" sz="18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β</a:t>
            </a:r>
            <a:r>
              <a:rPr lang="it-IT" sz="18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indirettamente,</a:t>
            </a:r>
            <a:r>
              <a:rPr lang="it-IT" sz="1800" b="1" dirty="0">
                <a:effectLst/>
                <a:latin typeface="Arial" panose="020B0604020202020204" pitchFamily="34" charset="0"/>
                <a:ea typeface="Times New Roman" panose="02020603050405020304" pitchFamily="18" charset="0"/>
              </a:rPr>
              <a:t> induce la differenziazione in Th</a:t>
            </a:r>
            <a:r>
              <a:rPr lang="it-IT" sz="1800" b="1" i="0" dirty="0">
                <a:effectLst/>
                <a:latin typeface="Arial" panose="020B0604020202020204" pitchFamily="34" charset="0"/>
                <a:ea typeface="Times New Roman" panose="02020603050405020304" pitchFamily="18" charset="0"/>
              </a:rPr>
              <a:t>17, </a:t>
            </a:r>
            <a:r>
              <a:rPr lang="it-IT" sz="1800" dirty="0">
                <a:effectLst/>
                <a:latin typeface="Arial" panose="020B0604020202020204" pitchFamily="34" charset="0"/>
                <a:ea typeface="Times New Roman" panose="02020603050405020304" pitchFamily="18" charset="0"/>
              </a:rPr>
              <a:t>visto che è un potente inibitore delle altre due sottopopolazioni; e le cellule già differenziate in senso Th17 sono insensibili agli effetti soppressori delle citochine Th</a:t>
            </a:r>
            <a:r>
              <a:rPr lang="it-IT" sz="1800" i="0" dirty="0">
                <a:effectLst/>
                <a:latin typeface="Arial" panose="020B0604020202020204" pitchFamily="34" charset="0"/>
                <a:ea typeface="Times New Roman" panose="02020603050405020304" pitchFamily="18" charset="0"/>
              </a:rPr>
              <a:t>1</a:t>
            </a:r>
            <a:r>
              <a:rPr lang="it-IT" sz="1800" dirty="0">
                <a:effectLst/>
                <a:latin typeface="Arial" panose="020B0604020202020204" pitchFamily="34" charset="0"/>
                <a:ea typeface="Times New Roman" panose="02020603050405020304" pitchFamily="18" charset="0"/>
              </a:rPr>
              <a:t> e Th</a:t>
            </a:r>
            <a:r>
              <a:rPr lang="it-IT" sz="1800" i="0" dirty="0">
                <a:effectLst/>
                <a:latin typeface="Arial" panose="020B0604020202020204" pitchFamily="34" charset="0"/>
                <a:ea typeface="Times New Roman" panose="02020603050405020304" pitchFamily="18" charset="0"/>
              </a:rPr>
              <a:t>2</a:t>
            </a:r>
            <a:r>
              <a:rPr lang="it-IT" sz="1800" dirty="0">
                <a:effectLst/>
                <a:latin typeface="Arial" panose="020B0604020202020204" pitchFamily="34" charset="0"/>
                <a:ea typeface="Times New Roman" panose="02020603050405020304" pitchFamily="18" charset="0"/>
              </a:rPr>
              <a:t>: ciò significa che, in condizioni normali, esiste </a:t>
            </a:r>
            <a:r>
              <a:rPr lang="it-IT" sz="1800" b="1" dirty="0">
                <a:solidFill>
                  <a:srgbClr val="C00000"/>
                </a:solidFill>
                <a:effectLst/>
                <a:latin typeface="Arial" panose="020B0604020202020204" pitchFamily="34" charset="0"/>
                <a:ea typeface="Times New Roman" panose="02020603050405020304" pitchFamily="18" charset="0"/>
              </a:rPr>
              <a:t>un fine meccanismo mediato da citochine coinvolte nelle linee Th</a:t>
            </a:r>
            <a:r>
              <a:rPr lang="it-IT" sz="1800" b="1" i="0" dirty="0">
                <a:solidFill>
                  <a:srgbClr val="C00000"/>
                </a:solidFill>
                <a:effectLst/>
                <a:latin typeface="Arial" panose="020B0604020202020204" pitchFamily="34" charset="0"/>
                <a:ea typeface="Times New Roman" panose="02020603050405020304" pitchFamily="18" charset="0"/>
              </a:rPr>
              <a:t>1</a:t>
            </a:r>
            <a:r>
              <a:rPr lang="it-IT" sz="1800" b="1" dirty="0">
                <a:solidFill>
                  <a:srgbClr val="C00000"/>
                </a:solidFill>
                <a:effectLst/>
                <a:latin typeface="Arial" panose="020B0604020202020204" pitchFamily="34" charset="0"/>
                <a:ea typeface="Times New Roman" panose="02020603050405020304" pitchFamily="18" charset="0"/>
              </a:rPr>
              <a:t> e Th</a:t>
            </a:r>
            <a:r>
              <a:rPr lang="it-IT" sz="1800" b="1" i="0" dirty="0">
                <a:solidFill>
                  <a:srgbClr val="C00000"/>
                </a:solidFill>
                <a:effectLst/>
                <a:latin typeface="Arial" panose="020B0604020202020204" pitchFamily="34" charset="0"/>
                <a:ea typeface="Times New Roman" panose="02020603050405020304" pitchFamily="18" charset="0"/>
              </a:rPr>
              <a:t>2</a:t>
            </a:r>
            <a:r>
              <a:rPr lang="it-IT" sz="1800" b="1" dirty="0">
                <a:solidFill>
                  <a:srgbClr val="C00000"/>
                </a:solidFill>
                <a:effectLst/>
                <a:latin typeface="Arial" panose="020B0604020202020204" pitchFamily="34" charset="0"/>
                <a:ea typeface="Times New Roman" panose="02020603050405020304" pitchFamily="18" charset="0"/>
              </a:rPr>
              <a:t> che regola, reprimendole, le cellule Th</a:t>
            </a:r>
            <a:r>
              <a:rPr lang="it-IT" sz="1800" b="1" i="0" dirty="0">
                <a:solidFill>
                  <a:srgbClr val="C00000"/>
                </a:solidFill>
                <a:effectLst/>
                <a:latin typeface="Arial" panose="020B0604020202020204" pitchFamily="34" charset="0"/>
                <a:ea typeface="Times New Roman" panose="02020603050405020304" pitchFamily="18" charset="0"/>
              </a:rPr>
              <a:t>17</a:t>
            </a:r>
            <a:r>
              <a:rPr lang="it-IT" sz="1800" b="1" dirty="0">
                <a:solidFill>
                  <a:srgbClr val="C00000"/>
                </a:solidFill>
                <a:effectLst/>
                <a:latin typeface="Arial" panose="020B0604020202020204" pitchFamily="34" charset="0"/>
                <a:ea typeface="Times New Roman" panose="02020603050405020304" pitchFamily="18" charset="0"/>
              </a:rPr>
              <a:t>.</a:t>
            </a:r>
            <a:endParaRPr lang="it-IT" sz="1200" b="1" dirty="0">
              <a:solidFill>
                <a:srgbClr val="C00000"/>
              </a:solidFill>
              <a:effectLst/>
              <a:latin typeface="Times New Roman" panose="02020603050405020304" pitchFamily="18" charset="0"/>
              <a:ea typeface="Times New Roman" panose="02020603050405020304" pitchFamily="18" charset="0"/>
            </a:endParaRPr>
          </a:p>
        </p:txBody>
      </p:sp>
      <p:sp>
        <p:nvSpPr>
          <p:cNvPr id="8" name="CasellaDiTesto 7">
            <a:extLst>
              <a:ext uri="{FF2B5EF4-FFF2-40B4-BE49-F238E27FC236}">
                <a16:creationId xmlns:a16="http://schemas.microsoft.com/office/drawing/2014/main" id="{ECA44A21-0B2C-4803-84C7-DBA2BC6CE29F}"/>
              </a:ext>
            </a:extLst>
          </p:cNvPr>
          <p:cNvSpPr txBox="1"/>
          <p:nvPr/>
        </p:nvSpPr>
        <p:spPr>
          <a:xfrm>
            <a:off x="5292080" y="2276872"/>
            <a:ext cx="3851920" cy="1600438"/>
          </a:xfrm>
          <a:prstGeom prst="rect">
            <a:avLst/>
          </a:prstGeom>
          <a:noFill/>
        </p:spPr>
        <p:txBody>
          <a:bodyPr wrap="square">
            <a:spAutoFit/>
          </a:bodyPr>
          <a:lstStyle/>
          <a:p>
            <a:r>
              <a:rPr lang="it-IT" sz="1400" dirty="0">
                <a:effectLst/>
                <a:latin typeface="Arial" panose="020B0604020202020204" pitchFamily="34" charset="0"/>
              </a:rPr>
              <a:t>L’origine delle Th17 prende una strada diversa rispetto alle altre cellule </a:t>
            </a:r>
            <a:r>
              <a:rPr lang="it-IT" sz="1400" dirty="0" err="1">
                <a:effectLst/>
                <a:latin typeface="Arial" panose="020B0604020202020204" pitchFamily="34" charset="0"/>
              </a:rPr>
              <a:t>Th</a:t>
            </a:r>
            <a:r>
              <a:rPr lang="it-IT" sz="1400" dirty="0">
                <a:effectLst/>
                <a:latin typeface="Arial" panose="020B0604020202020204" pitchFamily="34" charset="0"/>
              </a:rPr>
              <a:t>, infatti viene regolata da </a:t>
            </a:r>
            <a:r>
              <a:rPr lang="it-IT" sz="1400" b="1" dirty="0">
                <a:effectLst/>
                <a:latin typeface="Arial" panose="020B0604020202020204" pitchFamily="34" charset="0"/>
              </a:rPr>
              <a:t>due fattori di trascrizione particolari</a:t>
            </a:r>
            <a:r>
              <a:rPr lang="it-IT" sz="1400" dirty="0">
                <a:effectLst/>
                <a:latin typeface="Arial" panose="020B0604020202020204" pitchFamily="34" charset="0"/>
              </a:rPr>
              <a:t> quali </a:t>
            </a:r>
            <a:r>
              <a:rPr lang="it-IT" sz="1400" dirty="0" err="1">
                <a:effectLst/>
                <a:latin typeface="Arial" panose="020B0604020202020204" pitchFamily="34" charset="0"/>
              </a:rPr>
              <a:t>RORγt</a:t>
            </a:r>
            <a:r>
              <a:rPr lang="it-IT" sz="1400" dirty="0">
                <a:effectLst/>
                <a:latin typeface="Arial" panose="020B0604020202020204" pitchFamily="34" charset="0"/>
              </a:rPr>
              <a:t> e </a:t>
            </a:r>
            <a:r>
              <a:rPr lang="it-IT" sz="1400" dirty="0" err="1">
                <a:effectLst/>
                <a:latin typeface="Arial" panose="020B0604020202020204" pitchFamily="34" charset="0"/>
              </a:rPr>
              <a:t>Treg</a:t>
            </a:r>
            <a:r>
              <a:rPr lang="it-IT" sz="1400" dirty="0">
                <a:effectLst/>
                <a:latin typeface="Arial" panose="020B0604020202020204" pitchFamily="34" charset="0"/>
              </a:rPr>
              <a:t> che sono responsabili della trasformazione delle cellule T </a:t>
            </a:r>
            <a:r>
              <a:rPr lang="it-IT" sz="1400" dirty="0" err="1">
                <a:effectLst/>
                <a:latin typeface="Arial" panose="020B0604020202020204" pitchFamily="34" charset="0"/>
              </a:rPr>
              <a:t>naive</a:t>
            </a:r>
            <a:r>
              <a:rPr lang="it-IT" sz="1400" dirty="0">
                <a:effectLst/>
                <a:latin typeface="Arial" panose="020B0604020202020204" pitchFamily="34" charset="0"/>
              </a:rPr>
              <a:t> in Th17 da cui origineranno la famiglia delle interleuchine 17</a:t>
            </a:r>
            <a:endParaRPr lang="it-IT" sz="1400" dirty="0"/>
          </a:p>
        </p:txBody>
      </p:sp>
      <p:sp>
        <p:nvSpPr>
          <p:cNvPr id="2" name="CasellaDiTesto 1">
            <a:extLst>
              <a:ext uri="{FF2B5EF4-FFF2-40B4-BE49-F238E27FC236}">
                <a16:creationId xmlns:a16="http://schemas.microsoft.com/office/drawing/2014/main" id="{4522BDFE-1865-4822-8E65-DA405F5E4CBB}"/>
              </a:ext>
            </a:extLst>
          </p:cNvPr>
          <p:cNvSpPr txBox="1"/>
          <p:nvPr/>
        </p:nvSpPr>
        <p:spPr>
          <a:xfrm>
            <a:off x="2915816" y="245840"/>
            <a:ext cx="300082" cy="230832"/>
          </a:xfrm>
          <a:prstGeom prst="rect">
            <a:avLst/>
          </a:prstGeom>
          <a:solidFill>
            <a:schemeClr val="bg1"/>
          </a:solidFill>
        </p:spPr>
        <p:txBody>
          <a:bodyPr wrap="square" rtlCol="0">
            <a:spAutoFit/>
          </a:bodyPr>
          <a:lstStyle/>
          <a:p>
            <a:r>
              <a:rPr lang="it-IT" sz="900" dirty="0">
                <a:solidFill>
                  <a:schemeClr val="tx2"/>
                </a:solidFill>
              </a:rPr>
              <a:t>17</a:t>
            </a:r>
          </a:p>
        </p:txBody>
      </p:sp>
    </p:spTree>
    <p:extLst>
      <p:ext uri="{BB962C8B-B14F-4D97-AF65-F5344CB8AC3E}">
        <p14:creationId xmlns:p14="http://schemas.microsoft.com/office/powerpoint/2010/main" val="2892087154"/>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62D67656-3C58-453E-94DA-7A6E121FBF73}"/>
              </a:ext>
            </a:extLst>
          </p:cNvPr>
          <p:cNvPicPr>
            <a:picLocks noChangeAspect="1"/>
          </p:cNvPicPr>
          <p:nvPr/>
        </p:nvPicPr>
        <p:blipFill>
          <a:blip r:embed="rId2"/>
          <a:stretch>
            <a:fillRect/>
          </a:stretch>
        </p:blipFill>
        <p:spPr>
          <a:xfrm>
            <a:off x="1547664" y="44261"/>
            <a:ext cx="5687954" cy="4824536"/>
          </a:xfrm>
          <a:prstGeom prst="rect">
            <a:avLst/>
          </a:prstGeom>
        </p:spPr>
      </p:pic>
      <p:sp>
        <p:nvSpPr>
          <p:cNvPr id="2" name="CasellaDiTesto 1">
            <a:extLst>
              <a:ext uri="{FF2B5EF4-FFF2-40B4-BE49-F238E27FC236}">
                <a16:creationId xmlns:a16="http://schemas.microsoft.com/office/drawing/2014/main" id="{303DE9C7-EEF7-4CA5-BC8F-646A38885FEA}"/>
              </a:ext>
            </a:extLst>
          </p:cNvPr>
          <p:cNvSpPr txBox="1"/>
          <p:nvPr/>
        </p:nvSpPr>
        <p:spPr>
          <a:xfrm>
            <a:off x="3737" y="4859080"/>
            <a:ext cx="9144000" cy="2031325"/>
          </a:xfrm>
          <a:prstGeom prst="rect">
            <a:avLst/>
          </a:prstGeom>
          <a:noFill/>
        </p:spPr>
        <p:txBody>
          <a:bodyPr wrap="square">
            <a:spAutoFit/>
          </a:bodyPr>
          <a:lstStyle/>
          <a:p>
            <a:r>
              <a:rPr lang="it-IT" dirty="0">
                <a:effectLst/>
                <a:latin typeface="Arial" panose="020B0604020202020204" pitchFamily="34" charset="0"/>
              </a:rPr>
              <a:t>Le malattie in cui è implicata questa interleuchina sono molte: nel </a:t>
            </a:r>
            <a:r>
              <a:rPr lang="it-IT" b="1" dirty="0">
                <a:solidFill>
                  <a:srgbClr val="C00000"/>
                </a:solidFill>
                <a:effectLst/>
                <a:latin typeface="Arial" panose="020B0604020202020204" pitchFamily="34" charset="0"/>
              </a:rPr>
              <a:t>morbo di Crohn</a:t>
            </a:r>
            <a:r>
              <a:rPr lang="it-IT" dirty="0">
                <a:effectLst/>
                <a:latin typeface="Arial" panose="020B0604020202020204" pitchFamily="34" charset="0"/>
              </a:rPr>
              <a:t>, per esempio è stata isolata all’interno dell’ileo dei pazienti malati, nell’</a:t>
            </a:r>
            <a:r>
              <a:rPr lang="it-IT" b="1" dirty="0">
                <a:solidFill>
                  <a:srgbClr val="C00000"/>
                </a:solidFill>
                <a:effectLst/>
                <a:latin typeface="Arial" panose="020B0604020202020204" pitchFamily="34" charset="0"/>
              </a:rPr>
              <a:t>artrite reumatoide </a:t>
            </a:r>
            <a:r>
              <a:rPr lang="it-IT" dirty="0">
                <a:effectLst/>
                <a:latin typeface="Arial" panose="020B0604020202020204" pitchFamily="34" charset="0"/>
              </a:rPr>
              <a:t>è stata riscontrata a livello delle sinovie e nella </a:t>
            </a:r>
            <a:r>
              <a:rPr lang="it-IT" b="1" dirty="0">
                <a:solidFill>
                  <a:srgbClr val="C00000"/>
                </a:solidFill>
                <a:effectLst/>
                <a:latin typeface="Arial" panose="020B0604020202020204" pitchFamily="34" charset="0"/>
              </a:rPr>
              <a:t>psoriasi </a:t>
            </a:r>
            <a:r>
              <a:rPr lang="it-IT" dirty="0">
                <a:effectLst/>
                <a:latin typeface="Arial" panose="020B0604020202020204" pitchFamily="34" charset="0"/>
              </a:rPr>
              <a:t>al livello delle placche </a:t>
            </a:r>
            <a:r>
              <a:rPr lang="it-IT" dirty="0" err="1">
                <a:effectLst/>
                <a:latin typeface="Arial" panose="020B0604020202020204" pitchFamily="34" charset="0"/>
              </a:rPr>
              <a:t>psorisiache</a:t>
            </a:r>
            <a:r>
              <a:rPr lang="it-IT" dirty="0">
                <a:effectLst/>
                <a:latin typeface="Arial" panose="020B0604020202020204" pitchFamily="34" charset="0"/>
              </a:rPr>
              <a:t>.</a:t>
            </a:r>
          </a:p>
          <a:p>
            <a:r>
              <a:rPr lang="it-IT" dirty="0">
                <a:effectLst/>
                <a:latin typeface="Arial" panose="020B0604020202020204" pitchFamily="34" charset="0"/>
              </a:rPr>
              <a:t>Una grossa importanza è stata rilevata nella comparsa della </a:t>
            </a:r>
            <a:r>
              <a:rPr lang="it-IT" b="1" dirty="0">
                <a:solidFill>
                  <a:srgbClr val="C00000"/>
                </a:solidFill>
                <a:effectLst/>
                <a:latin typeface="Arial" panose="020B0604020202020204" pitchFamily="34" charset="0"/>
              </a:rPr>
              <a:t>sclerosi multipla </a:t>
            </a:r>
            <a:r>
              <a:rPr lang="it-IT" dirty="0">
                <a:effectLst/>
                <a:latin typeface="Arial" panose="020B0604020202020204" pitchFamily="34" charset="0"/>
              </a:rPr>
              <a:t>nella quale i livelli di IL 17 riscontrati all’esame del liquor, si sono dimostrati in stretta correlazione con il decorso della malattia.</a:t>
            </a:r>
            <a:endParaRPr lang="it-IT" dirty="0"/>
          </a:p>
        </p:txBody>
      </p:sp>
    </p:spTree>
    <p:extLst>
      <p:ext uri="{BB962C8B-B14F-4D97-AF65-F5344CB8AC3E}">
        <p14:creationId xmlns:p14="http://schemas.microsoft.com/office/powerpoint/2010/main" val="1781466652"/>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ttangolo 5">
            <a:extLst>
              <a:ext uri="{FF2B5EF4-FFF2-40B4-BE49-F238E27FC236}">
                <a16:creationId xmlns:a16="http://schemas.microsoft.com/office/drawing/2014/main" id="{A5E9B1EE-C06A-4A10-847C-5553559611D3}"/>
              </a:ext>
            </a:extLst>
          </p:cNvPr>
          <p:cNvSpPr/>
          <p:nvPr/>
        </p:nvSpPr>
        <p:spPr>
          <a:xfrm>
            <a:off x="4788026" y="116632"/>
            <a:ext cx="4355974" cy="4093428"/>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Modelli murini sperimentali evidenziano che </a:t>
            </a:r>
            <a:r>
              <a:rPr lang="it-IT" sz="2000" b="1" dirty="0">
                <a:effectLst/>
                <a:latin typeface="Arial" panose="020B0604020202020204" pitchFamily="34" charset="0"/>
                <a:ea typeface="Times New Roman" panose="02020603050405020304" pitchFamily="18" charset="0"/>
              </a:rPr>
              <a:t>l’azione </a:t>
            </a:r>
            <a:r>
              <a:rPr lang="it-IT" sz="2000" b="1" dirty="0" err="1">
                <a:effectLst/>
                <a:latin typeface="Arial" panose="020B0604020202020204" pitchFamily="34" charset="0"/>
                <a:ea typeface="Times New Roman" panose="02020603050405020304" pitchFamily="18" charset="0"/>
              </a:rPr>
              <a:t>immunodeprimente</a:t>
            </a:r>
            <a:r>
              <a:rPr lang="it-IT" sz="2000" b="1" dirty="0">
                <a:effectLst/>
                <a:latin typeface="Arial" panose="020B0604020202020204" pitchFamily="34" charset="0"/>
                <a:ea typeface="Times New Roman" panose="02020603050405020304" pitchFamily="18" charset="0"/>
              </a:rPr>
              <a:t> di queste cellule potrebbe essere vantaggiosamente utilizzata per curare malattie autoimmuni</a:t>
            </a:r>
            <a:r>
              <a:rPr lang="it-IT" sz="2000" dirty="0">
                <a:effectLst/>
                <a:latin typeface="Arial" panose="020B0604020202020204" pitchFamily="34" charset="0"/>
                <a:ea typeface="Times New Roman" panose="02020603050405020304" pitchFamily="18" charset="0"/>
              </a:rPr>
              <a:t>, </a:t>
            </a:r>
            <a:r>
              <a:rPr lang="it-IT" sz="2000" b="1" dirty="0">
                <a:effectLst/>
                <a:latin typeface="Arial" panose="020B0604020202020204" pitchFamily="34" charset="0"/>
                <a:ea typeface="Times New Roman" panose="02020603050405020304" pitchFamily="18" charset="0"/>
              </a:rPr>
              <a:t>facilitare la tolleranza al trapianto </a:t>
            </a:r>
            <a:r>
              <a:rPr lang="it-IT" sz="2000" dirty="0">
                <a:effectLst/>
                <a:latin typeface="Arial" panose="020B0604020202020204" pitchFamily="34" charset="0"/>
                <a:ea typeface="Times New Roman" panose="02020603050405020304" pitchFamily="18" charset="0"/>
              </a:rPr>
              <a:t>o essere selettivamente eliminate per </a:t>
            </a:r>
            <a:r>
              <a:rPr lang="it-IT" sz="2000" b="1" dirty="0">
                <a:effectLst/>
                <a:latin typeface="Arial" panose="020B0604020202020204" pitchFamily="34" charset="0"/>
                <a:ea typeface="Times New Roman" panose="02020603050405020304" pitchFamily="18" charset="0"/>
              </a:rPr>
              <a:t>potenziare l’immunoterapia del cancro</a:t>
            </a:r>
            <a:r>
              <a:rPr lang="it-IT" sz="2000" dirty="0">
                <a:effectLst/>
                <a:latin typeface="Arial" panose="020B0604020202020204" pitchFamily="34" charset="0"/>
                <a:ea typeface="Times New Roman" panose="02020603050405020304" pitchFamily="18" charset="0"/>
              </a:rPr>
              <a:t>. Con l'attività di tali cellule il tumore ottiene uno scudo che lo protegge dagli attacchi del sistema immunitario.</a:t>
            </a:r>
            <a:endParaRPr lang="it-IT" sz="2000" dirty="0"/>
          </a:p>
        </p:txBody>
      </p:sp>
      <p:pic>
        <p:nvPicPr>
          <p:cNvPr id="7" name="Immagine 6">
            <a:extLst>
              <a:ext uri="{FF2B5EF4-FFF2-40B4-BE49-F238E27FC236}">
                <a16:creationId xmlns:a16="http://schemas.microsoft.com/office/drawing/2014/main" id="{91683D36-4ED5-4227-B856-859F8810AA60}"/>
              </a:ext>
            </a:extLst>
          </p:cNvPr>
          <p:cNvPicPr>
            <a:picLocks noChangeAspect="1"/>
          </p:cNvPicPr>
          <p:nvPr/>
        </p:nvPicPr>
        <p:blipFill>
          <a:blip r:embed="rId2"/>
          <a:stretch>
            <a:fillRect/>
          </a:stretch>
        </p:blipFill>
        <p:spPr>
          <a:xfrm>
            <a:off x="55119" y="3284984"/>
            <a:ext cx="4603188" cy="2820542"/>
          </a:xfrm>
          <a:prstGeom prst="rect">
            <a:avLst/>
          </a:prstGeom>
        </p:spPr>
      </p:pic>
      <p:pic>
        <p:nvPicPr>
          <p:cNvPr id="9" name="Immagine 8">
            <a:extLst>
              <a:ext uri="{FF2B5EF4-FFF2-40B4-BE49-F238E27FC236}">
                <a16:creationId xmlns:a16="http://schemas.microsoft.com/office/drawing/2014/main" id="{B9A32C7E-DA27-47AD-A9E0-D56A0CAA74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33288"/>
            <a:ext cx="4430548" cy="1955552"/>
          </a:xfrm>
          <a:prstGeom prst="rect">
            <a:avLst/>
          </a:prstGeom>
        </p:spPr>
      </p:pic>
    </p:spTree>
    <p:extLst>
      <p:ext uri="{BB962C8B-B14F-4D97-AF65-F5344CB8AC3E}">
        <p14:creationId xmlns:p14="http://schemas.microsoft.com/office/powerpoint/2010/main" val="4401026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323439"/>
          </a:xfrm>
          <a:prstGeom prst="rect">
            <a:avLst/>
          </a:prstGeom>
          <a:solidFill>
            <a:schemeClr val="accent2">
              <a:lumMod val="20000"/>
              <a:lumOff val="80000"/>
            </a:schemeClr>
          </a:solidFill>
          <a:ln w="38100">
            <a:solidFill>
              <a:srgbClr val="0070C0"/>
            </a:solidFill>
          </a:ln>
        </p:spPr>
        <p:txBody>
          <a:bodyPr wrap="square">
            <a:spAutoFit/>
          </a:bodyPr>
          <a:lstStyle/>
          <a:p>
            <a:pPr marL="12700" marR="12700" algn="just">
              <a:spcAft>
                <a:spcPts val="0"/>
              </a:spcAft>
            </a:pPr>
            <a:r>
              <a:rPr lang="it-IT" sz="2000" dirty="0">
                <a:effectLst/>
                <a:latin typeface="Arial" panose="020B0604020202020204" pitchFamily="34" charset="0"/>
                <a:ea typeface="Times New Roman" panose="02020603050405020304" pitchFamily="18" charset="0"/>
              </a:rPr>
              <a:t>Secondo la visione omeosinergetica, l’immunità innata, essendo la stessa per tutti gli esseri viventi, ci rende </a:t>
            </a:r>
            <a:r>
              <a:rPr lang="it-IT" sz="2000" b="1" i="1" dirty="0">
                <a:solidFill>
                  <a:srgbClr val="C00000"/>
                </a:solidFill>
                <a:effectLst/>
                <a:latin typeface="Arial" panose="020B0604020202020204" pitchFamily="34" charset="0"/>
                <a:ea typeface="Times New Roman" panose="02020603050405020304" pitchFamily="18" charset="0"/>
              </a:rPr>
              <a:t>uguali</a:t>
            </a:r>
            <a:r>
              <a:rPr lang="it-IT" sz="2000" b="1" dirty="0">
                <a:solidFill>
                  <a:srgbClr val="C00000"/>
                </a:solidFill>
                <a:effectLst/>
                <a:latin typeface="Arial" panose="020B0604020202020204" pitchFamily="34" charset="0"/>
                <a:ea typeface="Times New Roman" panose="02020603050405020304" pitchFamily="18" charset="0"/>
              </a:rPr>
              <a:t>,</a:t>
            </a:r>
            <a:r>
              <a:rPr lang="it-IT" sz="2000" dirty="0">
                <a:effectLst/>
                <a:latin typeface="Arial" panose="020B0604020202020204" pitchFamily="34" charset="0"/>
                <a:ea typeface="Times New Roman" panose="02020603050405020304" pitchFamily="18" charset="0"/>
              </a:rPr>
              <a:t> l’immunità acquisita, essendo peculiare per ogni esperienza di ciascun individuo, ci rende </a:t>
            </a:r>
            <a:r>
              <a:rPr lang="it-IT" sz="2000" b="1" i="1" dirty="0">
                <a:solidFill>
                  <a:srgbClr val="C00000"/>
                </a:solidFill>
                <a:effectLst/>
                <a:latin typeface="Arial" panose="020B0604020202020204" pitchFamily="34" charset="0"/>
                <a:ea typeface="Times New Roman" panose="02020603050405020304" pitchFamily="18" charset="0"/>
              </a:rPr>
              <a:t>diversi</a:t>
            </a:r>
            <a:r>
              <a:rPr lang="it-IT" sz="2000" dirty="0">
                <a:effectLst/>
                <a:latin typeface="Arial" panose="020B0604020202020204" pitchFamily="34" charset="0"/>
                <a:ea typeface="Times New Roman" panose="02020603050405020304" pitchFamily="18" charset="0"/>
              </a:rPr>
              <a:t>: </a:t>
            </a:r>
            <a:r>
              <a:rPr lang="it-IT" sz="2000" b="1" u="sng" dirty="0">
                <a:solidFill>
                  <a:srgbClr val="C00000"/>
                </a:solidFill>
                <a:effectLst>
                  <a:outerShdw blurRad="38100" dist="38100" dir="2700000" algn="tl">
                    <a:srgbClr val="000000">
                      <a:alpha val="43137"/>
                    </a:srgbClr>
                  </a:outerShdw>
                </a:effectLst>
                <a:latin typeface="Arial" panose="020B0604020202020204" pitchFamily="34" charset="0"/>
                <a:ea typeface="Times New Roman" panose="02020603050405020304" pitchFamily="18" charset="0"/>
              </a:rPr>
              <a:t>simili e diversi allo stesso tempo!  </a:t>
            </a:r>
            <a:endParaRPr lang="it-IT" sz="2000" u="sng" dirty="0">
              <a:solidFill>
                <a:srgbClr val="C00000"/>
              </a:solidFill>
              <a:effectLst>
                <a:outerShdw blurRad="38100" dist="38100" dir="2700000" algn="tl">
                  <a:srgbClr val="000000">
                    <a:alpha val="43137"/>
                  </a:srgbClr>
                </a:outerShdw>
              </a:effectLst>
              <a:latin typeface="Times New Roman" panose="02020603050405020304" pitchFamily="18" charset="0"/>
              <a:ea typeface="Times New Roman" panose="02020603050405020304" pitchFamily="18" charset="0"/>
            </a:endParaRPr>
          </a:p>
        </p:txBody>
      </p:sp>
      <p:pic>
        <p:nvPicPr>
          <p:cNvPr id="23" name="Immagine 22">
            <a:extLst>
              <a:ext uri="{FF2B5EF4-FFF2-40B4-BE49-F238E27FC236}">
                <a16:creationId xmlns:a16="http://schemas.microsoft.com/office/drawing/2014/main" id="{6E0BBB90-D3DB-4C23-B7E2-68E8F6068068}"/>
              </a:ext>
            </a:extLst>
          </p:cNvPr>
          <p:cNvPicPr>
            <a:picLocks noChangeAspect="1"/>
          </p:cNvPicPr>
          <p:nvPr/>
        </p:nvPicPr>
        <p:blipFill>
          <a:blip r:embed="rId2"/>
          <a:stretch>
            <a:fillRect/>
          </a:stretch>
        </p:blipFill>
        <p:spPr>
          <a:xfrm>
            <a:off x="1420093" y="1556792"/>
            <a:ext cx="6303810" cy="5102794"/>
          </a:xfrm>
          <a:prstGeom prst="rect">
            <a:avLst/>
          </a:prstGeom>
        </p:spPr>
      </p:pic>
    </p:spTree>
    <p:extLst>
      <p:ext uri="{BB962C8B-B14F-4D97-AF65-F5344CB8AC3E}">
        <p14:creationId xmlns:p14="http://schemas.microsoft.com/office/powerpoint/2010/main" val="502483190"/>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7F669C18-571C-4DA1-B1D9-B9CEA4FE7A72}"/>
              </a:ext>
            </a:extLst>
          </p:cNvPr>
          <p:cNvPicPr>
            <a:picLocks noChangeAspect="1"/>
          </p:cNvPicPr>
          <p:nvPr/>
        </p:nvPicPr>
        <p:blipFill>
          <a:blip r:embed="rId2"/>
          <a:stretch>
            <a:fillRect/>
          </a:stretch>
        </p:blipFill>
        <p:spPr>
          <a:xfrm>
            <a:off x="1187624" y="2060848"/>
            <a:ext cx="6949144" cy="4595911"/>
          </a:xfrm>
          <a:prstGeom prst="rect">
            <a:avLst/>
          </a:prstGeom>
        </p:spPr>
      </p:pic>
      <p:sp>
        <p:nvSpPr>
          <p:cNvPr id="4" name="CasellaDiTesto 3">
            <a:extLst>
              <a:ext uri="{FF2B5EF4-FFF2-40B4-BE49-F238E27FC236}">
                <a16:creationId xmlns:a16="http://schemas.microsoft.com/office/drawing/2014/main" id="{D1440E5C-2E3E-4D07-AFDD-039BE4C39F6E}"/>
              </a:ext>
            </a:extLst>
          </p:cNvPr>
          <p:cNvSpPr txBox="1"/>
          <p:nvPr/>
        </p:nvSpPr>
        <p:spPr>
          <a:xfrm>
            <a:off x="0" y="-3616"/>
            <a:ext cx="9144000" cy="1754326"/>
          </a:xfrm>
          <a:prstGeom prst="rect">
            <a:avLst/>
          </a:prstGeom>
          <a:noFill/>
        </p:spPr>
        <p:txBody>
          <a:bodyPr wrap="square">
            <a:spAutoFit/>
          </a:bodyPr>
          <a:lstStyle/>
          <a:p>
            <a:r>
              <a:rPr lang="en-US" dirty="0">
                <a:effectLst/>
                <a:latin typeface="Times New Roman" panose="02020603050405020304" pitchFamily="18" charset="0"/>
              </a:rPr>
              <a:t>Mechanisms of allergic diseases</a:t>
            </a:r>
          </a:p>
          <a:p>
            <a:r>
              <a:rPr lang="en-US" b="1" dirty="0">
                <a:effectLst/>
                <a:latin typeface="Arial" panose="020B0604020202020204" pitchFamily="34" charset="0"/>
              </a:rPr>
              <a:t>TH17 and TH22 cells: A confusion of antimicrobial response with tissue inflammation versus protection </a:t>
            </a:r>
          </a:p>
          <a:p>
            <a:r>
              <a:rPr lang="en-US" i="1" dirty="0" err="1">
                <a:effectLst/>
                <a:latin typeface="Arial" panose="020B0604020202020204" pitchFamily="34" charset="0"/>
              </a:rPr>
              <a:t>Mubeccel</a:t>
            </a:r>
            <a:r>
              <a:rPr lang="en-US" i="1" dirty="0">
                <a:effectLst/>
                <a:latin typeface="Arial" panose="020B0604020202020204" pitchFamily="34" charset="0"/>
              </a:rPr>
              <a:t> </a:t>
            </a:r>
            <a:r>
              <a:rPr lang="en-US" i="1" dirty="0" err="1">
                <a:effectLst/>
                <a:latin typeface="Arial" panose="020B0604020202020204" pitchFamily="34" charset="0"/>
              </a:rPr>
              <a:t>Akdis</a:t>
            </a:r>
            <a:r>
              <a:rPr lang="en-US" i="1" dirty="0">
                <a:effectLst/>
                <a:latin typeface="Arial" panose="020B0604020202020204" pitchFamily="34" charset="0"/>
              </a:rPr>
              <a:t>, MD, PhD, Oscar </a:t>
            </a:r>
            <a:r>
              <a:rPr lang="en-US" i="1" dirty="0" err="1">
                <a:effectLst/>
                <a:latin typeface="Arial" panose="020B0604020202020204" pitchFamily="34" charset="0"/>
              </a:rPr>
              <a:t>Palomares</a:t>
            </a:r>
            <a:r>
              <a:rPr lang="en-US" i="1" dirty="0">
                <a:effectLst/>
                <a:latin typeface="Arial" panose="020B0604020202020204" pitchFamily="34" charset="0"/>
              </a:rPr>
              <a:t>, PhD, Willem van de Veen, MS, </a:t>
            </a:r>
            <a:r>
              <a:rPr lang="en-US" i="1" dirty="0" err="1">
                <a:effectLst/>
                <a:latin typeface="Arial" panose="020B0604020202020204" pitchFamily="34" charset="0"/>
              </a:rPr>
              <a:t>Marloes</a:t>
            </a:r>
            <a:r>
              <a:rPr lang="en-US" i="1" dirty="0">
                <a:effectLst/>
                <a:latin typeface="Arial" panose="020B0604020202020204" pitchFamily="34" charset="0"/>
              </a:rPr>
              <a:t> van </a:t>
            </a:r>
            <a:r>
              <a:rPr lang="en-US" i="1" dirty="0" err="1">
                <a:effectLst/>
                <a:latin typeface="Arial" panose="020B0604020202020204" pitchFamily="34" charset="0"/>
              </a:rPr>
              <a:t>Splunter</a:t>
            </a:r>
            <a:r>
              <a:rPr lang="en-US" i="1" dirty="0">
                <a:effectLst/>
                <a:latin typeface="Arial" panose="020B0604020202020204" pitchFamily="34" charset="0"/>
              </a:rPr>
              <a:t>, </a:t>
            </a:r>
            <a:r>
              <a:rPr lang="en-US" i="1" dirty="0" err="1">
                <a:effectLst/>
                <a:latin typeface="Arial" panose="020B0604020202020204" pitchFamily="34" charset="0"/>
              </a:rPr>
              <a:t>Dipl</a:t>
            </a:r>
            <a:r>
              <a:rPr lang="en-US" i="1" dirty="0">
                <a:effectLst/>
                <a:latin typeface="Arial" panose="020B0604020202020204" pitchFamily="34" charset="0"/>
              </a:rPr>
              <a:t> </a:t>
            </a:r>
            <a:r>
              <a:rPr lang="en-US" i="1" dirty="0" err="1">
                <a:effectLst/>
                <a:latin typeface="Arial" panose="020B0604020202020204" pitchFamily="34" charset="0"/>
              </a:rPr>
              <a:t>Biol,and</a:t>
            </a:r>
            <a:r>
              <a:rPr lang="en-US" i="1" dirty="0">
                <a:effectLst/>
                <a:latin typeface="Arial" panose="020B0604020202020204" pitchFamily="34" charset="0"/>
              </a:rPr>
              <a:t> </a:t>
            </a:r>
            <a:r>
              <a:rPr lang="en-US" i="1" dirty="0" err="1">
                <a:effectLst/>
                <a:latin typeface="Arial" panose="020B0604020202020204" pitchFamily="34" charset="0"/>
              </a:rPr>
              <a:t>Cezmi</a:t>
            </a:r>
            <a:r>
              <a:rPr lang="en-US" i="1" dirty="0">
                <a:effectLst/>
                <a:latin typeface="Arial" panose="020B0604020202020204" pitchFamily="34" charset="0"/>
              </a:rPr>
              <a:t> A. </a:t>
            </a:r>
            <a:r>
              <a:rPr lang="en-US" i="1" dirty="0" err="1">
                <a:effectLst/>
                <a:latin typeface="Arial" panose="020B0604020202020204" pitchFamily="34" charset="0"/>
              </a:rPr>
              <a:t>Akdis</a:t>
            </a:r>
            <a:r>
              <a:rPr lang="en-US" i="1" dirty="0">
                <a:effectLst/>
                <a:latin typeface="Arial" panose="020B0604020202020204" pitchFamily="34" charset="0"/>
              </a:rPr>
              <a:t>, MD</a:t>
            </a:r>
          </a:p>
          <a:p>
            <a:r>
              <a:rPr lang="en-US" dirty="0">
                <a:effectLst/>
                <a:latin typeface="Times New Roman" panose="02020603050405020304" pitchFamily="18" charset="0"/>
              </a:rPr>
              <a:t>Davos, Switzerland, and Madrid, Spain</a:t>
            </a:r>
            <a:endParaRPr lang="it-IT" dirty="0"/>
          </a:p>
        </p:txBody>
      </p:sp>
    </p:spTree>
    <p:extLst>
      <p:ext uri="{BB962C8B-B14F-4D97-AF65-F5344CB8AC3E}">
        <p14:creationId xmlns:p14="http://schemas.microsoft.com/office/powerpoint/2010/main" val="401063323"/>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
            <a:extLst>
              <a:ext uri="{FF2B5EF4-FFF2-40B4-BE49-F238E27FC236}">
                <a16:creationId xmlns:a16="http://schemas.microsoft.com/office/drawing/2014/main" id="{71C5504B-37F8-484A-A684-1D1E2AAF4A27}"/>
              </a:ext>
            </a:extLst>
          </p:cNvPr>
          <p:cNvSpPr>
            <a:spLocks noChangeShapeType="1"/>
          </p:cNvSpPr>
          <p:nvPr/>
        </p:nvSpPr>
        <p:spPr bwMode="auto">
          <a:xfrm>
            <a:off x="6297613" y="7089775"/>
            <a:ext cx="0" cy="427038"/>
          </a:xfrm>
          <a:prstGeom prst="line">
            <a:avLst/>
          </a:prstGeom>
          <a:noFill/>
          <a:ln w="8890">
            <a:solidFill>
              <a:srgbClr val="C1C0C6"/>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Rectangle 3">
            <a:extLst>
              <a:ext uri="{FF2B5EF4-FFF2-40B4-BE49-F238E27FC236}">
                <a16:creationId xmlns:a16="http://schemas.microsoft.com/office/drawing/2014/main" id="{7C3F60CD-3B43-4739-BAAF-E7B75E9A206E}"/>
              </a:ext>
            </a:extLst>
          </p:cNvPr>
          <p:cNvSpPr>
            <a:spLocks noChangeArrowheads="1"/>
          </p:cNvSpPr>
          <p:nvPr/>
        </p:nvSpPr>
        <p:spPr bwMode="auto">
          <a:xfrm>
            <a:off x="36279" y="4498886"/>
            <a:ext cx="18473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100" b="0" i="1" u="none" strike="noStrike" cap="none" normalizeH="0" baseline="0" dirty="0">
              <a:ln>
                <a:noFill/>
              </a:ln>
              <a:solidFill>
                <a:srgbClr val="25242B"/>
              </a:solidFill>
              <a:effectLst/>
              <a:latin typeface="Arial" panose="020B0604020202020204" pitchFamily="34" charset="0"/>
              <a:ea typeface="Times New Roman" panose="02020603050405020304" pitchFamily="18" charset="0"/>
              <a:cs typeface="Garamond" panose="02020404030301010803" pitchFamily="18" charset="0"/>
            </a:endParaRPr>
          </a:p>
        </p:txBody>
      </p:sp>
      <p:sp>
        <p:nvSpPr>
          <p:cNvPr id="9" name="Rettangolo 8">
            <a:extLst>
              <a:ext uri="{FF2B5EF4-FFF2-40B4-BE49-F238E27FC236}">
                <a16:creationId xmlns:a16="http://schemas.microsoft.com/office/drawing/2014/main" id="{079E53A1-36CF-4A83-BF72-349AA1C59693}"/>
              </a:ext>
            </a:extLst>
          </p:cNvPr>
          <p:cNvSpPr/>
          <p:nvPr/>
        </p:nvSpPr>
        <p:spPr>
          <a:xfrm>
            <a:off x="-14711" y="89158"/>
            <a:ext cx="5362576" cy="1938992"/>
          </a:xfrm>
          <a:prstGeom prst="rect">
            <a:avLst/>
          </a:prstGeom>
          <a:solidFill>
            <a:schemeClr val="accent3">
              <a:lumMod val="20000"/>
              <a:lumOff val="80000"/>
            </a:schemeClr>
          </a:solidFill>
          <a:ln w="57150">
            <a:solidFill>
              <a:srgbClr val="002060"/>
            </a:solidFill>
          </a:ln>
        </p:spPr>
        <p:txBody>
          <a:bodyPr wrap="square">
            <a:spAutoFit/>
          </a:bodyPr>
          <a:lstStyle/>
          <a:p>
            <a:r>
              <a:rPr lang="it-IT" sz="2400" dirty="0"/>
              <a:t>Abbiamo un </a:t>
            </a:r>
            <a:r>
              <a:rPr lang="it-IT" sz="2400" b="1" u="sng" dirty="0">
                <a:solidFill>
                  <a:srgbClr val="C00000"/>
                </a:solidFill>
              </a:rPr>
              <a:t>io biologico </a:t>
            </a:r>
            <a:r>
              <a:rPr lang="it-IT" sz="2400" dirty="0"/>
              <a:t>che è l’emanazione contestualmente di </a:t>
            </a:r>
            <a:r>
              <a:rPr lang="it-IT" sz="2400" b="1" dirty="0">
                <a:solidFill>
                  <a:srgbClr val="C00000"/>
                </a:solidFill>
              </a:rPr>
              <a:t>informazioni innate, genetiche </a:t>
            </a:r>
            <a:r>
              <a:rPr lang="it-IT" sz="2400" b="1" i="1" dirty="0">
                <a:solidFill>
                  <a:srgbClr val="C00000"/>
                </a:solidFill>
              </a:rPr>
              <a:t>(Nature)</a:t>
            </a:r>
            <a:r>
              <a:rPr lang="it-IT" sz="2400" b="1" dirty="0">
                <a:solidFill>
                  <a:srgbClr val="C00000"/>
                </a:solidFill>
              </a:rPr>
              <a:t> </a:t>
            </a:r>
            <a:r>
              <a:rPr lang="it-IT" sz="2400" dirty="0"/>
              <a:t>ed</a:t>
            </a:r>
            <a:r>
              <a:rPr lang="it-IT" sz="2400" b="1" dirty="0">
                <a:solidFill>
                  <a:srgbClr val="C00000"/>
                </a:solidFill>
              </a:rPr>
              <a:t> acquisite, provenienti dall’ambiente, dall’esperienza </a:t>
            </a:r>
            <a:r>
              <a:rPr lang="it-IT" sz="2400" b="1" i="1" dirty="0">
                <a:solidFill>
                  <a:srgbClr val="C00000"/>
                </a:solidFill>
              </a:rPr>
              <a:t>(</a:t>
            </a:r>
            <a:r>
              <a:rPr lang="it-IT" sz="2400" b="1" i="1" dirty="0" err="1">
                <a:solidFill>
                  <a:srgbClr val="C00000"/>
                </a:solidFill>
              </a:rPr>
              <a:t>Nurture</a:t>
            </a:r>
            <a:r>
              <a:rPr lang="it-IT" sz="2400" b="1" i="1" dirty="0">
                <a:solidFill>
                  <a:srgbClr val="C00000"/>
                </a:solidFill>
              </a:rPr>
              <a:t>),</a:t>
            </a:r>
            <a:r>
              <a:rPr lang="it-IT" sz="2400" b="1" dirty="0">
                <a:solidFill>
                  <a:srgbClr val="C00000"/>
                </a:solidFill>
              </a:rPr>
              <a:t> epigenetiche</a:t>
            </a:r>
            <a:r>
              <a:rPr lang="it-IT" sz="2400" dirty="0"/>
              <a:t>.</a:t>
            </a:r>
            <a:endParaRPr lang="it-IT" sz="2400" b="1" dirty="0">
              <a:solidFill>
                <a:srgbClr val="B12827"/>
              </a:solidFill>
            </a:endParaRPr>
          </a:p>
        </p:txBody>
      </p:sp>
      <p:sp>
        <p:nvSpPr>
          <p:cNvPr id="10" name="Rettangolo 9">
            <a:extLst>
              <a:ext uri="{FF2B5EF4-FFF2-40B4-BE49-F238E27FC236}">
                <a16:creationId xmlns:a16="http://schemas.microsoft.com/office/drawing/2014/main" id="{BD1EC2AE-01FE-4884-B9DD-439AE6B0364C}"/>
              </a:ext>
            </a:extLst>
          </p:cNvPr>
          <p:cNvSpPr/>
          <p:nvPr/>
        </p:nvSpPr>
        <p:spPr>
          <a:xfrm>
            <a:off x="18140" y="4470819"/>
            <a:ext cx="9107719" cy="2308324"/>
          </a:xfrm>
          <a:prstGeom prst="rect">
            <a:avLst/>
          </a:prstGeom>
          <a:solidFill>
            <a:schemeClr val="accent2">
              <a:lumMod val="20000"/>
              <a:lumOff val="80000"/>
            </a:schemeClr>
          </a:solidFill>
          <a:ln w="57150">
            <a:solidFill>
              <a:srgbClr val="C00000"/>
            </a:solidFill>
          </a:ln>
        </p:spPr>
        <p:txBody>
          <a:bodyPr wrap="square">
            <a:spAutoFit/>
          </a:bodyPr>
          <a:lstStyle/>
          <a:p>
            <a:r>
              <a:rPr lang="it-IT" sz="2400" dirty="0"/>
              <a:t>Abbiamo </a:t>
            </a:r>
            <a:r>
              <a:rPr lang="it-IT" sz="2400" b="1" dirty="0">
                <a:solidFill>
                  <a:srgbClr val="C00000"/>
                </a:solidFill>
              </a:rPr>
              <a:t>un sistema immunocompetente</a:t>
            </a:r>
            <a:r>
              <a:rPr lang="it-IT" sz="2400" dirty="0"/>
              <a:t>, costituito da </a:t>
            </a:r>
            <a:r>
              <a:rPr lang="it-IT" sz="2400" b="1" dirty="0"/>
              <a:t>strutture antigeniche, genetiche, innate, proprie</a:t>
            </a:r>
            <a:r>
              <a:rPr lang="it-IT" sz="2400" dirty="0"/>
              <a:t>, che presenta - per delega ereditaria - </a:t>
            </a:r>
            <a:r>
              <a:rPr lang="it-IT" sz="2400" b="1" u="sng" dirty="0">
                <a:solidFill>
                  <a:srgbClr val="B12827"/>
                </a:solidFill>
              </a:rPr>
              <a:t>attività di incessante identificazione, di “demarcazione biologica” tra self e non self e di tutela del self </a:t>
            </a:r>
            <a:r>
              <a:rPr lang="it-IT" sz="2400" dirty="0"/>
              <a:t>tramite </a:t>
            </a:r>
            <a:r>
              <a:rPr lang="it-IT" sz="2400" b="1" dirty="0"/>
              <a:t>continue nuove esperienze, </a:t>
            </a:r>
            <a:r>
              <a:rPr lang="it-IT" sz="2400" dirty="0"/>
              <a:t>cioè contatti </a:t>
            </a:r>
            <a:r>
              <a:rPr lang="it-IT" sz="2400" b="1" dirty="0">
                <a:solidFill>
                  <a:srgbClr val="C00000"/>
                </a:solidFill>
              </a:rPr>
              <a:t>con l’estraneo</a:t>
            </a:r>
            <a:r>
              <a:rPr lang="it-IT" sz="2400" dirty="0"/>
              <a:t>,</a:t>
            </a:r>
            <a:r>
              <a:rPr lang="it-IT" sz="2400" i="1" dirty="0"/>
              <a:t> </a:t>
            </a:r>
            <a:r>
              <a:rPr lang="it-IT" sz="2400" dirty="0"/>
              <a:t>“provando e riprovando” (</a:t>
            </a:r>
            <a:r>
              <a:rPr lang="it-IT" sz="2400" i="1" dirty="0"/>
              <a:t>by trial and </a:t>
            </a:r>
            <a:r>
              <a:rPr lang="it-IT" sz="2400" i="1" dirty="0" err="1"/>
              <a:t>error</a:t>
            </a:r>
            <a:r>
              <a:rPr lang="it-IT" sz="2400" dirty="0"/>
              <a:t>) per interazione tra genotipo e ambiente.</a:t>
            </a:r>
          </a:p>
        </p:txBody>
      </p:sp>
      <p:pic>
        <p:nvPicPr>
          <p:cNvPr id="5" name="Immagine 4">
            <a:extLst>
              <a:ext uri="{FF2B5EF4-FFF2-40B4-BE49-F238E27FC236}">
                <a16:creationId xmlns:a16="http://schemas.microsoft.com/office/drawing/2014/main" id="{C6681161-CBC1-48FB-B466-7243F031FC58}"/>
              </a:ext>
            </a:extLst>
          </p:cNvPr>
          <p:cNvPicPr>
            <a:picLocks noChangeAspect="1"/>
          </p:cNvPicPr>
          <p:nvPr/>
        </p:nvPicPr>
        <p:blipFill>
          <a:blip r:embed="rId2"/>
          <a:stretch>
            <a:fillRect/>
          </a:stretch>
        </p:blipFill>
        <p:spPr>
          <a:xfrm>
            <a:off x="5534610" y="33893"/>
            <a:ext cx="3609390" cy="2688672"/>
          </a:xfrm>
          <a:prstGeom prst="rect">
            <a:avLst/>
          </a:prstGeom>
        </p:spPr>
      </p:pic>
      <p:pic>
        <p:nvPicPr>
          <p:cNvPr id="14" name="Immagine 13">
            <a:extLst>
              <a:ext uri="{FF2B5EF4-FFF2-40B4-BE49-F238E27FC236}">
                <a16:creationId xmlns:a16="http://schemas.microsoft.com/office/drawing/2014/main" id="{227184BA-6D39-4EFC-8B09-876CE361B65D}"/>
              </a:ext>
            </a:extLst>
          </p:cNvPr>
          <p:cNvPicPr>
            <a:picLocks noChangeAspect="1"/>
          </p:cNvPicPr>
          <p:nvPr/>
        </p:nvPicPr>
        <p:blipFill>
          <a:blip r:embed="rId3"/>
          <a:stretch>
            <a:fillRect/>
          </a:stretch>
        </p:blipFill>
        <p:spPr>
          <a:xfrm>
            <a:off x="5429252" y="1017117"/>
            <a:ext cx="3781424" cy="3408014"/>
          </a:xfrm>
          <a:prstGeom prst="rect">
            <a:avLst/>
          </a:prstGeom>
        </p:spPr>
      </p:pic>
      <p:sp>
        <p:nvSpPr>
          <p:cNvPr id="8" name="Rettangolo 7">
            <a:extLst>
              <a:ext uri="{FF2B5EF4-FFF2-40B4-BE49-F238E27FC236}">
                <a16:creationId xmlns:a16="http://schemas.microsoft.com/office/drawing/2014/main" id="{84032454-1AF6-4719-B513-FA340FE9D73E}"/>
              </a:ext>
            </a:extLst>
          </p:cNvPr>
          <p:cNvSpPr/>
          <p:nvPr/>
        </p:nvSpPr>
        <p:spPr>
          <a:xfrm>
            <a:off x="0" y="2279988"/>
            <a:ext cx="5362576" cy="1938992"/>
          </a:xfrm>
          <a:prstGeom prst="rect">
            <a:avLst/>
          </a:prstGeom>
          <a:solidFill>
            <a:schemeClr val="accent2">
              <a:lumMod val="20000"/>
              <a:lumOff val="80000"/>
            </a:schemeClr>
          </a:solidFill>
          <a:ln w="57150">
            <a:solidFill>
              <a:srgbClr val="00B050"/>
            </a:solidFill>
          </a:ln>
        </p:spPr>
        <p:txBody>
          <a:bodyPr wrap="square">
            <a:spAutoFit/>
          </a:bodyPr>
          <a:lstStyle/>
          <a:p>
            <a:pPr indent="190500" algn="just"/>
            <a:r>
              <a:rPr lang="it-IT" sz="2400" dirty="0">
                <a:ea typeface="Times New Roman" panose="02020603050405020304" pitchFamily="18" charset="0"/>
              </a:rPr>
              <a:t>… l’ambito nel quale </a:t>
            </a:r>
            <a:r>
              <a:rPr lang="it-IT" sz="2400" b="1" dirty="0">
                <a:solidFill>
                  <a:srgbClr val="FF0000"/>
                </a:solidFill>
                <a:ea typeface="Georgia" panose="02040502050405020303" pitchFamily="18" charset="0"/>
                <a:cs typeface="Georgia" panose="02040502050405020303" pitchFamily="18" charset="0"/>
              </a:rPr>
              <a:t>l’individualità biochimica</a:t>
            </a:r>
            <a:r>
              <a:rPr lang="it-IT" sz="2400" b="1" dirty="0">
                <a:ea typeface="Georgia" panose="02040502050405020303" pitchFamily="18" charset="0"/>
                <a:cs typeface="Georgia" panose="02040502050405020303" pitchFamily="18" charset="0"/>
              </a:rPr>
              <a:t> </a:t>
            </a:r>
            <a:r>
              <a:rPr lang="it-IT" sz="2400" dirty="0">
                <a:ea typeface="Times New Roman" panose="02020603050405020304" pitchFamily="18" charset="0"/>
              </a:rPr>
              <a:t>geneticamente predefinita si esprime in modo più chiaro è quello della </a:t>
            </a:r>
            <a:r>
              <a:rPr lang="it-IT" sz="2400" b="1" u="sng" dirty="0">
                <a:solidFill>
                  <a:srgbClr val="C00000"/>
                </a:solidFill>
                <a:ea typeface="Times New Roman" panose="02020603050405020304" pitchFamily="18" charset="0"/>
              </a:rPr>
              <a:t>reattività nei confronti dell’</a:t>
            </a:r>
            <a:r>
              <a:rPr lang="it-IT" sz="2400" b="1" i="1" u="sng" dirty="0">
                <a:solidFill>
                  <a:srgbClr val="C00000"/>
                </a:solidFill>
                <a:ea typeface="Times New Roman" panose="02020603050405020304" pitchFamily="18" charset="0"/>
              </a:rPr>
              <a:t>Altro, </a:t>
            </a:r>
            <a:r>
              <a:rPr lang="it-IT" sz="2400" b="1" u="sng" dirty="0">
                <a:solidFill>
                  <a:srgbClr val="C00000"/>
                </a:solidFill>
                <a:ea typeface="Times New Roman" panose="02020603050405020304" pitchFamily="18" charset="0"/>
              </a:rPr>
              <a:t>che in immunologia si configura come </a:t>
            </a:r>
            <a:r>
              <a:rPr lang="it-IT" sz="2400" b="1" i="1" u="sng" dirty="0">
                <a:solidFill>
                  <a:srgbClr val="C00000"/>
                </a:solidFill>
                <a:ea typeface="Times New Roman" panose="02020603050405020304" pitchFamily="18" charset="0"/>
              </a:rPr>
              <a:t>Not Self.</a:t>
            </a:r>
            <a:endParaRPr lang="it-IT" sz="2400" b="1" u="sng" dirty="0">
              <a:solidFill>
                <a:srgbClr val="C00000"/>
              </a:solidFill>
              <a:ea typeface="Times New Roman" panose="02020603050405020304" pitchFamily="18" charset="0"/>
            </a:endParaRPr>
          </a:p>
        </p:txBody>
      </p:sp>
    </p:spTree>
    <p:extLst>
      <p:ext uri="{BB962C8B-B14F-4D97-AF65-F5344CB8AC3E}">
        <p14:creationId xmlns:p14="http://schemas.microsoft.com/office/powerpoint/2010/main" val="41378596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000"/>
                                        <p:tgtEl>
                                          <p:spTgt spid="14"/>
                                        </p:tgtEl>
                                      </p:cBhvr>
                                    </p:animEffect>
                                    <p:anim calcmode="lin" valueType="num">
                                      <p:cBhvr>
                                        <p:cTn id="21" dur="1000" fill="hold"/>
                                        <p:tgtEl>
                                          <p:spTgt spid="14"/>
                                        </p:tgtEl>
                                        <p:attrNameLst>
                                          <p:attrName>ppt_x</p:attrName>
                                        </p:attrNameLst>
                                      </p:cBhvr>
                                      <p:tavLst>
                                        <p:tav tm="0">
                                          <p:val>
                                            <p:strVal val="#ppt_x"/>
                                          </p:val>
                                        </p:tav>
                                        <p:tav tm="100000">
                                          <p:val>
                                            <p:strVal val="#ppt_x"/>
                                          </p:val>
                                        </p:tav>
                                      </p:tavLst>
                                    </p:anim>
                                    <p:anim calcmode="lin" valueType="num">
                                      <p:cBhvr>
                                        <p:cTn id="2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additive="base">
                                        <p:cTn id="27" dur="500" fill="hold"/>
                                        <p:tgtEl>
                                          <p:spTgt spid="10"/>
                                        </p:tgtEl>
                                        <p:attrNameLst>
                                          <p:attrName>ppt_x</p:attrName>
                                        </p:attrNameLst>
                                      </p:cBhvr>
                                      <p:tavLst>
                                        <p:tav tm="0">
                                          <p:val>
                                            <p:strVal val="#ppt_x"/>
                                          </p:val>
                                        </p:tav>
                                        <p:tav tm="100000">
                                          <p:val>
                                            <p:strVal val="#ppt_x"/>
                                          </p:val>
                                        </p:tav>
                                      </p:tavLst>
                                    </p:anim>
                                    <p:anim calcmode="lin" valueType="num">
                                      <p:cBhvr additive="base">
                                        <p:cTn id="28"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ppt_x"/>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8" grpId="0" animBg="1"/>
    </p:bld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
            <a:extLst>
              <a:ext uri="{FF2B5EF4-FFF2-40B4-BE49-F238E27FC236}">
                <a16:creationId xmlns:a16="http://schemas.microsoft.com/office/drawing/2014/main" id="{71C5504B-37F8-484A-A684-1D1E2AAF4A27}"/>
              </a:ext>
            </a:extLst>
          </p:cNvPr>
          <p:cNvSpPr>
            <a:spLocks noChangeShapeType="1"/>
          </p:cNvSpPr>
          <p:nvPr/>
        </p:nvSpPr>
        <p:spPr bwMode="auto">
          <a:xfrm>
            <a:off x="6297613" y="7089775"/>
            <a:ext cx="0" cy="427038"/>
          </a:xfrm>
          <a:prstGeom prst="line">
            <a:avLst/>
          </a:prstGeom>
          <a:noFill/>
          <a:ln w="8890">
            <a:solidFill>
              <a:srgbClr val="C1C0C6"/>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Rectangle 3">
            <a:extLst>
              <a:ext uri="{FF2B5EF4-FFF2-40B4-BE49-F238E27FC236}">
                <a16:creationId xmlns:a16="http://schemas.microsoft.com/office/drawing/2014/main" id="{7C3F60CD-3B43-4739-BAAF-E7B75E9A206E}"/>
              </a:ext>
            </a:extLst>
          </p:cNvPr>
          <p:cNvSpPr>
            <a:spLocks noChangeArrowheads="1"/>
          </p:cNvSpPr>
          <p:nvPr/>
        </p:nvSpPr>
        <p:spPr bwMode="auto">
          <a:xfrm>
            <a:off x="36279" y="4498886"/>
            <a:ext cx="18473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100" b="0" i="1" u="none" strike="noStrike" cap="none" normalizeH="0" baseline="0" dirty="0">
              <a:ln>
                <a:noFill/>
              </a:ln>
              <a:solidFill>
                <a:srgbClr val="25242B"/>
              </a:solidFill>
              <a:effectLst/>
              <a:latin typeface="Arial" panose="020B0604020202020204" pitchFamily="34" charset="0"/>
              <a:ea typeface="Times New Roman" panose="02020603050405020304" pitchFamily="18" charset="0"/>
              <a:cs typeface="Garamond" panose="02020404030301010803" pitchFamily="18" charset="0"/>
            </a:endParaRPr>
          </a:p>
        </p:txBody>
      </p:sp>
      <p:sp>
        <p:nvSpPr>
          <p:cNvPr id="9" name="Rettangolo 8">
            <a:extLst>
              <a:ext uri="{FF2B5EF4-FFF2-40B4-BE49-F238E27FC236}">
                <a16:creationId xmlns:a16="http://schemas.microsoft.com/office/drawing/2014/main" id="{079E53A1-36CF-4A83-BF72-349AA1C59693}"/>
              </a:ext>
            </a:extLst>
          </p:cNvPr>
          <p:cNvSpPr/>
          <p:nvPr/>
        </p:nvSpPr>
        <p:spPr>
          <a:xfrm>
            <a:off x="3781424" y="2377585"/>
            <a:ext cx="5362576" cy="1938992"/>
          </a:xfrm>
          <a:prstGeom prst="rect">
            <a:avLst/>
          </a:prstGeom>
          <a:solidFill>
            <a:schemeClr val="accent2">
              <a:lumMod val="20000"/>
              <a:lumOff val="80000"/>
            </a:schemeClr>
          </a:solidFill>
          <a:ln w="57150">
            <a:solidFill>
              <a:srgbClr val="00B050"/>
            </a:solidFill>
          </a:ln>
        </p:spPr>
        <p:txBody>
          <a:bodyPr wrap="square">
            <a:spAutoFit/>
          </a:bodyPr>
          <a:lstStyle/>
          <a:p>
            <a:r>
              <a:rPr lang="it-IT" sz="2400" dirty="0"/>
              <a:t>Abbiamo un </a:t>
            </a:r>
            <a:r>
              <a:rPr lang="it-IT" sz="2400" b="1" u="sng" dirty="0">
                <a:solidFill>
                  <a:srgbClr val="C00000"/>
                </a:solidFill>
              </a:rPr>
              <a:t>io biologico </a:t>
            </a:r>
            <a:r>
              <a:rPr lang="it-IT" sz="2400" dirty="0"/>
              <a:t>che è l’emanazione </a:t>
            </a:r>
            <a:r>
              <a:rPr lang="it-IT" sz="2400" dirty="0" err="1"/>
              <a:t>contestuaòmente</a:t>
            </a:r>
            <a:r>
              <a:rPr lang="it-IT" sz="2400" dirty="0"/>
              <a:t> di </a:t>
            </a:r>
            <a:r>
              <a:rPr lang="it-IT" sz="2400" b="1" dirty="0">
                <a:solidFill>
                  <a:srgbClr val="C00000"/>
                </a:solidFill>
              </a:rPr>
              <a:t>informazioni innate, genetiche </a:t>
            </a:r>
            <a:r>
              <a:rPr lang="it-IT" sz="2400" b="1" i="1" dirty="0">
                <a:solidFill>
                  <a:srgbClr val="C00000"/>
                </a:solidFill>
              </a:rPr>
              <a:t>(Nature)</a:t>
            </a:r>
            <a:r>
              <a:rPr lang="it-IT" sz="2400" b="1" dirty="0">
                <a:solidFill>
                  <a:srgbClr val="C00000"/>
                </a:solidFill>
              </a:rPr>
              <a:t> </a:t>
            </a:r>
            <a:r>
              <a:rPr lang="it-IT" sz="2400" dirty="0"/>
              <a:t>ed</a:t>
            </a:r>
            <a:r>
              <a:rPr lang="it-IT" sz="2400" b="1" dirty="0">
                <a:solidFill>
                  <a:srgbClr val="C00000"/>
                </a:solidFill>
              </a:rPr>
              <a:t> acquisite, provenienti dall’ambiente, dall’esperienza </a:t>
            </a:r>
            <a:r>
              <a:rPr lang="it-IT" sz="2400" b="1" i="1" dirty="0">
                <a:solidFill>
                  <a:srgbClr val="C00000"/>
                </a:solidFill>
              </a:rPr>
              <a:t>(</a:t>
            </a:r>
            <a:r>
              <a:rPr lang="it-IT" sz="2400" b="1" i="1" dirty="0" err="1">
                <a:solidFill>
                  <a:srgbClr val="C00000"/>
                </a:solidFill>
              </a:rPr>
              <a:t>Nurture</a:t>
            </a:r>
            <a:r>
              <a:rPr lang="it-IT" sz="2400" b="1" i="1" dirty="0">
                <a:solidFill>
                  <a:srgbClr val="C00000"/>
                </a:solidFill>
              </a:rPr>
              <a:t>),</a:t>
            </a:r>
            <a:r>
              <a:rPr lang="it-IT" sz="2400" b="1" dirty="0">
                <a:solidFill>
                  <a:srgbClr val="C00000"/>
                </a:solidFill>
              </a:rPr>
              <a:t> epigenetiche</a:t>
            </a:r>
            <a:r>
              <a:rPr lang="it-IT" sz="2400" dirty="0"/>
              <a:t>.</a:t>
            </a:r>
            <a:endParaRPr lang="it-IT" sz="2400" b="1" dirty="0">
              <a:solidFill>
                <a:srgbClr val="B12827"/>
              </a:solidFill>
            </a:endParaRPr>
          </a:p>
        </p:txBody>
      </p:sp>
      <p:sp>
        <p:nvSpPr>
          <p:cNvPr id="13" name="Rettangolo 12">
            <a:extLst>
              <a:ext uri="{FF2B5EF4-FFF2-40B4-BE49-F238E27FC236}">
                <a16:creationId xmlns:a16="http://schemas.microsoft.com/office/drawing/2014/main" id="{28D68DA8-35A1-4D07-80B4-34A13819C9B3}"/>
              </a:ext>
            </a:extLst>
          </p:cNvPr>
          <p:cNvSpPr/>
          <p:nvPr/>
        </p:nvSpPr>
        <p:spPr>
          <a:xfrm>
            <a:off x="-2" y="78857"/>
            <a:ext cx="5362577" cy="2123658"/>
          </a:xfrm>
          <a:prstGeom prst="rect">
            <a:avLst/>
          </a:prstGeom>
          <a:solidFill>
            <a:schemeClr val="accent6">
              <a:lumMod val="20000"/>
              <a:lumOff val="80000"/>
            </a:schemeClr>
          </a:solidFill>
          <a:ln w="57150">
            <a:solidFill>
              <a:srgbClr val="0070C0"/>
            </a:solidFill>
          </a:ln>
        </p:spPr>
        <p:txBody>
          <a:bodyPr wrap="square">
            <a:spAutoFit/>
          </a:bodyPr>
          <a:lstStyle/>
          <a:p>
            <a:r>
              <a:rPr lang="it-IT" sz="2400" dirty="0"/>
              <a:t>Solo nel corso dell’ontogenesi l’organismo apprende la facoltà di selezionare tra i due mondi antigenici, nella misura in cui riconosce </a:t>
            </a:r>
            <a:r>
              <a:rPr lang="it-IT" sz="2400" b="1" dirty="0"/>
              <a:t>come </a:t>
            </a:r>
            <a:r>
              <a:rPr lang="it-IT" sz="3600" b="1" dirty="0">
                <a:solidFill>
                  <a:srgbClr val="B12827"/>
                </a:solidFill>
              </a:rPr>
              <a:t>attivanti</a:t>
            </a:r>
            <a:r>
              <a:rPr lang="it-IT" sz="2400" b="1" dirty="0"/>
              <a:t> </a:t>
            </a:r>
            <a:r>
              <a:rPr lang="it-IT" sz="2400" b="1" dirty="0">
                <a:solidFill>
                  <a:srgbClr val="B12827"/>
                </a:solidFill>
              </a:rPr>
              <a:t>essenzialmente i se­gnali non self.</a:t>
            </a:r>
            <a:endParaRPr lang="it-IT" sz="2400" dirty="0">
              <a:solidFill>
                <a:srgbClr val="B12827"/>
              </a:solidFill>
            </a:endParaRPr>
          </a:p>
        </p:txBody>
      </p:sp>
      <p:sp>
        <p:nvSpPr>
          <p:cNvPr id="10" name="Rettangolo 9">
            <a:extLst>
              <a:ext uri="{FF2B5EF4-FFF2-40B4-BE49-F238E27FC236}">
                <a16:creationId xmlns:a16="http://schemas.microsoft.com/office/drawing/2014/main" id="{BD1EC2AE-01FE-4884-B9DD-439AE6B0364C}"/>
              </a:ext>
            </a:extLst>
          </p:cNvPr>
          <p:cNvSpPr/>
          <p:nvPr/>
        </p:nvSpPr>
        <p:spPr>
          <a:xfrm>
            <a:off x="18140" y="4470819"/>
            <a:ext cx="9107719" cy="1938992"/>
          </a:xfrm>
          <a:prstGeom prst="rect">
            <a:avLst/>
          </a:prstGeom>
          <a:solidFill>
            <a:schemeClr val="accent2">
              <a:lumMod val="20000"/>
              <a:lumOff val="80000"/>
            </a:schemeClr>
          </a:solidFill>
          <a:ln w="57150">
            <a:solidFill>
              <a:srgbClr val="C00000"/>
            </a:solidFill>
          </a:ln>
        </p:spPr>
        <p:txBody>
          <a:bodyPr wrap="square">
            <a:spAutoFit/>
          </a:bodyPr>
          <a:lstStyle/>
          <a:p>
            <a:r>
              <a:rPr lang="it-IT" sz="2400" b="1" dirty="0">
                <a:solidFill>
                  <a:srgbClr val="B12827"/>
                </a:solidFill>
              </a:rPr>
              <a:t>Noi siamo un individualità bio-chimica </a:t>
            </a:r>
            <a:r>
              <a:rPr lang="it-IT" sz="2400" dirty="0"/>
              <a:t>geneticamente determinata, </a:t>
            </a:r>
            <a:r>
              <a:rPr lang="it-IT" sz="2400" i="1" dirty="0"/>
              <a:t>in primis</a:t>
            </a:r>
            <a:r>
              <a:rPr lang="it-IT" sz="2400" b="1" dirty="0"/>
              <a:t> metabolica </a:t>
            </a:r>
            <a:r>
              <a:rPr lang="it-IT" sz="2400" dirty="0"/>
              <a:t>(correlata a distinte capacità enzimatiche), poi</a:t>
            </a:r>
            <a:r>
              <a:rPr lang="it-IT" sz="2400" i="1" dirty="0"/>
              <a:t>,</a:t>
            </a:r>
            <a:r>
              <a:rPr lang="it-IT" sz="2400" b="1" dirty="0"/>
              <a:t> immunologica, </a:t>
            </a:r>
            <a:r>
              <a:rPr lang="it-IT" sz="2400" dirty="0"/>
              <a:t>in diretto collegamento con il concetto di </a:t>
            </a:r>
            <a:r>
              <a:rPr lang="it-IT" sz="2400" b="1" i="1" dirty="0"/>
              <a:t>reattività</a:t>
            </a:r>
            <a:r>
              <a:rPr lang="it-IT" sz="2400" b="1" dirty="0"/>
              <a:t> individuale nei con­fronti </a:t>
            </a:r>
            <a:r>
              <a:rPr lang="it-IT" sz="2400" b="1" i="1" dirty="0"/>
              <a:t>dell’Altro, </a:t>
            </a:r>
            <a:r>
              <a:rPr lang="it-IT" sz="2400" dirty="0"/>
              <a:t>il </a:t>
            </a:r>
            <a:r>
              <a:rPr lang="it-IT" sz="2400" b="1" i="1" dirty="0">
                <a:solidFill>
                  <a:srgbClr val="B12827"/>
                </a:solidFill>
              </a:rPr>
              <a:t>Not Self</a:t>
            </a:r>
            <a:r>
              <a:rPr lang="it-IT" sz="2400" u="sng" dirty="0"/>
              <a:t>, per la conservazione del self e per il continuo discernimento tra self e non self.</a:t>
            </a:r>
            <a:endParaRPr lang="it-IT" sz="2400" dirty="0">
              <a:solidFill>
                <a:srgbClr val="B12827"/>
              </a:solidFill>
            </a:endParaRPr>
          </a:p>
        </p:txBody>
      </p:sp>
      <p:pic>
        <p:nvPicPr>
          <p:cNvPr id="6" name="Immagine 5">
            <a:extLst>
              <a:ext uri="{FF2B5EF4-FFF2-40B4-BE49-F238E27FC236}">
                <a16:creationId xmlns:a16="http://schemas.microsoft.com/office/drawing/2014/main" id="{56DC9936-1DFA-4B91-BA2D-C7B725AC0622}"/>
              </a:ext>
            </a:extLst>
          </p:cNvPr>
          <p:cNvPicPr>
            <a:picLocks noChangeAspect="1"/>
          </p:cNvPicPr>
          <p:nvPr/>
        </p:nvPicPr>
        <p:blipFill>
          <a:blip r:embed="rId2"/>
          <a:stretch>
            <a:fillRect/>
          </a:stretch>
        </p:blipFill>
        <p:spPr>
          <a:xfrm>
            <a:off x="5553076" y="-1"/>
            <a:ext cx="3572784" cy="2293867"/>
          </a:xfrm>
          <a:prstGeom prst="rect">
            <a:avLst/>
          </a:prstGeom>
        </p:spPr>
      </p:pic>
      <p:pic>
        <p:nvPicPr>
          <p:cNvPr id="7" name="Immagine 6">
            <a:extLst>
              <a:ext uri="{FF2B5EF4-FFF2-40B4-BE49-F238E27FC236}">
                <a16:creationId xmlns:a16="http://schemas.microsoft.com/office/drawing/2014/main" id="{49C71CA6-DB16-4528-828F-490896104440}"/>
              </a:ext>
            </a:extLst>
          </p:cNvPr>
          <p:cNvPicPr>
            <a:picLocks noChangeAspect="1"/>
          </p:cNvPicPr>
          <p:nvPr/>
        </p:nvPicPr>
        <p:blipFill>
          <a:blip r:embed="rId3"/>
          <a:stretch>
            <a:fillRect/>
          </a:stretch>
        </p:blipFill>
        <p:spPr>
          <a:xfrm>
            <a:off x="408950" y="2293866"/>
            <a:ext cx="2778183" cy="2083638"/>
          </a:xfrm>
          <a:prstGeom prst="rect">
            <a:avLst/>
          </a:prstGeom>
        </p:spPr>
      </p:pic>
      <p:pic>
        <p:nvPicPr>
          <p:cNvPr id="8" name="Immagine 7">
            <a:extLst>
              <a:ext uri="{FF2B5EF4-FFF2-40B4-BE49-F238E27FC236}">
                <a16:creationId xmlns:a16="http://schemas.microsoft.com/office/drawing/2014/main" id="{A0D26B12-60A0-4B63-8E32-D859D51FD56A}"/>
              </a:ext>
            </a:extLst>
          </p:cNvPr>
          <p:cNvPicPr>
            <a:picLocks noChangeAspect="1"/>
          </p:cNvPicPr>
          <p:nvPr/>
        </p:nvPicPr>
        <p:blipFill>
          <a:blip r:embed="rId4"/>
          <a:stretch>
            <a:fillRect/>
          </a:stretch>
        </p:blipFill>
        <p:spPr>
          <a:xfrm>
            <a:off x="1604789" y="1412776"/>
            <a:ext cx="5553075" cy="3648075"/>
          </a:xfrm>
          <a:prstGeom prst="rect">
            <a:avLst/>
          </a:prstGeom>
        </p:spPr>
      </p:pic>
    </p:spTree>
    <p:extLst>
      <p:ext uri="{BB962C8B-B14F-4D97-AF65-F5344CB8AC3E}">
        <p14:creationId xmlns:p14="http://schemas.microsoft.com/office/powerpoint/2010/main" val="1462855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
            <a:extLst>
              <a:ext uri="{FF2B5EF4-FFF2-40B4-BE49-F238E27FC236}">
                <a16:creationId xmlns:a16="http://schemas.microsoft.com/office/drawing/2014/main" id="{71C5504B-37F8-484A-A684-1D1E2AAF4A27}"/>
              </a:ext>
            </a:extLst>
          </p:cNvPr>
          <p:cNvSpPr>
            <a:spLocks noChangeShapeType="1"/>
          </p:cNvSpPr>
          <p:nvPr/>
        </p:nvSpPr>
        <p:spPr bwMode="auto">
          <a:xfrm>
            <a:off x="6297613" y="7089775"/>
            <a:ext cx="0" cy="427038"/>
          </a:xfrm>
          <a:prstGeom prst="line">
            <a:avLst/>
          </a:prstGeom>
          <a:noFill/>
          <a:ln w="8890">
            <a:solidFill>
              <a:srgbClr val="C1C0C6"/>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Rectangle 3">
            <a:extLst>
              <a:ext uri="{FF2B5EF4-FFF2-40B4-BE49-F238E27FC236}">
                <a16:creationId xmlns:a16="http://schemas.microsoft.com/office/drawing/2014/main" id="{7C3F60CD-3B43-4739-BAAF-E7B75E9A206E}"/>
              </a:ext>
            </a:extLst>
          </p:cNvPr>
          <p:cNvSpPr>
            <a:spLocks noChangeArrowheads="1"/>
          </p:cNvSpPr>
          <p:nvPr/>
        </p:nvSpPr>
        <p:spPr bwMode="auto">
          <a:xfrm>
            <a:off x="36279" y="4498886"/>
            <a:ext cx="18473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100" b="0" i="1" u="none" strike="noStrike" cap="none" normalizeH="0" baseline="0" dirty="0">
              <a:ln>
                <a:noFill/>
              </a:ln>
              <a:solidFill>
                <a:srgbClr val="25242B"/>
              </a:solidFill>
              <a:effectLst/>
              <a:latin typeface="Arial" panose="020B0604020202020204" pitchFamily="34" charset="0"/>
              <a:ea typeface="Times New Roman" panose="02020603050405020304" pitchFamily="18" charset="0"/>
              <a:cs typeface="Garamond" panose="02020404030301010803" pitchFamily="18" charset="0"/>
            </a:endParaRPr>
          </a:p>
        </p:txBody>
      </p:sp>
      <p:sp>
        <p:nvSpPr>
          <p:cNvPr id="13" name="Rettangolo 12">
            <a:extLst>
              <a:ext uri="{FF2B5EF4-FFF2-40B4-BE49-F238E27FC236}">
                <a16:creationId xmlns:a16="http://schemas.microsoft.com/office/drawing/2014/main" id="{28D68DA8-35A1-4D07-80B4-34A13819C9B3}"/>
              </a:ext>
            </a:extLst>
          </p:cNvPr>
          <p:cNvSpPr/>
          <p:nvPr/>
        </p:nvSpPr>
        <p:spPr>
          <a:xfrm>
            <a:off x="-1" y="78857"/>
            <a:ext cx="2771801" cy="2862322"/>
          </a:xfrm>
          <a:prstGeom prst="rect">
            <a:avLst/>
          </a:prstGeom>
          <a:solidFill>
            <a:schemeClr val="accent6">
              <a:lumMod val="20000"/>
              <a:lumOff val="80000"/>
            </a:schemeClr>
          </a:solidFill>
          <a:ln w="57150">
            <a:solidFill>
              <a:srgbClr val="0070C0"/>
            </a:solidFill>
          </a:ln>
        </p:spPr>
        <p:txBody>
          <a:bodyPr wrap="square">
            <a:spAutoFit/>
          </a:bodyPr>
          <a:lstStyle/>
          <a:p>
            <a:r>
              <a:rPr lang="it-IT" dirty="0"/>
              <a:t>La diade speculativa e il confronto </a:t>
            </a:r>
            <a:r>
              <a:rPr lang="it-IT" b="1" i="1" u="sng" dirty="0"/>
              <a:t>Self/Not Self</a:t>
            </a:r>
            <a:r>
              <a:rPr lang="it-IT" u="sng" dirty="0"/>
              <a:t> è il vero motore dello sviluppo del </a:t>
            </a:r>
            <a:r>
              <a:rPr lang="it-IT" b="1" u="sng" dirty="0">
                <a:solidFill>
                  <a:srgbClr val="B12827"/>
                </a:solidFill>
              </a:rPr>
              <a:t>sistema immunocompetente</a:t>
            </a:r>
            <a:r>
              <a:rPr lang="it-IT" b="1" dirty="0">
                <a:solidFill>
                  <a:srgbClr val="B12827"/>
                </a:solidFill>
              </a:rPr>
              <a:t>,</a:t>
            </a:r>
            <a:r>
              <a:rPr lang="it-IT" dirty="0"/>
              <a:t> e persino del </a:t>
            </a:r>
            <a:r>
              <a:rPr lang="it-IT" b="1" dirty="0">
                <a:solidFill>
                  <a:srgbClr val="C00000"/>
                </a:solidFill>
              </a:rPr>
              <a:t>nostro sistema neuropsichico,</a:t>
            </a:r>
            <a:r>
              <a:rPr lang="it-IT" dirty="0"/>
              <a:t> tanto in ambito individuale </a:t>
            </a:r>
            <a:r>
              <a:rPr lang="it-IT" i="1" dirty="0"/>
              <a:t>(ontogenetico),</a:t>
            </a:r>
            <a:r>
              <a:rPr lang="it-IT" dirty="0"/>
              <a:t> che di specie </a:t>
            </a:r>
            <a:r>
              <a:rPr lang="it-IT" i="1" dirty="0"/>
              <a:t>(filogenetico).</a:t>
            </a:r>
            <a:endParaRPr lang="it-IT" dirty="0">
              <a:solidFill>
                <a:srgbClr val="B12827"/>
              </a:solidFill>
            </a:endParaRPr>
          </a:p>
        </p:txBody>
      </p:sp>
      <p:sp>
        <p:nvSpPr>
          <p:cNvPr id="10" name="Rettangolo 9">
            <a:extLst>
              <a:ext uri="{FF2B5EF4-FFF2-40B4-BE49-F238E27FC236}">
                <a16:creationId xmlns:a16="http://schemas.microsoft.com/office/drawing/2014/main" id="{BD1EC2AE-01FE-4884-B9DD-439AE6B0364C}"/>
              </a:ext>
            </a:extLst>
          </p:cNvPr>
          <p:cNvSpPr/>
          <p:nvPr/>
        </p:nvSpPr>
        <p:spPr>
          <a:xfrm>
            <a:off x="1923386" y="3284400"/>
            <a:ext cx="3726168" cy="3046988"/>
          </a:xfrm>
          <a:prstGeom prst="rect">
            <a:avLst/>
          </a:prstGeom>
          <a:solidFill>
            <a:schemeClr val="accent2">
              <a:lumMod val="20000"/>
              <a:lumOff val="80000"/>
            </a:schemeClr>
          </a:solidFill>
          <a:ln w="57150">
            <a:solidFill>
              <a:srgbClr val="C00000"/>
            </a:solidFill>
          </a:ln>
        </p:spPr>
        <p:txBody>
          <a:bodyPr wrap="square">
            <a:spAutoFit/>
          </a:bodyPr>
          <a:lstStyle/>
          <a:p>
            <a:r>
              <a:rPr lang="it-IT" sz="2400" dirty="0"/>
              <a:t>suggeriscono una delucidazione </a:t>
            </a:r>
            <a:r>
              <a:rPr lang="it-IT" sz="2400" b="1" dirty="0">
                <a:solidFill>
                  <a:srgbClr val="B12827"/>
                </a:solidFill>
              </a:rPr>
              <a:t>«</a:t>
            </a:r>
            <a:r>
              <a:rPr lang="it-IT" sz="2400" b="1" dirty="0">
                <a:solidFill>
                  <a:srgbClr val="C00000"/>
                </a:solidFill>
              </a:rPr>
              <a:t>singolare, eco­sistemica, co-evolutiva e coope­rativa» </a:t>
            </a:r>
            <a:r>
              <a:rPr lang="it-IT" sz="2400" dirty="0"/>
              <a:t>dell’essere umano” valorizzando </a:t>
            </a:r>
            <a:r>
              <a:rPr lang="it-IT" sz="2400" b="1" dirty="0">
                <a:solidFill>
                  <a:srgbClr val="C00000"/>
                </a:solidFill>
              </a:rPr>
              <a:t>il grande compito delle egemoniche cellule non </a:t>
            </a:r>
            <a:r>
              <a:rPr lang="it-IT" sz="2400" b="1" i="1" dirty="0">
                <a:solidFill>
                  <a:srgbClr val="C00000"/>
                </a:solidFill>
              </a:rPr>
              <a:t>self …</a:t>
            </a:r>
            <a:endParaRPr lang="it-IT" sz="2400" dirty="0">
              <a:solidFill>
                <a:srgbClr val="B12827"/>
              </a:solidFill>
            </a:endParaRPr>
          </a:p>
        </p:txBody>
      </p:sp>
      <p:pic>
        <p:nvPicPr>
          <p:cNvPr id="5" name="Immagine 4">
            <a:extLst>
              <a:ext uri="{FF2B5EF4-FFF2-40B4-BE49-F238E27FC236}">
                <a16:creationId xmlns:a16="http://schemas.microsoft.com/office/drawing/2014/main" id="{747D1758-F072-42DC-8CCF-6AF84E30240B}"/>
              </a:ext>
            </a:extLst>
          </p:cNvPr>
          <p:cNvPicPr>
            <a:picLocks noChangeAspect="1"/>
          </p:cNvPicPr>
          <p:nvPr/>
        </p:nvPicPr>
        <p:blipFill>
          <a:blip r:embed="rId2"/>
          <a:stretch>
            <a:fillRect/>
          </a:stretch>
        </p:blipFill>
        <p:spPr>
          <a:xfrm>
            <a:off x="5374515" y="20625"/>
            <a:ext cx="3769485" cy="2120335"/>
          </a:xfrm>
          <a:prstGeom prst="rect">
            <a:avLst/>
          </a:prstGeom>
        </p:spPr>
      </p:pic>
      <p:pic>
        <p:nvPicPr>
          <p:cNvPr id="11" name="Immagine 10">
            <a:extLst>
              <a:ext uri="{FF2B5EF4-FFF2-40B4-BE49-F238E27FC236}">
                <a16:creationId xmlns:a16="http://schemas.microsoft.com/office/drawing/2014/main" id="{81668A94-DF56-437C-B562-88CDC6C859F8}"/>
              </a:ext>
            </a:extLst>
          </p:cNvPr>
          <p:cNvPicPr>
            <a:picLocks noChangeAspect="1"/>
          </p:cNvPicPr>
          <p:nvPr/>
        </p:nvPicPr>
        <p:blipFill>
          <a:blip r:embed="rId3"/>
          <a:stretch>
            <a:fillRect/>
          </a:stretch>
        </p:blipFill>
        <p:spPr>
          <a:xfrm>
            <a:off x="-1" y="3169022"/>
            <a:ext cx="1591454" cy="2387181"/>
          </a:xfrm>
          <a:prstGeom prst="rect">
            <a:avLst/>
          </a:prstGeom>
        </p:spPr>
      </p:pic>
      <p:sp>
        <p:nvSpPr>
          <p:cNvPr id="12" name="Rettangolo 11">
            <a:extLst>
              <a:ext uri="{FF2B5EF4-FFF2-40B4-BE49-F238E27FC236}">
                <a16:creationId xmlns:a16="http://schemas.microsoft.com/office/drawing/2014/main" id="{191B9F4B-2537-4BCB-861D-2547EF3E9D6A}"/>
              </a:ext>
            </a:extLst>
          </p:cNvPr>
          <p:cNvSpPr/>
          <p:nvPr/>
        </p:nvSpPr>
        <p:spPr>
          <a:xfrm>
            <a:off x="-95251" y="5629925"/>
            <a:ext cx="2098268" cy="646331"/>
          </a:xfrm>
          <a:prstGeom prst="rect">
            <a:avLst/>
          </a:prstGeom>
        </p:spPr>
        <p:txBody>
          <a:bodyPr wrap="none">
            <a:spAutoFit/>
          </a:bodyPr>
          <a:lstStyle/>
          <a:p>
            <a:pPr algn="ctr"/>
            <a:r>
              <a:rPr lang="it-IT" dirty="0"/>
              <a:t>Walter Gilbert</a:t>
            </a:r>
          </a:p>
          <a:p>
            <a:pPr algn="ctr"/>
            <a:r>
              <a:rPr lang="it-IT" dirty="0"/>
              <a:t>biologo statunitense</a:t>
            </a:r>
          </a:p>
        </p:txBody>
      </p:sp>
      <p:sp>
        <p:nvSpPr>
          <p:cNvPr id="14" name="Rettangolo 13">
            <a:extLst>
              <a:ext uri="{FF2B5EF4-FFF2-40B4-BE49-F238E27FC236}">
                <a16:creationId xmlns:a16="http://schemas.microsoft.com/office/drawing/2014/main" id="{4A666033-8022-400E-B5AE-3F16D9386F46}"/>
              </a:ext>
            </a:extLst>
          </p:cNvPr>
          <p:cNvSpPr/>
          <p:nvPr/>
        </p:nvSpPr>
        <p:spPr>
          <a:xfrm>
            <a:off x="7134728" y="5556203"/>
            <a:ext cx="2094997" cy="646331"/>
          </a:xfrm>
          <a:prstGeom prst="rect">
            <a:avLst/>
          </a:prstGeom>
        </p:spPr>
        <p:txBody>
          <a:bodyPr wrap="none">
            <a:spAutoFit/>
          </a:bodyPr>
          <a:lstStyle/>
          <a:p>
            <a:pPr algn="ctr"/>
            <a:r>
              <a:rPr lang="it-IT" dirty="0"/>
              <a:t>Alfred </a:t>
            </a:r>
            <a:r>
              <a:rPr lang="it-IT" dirty="0" err="1"/>
              <a:t>Tauber</a:t>
            </a:r>
            <a:endParaRPr lang="it-IT" dirty="0"/>
          </a:p>
          <a:p>
            <a:pPr algn="ctr"/>
            <a:r>
              <a:rPr lang="it-IT" dirty="0"/>
              <a:t>filosofo statunitense</a:t>
            </a:r>
          </a:p>
        </p:txBody>
      </p:sp>
      <p:pic>
        <p:nvPicPr>
          <p:cNvPr id="15" name="Immagine 14">
            <a:extLst>
              <a:ext uri="{FF2B5EF4-FFF2-40B4-BE49-F238E27FC236}">
                <a16:creationId xmlns:a16="http://schemas.microsoft.com/office/drawing/2014/main" id="{E92C6A45-415A-49F8-8E24-EA743C59C557}"/>
              </a:ext>
            </a:extLst>
          </p:cNvPr>
          <p:cNvPicPr>
            <a:picLocks noChangeAspect="1"/>
          </p:cNvPicPr>
          <p:nvPr/>
        </p:nvPicPr>
        <p:blipFill>
          <a:blip r:embed="rId4"/>
          <a:stretch>
            <a:fillRect/>
          </a:stretch>
        </p:blipFill>
        <p:spPr>
          <a:xfrm>
            <a:off x="7520178" y="2992434"/>
            <a:ext cx="1623822" cy="2422743"/>
          </a:xfrm>
          <a:prstGeom prst="rect">
            <a:avLst/>
          </a:prstGeom>
        </p:spPr>
      </p:pic>
      <p:pic>
        <p:nvPicPr>
          <p:cNvPr id="16" name="Immagine 15">
            <a:extLst>
              <a:ext uri="{FF2B5EF4-FFF2-40B4-BE49-F238E27FC236}">
                <a16:creationId xmlns:a16="http://schemas.microsoft.com/office/drawing/2014/main" id="{0AFD6E2D-EF63-4ACE-A187-9C1152ED3FBB}"/>
              </a:ext>
            </a:extLst>
          </p:cNvPr>
          <p:cNvPicPr>
            <a:picLocks noChangeAspect="1"/>
          </p:cNvPicPr>
          <p:nvPr/>
        </p:nvPicPr>
        <p:blipFill>
          <a:blip r:embed="rId5"/>
          <a:stretch>
            <a:fillRect/>
          </a:stretch>
        </p:blipFill>
        <p:spPr>
          <a:xfrm>
            <a:off x="5822054" y="3011484"/>
            <a:ext cx="1591839" cy="2422743"/>
          </a:xfrm>
          <a:prstGeom prst="rect">
            <a:avLst/>
          </a:prstGeom>
        </p:spPr>
      </p:pic>
      <p:pic>
        <p:nvPicPr>
          <p:cNvPr id="6" name="Immagine 5">
            <a:extLst>
              <a:ext uri="{FF2B5EF4-FFF2-40B4-BE49-F238E27FC236}">
                <a16:creationId xmlns:a16="http://schemas.microsoft.com/office/drawing/2014/main" id="{B34B4C61-5000-4367-A1DE-D3BACBC8F40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987824" y="0"/>
            <a:ext cx="2311875" cy="2181918"/>
          </a:xfrm>
          <a:prstGeom prst="rect">
            <a:avLst/>
          </a:prstGeom>
        </p:spPr>
      </p:pic>
      <p:sp>
        <p:nvSpPr>
          <p:cNvPr id="7" name="Rettangolo 6">
            <a:extLst>
              <a:ext uri="{FF2B5EF4-FFF2-40B4-BE49-F238E27FC236}">
                <a16:creationId xmlns:a16="http://schemas.microsoft.com/office/drawing/2014/main" id="{F2B2B767-48BB-4959-9A8D-BE81AE7FA452}"/>
              </a:ext>
            </a:extLst>
          </p:cNvPr>
          <p:cNvSpPr/>
          <p:nvPr/>
        </p:nvSpPr>
        <p:spPr>
          <a:xfrm>
            <a:off x="2711043" y="2140960"/>
            <a:ext cx="2904193" cy="646331"/>
          </a:xfrm>
          <a:prstGeom prst="rect">
            <a:avLst/>
          </a:prstGeom>
        </p:spPr>
        <p:txBody>
          <a:bodyPr wrap="none">
            <a:spAutoFit/>
          </a:bodyPr>
          <a:lstStyle/>
          <a:p>
            <a:pPr algn="ctr"/>
            <a:r>
              <a:rPr lang="it-IT" dirty="0"/>
              <a:t>Sir </a:t>
            </a:r>
            <a:r>
              <a:rPr lang="it-IT" b="1" dirty="0"/>
              <a:t>Frank </a:t>
            </a:r>
            <a:r>
              <a:rPr lang="it-IT" b="1" dirty="0" err="1"/>
              <a:t>Macfarlane</a:t>
            </a:r>
            <a:r>
              <a:rPr lang="it-IT" b="1" dirty="0"/>
              <a:t> </a:t>
            </a:r>
            <a:r>
              <a:rPr lang="it-IT" b="1" dirty="0" err="1"/>
              <a:t>Burnet</a:t>
            </a:r>
            <a:r>
              <a:rPr lang="it-IT" dirty="0"/>
              <a:t> </a:t>
            </a:r>
          </a:p>
          <a:p>
            <a:pPr algn="ctr"/>
            <a:r>
              <a:rPr lang="it-IT" dirty="0"/>
              <a:t>virologo australiano</a:t>
            </a:r>
          </a:p>
        </p:txBody>
      </p:sp>
    </p:spTree>
    <p:extLst>
      <p:ext uri="{BB962C8B-B14F-4D97-AF65-F5344CB8AC3E}">
        <p14:creationId xmlns:p14="http://schemas.microsoft.com/office/powerpoint/2010/main" val="4205241454"/>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857250"/>
            <a:ext cx="9144000" cy="5143500"/>
            <a:chOff x="0" y="0"/>
            <a:chExt cx="12192000" cy="6858000"/>
          </a:xfrm>
        </p:grpSpPr>
        <p:sp>
          <p:nvSpPr>
            <p:cNvPr id="3" name="object 3"/>
            <p:cNvSpPr/>
            <p:nvPr/>
          </p:nvSpPr>
          <p:spPr>
            <a:xfrm>
              <a:off x="0" y="0"/>
              <a:ext cx="12192000" cy="6858000"/>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8496300" y="3429000"/>
              <a:ext cx="1333500" cy="26034"/>
            </a:xfrm>
            <a:custGeom>
              <a:avLst/>
              <a:gdLst/>
              <a:ahLst/>
              <a:cxnLst/>
              <a:rect l="l" t="t" r="r" b="b"/>
              <a:pathLst>
                <a:path w="1333500" h="26035">
                  <a:moveTo>
                    <a:pt x="1333500" y="0"/>
                  </a:moveTo>
                  <a:lnTo>
                    <a:pt x="0" y="0"/>
                  </a:lnTo>
                  <a:lnTo>
                    <a:pt x="0" y="25908"/>
                  </a:lnTo>
                  <a:lnTo>
                    <a:pt x="1333500" y="25908"/>
                  </a:lnTo>
                  <a:lnTo>
                    <a:pt x="1333500" y="0"/>
                  </a:lnTo>
                  <a:close/>
                </a:path>
              </a:pathLst>
            </a:custGeom>
            <a:solidFill>
              <a:srgbClr val="4F81BC"/>
            </a:solidFill>
          </p:spPr>
          <p:txBody>
            <a:bodyPr wrap="square" lIns="0" tIns="0" rIns="0" bIns="0" rtlCol="0"/>
            <a:lstStyle/>
            <a:p>
              <a:endParaRPr sz="1350"/>
            </a:p>
          </p:txBody>
        </p:sp>
        <p:sp>
          <p:nvSpPr>
            <p:cNvPr id="5" name="object 5"/>
            <p:cNvSpPr/>
            <p:nvPr/>
          </p:nvSpPr>
          <p:spPr>
            <a:xfrm>
              <a:off x="8496300" y="3429000"/>
              <a:ext cx="1333500" cy="26034"/>
            </a:xfrm>
            <a:custGeom>
              <a:avLst/>
              <a:gdLst/>
              <a:ahLst/>
              <a:cxnLst/>
              <a:rect l="l" t="t" r="r" b="b"/>
              <a:pathLst>
                <a:path w="1333500" h="26035">
                  <a:moveTo>
                    <a:pt x="0" y="25908"/>
                  </a:moveTo>
                  <a:lnTo>
                    <a:pt x="1333500" y="25908"/>
                  </a:lnTo>
                  <a:lnTo>
                    <a:pt x="1333500" y="0"/>
                  </a:lnTo>
                  <a:lnTo>
                    <a:pt x="0" y="0"/>
                  </a:lnTo>
                  <a:lnTo>
                    <a:pt x="0" y="25908"/>
                  </a:lnTo>
                  <a:close/>
                </a:path>
              </a:pathLst>
            </a:custGeom>
            <a:ln w="12192">
              <a:solidFill>
                <a:srgbClr val="385D89"/>
              </a:solidFill>
            </a:ln>
          </p:spPr>
          <p:txBody>
            <a:bodyPr wrap="square" lIns="0" tIns="0" rIns="0" bIns="0" rtlCol="0"/>
            <a:lstStyle/>
            <a:p>
              <a:endParaRPr sz="1350"/>
            </a:p>
          </p:txBody>
        </p:sp>
        <p:sp>
          <p:nvSpPr>
            <p:cNvPr id="6" name="object 6"/>
            <p:cNvSpPr/>
            <p:nvPr/>
          </p:nvSpPr>
          <p:spPr>
            <a:xfrm>
              <a:off x="9621011" y="2468879"/>
              <a:ext cx="2139950" cy="24765"/>
            </a:xfrm>
            <a:custGeom>
              <a:avLst/>
              <a:gdLst/>
              <a:ahLst/>
              <a:cxnLst/>
              <a:rect l="l" t="t" r="r" b="b"/>
              <a:pathLst>
                <a:path w="2139950" h="24764">
                  <a:moveTo>
                    <a:pt x="2139696" y="0"/>
                  </a:moveTo>
                  <a:lnTo>
                    <a:pt x="0" y="0"/>
                  </a:lnTo>
                  <a:lnTo>
                    <a:pt x="0" y="24384"/>
                  </a:lnTo>
                  <a:lnTo>
                    <a:pt x="2139696" y="24384"/>
                  </a:lnTo>
                  <a:lnTo>
                    <a:pt x="2139696" y="0"/>
                  </a:lnTo>
                  <a:close/>
                </a:path>
              </a:pathLst>
            </a:custGeom>
            <a:solidFill>
              <a:srgbClr val="4F81BC"/>
            </a:solidFill>
          </p:spPr>
          <p:txBody>
            <a:bodyPr wrap="square" lIns="0" tIns="0" rIns="0" bIns="0" rtlCol="0"/>
            <a:lstStyle/>
            <a:p>
              <a:endParaRPr sz="1350"/>
            </a:p>
          </p:txBody>
        </p:sp>
        <p:sp>
          <p:nvSpPr>
            <p:cNvPr id="7" name="object 7"/>
            <p:cNvSpPr/>
            <p:nvPr/>
          </p:nvSpPr>
          <p:spPr>
            <a:xfrm>
              <a:off x="9621011" y="2468879"/>
              <a:ext cx="2139950" cy="24765"/>
            </a:xfrm>
            <a:custGeom>
              <a:avLst/>
              <a:gdLst/>
              <a:ahLst/>
              <a:cxnLst/>
              <a:rect l="l" t="t" r="r" b="b"/>
              <a:pathLst>
                <a:path w="2139950" h="24764">
                  <a:moveTo>
                    <a:pt x="0" y="24384"/>
                  </a:moveTo>
                  <a:lnTo>
                    <a:pt x="2139696" y="24384"/>
                  </a:lnTo>
                  <a:lnTo>
                    <a:pt x="2139696" y="0"/>
                  </a:lnTo>
                  <a:lnTo>
                    <a:pt x="0" y="0"/>
                  </a:lnTo>
                  <a:lnTo>
                    <a:pt x="0" y="24384"/>
                  </a:lnTo>
                  <a:close/>
                </a:path>
              </a:pathLst>
            </a:custGeom>
            <a:ln w="12192">
              <a:solidFill>
                <a:srgbClr val="385D89"/>
              </a:solidFill>
            </a:ln>
          </p:spPr>
          <p:txBody>
            <a:bodyPr wrap="square" lIns="0" tIns="0" rIns="0" bIns="0" rtlCol="0"/>
            <a:lstStyle/>
            <a:p>
              <a:endParaRPr sz="1350"/>
            </a:p>
          </p:txBody>
        </p:sp>
        <p:sp>
          <p:nvSpPr>
            <p:cNvPr id="8" name="object 8"/>
            <p:cNvSpPr/>
            <p:nvPr/>
          </p:nvSpPr>
          <p:spPr>
            <a:xfrm>
              <a:off x="8801100" y="3784091"/>
              <a:ext cx="1333500" cy="26034"/>
            </a:xfrm>
            <a:custGeom>
              <a:avLst/>
              <a:gdLst/>
              <a:ahLst/>
              <a:cxnLst/>
              <a:rect l="l" t="t" r="r" b="b"/>
              <a:pathLst>
                <a:path w="1333500" h="26035">
                  <a:moveTo>
                    <a:pt x="1333500" y="0"/>
                  </a:moveTo>
                  <a:lnTo>
                    <a:pt x="0" y="0"/>
                  </a:lnTo>
                  <a:lnTo>
                    <a:pt x="0" y="25907"/>
                  </a:lnTo>
                  <a:lnTo>
                    <a:pt x="1333500" y="25907"/>
                  </a:lnTo>
                  <a:lnTo>
                    <a:pt x="1333500" y="0"/>
                  </a:lnTo>
                  <a:close/>
                </a:path>
              </a:pathLst>
            </a:custGeom>
            <a:solidFill>
              <a:srgbClr val="4F81BC"/>
            </a:solidFill>
          </p:spPr>
          <p:txBody>
            <a:bodyPr wrap="square" lIns="0" tIns="0" rIns="0" bIns="0" rtlCol="0"/>
            <a:lstStyle/>
            <a:p>
              <a:endParaRPr sz="1350"/>
            </a:p>
          </p:txBody>
        </p:sp>
        <p:sp>
          <p:nvSpPr>
            <p:cNvPr id="9" name="object 9"/>
            <p:cNvSpPr/>
            <p:nvPr/>
          </p:nvSpPr>
          <p:spPr>
            <a:xfrm>
              <a:off x="8801100" y="3784091"/>
              <a:ext cx="1333500" cy="26034"/>
            </a:xfrm>
            <a:custGeom>
              <a:avLst/>
              <a:gdLst/>
              <a:ahLst/>
              <a:cxnLst/>
              <a:rect l="l" t="t" r="r" b="b"/>
              <a:pathLst>
                <a:path w="1333500" h="26035">
                  <a:moveTo>
                    <a:pt x="0" y="25907"/>
                  </a:moveTo>
                  <a:lnTo>
                    <a:pt x="1333500" y="25907"/>
                  </a:lnTo>
                  <a:lnTo>
                    <a:pt x="1333500" y="0"/>
                  </a:lnTo>
                  <a:lnTo>
                    <a:pt x="0" y="0"/>
                  </a:lnTo>
                  <a:lnTo>
                    <a:pt x="0" y="25907"/>
                  </a:lnTo>
                  <a:close/>
                </a:path>
              </a:pathLst>
            </a:custGeom>
            <a:ln w="12192">
              <a:solidFill>
                <a:srgbClr val="385D89"/>
              </a:solidFill>
            </a:ln>
          </p:spPr>
          <p:txBody>
            <a:bodyPr wrap="square" lIns="0" tIns="0" rIns="0" bIns="0" rtlCol="0"/>
            <a:lstStyle/>
            <a:p>
              <a:endParaRPr sz="1350"/>
            </a:p>
          </p:txBody>
        </p:sp>
        <p:sp>
          <p:nvSpPr>
            <p:cNvPr id="10" name="object 10"/>
            <p:cNvSpPr/>
            <p:nvPr/>
          </p:nvSpPr>
          <p:spPr>
            <a:xfrm>
              <a:off x="8317992" y="4597908"/>
              <a:ext cx="1333500" cy="24765"/>
            </a:xfrm>
            <a:custGeom>
              <a:avLst/>
              <a:gdLst/>
              <a:ahLst/>
              <a:cxnLst/>
              <a:rect l="l" t="t" r="r" b="b"/>
              <a:pathLst>
                <a:path w="1333500" h="24764">
                  <a:moveTo>
                    <a:pt x="1333500" y="0"/>
                  </a:moveTo>
                  <a:lnTo>
                    <a:pt x="0" y="0"/>
                  </a:lnTo>
                  <a:lnTo>
                    <a:pt x="0" y="24383"/>
                  </a:lnTo>
                  <a:lnTo>
                    <a:pt x="1333500" y="24383"/>
                  </a:lnTo>
                  <a:lnTo>
                    <a:pt x="1333500" y="0"/>
                  </a:lnTo>
                  <a:close/>
                </a:path>
              </a:pathLst>
            </a:custGeom>
            <a:solidFill>
              <a:srgbClr val="4F81BC"/>
            </a:solidFill>
          </p:spPr>
          <p:txBody>
            <a:bodyPr wrap="square" lIns="0" tIns="0" rIns="0" bIns="0" rtlCol="0"/>
            <a:lstStyle/>
            <a:p>
              <a:endParaRPr sz="1350"/>
            </a:p>
          </p:txBody>
        </p:sp>
        <p:sp>
          <p:nvSpPr>
            <p:cNvPr id="11" name="object 11"/>
            <p:cNvSpPr/>
            <p:nvPr/>
          </p:nvSpPr>
          <p:spPr>
            <a:xfrm>
              <a:off x="8317992" y="4597908"/>
              <a:ext cx="1333500" cy="24765"/>
            </a:xfrm>
            <a:custGeom>
              <a:avLst/>
              <a:gdLst/>
              <a:ahLst/>
              <a:cxnLst/>
              <a:rect l="l" t="t" r="r" b="b"/>
              <a:pathLst>
                <a:path w="1333500" h="24764">
                  <a:moveTo>
                    <a:pt x="0" y="24383"/>
                  </a:moveTo>
                  <a:lnTo>
                    <a:pt x="1333500" y="24383"/>
                  </a:lnTo>
                  <a:lnTo>
                    <a:pt x="1333500" y="0"/>
                  </a:lnTo>
                  <a:lnTo>
                    <a:pt x="0" y="0"/>
                  </a:lnTo>
                  <a:lnTo>
                    <a:pt x="0" y="24383"/>
                  </a:lnTo>
                  <a:close/>
                </a:path>
              </a:pathLst>
            </a:custGeom>
            <a:ln w="12191">
              <a:solidFill>
                <a:srgbClr val="385D89"/>
              </a:solidFill>
            </a:ln>
          </p:spPr>
          <p:txBody>
            <a:bodyPr wrap="square" lIns="0" tIns="0" rIns="0" bIns="0" rtlCol="0"/>
            <a:lstStyle/>
            <a:p>
              <a:endParaRPr sz="1350"/>
            </a:p>
          </p:txBody>
        </p:sp>
        <p:sp>
          <p:nvSpPr>
            <p:cNvPr id="12" name="object 12"/>
            <p:cNvSpPr/>
            <p:nvPr/>
          </p:nvSpPr>
          <p:spPr>
            <a:xfrm>
              <a:off x="10427207" y="2997707"/>
              <a:ext cx="1333500" cy="24765"/>
            </a:xfrm>
            <a:custGeom>
              <a:avLst/>
              <a:gdLst/>
              <a:ahLst/>
              <a:cxnLst/>
              <a:rect l="l" t="t" r="r" b="b"/>
              <a:pathLst>
                <a:path w="1333500" h="24764">
                  <a:moveTo>
                    <a:pt x="1333500" y="0"/>
                  </a:moveTo>
                  <a:lnTo>
                    <a:pt x="0" y="0"/>
                  </a:lnTo>
                  <a:lnTo>
                    <a:pt x="0" y="24384"/>
                  </a:lnTo>
                  <a:lnTo>
                    <a:pt x="1333500" y="24384"/>
                  </a:lnTo>
                  <a:lnTo>
                    <a:pt x="1333500" y="0"/>
                  </a:lnTo>
                  <a:close/>
                </a:path>
              </a:pathLst>
            </a:custGeom>
            <a:solidFill>
              <a:srgbClr val="4F81BC"/>
            </a:solidFill>
          </p:spPr>
          <p:txBody>
            <a:bodyPr wrap="square" lIns="0" tIns="0" rIns="0" bIns="0" rtlCol="0"/>
            <a:lstStyle/>
            <a:p>
              <a:endParaRPr sz="1350"/>
            </a:p>
          </p:txBody>
        </p:sp>
        <p:sp>
          <p:nvSpPr>
            <p:cNvPr id="13" name="object 13"/>
            <p:cNvSpPr/>
            <p:nvPr/>
          </p:nvSpPr>
          <p:spPr>
            <a:xfrm>
              <a:off x="10427207" y="2997707"/>
              <a:ext cx="1333500" cy="24765"/>
            </a:xfrm>
            <a:custGeom>
              <a:avLst/>
              <a:gdLst/>
              <a:ahLst/>
              <a:cxnLst/>
              <a:rect l="l" t="t" r="r" b="b"/>
              <a:pathLst>
                <a:path w="1333500" h="24764">
                  <a:moveTo>
                    <a:pt x="0" y="24384"/>
                  </a:moveTo>
                  <a:lnTo>
                    <a:pt x="1333500" y="24384"/>
                  </a:lnTo>
                  <a:lnTo>
                    <a:pt x="1333500" y="0"/>
                  </a:lnTo>
                  <a:lnTo>
                    <a:pt x="0" y="0"/>
                  </a:lnTo>
                  <a:lnTo>
                    <a:pt x="0" y="24384"/>
                  </a:lnTo>
                  <a:close/>
                </a:path>
              </a:pathLst>
            </a:custGeom>
            <a:ln w="12191">
              <a:solidFill>
                <a:srgbClr val="385D89"/>
              </a:solidFill>
            </a:ln>
          </p:spPr>
          <p:txBody>
            <a:bodyPr wrap="square" lIns="0" tIns="0" rIns="0" bIns="0" rtlCol="0"/>
            <a:lstStyle/>
            <a:p>
              <a:endParaRPr sz="1350"/>
            </a:p>
          </p:txBody>
        </p:sp>
        <p:sp>
          <p:nvSpPr>
            <p:cNvPr id="14" name="object 14"/>
            <p:cNvSpPr/>
            <p:nvPr/>
          </p:nvSpPr>
          <p:spPr>
            <a:xfrm>
              <a:off x="7988807" y="2031492"/>
              <a:ext cx="346075" cy="966469"/>
            </a:xfrm>
            <a:custGeom>
              <a:avLst/>
              <a:gdLst/>
              <a:ahLst/>
              <a:cxnLst/>
              <a:rect l="l" t="t" r="r" b="b"/>
              <a:pathLst>
                <a:path w="346075" h="966469">
                  <a:moveTo>
                    <a:pt x="345948" y="966216"/>
                  </a:moveTo>
                  <a:lnTo>
                    <a:pt x="278630" y="963943"/>
                  </a:lnTo>
                  <a:lnTo>
                    <a:pt x="223647" y="957754"/>
                  </a:lnTo>
                  <a:lnTo>
                    <a:pt x="186570" y="948588"/>
                  </a:lnTo>
                  <a:lnTo>
                    <a:pt x="172974" y="937387"/>
                  </a:lnTo>
                  <a:lnTo>
                    <a:pt x="172974" y="511937"/>
                  </a:lnTo>
                  <a:lnTo>
                    <a:pt x="159377" y="500735"/>
                  </a:lnTo>
                  <a:lnTo>
                    <a:pt x="122300" y="491569"/>
                  </a:lnTo>
                  <a:lnTo>
                    <a:pt x="67317" y="485380"/>
                  </a:lnTo>
                  <a:lnTo>
                    <a:pt x="0" y="483108"/>
                  </a:lnTo>
                  <a:lnTo>
                    <a:pt x="67317" y="480835"/>
                  </a:lnTo>
                  <a:lnTo>
                    <a:pt x="122300" y="474646"/>
                  </a:lnTo>
                  <a:lnTo>
                    <a:pt x="159377" y="465480"/>
                  </a:lnTo>
                  <a:lnTo>
                    <a:pt x="172974" y="454279"/>
                  </a:lnTo>
                  <a:lnTo>
                    <a:pt x="172974" y="28829"/>
                  </a:lnTo>
                  <a:lnTo>
                    <a:pt x="186570" y="17627"/>
                  </a:lnTo>
                  <a:lnTo>
                    <a:pt x="223647" y="8461"/>
                  </a:lnTo>
                  <a:lnTo>
                    <a:pt x="278630" y="2272"/>
                  </a:lnTo>
                  <a:lnTo>
                    <a:pt x="345948" y="0"/>
                  </a:lnTo>
                </a:path>
              </a:pathLst>
            </a:custGeom>
            <a:ln w="9144">
              <a:solidFill>
                <a:srgbClr val="497DBA"/>
              </a:solidFill>
            </a:ln>
          </p:spPr>
          <p:txBody>
            <a:bodyPr wrap="square" lIns="0" tIns="0" rIns="0" bIns="0" rtlCol="0"/>
            <a:lstStyle/>
            <a:p>
              <a:endParaRPr sz="1350"/>
            </a:p>
          </p:txBody>
        </p:sp>
        <p:sp>
          <p:nvSpPr>
            <p:cNvPr id="15" name="object 15"/>
            <p:cNvSpPr/>
            <p:nvPr/>
          </p:nvSpPr>
          <p:spPr>
            <a:xfrm>
              <a:off x="3520440" y="2029967"/>
              <a:ext cx="1137285" cy="307975"/>
            </a:xfrm>
            <a:custGeom>
              <a:avLst/>
              <a:gdLst/>
              <a:ahLst/>
              <a:cxnLst/>
              <a:rect l="l" t="t" r="r" b="b"/>
              <a:pathLst>
                <a:path w="1137285" h="307975">
                  <a:moveTo>
                    <a:pt x="1136903" y="0"/>
                  </a:moveTo>
                  <a:lnTo>
                    <a:pt x="0" y="0"/>
                  </a:lnTo>
                  <a:lnTo>
                    <a:pt x="0" y="307848"/>
                  </a:lnTo>
                  <a:lnTo>
                    <a:pt x="1136903" y="307848"/>
                  </a:lnTo>
                  <a:lnTo>
                    <a:pt x="1136903" y="0"/>
                  </a:lnTo>
                  <a:close/>
                </a:path>
              </a:pathLst>
            </a:custGeom>
            <a:solidFill>
              <a:srgbClr val="FFFF00"/>
            </a:solidFill>
          </p:spPr>
          <p:txBody>
            <a:bodyPr wrap="square" lIns="0" tIns="0" rIns="0" bIns="0" rtlCol="0"/>
            <a:lstStyle/>
            <a:p>
              <a:endParaRPr sz="1350"/>
            </a:p>
          </p:txBody>
        </p:sp>
      </p:grpSp>
      <p:sp>
        <p:nvSpPr>
          <p:cNvPr id="16" name="object 16"/>
          <p:cNvSpPr txBox="1"/>
          <p:nvPr/>
        </p:nvSpPr>
        <p:spPr>
          <a:xfrm>
            <a:off x="2700338" y="2397156"/>
            <a:ext cx="729614" cy="171681"/>
          </a:xfrm>
          <a:prstGeom prst="rect">
            <a:avLst/>
          </a:prstGeom>
        </p:spPr>
        <p:txBody>
          <a:bodyPr vert="horz" wrap="square" lIns="0" tIns="10001" rIns="0" bIns="0" rtlCol="0">
            <a:spAutoFit/>
          </a:bodyPr>
          <a:lstStyle/>
          <a:p>
            <a:pPr marL="9525">
              <a:spcBef>
                <a:spcPts val="79"/>
              </a:spcBef>
            </a:pPr>
            <a:r>
              <a:rPr sz="1050" b="1" i="1" dirty="0">
                <a:latin typeface="Calibri"/>
                <a:cs typeface="Calibri"/>
              </a:rPr>
              <a:t>Hologenome</a:t>
            </a:r>
            <a:endParaRPr sz="1050">
              <a:latin typeface="Calibri"/>
              <a:cs typeface="Calibri"/>
            </a:endParaRPr>
          </a:p>
        </p:txBody>
      </p:sp>
      <p:grpSp>
        <p:nvGrpSpPr>
          <p:cNvPr id="17" name="object 17"/>
          <p:cNvGrpSpPr/>
          <p:nvPr/>
        </p:nvGrpSpPr>
        <p:grpSpPr>
          <a:xfrm>
            <a:off x="762381" y="2146411"/>
            <a:ext cx="3246120" cy="2035016"/>
            <a:chOff x="1016508" y="1718881"/>
            <a:chExt cx="4328160" cy="2713355"/>
          </a:xfrm>
        </p:grpSpPr>
        <p:sp>
          <p:nvSpPr>
            <p:cNvPr id="18" name="object 18"/>
            <p:cNvSpPr/>
            <p:nvPr/>
          </p:nvSpPr>
          <p:spPr>
            <a:xfrm>
              <a:off x="4657343" y="1723644"/>
              <a:ext cx="151130" cy="795655"/>
            </a:xfrm>
            <a:custGeom>
              <a:avLst/>
              <a:gdLst/>
              <a:ahLst/>
              <a:cxnLst/>
              <a:rect l="l" t="t" r="r" b="b"/>
              <a:pathLst>
                <a:path w="151129" h="795655">
                  <a:moveTo>
                    <a:pt x="150875" y="795527"/>
                  </a:moveTo>
                  <a:lnTo>
                    <a:pt x="121515" y="794545"/>
                  </a:lnTo>
                  <a:lnTo>
                    <a:pt x="97536" y="791860"/>
                  </a:lnTo>
                  <a:lnTo>
                    <a:pt x="81367" y="787866"/>
                  </a:lnTo>
                  <a:lnTo>
                    <a:pt x="75437" y="782954"/>
                  </a:lnTo>
                  <a:lnTo>
                    <a:pt x="75437" y="410336"/>
                  </a:lnTo>
                  <a:lnTo>
                    <a:pt x="69508" y="405425"/>
                  </a:lnTo>
                  <a:lnTo>
                    <a:pt x="53339" y="401431"/>
                  </a:lnTo>
                  <a:lnTo>
                    <a:pt x="29360" y="398746"/>
                  </a:lnTo>
                  <a:lnTo>
                    <a:pt x="0" y="397763"/>
                  </a:lnTo>
                  <a:lnTo>
                    <a:pt x="29360" y="396781"/>
                  </a:lnTo>
                  <a:lnTo>
                    <a:pt x="53339" y="394096"/>
                  </a:lnTo>
                  <a:lnTo>
                    <a:pt x="69508" y="390102"/>
                  </a:lnTo>
                  <a:lnTo>
                    <a:pt x="75437" y="385190"/>
                  </a:lnTo>
                  <a:lnTo>
                    <a:pt x="75437" y="12572"/>
                  </a:lnTo>
                  <a:lnTo>
                    <a:pt x="81367" y="7661"/>
                  </a:lnTo>
                  <a:lnTo>
                    <a:pt x="97536" y="3667"/>
                  </a:lnTo>
                  <a:lnTo>
                    <a:pt x="121515" y="982"/>
                  </a:lnTo>
                  <a:lnTo>
                    <a:pt x="150875" y="0"/>
                  </a:lnTo>
                </a:path>
              </a:pathLst>
            </a:custGeom>
            <a:ln w="9144">
              <a:solidFill>
                <a:srgbClr val="FFFF00"/>
              </a:solidFill>
            </a:ln>
          </p:spPr>
          <p:txBody>
            <a:bodyPr wrap="square" lIns="0" tIns="0" rIns="0" bIns="0" rtlCol="0"/>
            <a:lstStyle/>
            <a:p>
              <a:endParaRPr sz="1350"/>
            </a:p>
          </p:txBody>
        </p:sp>
        <p:sp>
          <p:nvSpPr>
            <p:cNvPr id="19" name="object 19"/>
            <p:cNvSpPr/>
            <p:nvPr/>
          </p:nvSpPr>
          <p:spPr>
            <a:xfrm>
              <a:off x="1068324" y="3951732"/>
              <a:ext cx="4244340" cy="368935"/>
            </a:xfrm>
            <a:custGeom>
              <a:avLst/>
              <a:gdLst/>
              <a:ahLst/>
              <a:cxnLst/>
              <a:rect l="l" t="t" r="r" b="b"/>
              <a:pathLst>
                <a:path w="4244340" h="368935">
                  <a:moveTo>
                    <a:pt x="4244340" y="0"/>
                  </a:moveTo>
                  <a:lnTo>
                    <a:pt x="0" y="0"/>
                  </a:lnTo>
                  <a:lnTo>
                    <a:pt x="0" y="368808"/>
                  </a:lnTo>
                  <a:lnTo>
                    <a:pt x="4244340" y="368808"/>
                  </a:lnTo>
                  <a:lnTo>
                    <a:pt x="4244340" y="0"/>
                  </a:lnTo>
                  <a:close/>
                </a:path>
              </a:pathLst>
            </a:custGeom>
            <a:solidFill>
              <a:srgbClr val="FFFF00"/>
            </a:solidFill>
          </p:spPr>
          <p:txBody>
            <a:bodyPr wrap="square" lIns="0" tIns="0" rIns="0" bIns="0" rtlCol="0"/>
            <a:lstStyle/>
            <a:p>
              <a:endParaRPr sz="1350"/>
            </a:p>
          </p:txBody>
        </p:sp>
        <p:sp>
          <p:nvSpPr>
            <p:cNvPr id="20" name="object 20"/>
            <p:cNvSpPr/>
            <p:nvPr/>
          </p:nvSpPr>
          <p:spPr>
            <a:xfrm>
              <a:off x="1016508" y="3922826"/>
              <a:ext cx="487514" cy="508838"/>
            </a:xfrm>
            <a:prstGeom prst="rect">
              <a:avLst/>
            </a:prstGeom>
            <a:blipFill>
              <a:blip r:embed="rId3" cstate="print"/>
              <a:stretch>
                <a:fillRect/>
              </a:stretch>
            </a:blipFill>
          </p:spPr>
          <p:txBody>
            <a:bodyPr wrap="square" lIns="0" tIns="0" rIns="0" bIns="0" rtlCol="0"/>
            <a:lstStyle/>
            <a:p>
              <a:endParaRPr sz="1350"/>
            </a:p>
          </p:txBody>
        </p:sp>
        <p:sp>
          <p:nvSpPr>
            <p:cNvPr id="21" name="object 21"/>
            <p:cNvSpPr/>
            <p:nvPr/>
          </p:nvSpPr>
          <p:spPr>
            <a:xfrm>
              <a:off x="1153668" y="4232198"/>
              <a:ext cx="213194" cy="43891"/>
            </a:xfrm>
            <a:prstGeom prst="rect">
              <a:avLst/>
            </a:prstGeom>
            <a:blipFill>
              <a:blip r:embed="rId4" cstate="print"/>
              <a:stretch>
                <a:fillRect/>
              </a:stretch>
            </a:blipFill>
          </p:spPr>
          <p:txBody>
            <a:bodyPr wrap="square" lIns="0" tIns="0" rIns="0" bIns="0" rtlCol="0"/>
            <a:lstStyle/>
            <a:p>
              <a:endParaRPr sz="1350"/>
            </a:p>
          </p:txBody>
        </p:sp>
        <p:sp>
          <p:nvSpPr>
            <p:cNvPr id="22" name="object 22"/>
            <p:cNvSpPr/>
            <p:nvPr/>
          </p:nvSpPr>
          <p:spPr>
            <a:xfrm>
              <a:off x="1251204" y="3922826"/>
              <a:ext cx="3273298" cy="508838"/>
            </a:xfrm>
            <a:prstGeom prst="rect">
              <a:avLst/>
            </a:prstGeom>
            <a:blipFill>
              <a:blip r:embed="rId5" cstate="print"/>
              <a:stretch>
                <a:fillRect/>
              </a:stretch>
            </a:blipFill>
          </p:spPr>
          <p:txBody>
            <a:bodyPr wrap="square" lIns="0" tIns="0" rIns="0" bIns="0" rtlCol="0"/>
            <a:lstStyle/>
            <a:p>
              <a:endParaRPr sz="1350"/>
            </a:p>
          </p:txBody>
        </p:sp>
        <p:sp>
          <p:nvSpPr>
            <p:cNvPr id="23" name="object 23"/>
            <p:cNvSpPr/>
            <p:nvPr/>
          </p:nvSpPr>
          <p:spPr>
            <a:xfrm>
              <a:off x="4221480" y="3922826"/>
              <a:ext cx="373227" cy="508838"/>
            </a:xfrm>
            <a:prstGeom prst="rect">
              <a:avLst/>
            </a:prstGeom>
            <a:blipFill>
              <a:blip r:embed="rId6" cstate="print"/>
              <a:stretch>
                <a:fillRect/>
              </a:stretch>
            </a:blipFill>
          </p:spPr>
          <p:txBody>
            <a:bodyPr wrap="square" lIns="0" tIns="0" rIns="0" bIns="0" rtlCol="0"/>
            <a:lstStyle/>
            <a:p>
              <a:endParaRPr sz="1350"/>
            </a:p>
          </p:txBody>
        </p:sp>
        <p:sp>
          <p:nvSpPr>
            <p:cNvPr id="24" name="object 24"/>
            <p:cNvSpPr/>
            <p:nvPr/>
          </p:nvSpPr>
          <p:spPr>
            <a:xfrm>
              <a:off x="4291584" y="3922826"/>
              <a:ext cx="1052893" cy="508838"/>
            </a:xfrm>
            <a:prstGeom prst="rect">
              <a:avLst/>
            </a:prstGeom>
            <a:blipFill>
              <a:blip r:embed="rId7" cstate="print"/>
              <a:stretch>
                <a:fillRect/>
              </a:stretch>
            </a:blipFill>
          </p:spPr>
          <p:txBody>
            <a:bodyPr wrap="square" lIns="0" tIns="0" rIns="0" bIns="0" rtlCol="0"/>
            <a:lstStyle/>
            <a:p>
              <a:endParaRPr sz="1350"/>
            </a:p>
          </p:txBody>
        </p:sp>
      </p:grpSp>
      <p:sp>
        <p:nvSpPr>
          <p:cNvPr id="25" name="object 25"/>
          <p:cNvSpPr txBox="1"/>
          <p:nvPr/>
        </p:nvSpPr>
        <p:spPr>
          <a:xfrm>
            <a:off x="860526" y="3837147"/>
            <a:ext cx="3037999" cy="217367"/>
          </a:xfrm>
          <a:prstGeom prst="rect">
            <a:avLst/>
          </a:prstGeom>
        </p:spPr>
        <p:txBody>
          <a:bodyPr vert="horz" wrap="square" lIns="0" tIns="9525" rIns="0" bIns="0" rtlCol="0">
            <a:spAutoFit/>
          </a:bodyPr>
          <a:lstStyle/>
          <a:p>
            <a:pPr marL="9525">
              <a:spcBef>
                <a:spcPts val="75"/>
              </a:spcBef>
            </a:pPr>
            <a:r>
              <a:rPr sz="1350" b="1" u="heavy" dirty="0">
                <a:uFill>
                  <a:solidFill>
                    <a:srgbClr val="000000"/>
                  </a:solidFill>
                </a:uFill>
                <a:latin typeface="Calibri"/>
                <a:cs typeface="Calibri"/>
              </a:rPr>
              <a:t>Io</a:t>
            </a:r>
            <a:r>
              <a:rPr sz="1350" b="1" spc="-38" dirty="0">
                <a:latin typeface="Calibri"/>
                <a:cs typeface="Calibri"/>
              </a:rPr>
              <a:t> </a:t>
            </a:r>
            <a:r>
              <a:rPr sz="1350" b="1" i="1" spc="-4" dirty="0">
                <a:latin typeface="Calibri"/>
                <a:cs typeface="Calibri"/>
              </a:rPr>
              <a:t>biologico/immunologico/neuro-psichico</a:t>
            </a:r>
            <a:endParaRPr sz="1350">
              <a:latin typeface="Calibri"/>
              <a:cs typeface="Calibri"/>
            </a:endParaRPr>
          </a:p>
        </p:txBody>
      </p:sp>
      <p:sp>
        <p:nvSpPr>
          <p:cNvPr id="26" name="object 26"/>
          <p:cNvSpPr/>
          <p:nvPr/>
        </p:nvSpPr>
        <p:spPr>
          <a:xfrm>
            <a:off x="3250692" y="4419943"/>
            <a:ext cx="963358" cy="297027"/>
          </a:xfrm>
          <a:prstGeom prst="rect">
            <a:avLst/>
          </a:prstGeom>
          <a:blipFill>
            <a:blip r:embed="rId8" cstate="print"/>
            <a:stretch>
              <a:fillRect/>
            </a:stretch>
          </a:blipFill>
        </p:spPr>
        <p:txBody>
          <a:bodyPr wrap="square" lIns="0" tIns="0" rIns="0" bIns="0" rtlCol="0"/>
          <a:lstStyle/>
          <a:p>
            <a:endParaRPr sz="1350"/>
          </a:p>
        </p:txBody>
      </p:sp>
      <p:sp>
        <p:nvSpPr>
          <p:cNvPr id="27" name="object 27"/>
          <p:cNvSpPr txBox="1"/>
          <p:nvPr/>
        </p:nvSpPr>
        <p:spPr>
          <a:xfrm>
            <a:off x="3325272" y="4445698"/>
            <a:ext cx="805339" cy="171201"/>
          </a:xfrm>
          <a:prstGeom prst="rect">
            <a:avLst/>
          </a:prstGeom>
        </p:spPr>
        <p:txBody>
          <a:bodyPr vert="horz" wrap="square" lIns="0" tIns="9525" rIns="0" bIns="0" rtlCol="0">
            <a:spAutoFit/>
          </a:bodyPr>
          <a:lstStyle/>
          <a:p>
            <a:pPr marL="9525">
              <a:spcBef>
                <a:spcPts val="75"/>
              </a:spcBef>
            </a:pPr>
            <a:r>
              <a:rPr sz="1050" b="1" i="1" u="sng" spc="-4" dirty="0">
                <a:uFill>
                  <a:solidFill>
                    <a:srgbClr val="000000"/>
                  </a:solidFill>
                </a:uFill>
                <a:latin typeface="Calibri"/>
                <a:cs typeface="Calibri"/>
              </a:rPr>
              <a:t>Consciousness</a:t>
            </a:r>
            <a:endParaRPr sz="1050">
              <a:latin typeface="Calibri"/>
              <a:cs typeface="Calibri"/>
            </a:endParaRPr>
          </a:p>
        </p:txBody>
      </p:sp>
      <p:grpSp>
        <p:nvGrpSpPr>
          <p:cNvPr id="28" name="object 28"/>
          <p:cNvGrpSpPr/>
          <p:nvPr/>
        </p:nvGrpSpPr>
        <p:grpSpPr>
          <a:xfrm>
            <a:off x="992410" y="4074795"/>
            <a:ext cx="3141821" cy="551021"/>
            <a:chOff x="1323213" y="4290059"/>
            <a:chExt cx="4189095" cy="734695"/>
          </a:xfrm>
        </p:grpSpPr>
        <p:sp>
          <p:nvSpPr>
            <p:cNvPr id="29" name="object 29"/>
            <p:cNvSpPr/>
            <p:nvPr/>
          </p:nvSpPr>
          <p:spPr>
            <a:xfrm>
              <a:off x="4440936" y="4989575"/>
              <a:ext cx="1071181" cy="34670"/>
            </a:xfrm>
            <a:prstGeom prst="rect">
              <a:avLst/>
            </a:prstGeom>
            <a:blipFill>
              <a:blip r:embed="rId9" cstate="print"/>
              <a:stretch>
                <a:fillRect/>
              </a:stretch>
            </a:blipFill>
          </p:spPr>
          <p:txBody>
            <a:bodyPr wrap="square" lIns="0" tIns="0" rIns="0" bIns="0" rtlCol="0"/>
            <a:lstStyle/>
            <a:p>
              <a:endParaRPr sz="1350"/>
            </a:p>
          </p:txBody>
        </p:sp>
        <p:sp>
          <p:nvSpPr>
            <p:cNvPr id="30" name="object 30"/>
            <p:cNvSpPr/>
            <p:nvPr/>
          </p:nvSpPr>
          <p:spPr>
            <a:xfrm>
              <a:off x="4426204" y="4317618"/>
              <a:ext cx="236220" cy="433705"/>
            </a:xfrm>
            <a:custGeom>
              <a:avLst/>
              <a:gdLst/>
              <a:ahLst/>
              <a:cxnLst/>
              <a:rect l="l" t="t" r="r" b="b"/>
              <a:pathLst>
                <a:path w="236220" h="433704">
                  <a:moveTo>
                    <a:pt x="150875" y="367918"/>
                  </a:moveTo>
                  <a:lnTo>
                    <a:pt x="146938" y="368807"/>
                  </a:lnTo>
                  <a:lnTo>
                    <a:pt x="145034" y="371728"/>
                  </a:lnTo>
                  <a:lnTo>
                    <a:pt x="143256" y="374776"/>
                  </a:lnTo>
                  <a:lnTo>
                    <a:pt x="144145" y="378586"/>
                  </a:lnTo>
                  <a:lnTo>
                    <a:pt x="147066" y="380491"/>
                  </a:lnTo>
                  <a:lnTo>
                    <a:pt x="231012" y="433196"/>
                  </a:lnTo>
                  <a:lnTo>
                    <a:pt x="231394" y="424941"/>
                  </a:lnTo>
                  <a:lnTo>
                    <a:pt x="219583" y="424941"/>
                  </a:lnTo>
                  <a:lnTo>
                    <a:pt x="208639" y="404055"/>
                  </a:lnTo>
                  <a:lnTo>
                    <a:pt x="153797" y="369696"/>
                  </a:lnTo>
                  <a:lnTo>
                    <a:pt x="150875" y="367918"/>
                  </a:lnTo>
                  <a:close/>
                </a:path>
                <a:path w="236220" h="433704">
                  <a:moveTo>
                    <a:pt x="208639" y="404055"/>
                  </a:moveTo>
                  <a:lnTo>
                    <a:pt x="219583" y="424941"/>
                  </a:lnTo>
                  <a:lnTo>
                    <a:pt x="225656" y="421766"/>
                  </a:lnTo>
                  <a:lnTo>
                    <a:pt x="218821" y="421766"/>
                  </a:lnTo>
                  <a:lnTo>
                    <a:pt x="219328" y="410751"/>
                  </a:lnTo>
                  <a:lnTo>
                    <a:pt x="208639" y="404055"/>
                  </a:lnTo>
                  <a:close/>
                </a:path>
                <a:path w="236220" h="433704">
                  <a:moveTo>
                    <a:pt x="225933" y="327405"/>
                  </a:moveTo>
                  <a:lnTo>
                    <a:pt x="223012" y="330072"/>
                  </a:lnTo>
                  <a:lnTo>
                    <a:pt x="222861" y="334136"/>
                  </a:lnTo>
                  <a:lnTo>
                    <a:pt x="219899" y="398373"/>
                  </a:lnTo>
                  <a:lnTo>
                    <a:pt x="230759" y="419099"/>
                  </a:lnTo>
                  <a:lnTo>
                    <a:pt x="219583" y="424941"/>
                  </a:lnTo>
                  <a:lnTo>
                    <a:pt x="231394" y="424941"/>
                  </a:lnTo>
                  <a:lnTo>
                    <a:pt x="235585" y="334136"/>
                  </a:lnTo>
                  <a:lnTo>
                    <a:pt x="235712" y="330707"/>
                  </a:lnTo>
                  <a:lnTo>
                    <a:pt x="232918" y="327659"/>
                  </a:lnTo>
                  <a:lnTo>
                    <a:pt x="225933" y="327405"/>
                  </a:lnTo>
                  <a:close/>
                </a:path>
                <a:path w="236220" h="433704">
                  <a:moveTo>
                    <a:pt x="219328" y="410751"/>
                  </a:moveTo>
                  <a:lnTo>
                    <a:pt x="218821" y="421766"/>
                  </a:lnTo>
                  <a:lnTo>
                    <a:pt x="228600" y="416559"/>
                  </a:lnTo>
                  <a:lnTo>
                    <a:pt x="219328" y="410751"/>
                  </a:lnTo>
                  <a:close/>
                </a:path>
                <a:path w="236220" h="433704">
                  <a:moveTo>
                    <a:pt x="219899" y="398373"/>
                  </a:moveTo>
                  <a:lnTo>
                    <a:pt x="219328" y="410751"/>
                  </a:lnTo>
                  <a:lnTo>
                    <a:pt x="228600" y="416559"/>
                  </a:lnTo>
                  <a:lnTo>
                    <a:pt x="218821" y="421766"/>
                  </a:lnTo>
                  <a:lnTo>
                    <a:pt x="225656" y="421766"/>
                  </a:lnTo>
                  <a:lnTo>
                    <a:pt x="230759" y="419099"/>
                  </a:lnTo>
                  <a:lnTo>
                    <a:pt x="219899" y="398373"/>
                  </a:lnTo>
                  <a:close/>
                </a:path>
                <a:path w="236220" h="433704">
                  <a:moveTo>
                    <a:pt x="11175" y="0"/>
                  </a:moveTo>
                  <a:lnTo>
                    <a:pt x="0" y="5841"/>
                  </a:lnTo>
                  <a:lnTo>
                    <a:pt x="208639" y="404055"/>
                  </a:lnTo>
                  <a:lnTo>
                    <a:pt x="219328" y="410751"/>
                  </a:lnTo>
                  <a:lnTo>
                    <a:pt x="219899" y="398373"/>
                  </a:lnTo>
                  <a:lnTo>
                    <a:pt x="11175" y="0"/>
                  </a:lnTo>
                  <a:close/>
                </a:path>
              </a:pathLst>
            </a:custGeom>
            <a:solidFill>
              <a:srgbClr val="FFFF00"/>
            </a:solidFill>
          </p:spPr>
          <p:txBody>
            <a:bodyPr wrap="square" lIns="0" tIns="0" rIns="0" bIns="0" rtlCol="0"/>
            <a:lstStyle/>
            <a:p>
              <a:endParaRPr sz="1350"/>
            </a:p>
          </p:txBody>
        </p:sp>
        <p:sp>
          <p:nvSpPr>
            <p:cNvPr id="31" name="object 31"/>
            <p:cNvSpPr/>
            <p:nvPr/>
          </p:nvSpPr>
          <p:spPr>
            <a:xfrm>
              <a:off x="1328928" y="4914899"/>
              <a:ext cx="2900680" cy="0"/>
            </a:xfrm>
            <a:custGeom>
              <a:avLst/>
              <a:gdLst/>
              <a:ahLst/>
              <a:cxnLst/>
              <a:rect l="l" t="t" r="r" b="b"/>
              <a:pathLst>
                <a:path w="2900679">
                  <a:moveTo>
                    <a:pt x="2900299" y="0"/>
                  </a:moveTo>
                  <a:lnTo>
                    <a:pt x="0" y="0"/>
                  </a:lnTo>
                </a:path>
              </a:pathLst>
            </a:custGeom>
            <a:ln w="9144">
              <a:solidFill>
                <a:srgbClr val="FFFF00"/>
              </a:solidFill>
            </a:ln>
          </p:spPr>
          <p:txBody>
            <a:bodyPr wrap="square" lIns="0" tIns="0" rIns="0" bIns="0" rtlCol="0"/>
            <a:lstStyle/>
            <a:p>
              <a:endParaRPr sz="1350"/>
            </a:p>
          </p:txBody>
        </p:sp>
        <p:sp>
          <p:nvSpPr>
            <p:cNvPr id="32" name="object 32"/>
            <p:cNvSpPr/>
            <p:nvPr/>
          </p:nvSpPr>
          <p:spPr>
            <a:xfrm>
              <a:off x="1323213" y="4290059"/>
              <a:ext cx="3018790" cy="628650"/>
            </a:xfrm>
            <a:custGeom>
              <a:avLst/>
              <a:gdLst/>
              <a:ahLst/>
              <a:cxnLst/>
              <a:rect l="l" t="t" r="r" b="b"/>
              <a:pathLst>
                <a:path w="3018790" h="628650">
                  <a:moveTo>
                    <a:pt x="311264" y="102235"/>
                  </a:moveTo>
                  <a:lnTo>
                    <a:pt x="311023" y="98679"/>
                  </a:lnTo>
                  <a:lnTo>
                    <a:pt x="303364" y="8636"/>
                  </a:lnTo>
                  <a:lnTo>
                    <a:pt x="302641" y="0"/>
                  </a:lnTo>
                  <a:lnTo>
                    <a:pt x="220726" y="55880"/>
                  </a:lnTo>
                  <a:lnTo>
                    <a:pt x="217932" y="57912"/>
                  </a:lnTo>
                  <a:lnTo>
                    <a:pt x="217170" y="61849"/>
                  </a:lnTo>
                  <a:lnTo>
                    <a:pt x="219075" y="64770"/>
                  </a:lnTo>
                  <a:lnTo>
                    <a:pt x="221107" y="67564"/>
                  </a:lnTo>
                  <a:lnTo>
                    <a:pt x="225044" y="68326"/>
                  </a:lnTo>
                  <a:lnTo>
                    <a:pt x="227965" y="66421"/>
                  </a:lnTo>
                  <a:lnTo>
                    <a:pt x="281381" y="29883"/>
                  </a:lnTo>
                  <a:lnTo>
                    <a:pt x="0" y="622808"/>
                  </a:lnTo>
                  <a:lnTo>
                    <a:pt x="11430" y="628142"/>
                  </a:lnTo>
                  <a:lnTo>
                    <a:pt x="292811" y="35318"/>
                  </a:lnTo>
                  <a:lnTo>
                    <a:pt x="298323" y="99822"/>
                  </a:lnTo>
                  <a:lnTo>
                    <a:pt x="298577" y="103251"/>
                  </a:lnTo>
                  <a:lnTo>
                    <a:pt x="301752" y="105918"/>
                  </a:lnTo>
                  <a:lnTo>
                    <a:pt x="305181" y="105537"/>
                  </a:lnTo>
                  <a:lnTo>
                    <a:pt x="308737" y="105283"/>
                  </a:lnTo>
                  <a:lnTo>
                    <a:pt x="311264" y="102235"/>
                  </a:lnTo>
                  <a:close/>
                </a:path>
                <a:path w="3018790" h="628650">
                  <a:moveTo>
                    <a:pt x="3018663" y="176784"/>
                  </a:moveTo>
                  <a:lnTo>
                    <a:pt x="679323" y="176784"/>
                  </a:lnTo>
                  <a:lnTo>
                    <a:pt x="679323" y="516636"/>
                  </a:lnTo>
                  <a:lnTo>
                    <a:pt x="3018663" y="516636"/>
                  </a:lnTo>
                  <a:lnTo>
                    <a:pt x="3018663" y="176784"/>
                  </a:lnTo>
                  <a:close/>
                </a:path>
              </a:pathLst>
            </a:custGeom>
            <a:solidFill>
              <a:srgbClr val="FFFF00"/>
            </a:solidFill>
          </p:spPr>
          <p:txBody>
            <a:bodyPr wrap="square" lIns="0" tIns="0" rIns="0" bIns="0" rtlCol="0"/>
            <a:lstStyle/>
            <a:p>
              <a:endParaRPr sz="1350"/>
            </a:p>
          </p:txBody>
        </p:sp>
        <p:sp>
          <p:nvSpPr>
            <p:cNvPr id="33" name="object 33"/>
            <p:cNvSpPr/>
            <p:nvPr/>
          </p:nvSpPr>
          <p:spPr>
            <a:xfrm>
              <a:off x="2002536" y="4466843"/>
              <a:ext cx="2339340" cy="340360"/>
            </a:xfrm>
            <a:custGeom>
              <a:avLst/>
              <a:gdLst/>
              <a:ahLst/>
              <a:cxnLst/>
              <a:rect l="l" t="t" r="r" b="b"/>
              <a:pathLst>
                <a:path w="2339340" h="340360">
                  <a:moveTo>
                    <a:pt x="0" y="339851"/>
                  </a:moveTo>
                  <a:lnTo>
                    <a:pt x="2339340" y="339851"/>
                  </a:lnTo>
                  <a:lnTo>
                    <a:pt x="2339340" y="0"/>
                  </a:lnTo>
                  <a:lnTo>
                    <a:pt x="0" y="0"/>
                  </a:lnTo>
                  <a:lnTo>
                    <a:pt x="0" y="339851"/>
                  </a:lnTo>
                  <a:close/>
                </a:path>
              </a:pathLst>
            </a:custGeom>
            <a:ln w="76200">
              <a:solidFill>
                <a:srgbClr val="FFFF00"/>
              </a:solidFill>
            </a:ln>
          </p:spPr>
          <p:txBody>
            <a:bodyPr wrap="square" lIns="0" tIns="0" rIns="0" bIns="0" rtlCol="0"/>
            <a:lstStyle/>
            <a:p>
              <a:endParaRPr sz="1350"/>
            </a:p>
          </p:txBody>
        </p:sp>
        <p:sp>
          <p:nvSpPr>
            <p:cNvPr id="34" name="object 34"/>
            <p:cNvSpPr/>
            <p:nvPr/>
          </p:nvSpPr>
          <p:spPr>
            <a:xfrm>
              <a:off x="3383280" y="4446968"/>
              <a:ext cx="766381" cy="452437"/>
            </a:xfrm>
            <a:prstGeom prst="rect">
              <a:avLst/>
            </a:prstGeom>
            <a:blipFill>
              <a:blip r:embed="rId10" cstate="print"/>
              <a:stretch>
                <a:fillRect/>
              </a:stretch>
            </a:blipFill>
          </p:spPr>
          <p:txBody>
            <a:bodyPr wrap="square" lIns="0" tIns="0" rIns="0" bIns="0" rtlCol="0"/>
            <a:lstStyle/>
            <a:p>
              <a:endParaRPr sz="1350"/>
            </a:p>
          </p:txBody>
        </p:sp>
        <p:sp>
          <p:nvSpPr>
            <p:cNvPr id="35" name="object 35"/>
            <p:cNvSpPr/>
            <p:nvPr/>
          </p:nvSpPr>
          <p:spPr>
            <a:xfrm>
              <a:off x="3505200" y="4721326"/>
              <a:ext cx="522516" cy="39776"/>
            </a:xfrm>
            <a:prstGeom prst="rect">
              <a:avLst/>
            </a:prstGeom>
            <a:blipFill>
              <a:blip r:embed="rId11" cstate="print"/>
              <a:stretch>
                <a:fillRect/>
              </a:stretch>
            </a:blipFill>
          </p:spPr>
          <p:txBody>
            <a:bodyPr wrap="square" lIns="0" tIns="0" rIns="0" bIns="0" rtlCol="0"/>
            <a:lstStyle/>
            <a:p>
              <a:endParaRPr sz="1350"/>
            </a:p>
          </p:txBody>
        </p:sp>
      </p:grpSp>
      <p:sp>
        <p:nvSpPr>
          <p:cNvPr id="36" name="object 36"/>
          <p:cNvSpPr txBox="1"/>
          <p:nvPr/>
        </p:nvSpPr>
        <p:spPr>
          <a:xfrm>
            <a:off x="1473326" y="4178808"/>
            <a:ext cx="1811655" cy="240450"/>
          </a:xfrm>
          <a:prstGeom prst="rect">
            <a:avLst/>
          </a:prstGeom>
        </p:spPr>
        <p:txBody>
          <a:bodyPr vert="horz" wrap="square" lIns="0" tIns="55245" rIns="0" bIns="0" rtlCol="0">
            <a:spAutoFit/>
          </a:bodyPr>
          <a:lstStyle/>
          <a:p>
            <a:pPr marL="208121">
              <a:spcBef>
                <a:spcPts val="435"/>
              </a:spcBef>
            </a:pPr>
            <a:r>
              <a:rPr sz="1200" i="1" spc="-4" dirty="0">
                <a:latin typeface="Calibri"/>
                <a:cs typeface="Calibri"/>
              </a:rPr>
              <a:t>How?/Where?/</a:t>
            </a:r>
            <a:r>
              <a:rPr sz="1200" b="1" i="1" u="heavy" spc="-4" dirty="0">
                <a:uFill>
                  <a:solidFill>
                    <a:srgbClr val="000000"/>
                  </a:solidFill>
                </a:uFill>
                <a:latin typeface="Calibri"/>
                <a:cs typeface="Calibri"/>
              </a:rPr>
              <a:t>When</a:t>
            </a:r>
            <a:r>
              <a:rPr sz="1200" i="1" spc="-4" dirty="0">
                <a:latin typeface="Calibri"/>
                <a:cs typeface="Calibri"/>
              </a:rPr>
              <a:t>?</a:t>
            </a:r>
            <a:endParaRPr sz="1200">
              <a:latin typeface="Calibri"/>
              <a:cs typeface="Calibri"/>
            </a:endParaRPr>
          </a:p>
        </p:txBody>
      </p:sp>
      <p:grpSp>
        <p:nvGrpSpPr>
          <p:cNvPr id="37" name="object 37"/>
          <p:cNvGrpSpPr/>
          <p:nvPr/>
        </p:nvGrpSpPr>
        <p:grpSpPr>
          <a:xfrm>
            <a:off x="0" y="4630292"/>
            <a:ext cx="9144000" cy="1374458"/>
            <a:chOff x="0" y="5030723"/>
            <a:chExt cx="12192000" cy="1832610"/>
          </a:xfrm>
        </p:grpSpPr>
        <p:sp>
          <p:nvSpPr>
            <p:cNvPr id="38" name="object 38"/>
            <p:cNvSpPr/>
            <p:nvPr/>
          </p:nvSpPr>
          <p:spPr>
            <a:xfrm>
              <a:off x="2133600" y="6650735"/>
              <a:ext cx="1888236" cy="207260"/>
            </a:xfrm>
            <a:prstGeom prst="rect">
              <a:avLst/>
            </a:prstGeom>
            <a:blipFill>
              <a:blip r:embed="rId12" cstate="print"/>
              <a:stretch>
                <a:fillRect/>
              </a:stretch>
            </a:blipFill>
          </p:spPr>
          <p:txBody>
            <a:bodyPr wrap="square" lIns="0" tIns="0" rIns="0" bIns="0" rtlCol="0"/>
            <a:lstStyle/>
            <a:p>
              <a:endParaRPr sz="1350"/>
            </a:p>
          </p:txBody>
        </p:sp>
        <p:sp>
          <p:nvSpPr>
            <p:cNvPr id="39" name="object 39"/>
            <p:cNvSpPr/>
            <p:nvPr/>
          </p:nvSpPr>
          <p:spPr>
            <a:xfrm>
              <a:off x="0" y="5321807"/>
              <a:ext cx="1769364" cy="1290828"/>
            </a:xfrm>
            <a:prstGeom prst="rect">
              <a:avLst/>
            </a:prstGeom>
            <a:blipFill>
              <a:blip r:embed="rId13" cstate="print"/>
              <a:stretch>
                <a:fillRect/>
              </a:stretch>
            </a:blipFill>
          </p:spPr>
          <p:txBody>
            <a:bodyPr wrap="square" lIns="0" tIns="0" rIns="0" bIns="0" rtlCol="0"/>
            <a:lstStyle/>
            <a:p>
              <a:endParaRPr sz="1350"/>
            </a:p>
          </p:txBody>
        </p:sp>
        <p:sp>
          <p:nvSpPr>
            <p:cNvPr id="40" name="object 40"/>
            <p:cNvSpPr/>
            <p:nvPr/>
          </p:nvSpPr>
          <p:spPr>
            <a:xfrm>
              <a:off x="4021835" y="5181599"/>
              <a:ext cx="8170163" cy="1676397"/>
            </a:xfrm>
            <a:prstGeom prst="rect">
              <a:avLst/>
            </a:prstGeom>
            <a:blipFill>
              <a:blip r:embed="rId14" cstate="print"/>
              <a:stretch>
                <a:fillRect/>
              </a:stretch>
            </a:blipFill>
          </p:spPr>
          <p:txBody>
            <a:bodyPr wrap="square" lIns="0" tIns="0" rIns="0" bIns="0" rtlCol="0"/>
            <a:lstStyle/>
            <a:p>
              <a:endParaRPr sz="1350"/>
            </a:p>
          </p:txBody>
        </p:sp>
        <p:sp>
          <p:nvSpPr>
            <p:cNvPr id="41" name="object 41"/>
            <p:cNvSpPr/>
            <p:nvPr/>
          </p:nvSpPr>
          <p:spPr>
            <a:xfrm>
              <a:off x="1932432" y="5321807"/>
              <a:ext cx="1898904" cy="1290828"/>
            </a:xfrm>
            <a:prstGeom prst="rect">
              <a:avLst/>
            </a:prstGeom>
            <a:blipFill>
              <a:blip r:embed="rId15" cstate="print"/>
              <a:stretch>
                <a:fillRect/>
              </a:stretch>
            </a:blipFill>
          </p:spPr>
          <p:txBody>
            <a:bodyPr wrap="square" lIns="0" tIns="0" rIns="0" bIns="0" rtlCol="0"/>
            <a:lstStyle/>
            <a:p>
              <a:endParaRPr sz="1350"/>
            </a:p>
          </p:txBody>
        </p:sp>
        <p:sp>
          <p:nvSpPr>
            <p:cNvPr id="42" name="object 42"/>
            <p:cNvSpPr/>
            <p:nvPr/>
          </p:nvSpPr>
          <p:spPr>
            <a:xfrm>
              <a:off x="0" y="6611111"/>
              <a:ext cx="2133600" cy="246884"/>
            </a:xfrm>
            <a:prstGeom prst="rect">
              <a:avLst/>
            </a:prstGeom>
            <a:blipFill>
              <a:blip r:embed="rId16" cstate="print"/>
              <a:stretch>
                <a:fillRect/>
              </a:stretch>
            </a:blipFill>
          </p:spPr>
          <p:txBody>
            <a:bodyPr wrap="square" lIns="0" tIns="0" rIns="0" bIns="0" rtlCol="0"/>
            <a:lstStyle/>
            <a:p>
              <a:endParaRPr sz="1350"/>
            </a:p>
          </p:txBody>
        </p:sp>
        <p:sp>
          <p:nvSpPr>
            <p:cNvPr id="43" name="object 43"/>
            <p:cNvSpPr/>
            <p:nvPr/>
          </p:nvSpPr>
          <p:spPr>
            <a:xfrm>
              <a:off x="1223772" y="5321807"/>
              <a:ext cx="916940" cy="1536700"/>
            </a:xfrm>
            <a:custGeom>
              <a:avLst/>
              <a:gdLst/>
              <a:ahLst/>
              <a:cxnLst/>
              <a:rect l="l" t="t" r="r" b="b"/>
              <a:pathLst>
                <a:path w="916939" h="1536700">
                  <a:moveTo>
                    <a:pt x="0" y="0"/>
                  </a:moveTo>
                  <a:lnTo>
                    <a:pt x="916848" y="1536189"/>
                  </a:lnTo>
                </a:path>
              </a:pathLst>
            </a:custGeom>
            <a:ln w="9144">
              <a:solidFill>
                <a:srgbClr val="FFFF00"/>
              </a:solidFill>
              <a:prstDash val="sysDashDot"/>
            </a:ln>
          </p:spPr>
          <p:txBody>
            <a:bodyPr wrap="square" lIns="0" tIns="0" rIns="0" bIns="0" rtlCol="0"/>
            <a:lstStyle/>
            <a:p>
              <a:endParaRPr sz="1350"/>
            </a:p>
          </p:txBody>
        </p:sp>
        <p:sp>
          <p:nvSpPr>
            <p:cNvPr id="44" name="object 44"/>
            <p:cNvSpPr/>
            <p:nvPr/>
          </p:nvSpPr>
          <p:spPr>
            <a:xfrm>
              <a:off x="0" y="5030723"/>
              <a:ext cx="1393190" cy="277495"/>
            </a:xfrm>
            <a:custGeom>
              <a:avLst/>
              <a:gdLst/>
              <a:ahLst/>
              <a:cxnLst/>
              <a:rect l="l" t="t" r="r" b="b"/>
              <a:pathLst>
                <a:path w="1393190" h="277495">
                  <a:moveTo>
                    <a:pt x="1392936" y="0"/>
                  </a:moveTo>
                  <a:lnTo>
                    <a:pt x="0" y="0"/>
                  </a:lnTo>
                  <a:lnTo>
                    <a:pt x="0" y="277367"/>
                  </a:lnTo>
                  <a:lnTo>
                    <a:pt x="1392936" y="277367"/>
                  </a:lnTo>
                  <a:lnTo>
                    <a:pt x="1392936" y="0"/>
                  </a:lnTo>
                  <a:close/>
                </a:path>
              </a:pathLst>
            </a:custGeom>
            <a:solidFill>
              <a:srgbClr val="FFFF00"/>
            </a:solidFill>
          </p:spPr>
          <p:txBody>
            <a:bodyPr wrap="square" lIns="0" tIns="0" rIns="0" bIns="0" rtlCol="0"/>
            <a:lstStyle/>
            <a:p>
              <a:endParaRPr sz="1350"/>
            </a:p>
          </p:txBody>
        </p:sp>
      </p:grpSp>
      <p:sp>
        <p:nvSpPr>
          <p:cNvPr id="45" name="object 45"/>
          <p:cNvSpPr txBox="1"/>
          <p:nvPr/>
        </p:nvSpPr>
        <p:spPr>
          <a:xfrm>
            <a:off x="38938" y="4649153"/>
            <a:ext cx="884396" cy="148117"/>
          </a:xfrm>
          <a:prstGeom prst="rect">
            <a:avLst/>
          </a:prstGeom>
        </p:spPr>
        <p:txBody>
          <a:bodyPr vert="horz" wrap="square" lIns="0" tIns="9525" rIns="0" bIns="0" rtlCol="0">
            <a:spAutoFit/>
          </a:bodyPr>
          <a:lstStyle/>
          <a:p>
            <a:pPr marL="9525">
              <a:spcBef>
                <a:spcPts val="75"/>
              </a:spcBef>
            </a:pPr>
            <a:r>
              <a:rPr sz="900" b="1" i="1" spc="-8" dirty="0">
                <a:solidFill>
                  <a:srgbClr val="0000FF"/>
                </a:solidFill>
                <a:latin typeface="Calibri"/>
                <a:cs typeface="Calibri"/>
              </a:rPr>
              <a:t>Ontogeny/Zigote?</a:t>
            </a:r>
            <a:endParaRPr sz="900">
              <a:latin typeface="Calibri"/>
              <a:cs typeface="Calibri"/>
            </a:endParaRPr>
          </a:p>
        </p:txBody>
      </p:sp>
      <p:grpSp>
        <p:nvGrpSpPr>
          <p:cNvPr id="46" name="object 46"/>
          <p:cNvGrpSpPr/>
          <p:nvPr/>
        </p:nvGrpSpPr>
        <p:grpSpPr>
          <a:xfrm>
            <a:off x="-47" y="857251"/>
            <a:ext cx="5638800" cy="5157311"/>
            <a:chOff x="-63" y="0"/>
            <a:chExt cx="7518400" cy="6876415"/>
          </a:xfrm>
        </p:grpSpPr>
        <p:sp>
          <p:nvSpPr>
            <p:cNvPr id="47" name="object 47"/>
            <p:cNvSpPr/>
            <p:nvPr/>
          </p:nvSpPr>
          <p:spPr>
            <a:xfrm>
              <a:off x="498347" y="6841235"/>
              <a:ext cx="1957070" cy="21590"/>
            </a:xfrm>
            <a:custGeom>
              <a:avLst/>
              <a:gdLst/>
              <a:ahLst/>
              <a:cxnLst/>
              <a:rect l="l" t="t" r="r" b="b"/>
              <a:pathLst>
                <a:path w="1957070" h="21590">
                  <a:moveTo>
                    <a:pt x="0" y="21333"/>
                  </a:moveTo>
                  <a:lnTo>
                    <a:pt x="1956816" y="21333"/>
                  </a:lnTo>
                  <a:lnTo>
                    <a:pt x="1956816" y="0"/>
                  </a:lnTo>
                  <a:lnTo>
                    <a:pt x="0" y="0"/>
                  </a:lnTo>
                  <a:lnTo>
                    <a:pt x="0" y="21333"/>
                  </a:lnTo>
                  <a:close/>
                </a:path>
              </a:pathLst>
            </a:custGeom>
            <a:solidFill>
              <a:srgbClr val="FFFF00"/>
            </a:solidFill>
          </p:spPr>
          <p:txBody>
            <a:bodyPr wrap="square" lIns="0" tIns="0" rIns="0" bIns="0" rtlCol="0"/>
            <a:lstStyle/>
            <a:p>
              <a:endParaRPr sz="1350"/>
            </a:p>
          </p:txBody>
        </p:sp>
        <p:sp>
          <p:nvSpPr>
            <p:cNvPr id="48" name="object 48"/>
            <p:cNvSpPr/>
            <p:nvPr/>
          </p:nvSpPr>
          <p:spPr>
            <a:xfrm>
              <a:off x="12953" y="0"/>
              <a:ext cx="879475" cy="5015230"/>
            </a:xfrm>
            <a:custGeom>
              <a:avLst/>
              <a:gdLst/>
              <a:ahLst/>
              <a:cxnLst/>
              <a:rect l="l" t="t" r="r" b="b"/>
              <a:pathLst>
                <a:path w="879475" h="5015230">
                  <a:moveTo>
                    <a:pt x="0" y="5014722"/>
                  </a:moveTo>
                  <a:lnTo>
                    <a:pt x="879347" y="5014722"/>
                  </a:lnTo>
                  <a:lnTo>
                    <a:pt x="879347" y="0"/>
                  </a:lnTo>
                  <a:lnTo>
                    <a:pt x="0" y="0"/>
                  </a:lnTo>
                  <a:lnTo>
                    <a:pt x="0" y="5014722"/>
                  </a:lnTo>
                  <a:close/>
                </a:path>
              </a:pathLst>
            </a:custGeom>
            <a:solidFill>
              <a:srgbClr val="0F243E"/>
            </a:solidFill>
          </p:spPr>
          <p:txBody>
            <a:bodyPr wrap="square" lIns="0" tIns="0" rIns="0" bIns="0" rtlCol="0"/>
            <a:lstStyle/>
            <a:p>
              <a:endParaRPr sz="1350"/>
            </a:p>
          </p:txBody>
        </p:sp>
        <p:sp>
          <p:nvSpPr>
            <p:cNvPr id="49" name="object 49"/>
            <p:cNvSpPr/>
            <p:nvPr/>
          </p:nvSpPr>
          <p:spPr>
            <a:xfrm>
              <a:off x="12953" y="0"/>
              <a:ext cx="879475" cy="5015230"/>
            </a:xfrm>
            <a:custGeom>
              <a:avLst/>
              <a:gdLst/>
              <a:ahLst/>
              <a:cxnLst/>
              <a:rect l="l" t="t" r="r" b="b"/>
              <a:pathLst>
                <a:path w="879475" h="5015230">
                  <a:moveTo>
                    <a:pt x="0" y="5014722"/>
                  </a:moveTo>
                  <a:lnTo>
                    <a:pt x="879347" y="5014722"/>
                  </a:lnTo>
                  <a:lnTo>
                    <a:pt x="879347" y="0"/>
                  </a:lnTo>
                </a:path>
                <a:path w="879475" h="5015230">
                  <a:moveTo>
                    <a:pt x="0" y="0"/>
                  </a:moveTo>
                  <a:lnTo>
                    <a:pt x="0" y="5014722"/>
                  </a:lnTo>
                </a:path>
              </a:pathLst>
            </a:custGeom>
            <a:ln w="25908">
              <a:solidFill>
                <a:srgbClr val="1F487C"/>
              </a:solidFill>
            </a:ln>
          </p:spPr>
          <p:txBody>
            <a:bodyPr wrap="square" lIns="0" tIns="0" rIns="0" bIns="0" rtlCol="0"/>
            <a:lstStyle/>
            <a:p>
              <a:endParaRPr sz="1350"/>
            </a:p>
          </p:txBody>
        </p:sp>
        <p:sp>
          <p:nvSpPr>
            <p:cNvPr id="50" name="object 50"/>
            <p:cNvSpPr/>
            <p:nvPr/>
          </p:nvSpPr>
          <p:spPr>
            <a:xfrm>
              <a:off x="683514" y="0"/>
              <a:ext cx="6442075" cy="1270"/>
            </a:xfrm>
            <a:custGeom>
              <a:avLst/>
              <a:gdLst/>
              <a:ahLst/>
              <a:cxnLst/>
              <a:rect l="l" t="t" r="r" b="b"/>
              <a:pathLst>
                <a:path w="6442075" h="1270">
                  <a:moveTo>
                    <a:pt x="0" y="761"/>
                  </a:moveTo>
                  <a:lnTo>
                    <a:pt x="6441948" y="761"/>
                  </a:lnTo>
                  <a:lnTo>
                    <a:pt x="6441948" y="0"/>
                  </a:lnTo>
                  <a:lnTo>
                    <a:pt x="0" y="0"/>
                  </a:lnTo>
                  <a:lnTo>
                    <a:pt x="0" y="761"/>
                  </a:lnTo>
                  <a:close/>
                </a:path>
              </a:pathLst>
            </a:custGeom>
            <a:solidFill>
              <a:srgbClr val="0F243E"/>
            </a:solidFill>
          </p:spPr>
          <p:txBody>
            <a:bodyPr wrap="square" lIns="0" tIns="0" rIns="0" bIns="0" rtlCol="0"/>
            <a:lstStyle/>
            <a:p>
              <a:endParaRPr sz="1350"/>
            </a:p>
          </p:txBody>
        </p:sp>
        <p:sp>
          <p:nvSpPr>
            <p:cNvPr id="51" name="object 51"/>
            <p:cNvSpPr/>
            <p:nvPr/>
          </p:nvSpPr>
          <p:spPr>
            <a:xfrm>
              <a:off x="683514" y="0"/>
              <a:ext cx="6442075" cy="1270"/>
            </a:xfrm>
            <a:custGeom>
              <a:avLst/>
              <a:gdLst/>
              <a:ahLst/>
              <a:cxnLst/>
              <a:rect l="l" t="t" r="r" b="b"/>
              <a:pathLst>
                <a:path w="6442075" h="1270">
                  <a:moveTo>
                    <a:pt x="-12954" y="380"/>
                  </a:moveTo>
                  <a:lnTo>
                    <a:pt x="6454902" y="380"/>
                  </a:lnTo>
                </a:path>
              </a:pathLst>
            </a:custGeom>
            <a:ln w="26669">
              <a:solidFill>
                <a:srgbClr val="1F487C"/>
              </a:solidFill>
            </a:ln>
          </p:spPr>
          <p:txBody>
            <a:bodyPr wrap="square" lIns="0" tIns="0" rIns="0" bIns="0" rtlCol="0"/>
            <a:lstStyle/>
            <a:p>
              <a:endParaRPr sz="1350"/>
            </a:p>
          </p:txBody>
        </p:sp>
        <p:sp>
          <p:nvSpPr>
            <p:cNvPr id="52" name="object 52"/>
            <p:cNvSpPr/>
            <p:nvPr/>
          </p:nvSpPr>
          <p:spPr>
            <a:xfrm>
              <a:off x="683514" y="0"/>
              <a:ext cx="0" cy="1270"/>
            </a:xfrm>
            <a:custGeom>
              <a:avLst/>
              <a:gdLst/>
              <a:ahLst/>
              <a:cxnLst/>
              <a:rect l="l" t="t" r="r" b="b"/>
              <a:pathLst>
                <a:path h="1270">
                  <a:moveTo>
                    <a:pt x="-12954" y="380"/>
                  </a:moveTo>
                  <a:lnTo>
                    <a:pt x="12954" y="380"/>
                  </a:lnTo>
                </a:path>
              </a:pathLst>
            </a:custGeom>
            <a:ln w="25908">
              <a:solidFill>
                <a:srgbClr val="1F487C"/>
              </a:solidFill>
            </a:ln>
          </p:spPr>
          <p:txBody>
            <a:bodyPr wrap="square" lIns="0" tIns="0" rIns="0" bIns="0" rtlCol="0"/>
            <a:lstStyle/>
            <a:p>
              <a:endParaRPr sz="1350"/>
            </a:p>
          </p:txBody>
        </p:sp>
        <p:sp>
          <p:nvSpPr>
            <p:cNvPr id="53" name="object 53"/>
            <p:cNvSpPr/>
            <p:nvPr/>
          </p:nvSpPr>
          <p:spPr>
            <a:xfrm>
              <a:off x="5907786" y="16001"/>
              <a:ext cx="1217930" cy="5166360"/>
            </a:xfrm>
            <a:custGeom>
              <a:avLst/>
              <a:gdLst/>
              <a:ahLst/>
              <a:cxnLst/>
              <a:rect l="l" t="t" r="r" b="b"/>
              <a:pathLst>
                <a:path w="1217929" h="5166360">
                  <a:moveTo>
                    <a:pt x="1217676" y="2811780"/>
                  </a:moveTo>
                  <a:lnTo>
                    <a:pt x="0" y="2811780"/>
                  </a:lnTo>
                  <a:lnTo>
                    <a:pt x="0" y="5166360"/>
                  </a:lnTo>
                  <a:lnTo>
                    <a:pt x="1217676" y="5166360"/>
                  </a:lnTo>
                  <a:lnTo>
                    <a:pt x="1217676" y="2811780"/>
                  </a:lnTo>
                  <a:close/>
                </a:path>
                <a:path w="1217929" h="5166360">
                  <a:moveTo>
                    <a:pt x="1217676" y="1491996"/>
                  </a:moveTo>
                  <a:lnTo>
                    <a:pt x="0" y="1491996"/>
                  </a:lnTo>
                  <a:lnTo>
                    <a:pt x="0" y="2503932"/>
                  </a:lnTo>
                  <a:lnTo>
                    <a:pt x="1217676" y="2503932"/>
                  </a:lnTo>
                  <a:lnTo>
                    <a:pt x="1217676" y="1491996"/>
                  </a:lnTo>
                  <a:close/>
                </a:path>
                <a:path w="1217929" h="5166360">
                  <a:moveTo>
                    <a:pt x="1217676" y="0"/>
                  </a:moveTo>
                  <a:lnTo>
                    <a:pt x="0" y="0"/>
                  </a:lnTo>
                  <a:lnTo>
                    <a:pt x="0" y="1182624"/>
                  </a:lnTo>
                  <a:lnTo>
                    <a:pt x="1217676" y="1182624"/>
                  </a:lnTo>
                  <a:lnTo>
                    <a:pt x="1217676" y="0"/>
                  </a:lnTo>
                  <a:close/>
                </a:path>
              </a:pathLst>
            </a:custGeom>
            <a:solidFill>
              <a:srgbClr val="0F243E"/>
            </a:solidFill>
          </p:spPr>
          <p:txBody>
            <a:bodyPr wrap="square" lIns="0" tIns="0" rIns="0" bIns="0" rtlCol="0"/>
            <a:lstStyle/>
            <a:p>
              <a:endParaRPr sz="1350"/>
            </a:p>
          </p:txBody>
        </p:sp>
        <p:sp>
          <p:nvSpPr>
            <p:cNvPr id="54" name="object 54"/>
            <p:cNvSpPr/>
            <p:nvPr/>
          </p:nvSpPr>
          <p:spPr>
            <a:xfrm>
              <a:off x="5907785" y="16001"/>
              <a:ext cx="1217930" cy="5166360"/>
            </a:xfrm>
            <a:custGeom>
              <a:avLst/>
              <a:gdLst/>
              <a:ahLst/>
              <a:cxnLst/>
              <a:rect l="l" t="t" r="r" b="b"/>
              <a:pathLst>
                <a:path w="1217929" h="5166360">
                  <a:moveTo>
                    <a:pt x="0" y="5166360"/>
                  </a:moveTo>
                  <a:lnTo>
                    <a:pt x="1217675" y="5166360"/>
                  </a:lnTo>
                  <a:lnTo>
                    <a:pt x="1217675" y="0"/>
                  </a:lnTo>
                  <a:lnTo>
                    <a:pt x="0" y="0"/>
                  </a:lnTo>
                  <a:lnTo>
                    <a:pt x="0" y="5166360"/>
                  </a:lnTo>
                  <a:close/>
                </a:path>
              </a:pathLst>
            </a:custGeom>
            <a:ln w="25908">
              <a:solidFill>
                <a:srgbClr val="1F487C"/>
              </a:solidFill>
            </a:ln>
          </p:spPr>
          <p:txBody>
            <a:bodyPr wrap="square" lIns="0" tIns="0" rIns="0" bIns="0" rtlCol="0"/>
            <a:lstStyle/>
            <a:p>
              <a:endParaRPr sz="1350"/>
            </a:p>
          </p:txBody>
        </p:sp>
        <p:sp>
          <p:nvSpPr>
            <p:cNvPr id="55" name="object 55"/>
            <p:cNvSpPr/>
            <p:nvPr/>
          </p:nvSpPr>
          <p:spPr>
            <a:xfrm>
              <a:off x="5907785" y="1198626"/>
              <a:ext cx="1600200" cy="309880"/>
            </a:xfrm>
            <a:custGeom>
              <a:avLst/>
              <a:gdLst/>
              <a:ahLst/>
              <a:cxnLst/>
              <a:rect l="l" t="t" r="r" b="b"/>
              <a:pathLst>
                <a:path w="1600200" h="309880">
                  <a:moveTo>
                    <a:pt x="1600200" y="0"/>
                  </a:moveTo>
                  <a:lnTo>
                    <a:pt x="0" y="0"/>
                  </a:lnTo>
                  <a:lnTo>
                    <a:pt x="0" y="309372"/>
                  </a:lnTo>
                  <a:lnTo>
                    <a:pt x="1600200" y="309372"/>
                  </a:lnTo>
                  <a:lnTo>
                    <a:pt x="1600200" y="0"/>
                  </a:lnTo>
                  <a:close/>
                </a:path>
              </a:pathLst>
            </a:custGeom>
            <a:solidFill>
              <a:srgbClr val="FFFFFF"/>
            </a:solidFill>
          </p:spPr>
          <p:txBody>
            <a:bodyPr wrap="square" lIns="0" tIns="0" rIns="0" bIns="0" rtlCol="0"/>
            <a:lstStyle/>
            <a:p>
              <a:endParaRPr sz="1350"/>
            </a:p>
          </p:txBody>
        </p:sp>
        <p:sp>
          <p:nvSpPr>
            <p:cNvPr id="56" name="object 56"/>
            <p:cNvSpPr/>
            <p:nvPr/>
          </p:nvSpPr>
          <p:spPr>
            <a:xfrm>
              <a:off x="5907785" y="1198626"/>
              <a:ext cx="1600200" cy="309880"/>
            </a:xfrm>
            <a:custGeom>
              <a:avLst/>
              <a:gdLst/>
              <a:ahLst/>
              <a:cxnLst/>
              <a:rect l="l" t="t" r="r" b="b"/>
              <a:pathLst>
                <a:path w="1600200" h="309880">
                  <a:moveTo>
                    <a:pt x="0" y="309372"/>
                  </a:moveTo>
                  <a:lnTo>
                    <a:pt x="1600200" y="309372"/>
                  </a:lnTo>
                  <a:lnTo>
                    <a:pt x="1600200" y="0"/>
                  </a:lnTo>
                  <a:lnTo>
                    <a:pt x="0" y="0"/>
                  </a:lnTo>
                  <a:lnTo>
                    <a:pt x="0" y="309372"/>
                  </a:lnTo>
                  <a:close/>
                </a:path>
              </a:pathLst>
            </a:custGeom>
            <a:ln w="19812">
              <a:solidFill>
                <a:srgbClr val="C00000"/>
              </a:solidFill>
            </a:ln>
          </p:spPr>
          <p:txBody>
            <a:bodyPr wrap="square" lIns="0" tIns="0" rIns="0" bIns="0" rtlCol="0"/>
            <a:lstStyle/>
            <a:p>
              <a:endParaRPr sz="1350"/>
            </a:p>
          </p:txBody>
        </p:sp>
      </p:grpSp>
      <p:sp>
        <p:nvSpPr>
          <p:cNvPr id="57" name="object 57"/>
          <p:cNvSpPr txBox="1"/>
          <p:nvPr/>
        </p:nvSpPr>
        <p:spPr>
          <a:xfrm>
            <a:off x="4440556" y="1763650"/>
            <a:ext cx="912971" cy="180819"/>
          </a:xfrm>
          <a:prstGeom prst="rect">
            <a:avLst/>
          </a:prstGeom>
          <a:solidFill>
            <a:srgbClr val="FFFFFF"/>
          </a:solidFill>
        </p:spPr>
        <p:txBody>
          <a:bodyPr vert="horz" wrap="square" lIns="0" tIns="19050" rIns="0" bIns="0" rtlCol="0">
            <a:spAutoFit/>
          </a:bodyPr>
          <a:lstStyle/>
          <a:p>
            <a:pPr marL="58579">
              <a:spcBef>
                <a:spcPts val="150"/>
              </a:spcBef>
            </a:pPr>
            <a:r>
              <a:rPr sz="1050" b="1" i="1" spc="-4" dirty="0">
                <a:latin typeface="Calibri"/>
                <a:cs typeface="Calibri"/>
              </a:rPr>
              <a:t>Nature/Genom</a:t>
            </a:r>
            <a:endParaRPr sz="1050">
              <a:latin typeface="Calibri"/>
              <a:cs typeface="Calibri"/>
            </a:endParaRPr>
          </a:p>
        </p:txBody>
      </p:sp>
      <p:sp>
        <p:nvSpPr>
          <p:cNvPr id="58" name="object 58"/>
          <p:cNvSpPr txBox="1"/>
          <p:nvPr/>
        </p:nvSpPr>
        <p:spPr>
          <a:xfrm>
            <a:off x="5353812" y="1763650"/>
            <a:ext cx="270034" cy="180819"/>
          </a:xfrm>
          <a:prstGeom prst="rect">
            <a:avLst/>
          </a:prstGeom>
          <a:solidFill>
            <a:srgbClr val="FFFFFF"/>
          </a:solidFill>
        </p:spPr>
        <p:txBody>
          <a:bodyPr vert="horz" wrap="square" lIns="0" tIns="19050" rIns="0" bIns="0" rtlCol="0">
            <a:spAutoFit/>
          </a:bodyPr>
          <a:lstStyle/>
          <a:p>
            <a:pPr>
              <a:spcBef>
                <a:spcPts val="150"/>
              </a:spcBef>
            </a:pPr>
            <a:r>
              <a:rPr sz="1050" b="1" i="1" spc="-4" dirty="0">
                <a:latin typeface="Calibri"/>
                <a:cs typeface="Calibri"/>
              </a:rPr>
              <a:t>e</a:t>
            </a:r>
            <a:r>
              <a:rPr sz="1050" spc="-4" dirty="0">
                <a:latin typeface="Calibri"/>
                <a:cs typeface="Calibri"/>
              </a:rPr>
              <a:t>(?)</a:t>
            </a:r>
            <a:endParaRPr sz="1050">
              <a:latin typeface="Calibri"/>
              <a:cs typeface="Calibri"/>
            </a:endParaRPr>
          </a:p>
        </p:txBody>
      </p:sp>
      <p:sp>
        <p:nvSpPr>
          <p:cNvPr id="59" name="object 59"/>
          <p:cNvSpPr txBox="1"/>
          <p:nvPr/>
        </p:nvSpPr>
        <p:spPr>
          <a:xfrm>
            <a:off x="3606165" y="2149984"/>
            <a:ext cx="1649730" cy="188994"/>
          </a:xfrm>
          <a:prstGeom prst="rect">
            <a:avLst/>
          </a:prstGeom>
          <a:solidFill>
            <a:srgbClr val="FFFFFF"/>
          </a:solidFill>
        </p:spPr>
        <p:txBody>
          <a:bodyPr vert="horz" wrap="square" lIns="0" tIns="27146" rIns="0" bIns="0" rtlCol="0">
            <a:spAutoFit/>
          </a:bodyPr>
          <a:lstStyle/>
          <a:p>
            <a:pPr marL="69056">
              <a:spcBef>
                <a:spcPts val="214"/>
              </a:spcBef>
            </a:pPr>
            <a:r>
              <a:rPr sz="1050" b="1" i="1" spc="-4" dirty="0">
                <a:latin typeface="Calibri"/>
                <a:cs typeface="Calibri"/>
              </a:rPr>
              <a:t>Metagenome(Microbiome</a:t>
            </a:r>
            <a:r>
              <a:rPr sz="1050" i="1" spc="-4" dirty="0">
                <a:latin typeface="Calibri"/>
                <a:cs typeface="Calibri"/>
              </a:rPr>
              <a:t>)</a:t>
            </a:r>
            <a:endParaRPr sz="1050">
              <a:latin typeface="Calibri"/>
              <a:cs typeface="Calibri"/>
            </a:endParaRPr>
          </a:p>
        </p:txBody>
      </p:sp>
      <p:grpSp>
        <p:nvGrpSpPr>
          <p:cNvPr id="60" name="object 60"/>
          <p:cNvGrpSpPr/>
          <p:nvPr/>
        </p:nvGrpSpPr>
        <p:grpSpPr>
          <a:xfrm>
            <a:off x="3742563" y="2757802"/>
            <a:ext cx="1833563" cy="252889"/>
            <a:chOff x="5021453" y="2505329"/>
            <a:chExt cx="2444750" cy="337185"/>
          </a:xfrm>
        </p:grpSpPr>
        <p:sp>
          <p:nvSpPr>
            <p:cNvPr id="61" name="object 61"/>
            <p:cNvSpPr/>
            <p:nvPr/>
          </p:nvSpPr>
          <p:spPr>
            <a:xfrm>
              <a:off x="5036058" y="2519934"/>
              <a:ext cx="2415540" cy="307975"/>
            </a:xfrm>
            <a:custGeom>
              <a:avLst/>
              <a:gdLst/>
              <a:ahLst/>
              <a:cxnLst/>
              <a:rect l="l" t="t" r="r" b="b"/>
              <a:pathLst>
                <a:path w="2415540" h="307975">
                  <a:moveTo>
                    <a:pt x="2415540" y="0"/>
                  </a:moveTo>
                  <a:lnTo>
                    <a:pt x="0" y="0"/>
                  </a:lnTo>
                  <a:lnTo>
                    <a:pt x="0" y="307848"/>
                  </a:lnTo>
                  <a:lnTo>
                    <a:pt x="2415540" y="307848"/>
                  </a:lnTo>
                  <a:lnTo>
                    <a:pt x="2415540" y="0"/>
                  </a:lnTo>
                  <a:close/>
                </a:path>
              </a:pathLst>
            </a:custGeom>
            <a:solidFill>
              <a:srgbClr val="FFFFFF"/>
            </a:solidFill>
          </p:spPr>
          <p:txBody>
            <a:bodyPr wrap="square" lIns="0" tIns="0" rIns="0" bIns="0" rtlCol="0"/>
            <a:lstStyle/>
            <a:p>
              <a:endParaRPr sz="1350"/>
            </a:p>
          </p:txBody>
        </p:sp>
        <p:sp>
          <p:nvSpPr>
            <p:cNvPr id="62" name="object 62"/>
            <p:cNvSpPr/>
            <p:nvPr/>
          </p:nvSpPr>
          <p:spPr>
            <a:xfrm>
              <a:off x="5036058" y="2519934"/>
              <a:ext cx="2415540" cy="307975"/>
            </a:xfrm>
            <a:custGeom>
              <a:avLst/>
              <a:gdLst/>
              <a:ahLst/>
              <a:cxnLst/>
              <a:rect l="l" t="t" r="r" b="b"/>
              <a:pathLst>
                <a:path w="2415540" h="307975">
                  <a:moveTo>
                    <a:pt x="0" y="307848"/>
                  </a:moveTo>
                  <a:lnTo>
                    <a:pt x="2415540" y="307848"/>
                  </a:lnTo>
                  <a:lnTo>
                    <a:pt x="2415540" y="0"/>
                  </a:lnTo>
                  <a:lnTo>
                    <a:pt x="0" y="0"/>
                  </a:lnTo>
                  <a:lnTo>
                    <a:pt x="0" y="307848"/>
                  </a:lnTo>
                  <a:close/>
                </a:path>
              </a:pathLst>
            </a:custGeom>
            <a:ln w="28956">
              <a:solidFill>
                <a:srgbClr val="0000FF"/>
              </a:solidFill>
            </a:ln>
          </p:spPr>
          <p:txBody>
            <a:bodyPr wrap="square" lIns="0" tIns="0" rIns="0" bIns="0" rtlCol="0"/>
            <a:lstStyle/>
            <a:p>
              <a:endParaRPr sz="1350"/>
            </a:p>
          </p:txBody>
        </p:sp>
      </p:grpSp>
      <p:sp>
        <p:nvSpPr>
          <p:cNvPr id="63" name="object 63"/>
          <p:cNvSpPr txBox="1"/>
          <p:nvPr/>
        </p:nvSpPr>
        <p:spPr>
          <a:xfrm>
            <a:off x="3787901" y="2758058"/>
            <a:ext cx="633413" cy="177452"/>
          </a:xfrm>
          <a:prstGeom prst="rect">
            <a:avLst/>
          </a:prstGeom>
          <a:solidFill>
            <a:srgbClr val="FFFFFF"/>
          </a:solidFill>
        </p:spPr>
        <p:txBody>
          <a:bodyPr vert="horz" wrap="square" lIns="0" tIns="15716" rIns="0" bIns="0" rtlCol="0">
            <a:spAutoFit/>
          </a:bodyPr>
          <a:lstStyle/>
          <a:p>
            <a:pPr marL="57626">
              <a:spcBef>
                <a:spcPts val="124"/>
              </a:spcBef>
            </a:pPr>
            <a:r>
              <a:rPr sz="1050" b="1" i="1" spc="-4" dirty="0">
                <a:latin typeface="Calibri"/>
                <a:cs typeface="Calibri"/>
              </a:rPr>
              <a:t>Nurture/E</a:t>
            </a:r>
            <a:endParaRPr sz="1050">
              <a:latin typeface="Calibri"/>
              <a:cs typeface="Calibri"/>
            </a:endParaRPr>
          </a:p>
        </p:txBody>
      </p:sp>
      <p:sp>
        <p:nvSpPr>
          <p:cNvPr id="64" name="object 64"/>
          <p:cNvSpPr txBox="1"/>
          <p:nvPr/>
        </p:nvSpPr>
        <p:spPr>
          <a:xfrm>
            <a:off x="4393837" y="2764060"/>
            <a:ext cx="1008221" cy="171681"/>
          </a:xfrm>
          <a:prstGeom prst="rect">
            <a:avLst/>
          </a:prstGeom>
        </p:spPr>
        <p:txBody>
          <a:bodyPr vert="horz" wrap="square" lIns="0" tIns="10001" rIns="0" bIns="0" rtlCol="0">
            <a:spAutoFit/>
          </a:bodyPr>
          <a:lstStyle/>
          <a:p>
            <a:pPr marL="9525">
              <a:spcBef>
                <a:spcPts val="79"/>
              </a:spcBef>
            </a:pPr>
            <a:r>
              <a:rPr sz="1050" b="1" i="1" spc="-4" dirty="0">
                <a:latin typeface="Calibri"/>
                <a:cs typeface="Calibri"/>
              </a:rPr>
              <a:t>nvironment/Cultu</a:t>
            </a:r>
            <a:endParaRPr sz="1050">
              <a:latin typeface="Calibri"/>
              <a:cs typeface="Calibri"/>
            </a:endParaRPr>
          </a:p>
        </p:txBody>
      </p:sp>
      <p:sp>
        <p:nvSpPr>
          <p:cNvPr id="65" name="object 65"/>
          <p:cNvSpPr txBox="1"/>
          <p:nvPr/>
        </p:nvSpPr>
        <p:spPr>
          <a:xfrm>
            <a:off x="5353812" y="2758058"/>
            <a:ext cx="224314" cy="177452"/>
          </a:xfrm>
          <a:prstGeom prst="rect">
            <a:avLst/>
          </a:prstGeom>
          <a:solidFill>
            <a:srgbClr val="FFFFFF"/>
          </a:solidFill>
        </p:spPr>
        <p:txBody>
          <a:bodyPr vert="horz" wrap="square" lIns="0" tIns="15716" rIns="0" bIns="0" rtlCol="0">
            <a:spAutoFit/>
          </a:bodyPr>
          <a:lstStyle/>
          <a:p>
            <a:pPr marL="38100">
              <a:spcBef>
                <a:spcPts val="124"/>
              </a:spcBef>
            </a:pPr>
            <a:r>
              <a:rPr sz="1050" b="1" i="1" spc="-8" dirty="0">
                <a:latin typeface="Calibri"/>
                <a:cs typeface="Calibri"/>
              </a:rPr>
              <a:t>re</a:t>
            </a:r>
            <a:endParaRPr sz="1050">
              <a:latin typeface="Calibri"/>
              <a:cs typeface="Calibri"/>
            </a:endParaRPr>
          </a:p>
        </p:txBody>
      </p:sp>
      <p:grpSp>
        <p:nvGrpSpPr>
          <p:cNvPr id="66" name="object 66"/>
          <p:cNvGrpSpPr/>
          <p:nvPr/>
        </p:nvGrpSpPr>
        <p:grpSpPr>
          <a:xfrm>
            <a:off x="362141" y="857250"/>
            <a:ext cx="4185285" cy="1882140"/>
            <a:chOff x="482854" y="0"/>
            <a:chExt cx="5580380" cy="2509520"/>
          </a:xfrm>
        </p:grpSpPr>
        <p:sp>
          <p:nvSpPr>
            <p:cNvPr id="67" name="object 67"/>
            <p:cNvSpPr/>
            <p:nvPr/>
          </p:nvSpPr>
          <p:spPr>
            <a:xfrm>
              <a:off x="4930139" y="0"/>
              <a:ext cx="976884" cy="989076"/>
            </a:xfrm>
            <a:prstGeom prst="rect">
              <a:avLst/>
            </a:prstGeom>
            <a:blipFill>
              <a:blip r:embed="rId17" cstate="print"/>
              <a:stretch>
                <a:fillRect/>
              </a:stretch>
            </a:blipFill>
          </p:spPr>
          <p:txBody>
            <a:bodyPr wrap="square" lIns="0" tIns="0" rIns="0" bIns="0" rtlCol="0"/>
            <a:lstStyle/>
            <a:p>
              <a:endParaRPr sz="1350"/>
            </a:p>
          </p:txBody>
        </p:sp>
        <p:sp>
          <p:nvSpPr>
            <p:cNvPr id="68" name="object 68"/>
            <p:cNvSpPr/>
            <p:nvPr/>
          </p:nvSpPr>
          <p:spPr>
            <a:xfrm>
              <a:off x="4920233" y="758"/>
              <a:ext cx="996950" cy="998219"/>
            </a:xfrm>
            <a:custGeom>
              <a:avLst/>
              <a:gdLst/>
              <a:ahLst/>
              <a:cxnLst/>
              <a:rect l="l" t="t" r="r" b="b"/>
              <a:pathLst>
                <a:path w="996950" h="998219">
                  <a:moveTo>
                    <a:pt x="0" y="998223"/>
                  </a:moveTo>
                  <a:lnTo>
                    <a:pt x="996696" y="998223"/>
                  </a:lnTo>
                  <a:lnTo>
                    <a:pt x="996696" y="0"/>
                  </a:lnTo>
                </a:path>
                <a:path w="996950" h="998219">
                  <a:moveTo>
                    <a:pt x="0" y="0"/>
                  </a:moveTo>
                  <a:lnTo>
                    <a:pt x="0" y="998223"/>
                  </a:lnTo>
                </a:path>
              </a:pathLst>
            </a:custGeom>
            <a:ln w="19812">
              <a:solidFill>
                <a:srgbClr val="0000FF"/>
              </a:solidFill>
            </a:ln>
          </p:spPr>
          <p:txBody>
            <a:bodyPr wrap="square" lIns="0" tIns="0" rIns="0" bIns="0" rtlCol="0"/>
            <a:lstStyle/>
            <a:p>
              <a:endParaRPr sz="1350"/>
            </a:p>
          </p:txBody>
        </p:sp>
        <p:sp>
          <p:nvSpPr>
            <p:cNvPr id="69" name="object 69"/>
            <p:cNvSpPr/>
            <p:nvPr/>
          </p:nvSpPr>
          <p:spPr>
            <a:xfrm>
              <a:off x="502920" y="0"/>
              <a:ext cx="999744" cy="1112520"/>
            </a:xfrm>
            <a:prstGeom prst="rect">
              <a:avLst/>
            </a:prstGeom>
            <a:blipFill>
              <a:blip r:embed="rId18" cstate="print"/>
              <a:stretch>
                <a:fillRect/>
              </a:stretch>
            </a:blipFill>
          </p:spPr>
          <p:txBody>
            <a:bodyPr wrap="square" lIns="0" tIns="0" rIns="0" bIns="0" rtlCol="0"/>
            <a:lstStyle/>
            <a:p>
              <a:endParaRPr sz="1350"/>
            </a:p>
          </p:txBody>
        </p:sp>
        <p:sp>
          <p:nvSpPr>
            <p:cNvPr id="70" name="object 70"/>
            <p:cNvSpPr/>
            <p:nvPr/>
          </p:nvSpPr>
          <p:spPr>
            <a:xfrm>
              <a:off x="493014" y="758"/>
              <a:ext cx="1019810" cy="1122045"/>
            </a:xfrm>
            <a:custGeom>
              <a:avLst/>
              <a:gdLst/>
              <a:ahLst/>
              <a:cxnLst/>
              <a:rect l="l" t="t" r="r" b="b"/>
              <a:pathLst>
                <a:path w="1019810" h="1122045">
                  <a:moveTo>
                    <a:pt x="0" y="1121667"/>
                  </a:moveTo>
                  <a:lnTo>
                    <a:pt x="1019556" y="1121667"/>
                  </a:lnTo>
                  <a:lnTo>
                    <a:pt x="1019556" y="0"/>
                  </a:lnTo>
                </a:path>
                <a:path w="1019810" h="1122045">
                  <a:moveTo>
                    <a:pt x="0" y="0"/>
                  </a:moveTo>
                  <a:lnTo>
                    <a:pt x="0" y="1121667"/>
                  </a:lnTo>
                </a:path>
              </a:pathLst>
            </a:custGeom>
            <a:ln w="19812">
              <a:solidFill>
                <a:srgbClr val="C00000"/>
              </a:solidFill>
            </a:ln>
          </p:spPr>
          <p:txBody>
            <a:bodyPr wrap="square" lIns="0" tIns="0" rIns="0" bIns="0" rtlCol="0"/>
            <a:lstStyle/>
            <a:p>
              <a:endParaRPr sz="1350"/>
            </a:p>
          </p:txBody>
        </p:sp>
        <p:sp>
          <p:nvSpPr>
            <p:cNvPr id="71" name="object 71"/>
            <p:cNvSpPr/>
            <p:nvPr/>
          </p:nvSpPr>
          <p:spPr>
            <a:xfrm>
              <a:off x="5036057" y="2181606"/>
              <a:ext cx="1016635" cy="307975"/>
            </a:xfrm>
            <a:custGeom>
              <a:avLst/>
              <a:gdLst/>
              <a:ahLst/>
              <a:cxnLst/>
              <a:rect l="l" t="t" r="r" b="b"/>
              <a:pathLst>
                <a:path w="1016635" h="307975">
                  <a:moveTo>
                    <a:pt x="1016508" y="0"/>
                  </a:moveTo>
                  <a:lnTo>
                    <a:pt x="0" y="0"/>
                  </a:lnTo>
                  <a:lnTo>
                    <a:pt x="0" y="307848"/>
                  </a:lnTo>
                  <a:lnTo>
                    <a:pt x="1016508" y="307848"/>
                  </a:lnTo>
                  <a:lnTo>
                    <a:pt x="1016508" y="0"/>
                  </a:lnTo>
                  <a:close/>
                </a:path>
              </a:pathLst>
            </a:custGeom>
            <a:solidFill>
              <a:srgbClr val="FFFFFF"/>
            </a:solidFill>
          </p:spPr>
          <p:txBody>
            <a:bodyPr wrap="square" lIns="0" tIns="0" rIns="0" bIns="0" rtlCol="0"/>
            <a:lstStyle/>
            <a:p>
              <a:endParaRPr sz="1350"/>
            </a:p>
          </p:txBody>
        </p:sp>
        <p:sp>
          <p:nvSpPr>
            <p:cNvPr id="72" name="object 72"/>
            <p:cNvSpPr/>
            <p:nvPr/>
          </p:nvSpPr>
          <p:spPr>
            <a:xfrm>
              <a:off x="5036057" y="2181606"/>
              <a:ext cx="1016635" cy="307975"/>
            </a:xfrm>
            <a:custGeom>
              <a:avLst/>
              <a:gdLst/>
              <a:ahLst/>
              <a:cxnLst/>
              <a:rect l="l" t="t" r="r" b="b"/>
              <a:pathLst>
                <a:path w="1016635" h="307975">
                  <a:moveTo>
                    <a:pt x="0" y="307848"/>
                  </a:moveTo>
                  <a:lnTo>
                    <a:pt x="1016508" y="307848"/>
                  </a:lnTo>
                  <a:lnTo>
                    <a:pt x="1016508" y="0"/>
                  </a:lnTo>
                  <a:lnTo>
                    <a:pt x="0" y="0"/>
                  </a:lnTo>
                  <a:lnTo>
                    <a:pt x="0" y="307848"/>
                  </a:lnTo>
                  <a:close/>
                </a:path>
              </a:pathLst>
            </a:custGeom>
            <a:ln w="19812">
              <a:solidFill>
                <a:srgbClr val="FFFF00"/>
              </a:solidFill>
            </a:ln>
          </p:spPr>
          <p:txBody>
            <a:bodyPr wrap="square" lIns="0" tIns="0" rIns="0" bIns="0" rtlCol="0"/>
            <a:lstStyle/>
            <a:p>
              <a:endParaRPr sz="1350"/>
            </a:p>
          </p:txBody>
        </p:sp>
      </p:grpSp>
      <p:sp>
        <p:nvSpPr>
          <p:cNvPr id="73" name="object 73"/>
          <p:cNvSpPr txBox="1"/>
          <p:nvPr/>
        </p:nvSpPr>
        <p:spPr>
          <a:xfrm>
            <a:off x="3784473" y="2500884"/>
            <a:ext cx="693896" cy="180819"/>
          </a:xfrm>
          <a:prstGeom prst="rect">
            <a:avLst/>
          </a:prstGeom>
          <a:solidFill>
            <a:srgbClr val="FFFFFF"/>
          </a:solidFill>
        </p:spPr>
        <p:txBody>
          <a:bodyPr vert="horz" wrap="square" lIns="0" tIns="19050" rIns="0" bIns="0" rtlCol="0">
            <a:spAutoFit/>
          </a:bodyPr>
          <a:lstStyle/>
          <a:p>
            <a:pPr marL="60960">
              <a:spcBef>
                <a:spcPts val="150"/>
              </a:spcBef>
            </a:pPr>
            <a:r>
              <a:rPr sz="1050" b="1" i="1" spc="-11" dirty="0">
                <a:latin typeface="Calibri"/>
                <a:cs typeface="Calibri"/>
              </a:rPr>
              <a:t>E</a:t>
            </a:r>
            <a:r>
              <a:rPr sz="1050" b="1" i="1" dirty="0">
                <a:latin typeface="Calibri"/>
                <a:cs typeface="Calibri"/>
              </a:rPr>
              <a:t>pigenome</a:t>
            </a:r>
            <a:endParaRPr sz="1050">
              <a:latin typeface="Calibri"/>
              <a:cs typeface="Calibri"/>
            </a:endParaRPr>
          </a:p>
        </p:txBody>
      </p:sp>
      <p:sp>
        <p:nvSpPr>
          <p:cNvPr id="74" name="object 74"/>
          <p:cNvSpPr/>
          <p:nvPr/>
        </p:nvSpPr>
        <p:spPr>
          <a:xfrm>
            <a:off x="8845677" y="5033772"/>
            <a:ext cx="309181" cy="298170"/>
          </a:xfrm>
          <a:prstGeom prst="rect">
            <a:avLst/>
          </a:prstGeom>
          <a:blipFill>
            <a:blip r:embed="rId19" cstate="print"/>
            <a:stretch>
              <a:fillRect/>
            </a:stretch>
          </a:blipFill>
        </p:spPr>
        <p:txBody>
          <a:bodyPr wrap="square" lIns="0" tIns="0" rIns="0" bIns="0" rtlCol="0"/>
          <a:lstStyle/>
          <a:p>
            <a:endParaRPr sz="1350"/>
          </a:p>
        </p:txBody>
      </p:sp>
      <p:sp>
        <p:nvSpPr>
          <p:cNvPr id="75" name="object 75"/>
          <p:cNvSpPr txBox="1"/>
          <p:nvPr/>
        </p:nvSpPr>
        <p:spPr>
          <a:xfrm>
            <a:off x="8920734" y="5061280"/>
            <a:ext cx="221456" cy="171201"/>
          </a:xfrm>
          <a:prstGeom prst="rect">
            <a:avLst/>
          </a:prstGeom>
        </p:spPr>
        <p:txBody>
          <a:bodyPr vert="horz" wrap="square" lIns="0" tIns="9525" rIns="0" bIns="0" rtlCol="0">
            <a:spAutoFit/>
          </a:bodyPr>
          <a:lstStyle/>
          <a:p>
            <a:pPr marL="9525">
              <a:spcBef>
                <a:spcPts val="75"/>
              </a:spcBef>
            </a:pPr>
            <a:r>
              <a:rPr sz="1050" b="1" i="1" spc="-4" dirty="0">
                <a:solidFill>
                  <a:srgbClr val="0000FF"/>
                </a:solidFill>
                <a:latin typeface="Calibri"/>
                <a:cs typeface="Calibri"/>
              </a:rPr>
              <a:t>S</a:t>
            </a:r>
            <a:r>
              <a:rPr sz="1050" b="1" i="1" spc="-8" dirty="0">
                <a:solidFill>
                  <a:srgbClr val="0000FF"/>
                </a:solidFill>
                <a:latin typeface="Calibri"/>
                <a:cs typeface="Calibri"/>
              </a:rPr>
              <a:t>e</a:t>
            </a:r>
            <a:r>
              <a:rPr sz="1050" b="1" i="1" dirty="0">
                <a:solidFill>
                  <a:srgbClr val="0000FF"/>
                </a:solidFill>
                <a:latin typeface="Calibri"/>
                <a:cs typeface="Calibri"/>
              </a:rPr>
              <a:t>lf</a:t>
            </a:r>
            <a:endParaRPr sz="1050">
              <a:latin typeface="Calibri"/>
              <a:cs typeface="Calibri"/>
            </a:endParaRPr>
          </a:p>
        </p:txBody>
      </p:sp>
      <p:grpSp>
        <p:nvGrpSpPr>
          <p:cNvPr id="76" name="object 76"/>
          <p:cNvGrpSpPr/>
          <p:nvPr/>
        </p:nvGrpSpPr>
        <p:grpSpPr>
          <a:xfrm>
            <a:off x="256032" y="1347596"/>
            <a:ext cx="8897779" cy="3270885"/>
            <a:chOff x="341375" y="653795"/>
            <a:chExt cx="11863705" cy="4361180"/>
          </a:xfrm>
        </p:grpSpPr>
        <p:sp>
          <p:nvSpPr>
            <p:cNvPr id="77" name="object 77"/>
            <p:cNvSpPr/>
            <p:nvPr/>
          </p:nvSpPr>
          <p:spPr>
            <a:xfrm>
              <a:off x="651357" y="4330445"/>
              <a:ext cx="431165" cy="684530"/>
            </a:xfrm>
            <a:custGeom>
              <a:avLst/>
              <a:gdLst/>
              <a:ahLst/>
              <a:cxnLst/>
              <a:rect l="l" t="t" r="r" b="b"/>
              <a:pathLst>
                <a:path w="431165" h="684529">
                  <a:moveTo>
                    <a:pt x="16141" y="552195"/>
                  </a:moveTo>
                  <a:lnTo>
                    <a:pt x="9245" y="556132"/>
                  </a:lnTo>
                  <a:lnTo>
                    <a:pt x="2336" y="560196"/>
                  </a:lnTo>
                  <a:lnTo>
                    <a:pt x="0" y="569086"/>
                  </a:lnTo>
                  <a:lnTo>
                    <a:pt x="4025" y="575944"/>
                  </a:lnTo>
                  <a:lnTo>
                    <a:pt x="67208" y="684276"/>
                  </a:lnTo>
                  <a:lnTo>
                    <a:pt x="83948" y="655573"/>
                  </a:lnTo>
                  <a:lnTo>
                    <a:pt x="52730" y="655573"/>
                  </a:lnTo>
                  <a:lnTo>
                    <a:pt x="52730" y="601943"/>
                  </a:lnTo>
                  <a:lnTo>
                    <a:pt x="29044" y="561339"/>
                  </a:lnTo>
                  <a:lnTo>
                    <a:pt x="25006" y="554481"/>
                  </a:lnTo>
                  <a:lnTo>
                    <a:pt x="16141" y="552195"/>
                  </a:lnTo>
                  <a:close/>
                </a:path>
                <a:path w="431165" h="684529">
                  <a:moveTo>
                    <a:pt x="52730" y="601943"/>
                  </a:moveTo>
                  <a:lnTo>
                    <a:pt x="52730" y="655573"/>
                  </a:lnTo>
                  <a:lnTo>
                    <a:pt x="81686" y="655573"/>
                  </a:lnTo>
                  <a:lnTo>
                    <a:pt x="81686" y="648207"/>
                  </a:lnTo>
                  <a:lnTo>
                    <a:pt x="54698" y="648207"/>
                  </a:lnTo>
                  <a:lnTo>
                    <a:pt x="67208" y="626763"/>
                  </a:lnTo>
                  <a:lnTo>
                    <a:pt x="52730" y="601943"/>
                  </a:lnTo>
                  <a:close/>
                </a:path>
                <a:path w="431165" h="684529">
                  <a:moveTo>
                    <a:pt x="118275" y="552195"/>
                  </a:moveTo>
                  <a:lnTo>
                    <a:pt x="109410" y="554481"/>
                  </a:lnTo>
                  <a:lnTo>
                    <a:pt x="105371" y="561339"/>
                  </a:lnTo>
                  <a:lnTo>
                    <a:pt x="81686" y="601943"/>
                  </a:lnTo>
                  <a:lnTo>
                    <a:pt x="81686" y="655573"/>
                  </a:lnTo>
                  <a:lnTo>
                    <a:pt x="83948" y="655573"/>
                  </a:lnTo>
                  <a:lnTo>
                    <a:pt x="130390" y="575944"/>
                  </a:lnTo>
                  <a:lnTo>
                    <a:pt x="134416" y="569086"/>
                  </a:lnTo>
                  <a:lnTo>
                    <a:pt x="132080" y="560196"/>
                  </a:lnTo>
                  <a:lnTo>
                    <a:pt x="125171" y="556132"/>
                  </a:lnTo>
                  <a:lnTo>
                    <a:pt x="118275" y="552195"/>
                  </a:lnTo>
                  <a:close/>
                </a:path>
                <a:path w="431165" h="684529">
                  <a:moveTo>
                    <a:pt x="67208" y="626763"/>
                  </a:moveTo>
                  <a:lnTo>
                    <a:pt x="54698" y="648207"/>
                  </a:lnTo>
                  <a:lnTo>
                    <a:pt x="79717" y="648207"/>
                  </a:lnTo>
                  <a:lnTo>
                    <a:pt x="67208" y="626763"/>
                  </a:lnTo>
                  <a:close/>
                </a:path>
                <a:path w="431165" h="684529">
                  <a:moveTo>
                    <a:pt x="81686" y="601943"/>
                  </a:moveTo>
                  <a:lnTo>
                    <a:pt x="67208" y="626763"/>
                  </a:lnTo>
                  <a:lnTo>
                    <a:pt x="79717" y="648207"/>
                  </a:lnTo>
                  <a:lnTo>
                    <a:pt x="81686" y="648207"/>
                  </a:lnTo>
                  <a:lnTo>
                    <a:pt x="81686" y="601943"/>
                  </a:lnTo>
                  <a:close/>
                </a:path>
                <a:path w="431165" h="684529">
                  <a:moveTo>
                    <a:pt x="401980" y="327659"/>
                  </a:moveTo>
                  <a:lnTo>
                    <a:pt x="59207" y="327659"/>
                  </a:lnTo>
                  <a:lnTo>
                    <a:pt x="52730" y="334136"/>
                  </a:lnTo>
                  <a:lnTo>
                    <a:pt x="52730" y="601943"/>
                  </a:lnTo>
                  <a:lnTo>
                    <a:pt x="67208" y="626763"/>
                  </a:lnTo>
                  <a:lnTo>
                    <a:pt x="81686" y="601943"/>
                  </a:lnTo>
                  <a:lnTo>
                    <a:pt x="81686" y="356615"/>
                  </a:lnTo>
                  <a:lnTo>
                    <a:pt x="67208" y="356615"/>
                  </a:lnTo>
                  <a:lnTo>
                    <a:pt x="81686" y="342137"/>
                  </a:lnTo>
                  <a:lnTo>
                    <a:pt x="401980" y="342137"/>
                  </a:lnTo>
                  <a:lnTo>
                    <a:pt x="401980" y="327659"/>
                  </a:lnTo>
                  <a:close/>
                </a:path>
                <a:path w="431165" h="684529">
                  <a:moveTo>
                    <a:pt x="81686" y="342137"/>
                  </a:moveTo>
                  <a:lnTo>
                    <a:pt x="67208" y="356615"/>
                  </a:lnTo>
                  <a:lnTo>
                    <a:pt x="81686" y="356615"/>
                  </a:lnTo>
                  <a:lnTo>
                    <a:pt x="81686" y="342137"/>
                  </a:lnTo>
                  <a:close/>
                </a:path>
                <a:path w="431165" h="684529">
                  <a:moveTo>
                    <a:pt x="430936" y="327659"/>
                  </a:moveTo>
                  <a:lnTo>
                    <a:pt x="416458" y="327659"/>
                  </a:lnTo>
                  <a:lnTo>
                    <a:pt x="401980" y="342137"/>
                  </a:lnTo>
                  <a:lnTo>
                    <a:pt x="81686" y="342137"/>
                  </a:lnTo>
                  <a:lnTo>
                    <a:pt x="81686" y="356615"/>
                  </a:lnTo>
                  <a:lnTo>
                    <a:pt x="424459" y="356615"/>
                  </a:lnTo>
                  <a:lnTo>
                    <a:pt x="430936" y="350138"/>
                  </a:lnTo>
                  <a:lnTo>
                    <a:pt x="430936" y="327659"/>
                  </a:lnTo>
                  <a:close/>
                </a:path>
                <a:path w="431165" h="684529">
                  <a:moveTo>
                    <a:pt x="430936" y="0"/>
                  </a:moveTo>
                  <a:lnTo>
                    <a:pt x="401980" y="0"/>
                  </a:lnTo>
                  <a:lnTo>
                    <a:pt x="401980" y="342137"/>
                  </a:lnTo>
                  <a:lnTo>
                    <a:pt x="416458" y="327659"/>
                  </a:lnTo>
                  <a:lnTo>
                    <a:pt x="430936" y="327659"/>
                  </a:lnTo>
                  <a:lnTo>
                    <a:pt x="430936" y="0"/>
                  </a:lnTo>
                  <a:close/>
                </a:path>
              </a:pathLst>
            </a:custGeom>
            <a:solidFill>
              <a:srgbClr val="FFFF00"/>
            </a:solidFill>
          </p:spPr>
          <p:txBody>
            <a:bodyPr wrap="square" lIns="0" tIns="0" rIns="0" bIns="0" rtlCol="0"/>
            <a:lstStyle/>
            <a:p>
              <a:endParaRPr sz="1350"/>
            </a:p>
          </p:txBody>
        </p:sp>
        <p:sp>
          <p:nvSpPr>
            <p:cNvPr id="78" name="object 78"/>
            <p:cNvSpPr/>
            <p:nvPr/>
          </p:nvSpPr>
          <p:spPr>
            <a:xfrm>
              <a:off x="7991856" y="653795"/>
              <a:ext cx="3604260" cy="338455"/>
            </a:xfrm>
            <a:custGeom>
              <a:avLst/>
              <a:gdLst/>
              <a:ahLst/>
              <a:cxnLst/>
              <a:rect l="l" t="t" r="r" b="b"/>
              <a:pathLst>
                <a:path w="3604259" h="338455">
                  <a:moveTo>
                    <a:pt x="3604259" y="0"/>
                  </a:moveTo>
                  <a:lnTo>
                    <a:pt x="0" y="0"/>
                  </a:lnTo>
                  <a:lnTo>
                    <a:pt x="0" y="338327"/>
                  </a:lnTo>
                  <a:lnTo>
                    <a:pt x="3604259" y="338327"/>
                  </a:lnTo>
                  <a:lnTo>
                    <a:pt x="3604259" y="0"/>
                  </a:lnTo>
                  <a:close/>
                </a:path>
              </a:pathLst>
            </a:custGeom>
            <a:solidFill>
              <a:srgbClr val="F1F1F1"/>
            </a:solidFill>
          </p:spPr>
          <p:txBody>
            <a:bodyPr wrap="square" lIns="0" tIns="0" rIns="0" bIns="0" rtlCol="0"/>
            <a:lstStyle/>
            <a:p>
              <a:endParaRPr sz="1350"/>
            </a:p>
          </p:txBody>
        </p:sp>
        <p:sp>
          <p:nvSpPr>
            <p:cNvPr id="79" name="object 79"/>
            <p:cNvSpPr/>
            <p:nvPr/>
          </p:nvSpPr>
          <p:spPr>
            <a:xfrm>
              <a:off x="341375" y="2279903"/>
              <a:ext cx="1085088" cy="1435608"/>
            </a:xfrm>
            <a:prstGeom prst="rect">
              <a:avLst/>
            </a:prstGeom>
            <a:blipFill>
              <a:blip r:embed="rId20" cstate="print"/>
              <a:stretch>
                <a:fillRect/>
              </a:stretch>
            </a:blipFill>
          </p:spPr>
          <p:txBody>
            <a:bodyPr wrap="square" lIns="0" tIns="0" rIns="0" bIns="0" rtlCol="0"/>
            <a:lstStyle/>
            <a:p>
              <a:endParaRPr sz="1350"/>
            </a:p>
          </p:txBody>
        </p:sp>
        <p:sp>
          <p:nvSpPr>
            <p:cNvPr id="80" name="object 80"/>
            <p:cNvSpPr/>
            <p:nvPr/>
          </p:nvSpPr>
          <p:spPr>
            <a:xfrm>
              <a:off x="11869673" y="2430018"/>
              <a:ext cx="322580" cy="398145"/>
            </a:xfrm>
            <a:custGeom>
              <a:avLst/>
              <a:gdLst/>
              <a:ahLst/>
              <a:cxnLst/>
              <a:rect l="l" t="t" r="r" b="b"/>
              <a:pathLst>
                <a:path w="322579" h="398144">
                  <a:moveTo>
                    <a:pt x="177546" y="0"/>
                  </a:moveTo>
                  <a:lnTo>
                    <a:pt x="130351" y="7103"/>
                  </a:lnTo>
                  <a:lnTo>
                    <a:pt x="87940" y="27149"/>
                  </a:lnTo>
                  <a:lnTo>
                    <a:pt x="52006" y="58245"/>
                  </a:lnTo>
                  <a:lnTo>
                    <a:pt x="24242" y="98495"/>
                  </a:lnTo>
                  <a:lnTo>
                    <a:pt x="6342" y="146005"/>
                  </a:lnTo>
                  <a:lnTo>
                    <a:pt x="0" y="198882"/>
                  </a:lnTo>
                  <a:lnTo>
                    <a:pt x="6342" y="251758"/>
                  </a:lnTo>
                  <a:lnTo>
                    <a:pt x="24242" y="299268"/>
                  </a:lnTo>
                  <a:lnTo>
                    <a:pt x="52006" y="339518"/>
                  </a:lnTo>
                  <a:lnTo>
                    <a:pt x="87940" y="370614"/>
                  </a:lnTo>
                  <a:lnTo>
                    <a:pt x="130351" y="390660"/>
                  </a:lnTo>
                  <a:lnTo>
                    <a:pt x="177546" y="397764"/>
                  </a:lnTo>
                  <a:lnTo>
                    <a:pt x="224740" y="390660"/>
                  </a:lnTo>
                  <a:lnTo>
                    <a:pt x="267151" y="370614"/>
                  </a:lnTo>
                  <a:lnTo>
                    <a:pt x="303085" y="339518"/>
                  </a:lnTo>
                  <a:lnTo>
                    <a:pt x="322325" y="311624"/>
                  </a:lnTo>
                  <a:lnTo>
                    <a:pt x="322325" y="86139"/>
                  </a:lnTo>
                  <a:lnTo>
                    <a:pt x="303085" y="58245"/>
                  </a:lnTo>
                  <a:lnTo>
                    <a:pt x="267151" y="27149"/>
                  </a:lnTo>
                  <a:lnTo>
                    <a:pt x="224740" y="7103"/>
                  </a:lnTo>
                  <a:lnTo>
                    <a:pt x="177546" y="0"/>
                  </a:lnTo>
                  <a:close/>
                </a:path>
              </a:pathLst>
            </a:custGeom>
            <a:solidFill>
              <a:srgbClr val="4F81BC"/>
            </a:solidFill>
          </p:spPr>
          <p:txBody>
            <a:bodyPr wrap="square" lIns="0" tIns="0" rIns="0" bIns="0" rtlCol="0"/>
            <a:lstStyle/>
            <a:p>
              <a:endParaRPr sz="1350"/>
            </a:p>
          </p:txBody>
        </p:sp>
        <p:sp>
          <p:nvSpPr>
            <p:cNvPr id="81" name="object 81"/>
            <p:cNvSpPr/>
            <p:nvPr/>
          </p:nvSpPr>
          <p:spPr>
            <a:xfrm>
              <a:off x="11869673" y="2430018"/>
              <a:ext cx="322580" cy="398145"/>
            </a:xfrm>
            <a:custGeom>
              <a:avLst/>
              <a:gdLst/>
              <a:ahLst/>
              <a:cxnLst/>
              <a:rect l="l" t="t" r="r" b="b"/>
              <a:pathLst>
                <a:path w="322579" h="398144">
                  <a:moveTo>
                    <a:pt x="0" y="198882"/>
                  </a:moveTo>
                  <a:lnTo>
                    <a:pt x="6342" y="146005"/>
                  </a:lnTo>
                  <a:lnTo>
                    <a:pt x="24242" y="98495"/>
                  </a:lnTo>
                  <a:lnTo>
                    <a:pt x="52006" y="58245"/>
                  </a:lnTo>
                  <a:lnTo>
                    <a:pt x="87940" y="27149"/>
                  </a:lnTo>
                  <a:lnTo>
                    <a:pt x="130351" y="7103"/>
                  </a:lnTo>
                  <a:lnTo>
                    <a:pt x="177546" y="0"/>
                  </a:lnTo>
                  <a:lnTo>
                    <a:pt x="224740" y="7103"/>
                  </a:lnTo>
                  <a:lnTo>
                    <a:pt x="267151" y="27149"/>
                  </a:lnTo>
                  <a:lnTo>
                    <a:pt x="303085" y="58245"/>
                  </a:lnTo>
                  <a:lnTo>
                    <a:pt x="322325" y="86139"/>
                  </a:lnTo>
                </a:path>
                <a:path w="322579" h="398144">
                  <a:moveTo>
                    <a:pt x="322325" y="311624"/>
                  </a:moveTo>
                  <a:lnTo>
                    <a:pt x="303085" y="339518"/>
                  </a:lnTo>
                  <a:lnTo>
                    <a:pt x="267151" y="370614"/>
                  </a:lnTo>
                  <a:lnTo>
                    <a:pt x="224740" y="390660"/>
                  </a:lnTo>
                  <a:lnTo>
                    <a:pt x="177546" y="397764"/>
                  </a:lnTo>
                  <a:lnTo>
                    <a:pt x="130351" y="390660"/>
                  </a:lnTo>
                  <a:lnTo>
                    <a:pt x="87940" y="370614"/>
                  </a:lnTo>
                  <a:lnTo>
                    <a:pt x="52006" y="339518"/>
                  </a:lnTo>
                  <a:lnTo>
                    <a:pt x="24242" y="299268"/>
                  </a:lnTo>
                  <a:lnTo>
                    <a:pt x="6342" y="251758"/>
                  </a:lnTo>
                  <a:lnTo>
                    <a:pt x="0" y="198882"/>
                  </a:lnTo>
                </a:path>
              </a:pathLst>
            </a:custGeom>
            <a:ln w="25908">
              <a:solidFill>
                <a:srgbClr val="385D89"/>
              </a:solidFill>
            </a:ln>
          </p:spPr>
          <p:txBody>
            <a:bodyPr wrap="square" lIns="0" tIns="0" rIns="0" bIns="0" rtlCol="0"/>
            <a:lstStyle/>
            <a:p>
              <a:endParaRPr sz="1350"/>
            </a:p>
          </p:txBody>
        </p:sp>
      </p:grpSp>
      <p:sp>
        <p:nvSpPr>
          <p:cNvPr id="82" name="object 82"/>
          <p:cNvSpPr txBox="1"/>
          <p:nvPr/>
        </p:nvSpPr>
        <p:spPr>
          <a:xfrm>
            <a:off x="8982646" y="2705100"/>
            <a:ext cx="106204" cy="217367"/>
          </a:xfrm>
          <a:prstGeom prst="rect">
            <a:avLst/>
          </a:prstGeom>
        </p:spPr>
        <p:txBody>
          <a:bodyPr vert="horz" wrap="square" lIns="0" tIns="9525" rIns="0" bIns="0" rtlCol="0">
            <a:spAutoFit/>
          </a:bodyPr>
          <a:lstStyle/>
          <a:p>
            <a:pPr marL="9525">
              <a:spcBef>
                <a:spcPts val="75"/>
              </a:spcBef>
            </a:pPr>
            <a:r>
              <a:rPr sz="1350" dirty="0">
                <a:solidFill>
                  <a:srgbClr val="FFFFFF"/>
                </a:solidFill>
                <a:latin typeface="Calibri"/>
                <a:cs typeface="Calibri"/>
              </a:rPr>
              <a:t>1</a:t>
            </a:r>
            <a:endParaRPr sz="1350">
              <a:latin typeface="Calibri"/>
              <a:cs typeface="Calibri"/>
            </a:endParaRPr>
          </a:p>
        </p:txBody>
      </p:sp>
      <p:grpSp>
        <p:nvGrpSpPr>
          <p:cNvPr id="83" name="object 83"/>
          <p:cNvGrpSpPr/>
          <p:nvPr/>
        </p:nvGrpSpPr>
        <p:grpSpPr>
          <a:xfrm>
            <a:off x="3182065" y="2008203"/>
            <a:ext cx="286226" cy="318135"/>
            <a:chOff x="4242752" y="1534604"/>
            <a:chExt cx="381635" cy="424180"/>
          </a:xfrm>
        </p:grpSpPr>
        <p:sp>
          <p:nvSpPr>
            <p:cNvPr id="84" name="object 84"/>
            <p:cNvSpPr/>
            <p:nvPr/>
          </p:nvSpPr>
          <p:spPr>
            <a:xfrm>
              <a:off x="4255770" y="1547621"/>
              <a:ext cx="355600" cy="398145"/>
            </a:xfrm>
            <a:custGeom>
              <a:avLst/>
              <a:gdLst/>
              <a:ahLst/>
              <a:cxnLst/>
              <a:rect l="l" t="t" r="r" b="b"/>
              <a:pathLst>
                <a:path w="355600" h="398144">
                  <a:moveTo>
                    <a:pt x="177545" y="0"/>
                  </a:moveTo>
                  <a:lnTo>
                    <a:pt x="130351" y="7103"/>
                  </a:lnTo>
                  <a:lnTo>
                    <a:pt x="87940" y="27149"/>
                  </a:lnTo>
                  <a:lnTo>
                    <a:pt x="52006" y="58245"/>
                  </a:lnTo>
                  <a:lnTo>
                    <a:pt x="24242" y="98495"/>
                  </a:lnTo>
                  <a:lnTo>
                    <a:pt x="6342" y="146005"/>
                  </a:lnTo>
                  <a:lnTo>
                    <a:pt x="0" y="198881"/>
                  </a:lnTo>
                  <a:lnTo>
                    <a:pt x="6342" y="251758"/>
                  </a:lnTo>
                  <a:lnTo>
                    <a:pt x="24242" y="299268"/>
                  </a:lnTo>
                  <a:lnTo>
                    <a:pt x="52006" y="339518"/>
                  </a:lnTo>
                  <a:lnTo>
                    <a:pt x="87940" y="370614"/>
                  </a:lnTo>
                  <a:lnTo>
                    <a:pt x="130351" y="390660"/>
                  </a:lnTo>
                  <a:lnTo>
                    <a:pt x="177545" y="397763"/>
                  </a:lnTo>
                  <a:lnTo>
                    <a:pt x="224740" y="390660"/>
                  </a:lnTo>
                  <a:lnTo>
                    <a:pt x="267151" y="370614"/>
                  </a:lnTo>
                  <a:lnTo>
                    <a:pt x="303085" y="339518"/>
                  </a:lnTo>
                  <a:lnTo>
                    <a:pt x="330849" y="299268"/>
                  </a:lnTo>
                  <a:lnTo>
                    <a:pt x="348749" y="251758"/>
                  </a:lnTo>
                  <a:lnTo>
                    <a:pt x="355091" y="198881"/>
                  </a:lnTo>
                  <a:lnTo>
                    <a:pt x="348749" y="146005"/>
                  </a:lnTo>
                  <a:lnTo>
                    <a:pt x="330849" y="98495"/>
                  </a:lnTo>
                  <a:lnTo>
                    <a:pt x="303085" y="58245"/>
                  </a:lnTo>
                  <a:lnTo>
                    <a:pt x="267151" y="27149"/>
                  </a:lnTo>
                  <a:lnTo>
                    <a:pt x="224740" y="7103"/>
                  </a:lnTo>
                  <a:lnTo>
                    <a:pt x="177545" y="0"/>
                  </a:lnTo>
                  <a:close/>
                </a:path>
              </a:pathLst>
            </a:custGeom>
            <a:solidFill>
              <a:srgbClr val="4F81BC"/>
            </a:solidFill>
          </p:spPr>
          <p:txBody>
            <a:bodyPr wrap="square" lIns="0" tIns="0" rIns="0" bIns="0" rtlCol="0"/>
            <a:lstStyle/>
            <a:p>
              <a:endParaRPr sz="1350"/>
            </a:p>
          </p:txBody>
        </p:sp>
        <p:sp>
          <p:nvSpPr>
            <p:cNvPr id="85" name="object 85"/>
            <p:cNvSpPr/>
            <p:nvPr/>
          </p:nvSpPr>
          <p:spPr>
            <a:xfrm>
              <a:off x="4255770" y="1547621"/>
              <a:ext cx="355600" cy="398145"/>
            </a:xfrm>
            <a:custGeom>
              <a:avLst/>
              <a:gdLst/>
              <a:ahLst/>
              <a:cxnLst/>
              <a:rect l="l" t="t" r="r" b="b"/>
              <a:pathLst>
                <a:path w="355600" h="398144">
                  <a:moveTo>
                    <a:pt x="0" y="198881"/>
                  </a:moveTo>
                  <a:lnTo>
                    <a:pt x="6342" y="146005"/>
                  </a:lnTo>
                  <a:lnTo>
                    <a:pt x="24242" y="98495"/>
                  </a:lnTo>
                  <a:lnTo>
                    <a:pt x="52006" y="58245"/>
                  </a:lnTo>
                  <a:lnTo>
                    <a:pt x="87940" y="27149"/>
                  </a:lnTo>
                  <a:lnTo>
                    <a:pt x="130351" y="7103"/>
                  </a:lnTo>
                  <a:lnTo>
                    <a:pt x="177545" y="0"/>
                  </a:lnTo>
                  <a:lnTo>
                    <a:pt x="224740" y="7103"/>
                  </a:lnTo>
                  <a:lnTo>
                    <a:pt x="267151" y="27149"/>
                  </a:lnTo>
                  <a:lnTo>
                    <a:pt x="303085" y="58245"/>
                  </a:lnTo>
                  <a:lnTo>
                    <a:pt x="330849" y="98495"/>
                  </a:lnTo>
                  <a:lnTo>
                    <a:pt x="348749" y="146005"/>
                  </a:lnTo>
                  <a:lnTo>
                    <a:pt x="355091" y="198881"/>
                  </a:lnTo>
                  <a:lnTo>
                    <a:pt x="348749" y="251758"/>
                  </a:lnTo>
                  <a:lnTo>
                    <a:pt x="330849" y="299268"/>
                  </a:lnTo>
                  <a:lnTo>
                    <a:pt x="303085" y="339518"/>
                  </a:lnTo>
                  <a:lnTo>
                    <a:pt x="267151" y="370614"/>
                  </a:lnTo>
                  <a:lnTo>
                    <a:pt x="224740" y="390660"/>
                  </a:lnTo>
                  <a:lnTo>
                    <a:pt x="177545" y="397763"/>
                  </a:lnTo>
                  <a:lnTo>
                    <a:pt x="130351" y="390660"/>
                  </a:lnTo>
                  <a:lnTo>
                    <a:pt x="87940" y="370614"/>
                  </a:lnTo>
                  <a:lnTo>
                    <a:pt x="52006" y="339518"/>
                  </a:lnTo>
                  <a:lnTo>
                    <a:pt x="24242" y="299268"/>
                  </a:lnTo>
                  <a:lnTo>
                    <a:pt x="6342" y="251758"/>
                  </a:lnTo>
                  <a:lnTo>
                    <a:pt x="0" y="198881"/>
                  </a:lnTo>
                  <a:close/>
                </a:path>
              </a:pathLst>
            </a:custGeom>
            <a:ln w="25908">
              <a:solidFill>
                <a:srgbClr val="385D89"/>
              </a:solidFill>
            </a:ln>
          </p:spPr>
          <p:txBody>
            <a:bodyPr wrap="square" lIns="0" tIns="0" rIns="0" bIns="0" rtlCol="0"/>
            <a:lstStyle/>
            <a:p>
              <a:endParaRPr sz="1350"/>
            </a:p>
          </p:txBody>
        </p:sp>
      </p:grpSp>
      <p:sp>
        <p:nvSpPr>
          <p:cNvPr id="86" name="object 86"/>
          <p:cNvSpPr txBox="1"/>
          <p:nvPr/>
        </p:nvSpPr>
        <p:spPr>
          <a:xfrm>
            <a:off x="3271552" y="2042827"/>
            <a:ext cx="106204" cy="217367"/>
          </a:xfrm>
          <a:prstGeom prst="rect">
            <a:avLst/>
          </a:prstGeom>
        </p:spPr>
        <p:txBody>
          <a:bodyPr vert="horz" wrap="square" lIns="0" tIns="9525" rIns="0" bIns="0" rtlCol="0">
            <a:spAutoFit/>
          </a:bodyPr>
          <a:lstStyle/>
          <a:p>
            <a:pPr marL="9525">
              <a:spcBef>
                <a:spcPts val="75"/>
              </a:spcBef>
            </a:pPr>
            <a:r>
              <a:rPr sz="1350" dirty="0">
                <a:solidFill>
                  <a:srgbClr val="FFFFFF"/>
                </a:solidFill>
                <a:latin typeface="Calibri"/>
                <a:cs typeface="Calibri"/>
              </a:rPr>
              <a:t>1</a:t>
            </a:r>
            <a:endParaRPr sz="1350">
              <a:latin typeface="Calibri"/>
              <a:cs typeface="Calibri"/>
            </a:endParaRPr>
          </a:p>
        </p:txBody>
      </p:sp>
      <p:grpSp>
        <p:nvGrpSpPr>
          <p:cNvPr id="87" name="object 87"/>
          <p:cNvGrpSpPr/>
          <p:nvPr/>
        </p:nvGrpSpPr>
        <p:grpSpPr>
          <a:xfrm>
            <a:off x="8380429" y="3384375"/>
            <a:ext cx="286226" cy="318135"/>
            <a:chOff x="11173904" y="3369500"/>
            <a:chExt cx="381635" cy="424180"/>
          </a:xfrm>
        </p:grpSpPr>
        <p:sp>
          <p:nvSpPr>
            <p:cNvPr id="88" name="object 88"/>
            <p:cNvSpPr/>
            <p:nvPr/>
          </p:nvSpPr>
          <p:spPr>
            <a:xfrm>
              <a:off x="11186922" y="3382518"/>
              <a:ext cx="355600" cy="398145"/>
            </a:xfrm>
            <a:custGeom>
              <a:avLst/>
              <a:gdLst/>
              <a:ahLst/>
              <a:cxnLst/>
              <a:rect l="l" t="t" r="r" b="b"/>
              <a:pathLst>
                <a:path w="355600" h="398145">
                  <a:moveTo>
                    <a:pt x="177546" y="0"/>
                  </a:moveTo>
                  <a:lnTo>
                    <a:pt x="130351" y="7103"/>
                  </a:lnTo>
                  <a:lnTo>
                    <a:pt x="87940" y="27149"/>
                  </a:lnTo>
                  <a:lnTo>
                    <a:pt x="52006" y="58245"/>
                  </a:lnTo>
                  <a:lnTo>
                    <a:pt x="24242" y="98495"/>
                  </a:lnTo>
                  <a:lnTo>
                    <a:pt x="6342" y="146005"/>
                  </a:lnTo>
                  <a:lnTo>
                    <a:pt x="0" y="198882"/>
                  </a:lnTo>
                  <a:lnTo>
                    <a:pt x="6342" y="251758"/>
                  </a:lnTo>
                  <a:lnTo>
                    <a:pt x="24242" y="299268"/>
                  </a:lnTo>
                  <a:lnTo>
                    <a:pt x="52006" y="339518"/>
                  </a:lnTo>
                  <a:lnTo>
                    <a:pt x="87940" y="370614"/>
                  </a:lnTo>
                  <a:lnTo>
                    <a:pt x="130351" y="390660"/>
                  </a:lnTo>
                  <a:lnTo>
                    <a:pt x="177546" y="397764"/>
                  </a:lnTo>
                  <a:lnTo>
                    <a:pt x="224740" y="390660"/>
                  </a:lnTo>
                  <a:lnTo>
                    <a:pt x="267151" y="370614"/>
                  </a:lnTo>
                  <a:lnTo>
                    <a:pt x="303085" y="339518"/>
                  </a:lnTo>
                  <a:lnTo>
                    <a:pt x="330849" y="299268"/>
                  </a:lnTo>
                  <a:lnTo>
                    <a:pt x="348749" y="251758"/>
                  </a:lnTo>
                  <a:lnTo>
                    <a:pt x="355092" y="198882"/>
                  </a:lnTo>
                  <a:lnTo>
                    <a:pt x="348749" y="146005"/>
                  </a:lnTo>
                  <a:lnTo>
                    <a:pt x="330849" y="98495"/>
                  </a:lnTo>
                  <a:lnTo>
                    <a:pt x="303085" y="58245"/>
                  </a:lnTo>
                  <a:lnTo>
                    <a:pt x="267151" y="27149"/>
                  </a:lnTo>
                  <a:lnTo>
                    <a:pt x="224740" y="7103"/>
                  </a:lnTo>
                  <a:lnTo>
                    <a:pt x="177546" y="0"/>
                  </a:lnTo>
                  <a:close/>
                </a:path>
              </a:pathLst>
            </a:custGeom>
            <a:solidFill>
              <a:srgbClr val="4F81BC"/>
            </a:solidFill>
          </p:spPr>
          <p:txBody>
            <a:bodyPr wrap="square" lIns="0" tIns="0" rIns="0" bIns="0" rtlCol="0"/>
            <a:lstStyle/>
            <a:p>
              <a:endParaRPr sz="1350"/>
            </a:p>
          </p:txBody>
        </p:sp>
        <p:sp>
          <p:nvSpPr>
            <p:cNvPr id="89" name="object 89"/>
            <p:cNvSpPr/>
            <p:nvPr/>
          </p:nvSpPr>
          <p:spPr>
            <a:xfrm>
              <a:off x="11186922" y="3382518"/>
              <a:ext cx="355600" cy="398145"/>
            </a:xfrm>
            <a:custGeom>
              <a:avLst/>
              <a:gdLst/>
              <a:ahLst/>
              <a:cxnLst/>
              <a:rect l="l" t="t" r="r" b="b"/>
              <a:pathLst>
                <a:path w="355600" h="398145">
                  <a:moveTo>
                    <a:pt x="0" y="198882"/>
                  </a:moveTo>
                  <a:lnTo>
                    <a:pt x="6342" y="146005"/>
                  </a:lnTo>
                  <a:lnTo>
                    <a:pt x="24242" y="98495"/>
                  </a:lnTo>
                  <a:lnTo>
                    <a:pt x="52006" y="58245"/>
                  </a:lnTo>
                  <a:lnTo>
                    <a:pt x="87940" y="27149"/>
                  </a:lnTo>
                  <a:lnTo>
                    <a:pt x="130351" y="7103"/>
                  </a:lnTo>
                  <a:lnTo>
                    <a:pt x="177546" y="0"/>
                  </a:lnTo>
                  <a:lnTo>
                    <a:pt x="224740" y="7103"/>
                  </a:lnTo>
                  <a:lnTo>
                    <a:pt x="267151" y="27149"/>
                  </a:lnTo>
                  <a:lnTo>
                    <a:pt x="303085" y="58245"/>
                  </a:lnTo>
                  <a:lnTo>
                    <a:pt x="330849" y="98495"/>
                  </a:lnTo>
                  <a:lnTo>
                    <a:pt x="348749" y="146005"/>
                  </a:lnTo>
                  <a:lnTo>
                    <a:pt x="355092" y="198882"/>
                  </a:lnTo>
                  <a:lnTo>
                    <a:pt x="348749" y="251758"/>
                  </a:lnTo>
                  <a:lnTo>
                    <a:pt x="330849" y="299268"/>
                  </a:lnTo>
                  <a:lnTo>
                    <a:pt x="303085" y="339518"/>
                  </a:lnTo>
                  <a:lnTo>
                    <a:pt x="267151" y="370614"/>
                  </a:lnTo>
                  <a:lnTo>
                    <a:pt x="224740" y="390660"/>
                  </a:lnTo>
                  <a:lnTo>
                    <a:pt x="177546" y="397764"/>
                  </a:lnTo>
                  <a:lnTo>
                    <a:pt x="130351" y="390660"/>
                  </a:lnTo>
                  <a:lnTo>
                    <a:pt x="87940" y="370614"/>
                  </a:lnTo>
                  <a:lnTo>
                    <a:pt x="52006" y="339518"/>
                  </a:lnTo>
                  <a:lnTo>
                    <a:pt x="24242" y="299268"/>
                  </a:lnTo>
                  <a:lnTo>
                    <a:pt x="6342" y="251758"/>
                  </a:lnTo>
                  <a:lnTo>
                    <a:pt x="0" y="198882"/>
                  </a:lnTo>
                  <a:close/>
                </a:path>
              </a:pathLst>
            </a:custGeom>
            <a:ln w="25908">
              <a:solidFill>
                <a:srgbClr val="385D89"/>
              </a:solidFill>
            </a:ln>
          </p:spPr>
          <p:txBody>
            <a:bodyPr wrap="square" lIns="0" tIns="0" rIns="0" bIns="0" rtlCol="0"/>
            <a:lstStyle/>
            <a:p>
              <a:endParaRPr sz="1350"/>
            </a:p>
          </p:txBody>
        </p:sp>
      </p:grpSp>
      <p:sp>
        <p:nvSpPr>
          <p:cNvPr id="90" name="object 90"/>
          <p:cNvSpPr txBox="1"/>
          <p:nvPr/>
        </p:nvSpPr>
        <p:spPr>
          <a:xfrm>
            <a:off x="8470582" y="3419475"/>
            <a:ext cx="106204" cy="217367"/>
          </a:xfrm>
          <a:prstGeom prst="rect">
            <a:avLst/>
          </a:prstGeom>
        </p:spPr>
        <p:txBody>
          <a:bodyPr vert="horz" wrap="square" lIns="0" tIns="9525" rIns="0" bIns="0" rtlCol="0">
            <a:spAutoFit/>
          </a:bodyPr>
          <a:lstStyle/>
          <a:p>
            <a:pPr marL="9525">
              <a:spcBef>
                <a:spcPts val="75"/>
              </a:spcBef>
            </a:pPr>
            <a:r>
              <a:rPr sz="1350" dirty="0">
                <a:solidFill>
                  <a:srgbClr val="FFFFFF"/>
                </a:solidFill>
                <a:latin typeface="Calibri"/>
                <a:cs typeface="Calibri"/>
              </a:rPr>
              <a:t>2</a:t>
            </a:r>
            <a:endParaRPr sz="1350">
              <a:latin typeface="Calibri"/>
              <a:cs typeface="Calibri"/>
            </a:endParaRPr>
          </a:p>
        </p:txBody>
      </p:sp>
      <p:grpSp>
        <p:nvGrpSpPr>
          <p:cNvPr id="91" name="object 91"/>
          <p:cNvGrpSpPr/>
          <p:nvPr/>
        </p:nvGrpSpPr>
        <p:grpSpPr>
          <a:xfrm>
            <a:off x="4287345" y="3512391"/>
            <a:ext cx="287179" cy="319088"/>
            <a:chOff x="5716460" y="3540188"/>
            <a:chExt cx="382905" cy="425450"/>
          </a:xfrm>
        </p:grpSpPr>
        <p:sp>
          <p:nvSpPr>
            <p:cNvPr id="92" name="object 92"/>
            <p:cNvSpPr/>
            <p:nvPr/>
          </p:nvSpPr>
          <p:spPr>
            <a:xfrm>
              <a:off x="5729477" y="3553206"/>
              <a:ext cx="356870" cy="399415"/>
            </a:xfrm>
            <a:custGeom>
              <a:avLst/>
              <a:gdLst/>
              <a:ahLst/>
              <a:cxnLst/>
              <a:rect l="l" t="t" r="r" b="b"/>
              <a:pathLst>
                <a:path w="356870" h="399414">
                  <a:moveTo>
                    <a:pt x="178308" y="0"/>
                  </a:moveTo>
                  <a:lnTo>
                    <a:pt x="130924" y="7133"/>
                  </a:lnTo>
                  <a:lnTo>
                    <a:pt x="88335" y="27262"/>
                  </a:lnTo>
                  <a:lnTo>
                    <a:pt x="52244" y="58483"/>
                  </a:lnTo>
                  <a:lnTo>
                    <a:pt x="24355" y="98890"/>
                  </a:lnTo>
                  <a:lnTo>
                    <a:pt x="6372" y="146579"/>
                  </a:lnTo>
                  <a:lnTo>
                    <a:pt x="0" y="199644"/>
                  </a:lnTo>
                  <a:lnTo>
                    <a:pt x="6372" y="252708"/>
                  </a:lnTo>
                  <a:lnTo>
                    <a:pt x="24355" y="300397"/>
                  </a:lnTo>
                  <a:lnTo>
                    <a:pt x="52244" y="340804"/>
                  </a:lnTo>
                  <a:lnTo>
                    <a:pt x="88335" y="372025"/>
                  </a:lnTo>
                  <a:lnTo>
                    <a:pt x="130924" y="392154"/>
                  </a:lnTo>
                  <a:lnTo>
                    <a:pt x="178308" y="399288"/>
                  </a:lnTo>
                  <a:lnTo>
                    <a:pt x="225691" y="392154"/>
                  </a:lnTo>
                  <a:lnTo>
                    <a:pt x="268280" y="372025"/>
                  </a:lnTo>
                  <a:lnTo>
                    <a:pt x="304371" y="340804"/>
                  </a:lnTo>
                  <a:lnTo>
                    <a:pt x="332260" y="300397"/>
                  </a:lnTo>
                  <a:lnTo>
                    <a:pt x="350243" y="252708"/>
                  </a:lnTo>
                  <a:lnTo>
                    <a:pt x="356616" y="199644"/>
                  </a:lnTo>
                  <a:lnTo>
                    <a:pt x="350243" y="146579"/>
                  </a:lnTo>
                  <a:lnTo>
                    <a:pt x="332260" y="98890"/>
                  </a:lnTo>
                  <a:lnTo>
                    <a:pt x="304371" y="58483"/>
                  </a:lnTo>
                  <a:lnTo>
                    <a:pt x="268280" y="27262"/>
                  </a:lnTo>
                  <a:lnTo>
                    <a:pt x="225691" y="7133"/>
                  </a:lnTo>
                  <a:lnTo>
                    <a:pt x="178308" y="0"/>
                  </a:lnTo>
                  <a:close/>
                </a:path>
              </a:pathLst>
            </a:custGeom>
            <a:solidFill>
              <a:srgbClr val="4F81BC"/>
            </a:solidFill>
          </p:spPr>
          <p:txBody>
            <a:bodyPr wrap="square" lIns="0" tIns="0" rIns="0" bIns="0" rtlCol="0"/>
            <a:lstStyle/>
            <a:p>
              <a:endParaRPr sz="1350"/>
            </a:p>
          </p:txBody>
        </p:sp>
        <p:sp>
          <p:nvSpPr>
            <p:cNvPr id="93" name="object 93"/>
            <p:cNvSpPr/>
            <p:nvPr/>
          </p:nvSpPr>
          <p:spPr>
            <a:xfrm>
              <a:off x="5729477" y="3553206"/>
              <a:ext cx="356870" cy="399415"/>
            </a:xfrm>
            <a:custGeom>
              <a:avLst/>
              <a:gdLst/>
              <a:ahLst/>
              <a:cxnLst/>
              <a:rect l="l" t="t" r="r" b="b"/>
              <a:pathLst>
                <a:path w="356870" h="399414">
                  <a:moveTo>
                    <a:pt x="0" y="199644"/>
                  </a:moveTo>
                  <a:lnTo>
                    <a:pt x="6372" y="146579"/>
                  </a:lnTo>
                  <a:lnTo>
                    <a:pt x="24355" y="98890"/>
                  </a:lnTo>
                  <a:lnTo>
                    <a:pt x="52244" y="58483"/>
                  </a:lnTo>
                  <a:lnTo>
                    <a:pt x="88335" y="27262"/>
                  </a:lnTo>
                  <a:lnTo>
                    <a:pt x="130924" y="7133"/>
                  </a:lnTo>
                  <a:lnTo>
                    <a:pt x="178308" y="0"/>
                  </a:lnTo>
                  <a:lnTo>
                    <a:pt x="225691" y="7133"/>
                  </a:lnTo>
                  <a:lnTo>
                    <a:pt x="268280" y="27262"/>
                  </a:lnTo>
                  <a:lnTo>
                    <a:pt x="304371" y="58483"/>
                  </a:lnTo>
                  <a:lnTo>
                    <a:pt x="332260" y="98890"/>
                  </a:lnTo>
                  <a:lnTo>
                    <a:pt x="350243" y="146579"/>
                  </a:lnTo>
                  <a:lnTo>
                    <a:pt x="356616" y="199644"/>
                  </a:lnTo>
                  <a:lnTo>
                    <a:pt x="350243" y="252708"/>
                  </a:lnTo>
                  <a:lnTo>
                    <a:pt x="332260" y="300397"/>
                  </a:lnTo>
                  <a:lnTo>
                    <a:pt x="304371" y="340804"/>
                  </a:lnTo>
                  <a:lnTo>
                    <a:pt x="268280" y="372025"/>
                  </a:lnTo>
                  <a:lnTo>
                    <a:pt x="225691" y="392154"/>
                  </a:lnTo>
                  <a:lnTo>
                    <a:pt x="178308" y="399288"/>
                  </a:lnTo>
                  <a:lnTo>
                    <a:pt x="130924" y="392154"/>
                  </a:lnTo>
                  <a:lnTo>
                    <a:pt x="88335" y="372025"/>
                  </a:lnTo>
                  <a:lnTo>
                    <a:pt x="52244" y="340804"/>
                  </a:lnTo>
                  <a:lnTo>
                    <a:pt x="24355" y="300397"/>
                  </a:lnTo>
                  <a:lnTo>
                    <a:pt x="6372" y="252708"/>
                  </a:lnTo>
                  <a:lnTo>
                    <a:pt x="0" y="199644"/>
                  </a:lnTo>
                  <a:close/>
                </a:path>
              </a:pathLst>
            </a:custGeom>
            <a:ln w="25908">
              <a:solidFill>
                <a:srgbClr val="385D89"/>
              </a:solidFill>
            </a:ln>
          </p:spPr>
          <p:txBody>
            <a:bodyPr wrap="square" lIns="0" tIns="0" rIns="0" bIns="0" rtlCol="0"/>
            <a:lstStyle/>
            <a:p>
              <a:endParaRPr sz="1350"/>
            </a:p>
          </p:txBody>
        </p:sp>
      </p:grpSp>
      <p:sp>
        <p:nvSpPr>
          <p:cNvPr id="94" name="object 94"/>
          <p:cNvSpPr txBox="1"/>
          <p:nvPr/>
        </p:nvSpPr>
        <p:spPr>
          <a:xfrm>
            <a:off x="4377976" y="3548158"/>
            <a:ext cx="106204" cy="217367"/>
          </a:xfrm>
          <a:prstGeom prst="rect">
            <a:avLst/>
          </a:prstGeom>
        </p:spPr>
        <p:txBody>
          <a:bodyPr vert="horz" wrap="square" lIns="0" tIns="9525" rIns="0" bIns="0" rtlCol="0">
            <a:spAutoFit/>
          </a:bodyPr>
          <a:lstStyle/>
          <a:p>
            <a:pPr marL="9525">
              <a:spcBef>
                <a:spcPts val="75"/>
              </a:spcBef>
            </a:pPr>
            <a:r>
              <a:rPr sz="1350" dirty="0">
                <a:solidFill>
                  <a:srgbClr val="FFFFFF"/>
                </a:solidFill>
                <a:latin typeface="Calibri"/>
                <a:cs typeface="Calibri"/>
              </a:rPr>
              <a:t>2</a:t>
            </a:r>
            <a:endParaRPr sz="1350">
              <a:latin typeface="Calibri"/>
              <a:cs typeface="Calibri"/>
            </a:endParaRPr>
          </a:p>
        </p:txBody>
      </p:sp>
      <p:grpSp>
        <p:nvGrpSpPr>
          <p:cNvPr id="95" name="object 95"/>
          <p:cNvGrpSpPr/>
          <p:nvPr/>
        </p:nvGrpSpPr>
        <p:grpSpPr>
          <a:xfrm>
            <a:off x="476584" y="3938730"/>
            <a:ext cx="286226" cy="319088"/>
            <a:chOff x="635444" y="4108640"/>
            <a:chExt cx="381635" cy="425450"/>
          </a:xfrm>
        </p:grpSpPr>
        <p:sp>
          <p:nvSpPr>
            <p:cNvPr id="96" name="object 96"/>
            <p:cNvSpPr/>
            <p:nvPr/>
          </p:nvSpPr>
          <p:spPr>
            <a:xfrm>
              <a:off x="648461" y="4121658"/>
              <a:ext cx="355600" cy="399415"/>
            </a:xfrm>
            <a:custGeom>
              <a:avLst/>
              <a:gdLst/>
              <a:ahLst/>
              <a:cxnLst/>
              <a:rect l="l" t="t" r="r" b="b"/>
              <a:pathLst>
                <a:path w="355600" h="399414">
                  <a:moveTo>
                    <a:pt x="177546" y="0"/>
                  </a:moveTo>
                  <a:lnTo>
                    <a:pt x="130346" y="7133"/>
                  </a:lnTo>
                  <a:lnTo>
                    <a:pt x="87934" y="27262"/>
                  </a:lnTo>
                  <a:lnTo>
                    <a:pt x="52001" y="58483"/>
                  </a:lnTo>
                  <a:lnTo>
                    <a:pt x="24240" y="98890"/>
                  </a:lnTo>
                  <a:lnTo>
                    <a:pt x="6342" y="146579"/>
                  </a:lnTo>
                  <a:lnTo>
                    <a:pt x="0" y="199644"/>
                  </a:lnTo>
                  <a:lnTo>
                    <a:pt x="6342" y="252708"/>
                  </a:lnTo>
                  <a:lnTo>
                    <a:pt x="24240" y="300397"/>
                  </a:lnTo>
                  <a:lnTo>
                    <a:pt x="52001" y="340804"/>
                  </a:lnTo>
                  <a:lnTo>
                    <a:pt x="87934" y="372025"/>
                  </a:lnTo>
                  <a:lnTo>
                    <a:pt x="130346" y="392154"/>
                  </a:lnTo>
                  <a:lnTo>
                    <a:pt x="177546" y="399288"/>
                  </a:lnTo>
                  <a:lnTo>
                    <a:pt x="224745" y="392154"/>
                  </a:lnTo>
                  <a:lnTo>
                    <a:pt x="267157" y="372025"/>
                  </a:lnTo>
                  <a:lnTo>
                    <a:pt x="303090" y="340804"/>
                  </a:lnTo>
                  <a:lnTo>
                    <a:pt x="330851" y="300397"/>
                  </a:lnTo>
                  <a:lnTo>
                    <a:pt x="348749" y="252708"/>
                  </a:lnTo>
                  <a:lnTo>
                    <a:pt x="355091" y="199644"/>
                  </a:lnTo>
                  <a:lnTo>
                    <a:pt x="348749" y="146579"/>
                  </a:lnTo>
                  <a:lnTo>
                    <a:pt x="330851" y="98890"/>
                  </a:lnTo>
                  <a:lnTo>
                    <a:pt x="303090" y="58483"/>
                  </a:lnTo>
                  <a:lnTo>
                    <a:pt x="267157" y="27262"/>
                  </a:lnTo>
                  <a:lnTo>
                    <a:pt x="224745" y="7133"/>
                  </a:lnTo>
                  <a:lnTo>
                    <a:pt x="177546" y="0"/>
                  </a:lnTo>
                  <a:close/>
                </a:path>
              </a:pathLst>
            </a:custGeom>
            <a:solidFill>
              <a:srgbClr val="FFFF00"/>
            </a:solidFill>
          </p:spPr>
          <p:txBody>
            <a:bodyPr wrap="square" lIns="0" tIns="0" rIns="0" bIns="0" rtlCol="0"/>
            <a:lstStyle/>
            <a:p>
              <a:endParaRPr sz="1350"/>
            </a:p>
          </p:txBody>
        </p:sp>
        <p:sp>
          <p:nvSpPr>
            <p:cNvPr id="97" name="object 97"/>
            <p:cNvSpPr/>
            <p:nvPr/>
          </p:nvSpPr>
          <p:spPr>
            <a:xfrm>
              <a:off x="648461" y="4121658"/>
              <a:ext cx="355600" cy="399415"/>
            </a:xfrm>
            <a:custGeom>
              <a:avLst/>
              <a:gdLst/>
              <a:ahLst/>
              <a:cxnLst/>
              <a:rect l="l" t="t" r="r" b="b"/>
              <a:pathLst>
                <a:path w="355600" h="399414">
                  <a:moveTo>
                    <a:pt x="0" y="199644"/>
                  </a:moveTo>
                  <a:lnTo>
                    <a:pt x="6342" y="146579"/>
                  </a:lnTo>
                  <a:lnTo>
                    <a:pt x="24240" y="98890"/>
                  </a:lnTo>
                  <a:lnTo>
                    <a:pt x="52001" y="58483"/>
                  </a:lnTo>
                  <a:lnTo>
                    <a:pt x="87934" y="27262"/>
                  </a:lnTo>
                  <a:lnTo>
                    <a:pt x="130346" y="7133"/>
                  </a:lnTo>
                  <a:lnTo>
                    <a:pt x="177546" y="0"/>
                  </a:lnTo>
                  <a:lnTo>
                    <a:pt x="224745" y="7133"/>
                  </a:lnTo>
                  <a:lnTo>
                    <a:pt x="267157" y="27262"/>
                  </a:lnTo>
                  <a:lnTo>
                    <a:pt x="303090" y="58483"/>
                  </a:lnTo>
                  <a:lnTo>
                    <a:pt x="330851" y="98890"/>
                  </a:lnTo>
                  <a:lnTo>
                    <a:pt x="348749" y="146579"/>
                  </a:lnTo>
                  <a:lnTo>
                    <a:pt x="355091" y="199644"/>
                  </a:lnTo>
                  <a:lnTo>
                    <a:pt x="348749" y="252708"/>
                  </a:lnTo>
                  <a:lnTo>
                    <a:pt x="330851" y="300397"/>
                  </a:lnTo>
                  <a:lnTo>
                    <a:pt x="303090" y="340804"/>
                  </a:lnTo>
                  <a:lnTo>
                    <a:pt x="267157" y="372025"/>
                  </a:lnTo>
                  <a:lnTo>
                    <a:pt x="224745" y="392154"/>
                  </a:lnTo>
                  <a:lnTo>
                    <a:pt x="177546" y="399288"/>
                  </a:lnTo>
                  <a:lnTo>
                    <a:pt x="130346" y="392154"/>
                  </a:lnTo>
                  <a:lnTo>
                    <a:pt x="87934" y="372025"/>
                  </a:lnTo>
                  <a:lnTo>
                    <a:pt x="52001" y="340804"/>
                  </a:lnTo>
                  <a:lnTo>
                    <a:pt x="24240" y="300397"/>
                  </a:lnTo>
                  <a:lnTo>
                    <a:pt x="6342" y="252708"/>
                  </a:lnTo>
                  <a:lnTo>
                    <a:pt x="0" y="199644"/>
                  </a:lnTo>
                  <a:close/>
                </a:path>
              </a:pathLst>
            </a:custGeom>
            <a:ln w="25907">
              <a:solidFill>
                <a:srgbClr val="C00000"/>
              </a:solidFill>
            </a:ln>
          </p:spPr>
          <p:txBody>
            <a:bodyPr wrap="square" lIns="0" tIns="0" rIns="0" bIns="0" rtlCol="0"/>
            <a:lstStyle/>
            <a:p>
              <a:endParaRPr sz="1350"/>
            </a:p>
          </p:txBody>
        </p:sp>
      </p:grpSp>
      <p:sp>
        <p:nvSpPr>
          <p:cNvPr id="98" name="object 98"/>
          <p:cNvSpPr txBox="1"/>
          <p:nvPr/>
        </p:nvSpPr>
        <p:spPr>
          <a:xfrm>
            <a:off x="566319" y="3974497"/>
            <a:ext cx="106204" cy="217367"/>
          </a:xfrm>
          <a:prstGeom prst="rect">
            <a:avLst/>
          </a:prstGeom>
        </p:spPr>
        <p:txBody>
          <a:bodyPr vert="horz" wrap="square" lIns="0" tIns="9525" rIns="0" bIns="0" rtlCol="0">
            <a:spAutoFit/>
          </a:bodyPr>
          <a:lstStyle/>
          <a:p>
            <a:pPr marL="9525">
              <a:spcBef>
                <a:spcPts val="75"/>
              </a:spcBef>
            </a:pPr>
            <a:r>
              <a:rPr sz="1350" dirty="0">
                <a:solidFill>
                  <a:srgbClr val="0000FF"/>
                </a:solidFill>
                <a:latin typeface="Calibri"/>
                <a:cs typeface="Calibri"/>
              </a:rPr>
              <a:t>4</a:t>
            </a:r>
            <a:endParaRPr sz="1350">
              <a:latin typeface="Calibri"/>
              <a:cs typeface="Calibri"/>
            </a:endParaRPr>
          </a:p>
        </p:txBody>
      </p:sp>
      <p:grpSp>
        <p:nvGrpSpPr>
          <p:cNvPr id="99" name="object 99"/>
          <p:cNvGrpSpPr/>
          <p:nvPr/>
        </p:nvGrpSpPr>
        <p:grpSpPr>
          <a:xfrm>
            <a:off x="5566362" y="5536644"/>
            <a:ext cx="564833" cy="319088"/>
            <a:chOff x="7421816" y="6239192"/>
            <a:chExt cx="753110" cy="425450"/>
          </a:xfrm>
        </p:grpSpPr>
        <p:sp>
          <p:nvSpPr>
            <p:cNvPr id="100" name="object 100"/>
            <p:cNvSpPr/>
            <p:nvPr/>
          </p:nvSpPr>
          <p:spPr>
            <a:xfrm>
              <a:off x="7434834" y="6252209"/>
              <a:ext cx="727075" cy="399415"/>
            </a:xfrm>
            <a:custGeom>
              <a:avLst/>
              <a:gdLst/>
              <a:ahLst/>
              <a:cxnLst/>
              <a:rect l="l" t="t" r="r" b="b"/>
              <a:pathLst>
                <a:path w="727075" h="399415">
                  <a:moveTo>
                    <a:pt x="363474" y="0"/>
                  </a:moveTo>
                  <a:lnTo>
                    <a:pt x="304505" y="2612"/>
                  </a:lnTo>
                  <a:lnTo>
                    <a:pt x="248570" y="10177"/>
                  </a:lnTo>
                  <a:lnTo>
                    <a:pt x="196416" y="22283"/>
                  </a:lnTo>
                  <a:lnTo>
                    <a:pt x="148791" y="38519"/>
                  </a:lnTo>
                  <a:lnTo>
                    <a:pt x="106441" y="58473"/>
                  </a:lnTo>
                  <a:lnTo>
                    <a:pt x="70116" y="81736"/>
                  </a:lnTo>
                  <a:lnTo>
                    <a:pt x="40561" y="107895"/>
                  </a:lnTo>
                  <a:lnTo>
                    <a:pt x="4756" y="167260"/>
                  </a:lnTo>
                  <a:lnTo>
                    <a:pt x="0" y="199643"/>
                  </a:lnTo>
                  <a:lnTo>
                    <a:pt x="4756" y="232027"/>
                  </a:lnTo>
                  <a:lnTo>
                    <a:pt x="40561" y="291392"/>
                  </a:lnTo>
                  <a:lnTo>
                    <a:pt x="70116" y="317551"/>
                  </a:lnTo>
                  <a:lnTo>
                    <a:pt x="106441" y="340814"/>
                  </a:lnTo>
                  <a:lnTo>
                    <a:pt x="148791" y="360768"/>
                  </a:lnTo>
                  <a:lnTo>
                    <a:pt x="196416" y="377004"/>
                  </a:lnTo>
                  <a:lnTo>
                    <a:pt x="248570" y="389110"/>
                  </a:lnTo>
                  <a:lnTo>
                    <a:pt x="304505" y="396675"/>
                  </a:lnTo>
                  <a:lnTo>
                    <a:pt x="363474" y="399287"/>
                  </a:lnTo>
                  <a:lnTo>
                    <a:pt x="422442" y="396675"/>
                  </a:lnTo>
                  <a:lnTo>
                    <a:pt x="478377" y="389110"/>
                  </a:lnTo>
                  <a:lnTo>
                    <a:pt x="530531" y="377004"/>
                  </a:lnTo>
                  <a:lnTo>
                    <a:pt x="578156" y="360768"/>
                  </a:lnTo>
                  <a:lnTo>
                    <a:pt x="620506" y="340814"/>
                  </a:lnTo>
                  <a:lnTo>
                    <a:pt x="656831" y="317551"/>
                  </a:lnTo>
                  <a:lnTo>
                    <a:pt x="686386" y="291392"/>
                  </a:lnTo>
                  <a:lnTo>
                    <a:pt x="722191" y="232027"/>
                  </a:lnTo>
                  <a:lnTo>
                    <a:pt x="726948" y="199643"/>
                  </a:lnTo>
                  <a:lnTo>
                    <a:pt x="722191" y="167260"/>
                  </a:lnTo>
                  <a:lnTo>
                    <a:pt x="686386" y="107895"/>
                  </a:lnTo>
                  <a:lnTo>
                    <a:pt x="656831" y="81736"/>
                  </a:lnTo>
                  <a:lnTo>
                    <a:pt x="620506" y="58473"/>
                  </a:lnTo>
                  <a:lnTo>
                    <a:pt x="578156" y="38519"/>
                  </a:lnTo>
                  <a:lnTo>
                    <a:pt x="530531" y="22283"/>
                  </a:lnTo>
                  <a:lnTo>
                    <a:pt x="478377" y="10177"/>
                  </a:lnTo>
                  <a:lnTo>
                    <a:pt x="422442" y="2612"/>
                  </a:lnTo>
                  <a:lnTo>
                    <a:pt x="363474" y="0"/>
                  </a:lnTo>
                  <a:close/>
                </a:path>
              </a:pathLst>
            </a:custGeom>
            <a:solidFill>
              <a:srgbClr val="FFFF00"/>
            </a:solidFill>
          </p:spPr>
          <p:txBody>
            <a:bodyPr wrap="square" lIns="0" tIns="0" rIns="0" bIns="0" rtlCol="0"/>
            <a:lstStyle/>
            <a:p>
              <a:endParaRPr sz="1350"/>
            </a:p>
          </p:txBody>
        </p:sp>
        <p:sp>
          <p:nvSpPr>
            <p:cNvPr id="101" name="object 101"/>
            <p:cNvSpPr/>
            <p:nvPr/>
          </p:nvSpPr>
          <p:spPr>
            <a:xfrm>
              <a:off x="7434834" y="6252209"/>
              <a:ext cx="727075" cy="399415"/>
            </a:xfrm>
            <a:custGeom>
              <a:avLst/>
              <a:gdLst/>
              <a:ahLst/>
              <a:cxnLst/>
              <a:rect l="l" t="t" r="r" b="b"/>
              <a:pathLst>
                <a:path w="727075" h="399415">
                  <a:moveTo>
                    <a:pt x="0" y="199643"/>
                  </a:moveTo>
                  <a:lnTo>
                    <a:pt x="18525" y="136540"/>
                  </a:lnTo>
                  <a:lnTo>
                    <a:pt x="70116" y="81736"/>
                  </a:lnTo>
                  <a:lnTo>
                    <a:pt x="106441" y="58473"/>
                  </a:lnTo>
                  <a:lnTo>
                    <a:pt x="148791" y="38519"/>
                  </a:lnTo>
                  <a:lnTo>
                    <a:pt x="196416" y="22283"/>
                  </a:lnTo>
                  <a:lnTo>
                    <a:pt x="248570" y="10177"/>
                  </a:lnTo>
                  <a:lnTo>
                    <a:pt x="304505" y="2612"/>
                  </a:lnTo>
                  <a:lnTo>
                    <a:pt x="363474" y="0"/>
                  </a:lnTo>
                  <a:lnTo>
                    <a:pt x="422442" y="2612"/>
                  </a:lnTo>
                  <a:lnTo>
                    <a:pt x="478377" y="10177"/>
                  </a:lnTo>
                  <a:lnTo>
                    <a:pt x="530531" y="22283"/>
                  </a:lnTo>
                  <a:lnTo>
                    <a:pt x="578156" y="38519"/>
                  </a:lnTo>
                  <a:lnTo>
                    <a:pt x="620506" y="58473"/>
                  </a:lnTo>
                  <a:lnTo>
                    <a:pt x="656831" y="81736"/>
                  </a:lnTo>
                  <a:lnTo>
                    <a:pt x="686386" y="107895"/>
                  </a:lnTo>
                  <a:lnTo>
                    <a:pt x="722191" y="167260"/>
                  </a:lnTo>
                  <a:lnTo>
                    <a:pt x="726948" y="199643"/>
                  </a:lnTo>
                  <a:lnTo>
                    <a:pt x="722191" y="232027"/>
                  </a:lnTo>
                  <a:lnTo>
                    <a:pt x="686386" y="291392"/>
                  </a:lnTo>
                  <a:lnTo>
                    <a:pt x="656831" y="317551"/>
                  </a:lnTo>
                  <a:lnTo>
                    <a:pt x="620506" y="340814"/>
                  </a:lnTo>
                  <a:lnTo>
                    <a:pt x="578156" y="360768"/>
                  </a:lnTo>
                  <a:lnTo>
                    <a:pt x="530531" y="377004"/>
                  </a:lnTo>
                  <a:lnTo>
                    <a:pt x="478377" y="389110"/>
                  </a:lnTo>
                  <a:lnTo>
                    <a:pt x="422442" y="396675"/>
                  </a:lnTo>
                  <a:lnTo>
                    <a:pt x="363474" y="399287"/>
                  </a:lnTo>
                  <a:lnTo>
                    <a:pt x="304505" y="396675"/>
                  </a:lnTo>
                  <a:lnTo>
                    <a:pt x="248570" y="389110"/>
                  </a:lnTo>
                  <a:lnTo>
                    <a:pt x="196416" y="377004"/>
                  </a:lnTo>
                  <a:lnTo>
                    <a:pt x="148791" y="360768"/>
                  </a:lnTo>
                  <a:lnTo>
                    <a:pt x="106441" y="340814"/>
                  </a:lnTo>
                  <a:lnTo>
                    <a:pt x="70116" y="317551"/>
                  </a:lnTo>
                  <a:lnTo>
                    <a:pt x="40561" y="291392"/>
                  </a:lnTo>
                  <a:lnTo>
                    <a:pt x="4756" y="232027"/>
                  </a:lnTo>
                  <a:lnTo>
                    <a:pt x="0" y="199643"/>
                  </a:lnTo>
                  <a:close/>
                </a:path>
              </a:pathLst>
            </a:custGeom>
            <a:ln w="25908">
              <a:solidFill>
                <a:srgbClr val="C00000"/>
              </a:solidFill>
            </a:ln>
          </p:spPr>
          <p:txBody>
            <a:bodyPr wrap="square" lIns="0" tIns="0" rIns="0" bIns="0" rtlCol="0"/>
            <a:lstStyle/>
            <a:p>
              <a:endParaRPr sz="1350"/>
            </a:p>
          </p:txBody>
        </p:sp>
      </p:grpSp>
      <p:sp>
        <p:nvSpPr>
          <p:cNvPr id="102" name="object 102"/>
          <p:cNvSpPr txBox="1"/>
          <p:nvPr/>
        </p:nvSpPr>
        <p:spPr>
          <a:xfrm>
            <a:off x="5750052" y="5572659"/>
            <a:ext cx="197644" cy="217367"/>
          </a:xfrm>
          <a:prstGeom prst="rect">
            <a:avLst/>
          </a:prstGeom>
        </p:spPr>
        <p:txBody>
          <a:bodyPr vert="horz" wrap="square" lIns="0" tIns="9525" rIns="0" bIns="0" rtlCol="0">
            <a:spAutoFit/>
          </a:bodyPr>
          <a:lstStyle/>
          <a:p>
            <a:pPr marL="9525">
              <a:spcBef>
                <a:spcPts val="75"/>
              </a:spcBef>
            </a:pPr>
            <a:r>
              <a:rPr sz="1350" spc="-4" dirty="0">
                <a:solidFill>
                  <a:srgbClr val="0000FF"/>
                </a:solidFill>
                <a:latin typeface="Calibri"/>
                <a:cs typeface="Calibri"/>
              </a:rPr>
              <a:t>4C</a:t>
            </a:r>
            <a:endParaRPr sz="1350">
              <a:latin typeface="Calibri"/>
              <a:cs typeface="Calibri"/>
            </a:endParaRPr>
          </a:p>
        </p:txBody>
      </p:sp>
      <p:grpSp>
        <p:nvGrpSpPr>
          <p:cNvPr id="103" name="object 103"/>
          <p:cNvGrpSpPr/>
          <p:nvPr/>
        </p:nvGrpSpPr>
        <p:grpSpPr>
          <a:xfrm>
            <a:off x="4186761" y="4530804"/>
            <a:ext cx="506730" cy="318135"/>
            <a:chOff x="5582348" y="4898072"/>
            <a:chExt cx="675640" cy="424180"/>
          </a:xfrm>
        </p:grpSpPr>
        <p:sp>
          <p:nvSpPr>
            <p:cNvPr id="104" name="object 104"/>
            <p:cNvSpPr/>
            <p:nvPr/>
          </p:nvSpPr>
          <p:spPr>
            <a:xfrm>
              <a:off x="5595365" y="4911089"/>
              <a:ext cx="649605" cy="398145"/>
            </a:xfrm>
            <a:custGeom>
              <a:avLst/>
              <a:gdLst/>
              <a:ahLst/>
              <a:cxnLst/>
              <a:rect l="l" t="t" r="r" b="b"/>
              <a:pathLst>
                <a:path w="649604" h="398145">
                  <a:moveTo>
                    <a:pt x="324612" y="0"/>
                  </a:moveTo>
                  <a:lnTo>
                    <a:pt x="266250" y="3203"/>
                  </a:lnTo>
                  <a:lnTo>
                    <a:pt x="211325" y="12440"/>
                  </a:lnTo>
                  <a:lnTo>
                    <a:pt x="160753" y="27149"/>
                  </a:lnTo>
                  <a:lnTo>
                    <a:pt x="115449" y="46769"/>
                  </a:lnTo>
                  <a:lnTo>
                    <a:pt x="76329" y="70738"/>
                  </a:lnTo>
                  <a:lnTo>
                    <a:pt x="44308" y="98495"/>
                  </a:lnTo>
                  <a:lnTo>
                    <a:pt x="20303" y="129479"/>
                  </a:lnTo>
                  <a:lnTo>
                    <a:pt x="0" y="198882"/>
                  </a:lnTo>
                  <a:lnTo>
                    <a:pt x="5228" y="234635"/>
                  </a:lnTo>
                  <a:lnTo>
                    <a:pt x="44308" y="299268"/>
                  </a:lnTo>
                  <a:lnTo>
                    <a:pt x="76329" y="327025"/>
                  </a:lnTo>
                  <a:lnTo>
                    <a:pt x="115449" y="350994"/>
                  </a:lnTo>
                  <a:lnTo>
                    <a:pt x="160753" y="370614"/>
                  </a:lnTo>
                  <a:lnTo>
                    <a:pt x="211325" y="385323"/>
                  </a:lnTo>
                  <a:lnTo>
                    <a:pt x="266250" y="394560"/>
                  </a:lnTo>
                  <a:lnTo>
                    <a:pt x="324612" y="397764"/>
                  </a:lnTo>
                  <a:lnTo>
                    <a:pt x="382973" y="394560"/>
                  </a:lnTo>
                  <a:lnTo>
                    <a:pt x="437898" y="385323"/>
                  </a:lnTo>
                  <a:lnTo>
                    <a:pt x="488470" y="370614"/>
                  </a:lnTo>
                  <a:lnTo>
                    <a:pt x="533774" y="350994"/>
                  </a:lnTo>
                  <a:lnTo>
                    <a:pt x="572894" y="327025"/>
                  </a:lnTo>
                  <a:lnTo>
                    <a:pt x="604915" y="299268"/>
                  </a:lnTo>
                  <a:lnTo>
                    <a:pt x="628920" y="268284"/>
                  </a:lnTo>
                  <a:lnTo>
                    <a:pt x="649224" y="198882"/>
                  </a:lnTo>
                  <a:lnTo>
                    <a:pt x="643995" y="163128"/>
                  </a:lnTo>
                  <a:lnTo>
                    <a:pt x="604915" y="98495"/>
                  </a:lnTo>
                  <a:lnTo>
                    <a:pt x="572894" y="70738"/>
                  </a:lnTo>
                  <a:lnTo>
                    <a:pt x="533774" y="46769"/>
                  </a:lnTo>
                  <a:lnTo>
                    <a:pt x="488470" y="27149"/>
                  </a:lnTo>
                  <a:lnTo>
                    <a:pt x="437898" y="12440"/>
                  </a:lnTo>
                  <a:lnTo>
                    <a:pt x="382973" y="3203"/>
                  </a:lnTo>
                  <a:lnTo>
                    <a:pt x="324612" y="0"/>
                  </a:lnTo>
                  <a:close/>
                </a:path>
              </a:pathLst>
            </a:custGeom>
            <a:solidFill>
              <a:srgbClr val="FFFF00"/>
            </a:solidFill>
          </p:spPr>
          <p:txBody>
            <a:bodyPr wrap="square" lIns="0" tIns="0" rIns="0" bIns="0" rtlCol="0"/>
            <a:lstStyle/>
            <a:p>
              <a:endParaRPr sz="1350"/>
            </a:p>
          </p:txBody>
        </p:sp>
        <p:sp>
          <p:nvSpPr>
            <p:cNvPr id="105" name="object 105"/>
            <p:cNvSpPr/>
            <p:nvPr/>
          </p:nvSpPr>
          <p:spPr>
            <a:xfrm>
              <a:off x="5595365" y="4911089"/>
              <a:ext cx="649605" cy="398145"/>
            </a:xfrm>
            <a:custGeom>
              <a:avLst/>
              <a:gdLst/>
              <a:ahLst/>
              <a:cxnLst/>
              <a:rect l="l" t="t" r="r" b="b"/>
              <a:pathLst>
                <a:path w="649604" h="398145">
                  <a:moveTo>
                    <a:pt x="0" y="198882"/>
                  </a:moveTo>
                  <a:lnTo>
                    <a:pt x="20303" y="129479"/>
                  </a:lnTo>
                  <a:lnTo>
                    <a:pt x="44308" y="98495"/>
                  </a:lnTo>
                  <a:lnTo>
                    <a:pt x="76329" y="70738"/>
                  </a:lnTo>
                  <a:lnTo>
                    <a:pt x="115449" y="46769"/>
                  </a:lnTo>
                  <a:lnTo>
                    <a:pt x="160753" y="27149"/>
                  </a:lnTo>
                  <a:lnTo>
                    <a:pt x="211325" y="12440"/>
                  </a:lnTo>
                  <a:lnTo>
                    <a:pt x="266250" y="3203"/>
                  </a:lnTo>
                  <a:lnTo>
                    <a:pt x="324612" y="0"/>
                  </a:lnTo>
                  <a:lnTo>
                    <a:pt x="382973" y="3203"/>
                  </a:lnTo>
                  <a:lnTo>
                    <a:pt x="437898" y="12440"/>
                  </a:lnTo>
                  <a:lnTo>
                    <a:pt x="488470" y="27149"/>
                  </a:lnTo>
                  <a:lnTo>
                    <a:pt x="533774" y="46769"/>
                  </a:lnTo>
                  <a:lnTo>
                    <a:pt x="572894" y="70738"/>
                  </a:lnTo>
                  <a:lnTo>
                    <a:pt x="604915" y="98495"/>
                  </a:lnTo>
                  <a:lnTo>
                    <a:pt x="628920" y="129479"/>
                  </a:lnTo>
                  <a:lnTo>
                    <a:pt x="649224" y="198882"/>
                  </a:lnTo>
                  <a:lnTo>
                    <a:pt x="643995" y="234635"/>
                  </a:lnTo>
                  <a:lnTo>
                    <a:pt x="604915" y="299268"/>
                  </a:lnTo>
                  <a:lnTo>
                    <a:pt x="572894" y="327025"/>
                  </a:lnTo>
                  <a:lnTo>
                    <a:pt x="533774" y="350994"/>
                  </a:lnTo>
                  <a:lnTo>
                    <a:pt x="488470" y="370614"/>
                  </a:lnTo>
                  <a:lnTo>
                    <a:pt x="437898" y="385323"/>
                  </a:lnTo>
                  <a:lnTo>
                    <a:pt x="382973" y="394560"/>
                  </a:lnTo>
                  <a:lnTo>
                    <a:pt x="324612" y="397764"/>
                  </a:lnTo>
                  <a:lnTo>
                    <a:pt x="266250" y="394560"/>
                  </a:lnTo>
                  <a:lnTo>
                    <a:pt x="211325" y="385323"/>
                  </a:lnTo>
                  <a:lnTo>
                    <a:pt x="160753" y="370614"/>
                  </a:lnTo>
                  <a:lnTo>
                    <a:pt x="115449" y="350994"/>
                  </a:lnTo>
                  <a:lnTo>
                    <a:pt x="76329" y="327025"/>
                  </a:lnTo>
                  <a:lnTo>
                    <a:pt x="44308" y="299268"/>
                  </a:lnTo>
                  <a:lnTo>
                    <a:pt x="20303" y="268284"/>
                  </a:lnTo>
                  <a:lnTo>
                    <a:pt x="0" y="198882"/>
                  </a:lnTo>
                  <a:close/>
                </a:path>
              </a:pathLst>
            </a:custGeom>
            <a:ln w="25908">
              <a:solidFill>
                <a:srgbClr val="C00000"/>
              </a:solidFill>
            </a:ln>
          </p:spPr>
          <p:txBody>
            <a:bodyPr wrap="square" lIns="0" tIns="0" rIns="0" bIns="0" rtlCol="0"/>
            <a:lstStyle/>
            <a:p>
              <a:endParaRPr sz="1350"/>
            </a:p>
          </p:txBody>
        </p:sp>
      </p:grpSp>
      <p:sp>
        <p:nvSpPr>
          <p:cNvPr id="106" name="object 106"/>
          <p:cNvSpPr txBox="1"/>
          <p:nvPr/>
        </p:nvSpPr>
        <p:spPr>
          <a:xfrm>
            <a:off x="4340543" y="4566381"/>
            <a:ext cx="197644" cy="217367"/>
          </a:xfrm>
          <a:prstGeom prst="rect">
            <a:avLst/>
          </a:prstGeom>
        </p:spPr>
        <p:txBody>
          <a:bodyPr vert="horz" wrap="square" lIns="0" tIns="9525" rIns="0" bIns="0" rtlCol="0">
            <a:spAutoFit/>
          </a:bodyPr>
          <a:lstStyle/>
          <a:p>
            <a:pPr marL="9525">
              <a:spcBef>
                <a:spcPts val="75"/>
              </a:spcBef>
            </a:pPr>
            <a:r>
              <a:rPr sz="1350" spc="-4" dirty="0">
                <a:solidFill>
                  <a:srgbClr val="0000FF"/>
                </a:solidFill>
                <a:latin typeface="Calibri"/>
                <a:cs typeface="Calibri"/>
              </a:rPr>
              <a:t>4C</a:t>
            </a:r>
            <a:endParaRPr sz="1350">
              <a:latin typeface="Calibri"/>
              <a:cs typeface="Calibri"/>
            </a:endParaRPr>
          </a:p>
        </p:txBody>
      </p:sp>
      <p:grpSp>
        <p:nvGrpSpPr>
          <p:cNvPr id="107" name="object 107"/>
          <p:cNvGrpSpPr/>
          <p:nvPr/>
        </p:nvGrpSpPr>
        <p:grpSpPr>
          <a:xfrm>
            <a:off x="8513016" y="4000452"/>
            <a:ext cx="287179" cy="319088"/>
            <a:chOff x="11350688" y="4190936"/>
            <a:chExt cx="382905" cy="425450"/>
          </a:xfrm>
        </p:grpSpPr>
        <p:sp>
          <p:nvSpPr>
            <p:cNvPr id="108" name="object 108"/>
            <p:cNvSpPr/>
            <p:nvPr/>
          </p:nvSpPr>
          <p:spPr>
            <a:xfrm>
              <a:off x="11363706" y="4203953"/>
              <a:ext cx="356870" cy="399415"/>
            </a:xfrm>
            <a:custGeom>
              <a:avLst/>
              <a:gdLst/>
              <a:ahLst/>
              <a:cxnLst/>
              <a:rect l="l" t="t" r="r" b="b"/>
              <a:pathLst>
                <a:path w="356870" h="399414">
                  <a:moveTo>
                    <a:pt x="178308" y="0"/>
                  </a:moveTo>
                  <a:lnTo>
                    <a:pt x="130924" y="7133"/>
                  </a:lnTo>
                  <a:lnTo>
                    <a:pt x="88335" y="27262"/>
                  </a:lnTo>
                  <a:lnTo>
                    <a:pt x="52244" y="58483"/>
                  </a:lnTo>
                  <a:lnTo>
                    <a:pt x="24355" y="98890"/>
                  </a:lnTo>
                  <a:lnTo>
                    <a:pt x="6372" y="146579"/>
                  </a:lnTo>
                  <a:lnTo>
                    <a:pt x="0" y="199644"/>
                  </a:lnTo>
                  <a:lnTo>
                    <a:pt x="6372" y="252708"/>
                  </a:lnTo>
                  <a:lnTo>
                    <a:pt x="24355" y="300397"/>
                  </a:lnTo>
                  <a:lnTo>
                    <a:pt x="52244" y="340804"/>
                  </a:lnTo>
                  <a:lnTo>
                    <a:pt x="88335" y="372025"/>
                  </a:lnTo>
                  <a:lnTo>
                    <a:pt x="130924" y="392154"/>
                  </a:lnTo>
                  <a:lnTo>
                    <a:pt x="178308" y="399288"/>
                  </a:lnTo>
                  <a:lnTo>
                    <a:pt x="225691" y="392154"/>
                  </a:lnTo>
                  <a:lnTo>
                    <a:pt x="268280" y="372025"/>
                  </a:lnTo>
                  <a:lnTo>
                    <a:pt x="304371" y="340804"/>
                  </a:lnTo>
                  <a:lnTo>
                    <a:pt x="332260" y="300397"/>
                  </a:lnTo>
                  <a:lnTo>
                    <a:pt x="350243" y="252708"/>
                  </a:lnTo>
                  <a:lnTo>
                    <a:pt x="356616" y="199644"/>
                  </a:lnTo>
                  <a:lnTo>
                    <a:pt x="350243" y="146579"/>
                  </a:lnTo>
                  <a:lnTo>
                    <a:pt x="332260" y="98890"/>
                  </a:lnTo>
                  <a:lnTo>
                    <a:pt x="304371" y="58483"/>
                  </a:lnTo>
                  <a:lnTo>
                    <a:pt x="268280" y="27262"/>
                  </a:lnTo>
                  <a:lnTo>
                    <a:pt x="225691" y="7133"/>
                  </a:lnTo>
                  <a:lnTo>
                    <a:pt x="178308" y="0"/>
                  </a:lnTo>
                  <a:close/>
                </a:path>
              </a:pathLst>
            </a:custGeom>
            <a:solidFill>
              <a:srgbClr val="548ED4"/>
            </a:solidFill>
          </p:spPr>
          <p:txBody>
            <a:bodyPr wrap="square" lIns="0" tIns="0" rIns="0" bIns="0" rtlCol="0"/>
            <a:lstStyle/>
            <a:p>
              <a:endParaRPr sz="1350"/>
            </a:p>
          </p:txBody>
        </p:sp>
        <p:sp>
          <p:nvSpPr>
            <p:cNvPr id="109" name="object 109"/>
            <p:cNvSpPr/>
            <p:nvPr/>
          </p:nvSpPr>
          <p:spPr>
            <a:xfrm>
              <a:off x="11363706" y="4203953"/>
              <a:ext cx="356870" cy="399415"/>
            </a:xfrm>
            <a:custGeom>
              <a:avLst/>
              <a:gdLst/>
              <a:ahLst/>
              <a:cxnLst/>
              <a:rect l="l" t="t" r="r" b="b"/>
              <a:pathLst>
                <a:path w="356870" h="399414">
                  <a:moveTo>
                    <a:pt x="0" y="199644"/>
                  </a:moveTo>
                  <a:lnTo>
                    <a:pt x="6372" y="146579"/>
                  </a:lnTo>
                  <a:lnTo>
                    <a:pt x="24355" y="98890"/>
                  </a:lnTo>
                  <a:lnTo>
                    <a:pt x="52244" y="58483"/>
                  </a:lnTo>
                  <a:lnTo>
                    <a:pt x="88335" y="27262"/>
                  </a:lnTo>
                  <a:lnTo>
                    <a:pt x="130924" y="7133"/>
                  </a:lnTo>
                  <a:lnTo>
                    <a:pt x="178308" y="0"/>
                  </a:lnTo>
                  <a:lnTo>
                    <a:pt x="225691" y="7133"/>
                  </a:lnTo>
                  <a:lnTo>
                    <a:pt x="268280" y="27262"/>
                  </a:lnTo>
                  <a:lnTo>
                    <a:pt x="304371" y="58483"/>
                  </a:lnTo>
                  <a:lnTo>
                    <a:pt x="332260" y="98890"/>
                  </a:lnTo>
                  <a:lnTo>
                    <a:pt x="350243" y="146579"/>
                  </a:lnTo>
                  <a:lnTo>
                    <a:pt x="356616" y="199644"/>
                  </a:lnTo>
                  <a:lnTo>
                    <a:pt x="350243" y="252708"/>
                  </a:lnTo>
                  <a:lnTo>
                    <a:pt x="332260" y="300397"/>
                  </a:lnTo>
                  <a:lnTo>
                    <a:pt x="304371" y="340804"/>
                  </a:lnTo>
                  <a:lnTo>
                    <a:pt x="268280" y="372025"/>
                  </a:lnTo>
                  <a:lnTo>
                    <a:pt x="225691" y="392154"/>
                  </a:lnTo>
                  <a:lnTo>
                    <a:pt x="178308" y="399288"/>
                  </a:lnTo>
                  <a:lnTo>
                    <a:pt x="130924" y="392154"/>
                  </a:lnTo>
                  <a:lnTo>
                    <a:pt x="88335" y="372025"/>
                  </a:lnTo>
                  <a:lnTo>
                    <a:pt x="52244" y="340804"/>
                  </a:lnTo>
                  <a:lnTo>
                    <a:pt x="24355" y="300397"/>
                  </a:lnTo>
                  <a:lnTo>
                    <a:pt x="6372" y="252708"/>
                  </a:lnTo>
                  <a:lnTo>
                    <a:pt x="0" y="199644"/>
                  </a:lnTo>
                  <a:close/>
                </a:path>
              </a:pathLst>
            </a:custGeom>
            <a:ln w="25908">
              <a:solidFill>
                <a:srgbClr val="C00000"/>
              </a:solidFill>
            </a:ln>
          </p:spPr>
          <p:txBody>
            <a:bodyPr wrap="square" lIns="0" tIns="0" rIns="0" bIns="0" rtlCol="0"/>
            <a:lstStyle/>
            <a:p>
              <a:endParaRPr sz="1350"/>
            </a:p>
          </p:txBody>
        </p:sp>
      </p:grpSp>
      <p:sp>
        <p:nvSpPr>
          <p:cNvPr id="110" name="object 110"/>
          <p:cNvSpPr txBox="1"/>
          <p:nvPr/>
        </p:nvSpPr>
        <p:spPr>
          <a:xfrm>
            <a:off x="8603932" y="4036504"/>
            <a:ext cx="106204" cy="217367"/>
          </a:xfrm>
          <a:prstGeom prst="rect">
            <a:avLst/>
          </a:prstGeom>
        </p:spPr>
        <p:txBody>
          <a:bodyPr vert="horz" wrap="square" lIns="0" tIns="9525" rIns="0" bIns="0" rtlCol="0">
            <a:spAutoFit/>
          </a:bodyPr>
          <a:lstStyle/>
          <a:p>
            <a:pPr marL="9525">
              <a:spcBef>
                <a:spcPts val="75"/>
              </a:spcBef>
            </a:pPr>
            <a:r>
              <a:rPr sz="1350" dirty="0">
                <a:solidFill>
                  <a:srgbClr val="FFFF99"/>
                </a:solidFill>
                <a:latin typeface="Calibri"/>
                <a:cs typeface="Calibri"/>
              </a:rPr>
              <a:t>3</a:t>
            </a:r>
            <a:endParaRPr sz="1350">
              <a:latin typeface="Calibri"/>
              <a:cs typeface="Calibri"/>
            </a:endParaRPr>
          </a:p>
        </p:txBody>
      </p:sp>
      <p:grpSp>
        <p:nvGrpSpPr>
          <p:cNvPr id="111" name="object 111"/>
          <p:cNvGrpSpPr/>
          <p:nvPr/>
        </p:nvGrpSpPr>
        <p:grpSpPr>
          <a:xfrm>
            <a:off x="236554" y="5298900"/>
            <a:ext cx="526256" cy="318135"/>
            <a:chOff x="315404" y="5922200"/>
            <a:chExt cx="701675" cy="424180"/>
          </a:xfrm>
        </p:grpSpPr>
        <p:sp>
          <p:nvSpPr>
            <p:cNvPr id="112" name="object 112"/>
            <p:cNvSpPr/>
            <p:nvPr/>
          </p:nvSpPr>
          <p:spPr>
            <a:xfrm>
              <a:off x="328421" y="5935218"/>
              <a:ext cx="675640" cy="398145"/>
            </a:xfrm>
            <a:custGeom>
              <a:avLst/>
              <a:gdLst/>
              <a:ahLst/>
              <a:cxnLst/>
              <a:rect l="l" t="t" r="r" b="b"/>
              <a:pathLst>
                <a:path w="675640" h="398145">
                  <a:moveTo>
                    <a:pt x="337566" y="0"/>
                  </a:moveTo>
                  <a:lnTo>
                    <a:pt x="276887" y="3204"/>
                  </a:lnTo>
                  <a:lnTo>
                    <a:pt x="219776" y="12442"/>
                  </a:lnTo>
                  <a:lnTo>
                    <a:pt x="167188" y="27152"/>
                  </a:lnTo>
                  <a:lnTo>
                    <a:pt x="120075" y="46773"/>
                  </a:lnTo>
                  <a:lnTo>
                    <a:pt x="79390" y="70743"/>
                  </a:lnTo>
                  <a:lnTo>
                    <a:pt x="46086" y="98501"/>
                  </a:lnTo>
                  <a:lnTo>
                    <a:pt x="21118" y="129484"/>
                  </a:lnTo>
                  <a:lnTo>
                    <a:pt x="0" y="198881"/>
                  </a:lnTo>
                  <a:lnTo>
                    <a:pt x="5438" y="234632"/>
                  </a:lnTo>
                  <a:lnTo>
                    <a:pt x="46086" y="299262"/>
                  </a:lnTo>
                  <a:lnTo>
                    <a:pt x="79390" y="327020"/>
                  </a:lnTo>
                  <a:lnTo>
                    <a:pt x="120075" y="350990"/>
                  </a:lnTo>
                  <a:lnTo>
                    <a:pt x="167188" y="370611"/>
                  </a:lnTo>
                  <a:lnTo>
                    <a:pt x="219776" y="385321"/>
                  </a:lnTo>
                  <a:lnTo>
                    <a:pt x="276887" y="394559"/>
                  </a:lnTo>
                  <a:lnTo>
                    <a:pt x="337566" y="397763"/>
                  </a:lnTo>
                  <a:lnTo>
                    <a:pt x="398244" y="394559"/>
                  </a:lnTo>
                  <a:lnTo>
                    <a:pt x="455355" y="385321"/>
                  </a:lnTo>
                  <a:lnTo>
                    <a:pt x="507943" y="370611"/>
                  </a:lnTo>
                  <a:lnTo>
                    <a:pt x="555056" y="350990"/>
                  </a:lnTo>
                  <a:lnTo>
                    <a:pt x="595741" y="327020"/>
                  </a:lnTo>
                  <a:lnTo>
                    <a:pt x="629045" y="299262"/>
                  </a:lnTo>
                  <a:lnTo>
                    <a:pt x="654013" y="268279"/>
                  </a:lnTo>
                  <a:lnTo>
                    <a:pt x="675132" y="198881"/>
                  </a:lnTo>
                  <a:lnTo>
                    <a:pt x="669693" y="163131"/>
                  </a:lnTo>
                  <a:lnTo>
                    <a:pt x="629045" y="98501"/>
                  </a:lnTo>
                  <a:lnTo>
                    <a:pt x="595741" y="70743"/>
                  </a:lnTo>
                  <a:lnTo>
                    <a:pt x="555056" y="46773"/>
                  </a:lnTo>
                  <a:lnTo>
                    <a:pt x="507943" y="27152"/>
                  </a:lnTo>
                  <a:lnTo>
                    <a:pt x="455355" y="12442"/>
                  </a:lnTo>
                  <a:lnTo>
                    <a:pt x="398244" y="3204"/>
                  </a:lnTo>
                  <a:lnTo>
                    <a:pt x="337566" y="0"/>
                  </a:lnTo>
                  <a:close/>
                </a:path>
              </a:pathLst>
            </a:custGeom>
            <a:solidFill>
              <a:srgbClr val="FFFF00"/>
            </a:solidFill>
          </p:spPr>
          <p:txBody>
            <a:bodyPr wrap="square" lIns="0" tIns="0" rIns="0" bIns="0" rtlCol="0"/>
            <a:lstStyle/>
            <a:p>
              <a:endParaRPr sz="1350"/>
            </a:p>
          </p:txBody>
        </p:sp>
        <p:sp>
          <p:nvSpPr>
            <p:cNvPr id="113" name="object 113"/>
            <p:cNvSpPr/>
            <p:nvPr/>
          </p:nvSpPr>
          <p:spPr>
            <a:xfrm>
              <a:off x="328421" y="5935218"/>
              <a:ext cx="675640" cy="398145"/>
            </a:xfrm>
            <a:custGeom>
              <a:avLst/>
              <a:gdLst/>
              <a:ahLst/>
              <a:cxnLst/>
              <a:rect l="l" t="t" r="r" b="b"/>
              <a:pathLst>
                <a:path w="675640" h="398145">
                  <a:moveTo>
                    <a:pt x="0" y="198881"/>
                  </a:moveTo>
                  <a:lnTo>
                    <a:pt x="21118" y="129484"/>
                  </a:lnTo>
                  <a:lnTo>
                    <a:pt x="46086" y="98501"/>
                  </a:lnTo>
                  <a:lnTo>
                    <a:pt x="79390" y="70743"/>
                  </a:lnTo>
                  <a:lnTo>
                    <a:pt x="120075" y="46773"/>
                  </a:lnTo>
                  <a:lnTo>
                    <a:pt x="167188" y="27152"/>
                  </a:lnTo>
                  <a:lnTo>
                    <a:pt x="219776" y="12442"/>
                  </a:lnTo>
                  <a:lnTo>
                    <a:pt x="276887" y="3204"/>
                  </a:lnTo>
                  <a:lnTo>
                    <a:pt x="337566" y="0"/>
                  </a:lnTo>
                  <a:lnTo>
                    <a:pt x="398244" y="3204"/>
                  </a:lnTo>
                  <a:lnTo>
                    <a:pt x="455355" y="12442"/>
                  </a:lnTo>
                  <a:lnTo>
                    <a:pt x="507943" y="27152"/>
                  </a:lnTo>
                  <a:lnTo>
                    <a:pt x="555056" y="46773"/>
                  </a:lnTo>
                  <a:lnTo>
                    <a:pt x="595741" y="70743"/>
                  </a:lnTo>
                  <a:lnTo>
                    <a:pt x="629045" y="98501"/>
                  </a:lnTo>
                  <a:lnTo>
                    <a:pt x="654013" y="129484"/>
                  </a:lnTo>
                  <a:lnTo>
                    <a:pt x="675132" y="198881"/>
                  </a:lnTo>
                  <a:lnTo>
                    <a:pt x="669693" y="234632"/>
                  </a:lnTo>
                  <a:lnTo>
                    <a:pt x="629045" y="299262"/>
                  </a:lnTo>
                  <a:lnTo>
                    <a:pt x="595741" y="327020"/>
                  </a:lnTo>
                  <a:lnTo>
                    <a:pt x="555056" y="350990"/>
                  </a:lnTo>
                  <a:lnTo>
                    <a:pt x="507943" y="370611"/>
                  </a:lnTo>
                  <a:lnTo>
                    <a:pt x="455355" y="385321"/>
                  </a:lnTo>
                  <a:lnTo>
                    <a:pt x="398244" y="394559"/>
                  </a:lnTo>
                  <a:lnTo>
                    <a:pt x="337566" y="397763"/>
                  </a:lnTo>
                  <a:lnTo>
                    <a:pt x="276887" y="394559"/>
                  </a:lnTo>
                  <a:lnTo>
                    <a:pt x="219776" y="385321"/>
                  </a:lnTo>
                  <a:lnTo>
                    <a:pt x="167188" y="370611"/>
                  </a:lnTo>
                  <a:lnTo>
                    <a:pt x="120075" y="350990"/>
                  </a:lnTo>
                  <a:lnTo>
                    <a:pt x="79390" y="327020"/>
                  </a:lnTo>
                  <a:lnTo>
                    <a:pt x="46086" y="299262"/>
                  </a:lnTo>
                  <a:lnTo>
                    <a:pt x="21118" y="268279"/>
                  </a:lnTo>
                  <a:lnTo>
                    <a:pt x="0" y="198881"/>
                  </a:lnTo>
                  <a:close/>
                </a:path>
              </a:pathLst>
            </a:custGeom>
            <a:ln w="25908">
              <a:solidFill>
                <a:srgbClr val="C00000"/>
              </a:solidFill>
            </a:ln>
          </p:spPr>
          <p:txBody>
            <a:bodyPr wrap="square" lIns="0" tIns="0" rIns="0" bIns="0" rtlCol="0"/>
            <a:lstStyle/>
            <a:p>
              <a:endParaRPr sz="1350"/>
            </a:p>
          </p:txBody>
        </p:sp>
      </p:grpSp>
      <p:sp>
        <p:nvSpPr>
          <p:cNvPr id="114" name="object 114"/>
          <p:cNvSpPr txBox="1"/>
          <p:nvPr/>
        </p:nvSpPr>
        <p:spPr>
          <a:xfrm>
            <a:off x="399212" y="5334457"/>
            <a:ext cx="199549" cy="217367"/>
          </a:xfrm>
          <a:prstGeom prst="rect">
            <a:avLst/>
          </a:prstGeom>
        </p:spPr>
        <p:txBody>
          <a:bodyPr vert="horz" wrap="square" lIns="0" tIns="9525" rIns="0" bIns="0" rtlCol="0">
            <a:spAutoFit/>
          </a:bodyPr>
          <a:lstStyle/>
          <a:p>
            <a:pPr marL="9525">
              <a:spcBef>
                <a:spcPts val="75"/>
              </a:spcBef>
            </a:pPr>
            <a:r>
              <a:rPr sz="1350" spc="-4" dirty="0">
                <a:solidFill>
                  <a:srgbClr val="0000FF"/>
                </a:solidFill>
                <a:latin typeface="Calibri"/>
                <a:cs typeface="Calibri"/>
              </a:rPr>
              <a:t>4B</a:t>
            </a:r>
            <a:endParaRPr sz="1350">
              <a:latin typeface="Calibri"/>
              <a:cs typeface="Calibri"/>
            </a:endParaRPr>
          </a:p>
        </p:txBody>
      </p:sp>
      <p:grpSp>
        <p:nvGrpSpPr>
          <p:cNvPr id="115" name="object 115"/>
          <p:cNvGrpSpPr/>
          <p:nvPr/>
        </p:nvGrpSpPr>
        <p:grpSpPr>
          <a:xfrm>
            <a:off x="8611315" y="1101804"/>
            <a:ext cx="309086" cy="318135"/>
            <a:chOff x="11481752" y="326072"/>
            <a:chExt cx="412115" cy="424180"/>
          </a:xfrm>
        </p:grpSpPr>
        <p:sp>
          <p:nvSpPr>
            <p:cNvPr id="116" name="object 116"/>
            <p:cNvSpPr/>
            <p:nvPr/>
          </p:nvSpPr>
          <p:spPr>
            <a:xfrm>
              <a:off x="11494770" y="339089"/>
              <a:ext cx="386080" cy="398145"/>
            </a:xfrm>
            <a:custGeom>
              <a:avLst/>
              <a:gdLst/>
              <a:ahLst/>
              <a:cxnLst/>
              <a:rect l="l" t="t" r="r" b="b"/>
              <a:pathLst>
                <a:path w="386079" h="398145">
                  <a:moveTo>
                    <a:pt x="192785" y="0"/>
                  </a:moveTo>
                  <a:lnTo>
                    <a:pt x="148596" y="5251"/>
                  </a:lnTo>
                  <a:lnTo>
                    <a:pt x="108024" y="20211"/>
                  </a:lnTo>
                  <a:lnTo>
                    <a:pt x="72227" y="43687"/>
                  </a:lnTo>
                  <a:lnTo>
                    <a:pt x="42367" y="74484"/>
                  </a:lnTo>
                  <a:lnTo>
                    <a:pt x="19603" y="111411"/>
                  </a:lnTo>
                  <a:lnTo>
                    <a:pt x="5094" y="153275"/>
                  </a:lnTo>
                  <a:lnTo>
                    <a:pt x="0" y="198881"/>
                  </a:lnTo>
                  <a:lnTo>
                    <a:pt x="5094" y="244488"/>
                  </a:lnTo>
                  <a:lnTo>
                    <a:pt x="19603" y="286352"/>
                  </a:lnTo>
                  <a:lnTo>
                    <a:pt x="42367" y="323279"/>
                  </a:lnTo>
                  <a:lnTo>
                    <a:pt x="72227" y="354076"/>
                  </a:lnTo>
                  <a:lnTo>
                    <a:pt x="108024" y="377552"/>
                  </a:lnTo>
                  <a:lnTo>
                    <a:pt x="148596" y="392512"/>
                  </a:lnTo>
                  <a:lnTo>
                    <a:pt x="192785" y="397763"/>
                  </a:lnTo>
                  <a:lnTo>
                    <a:pt x="236975" y="392512"/>
                  </a:lnTo>
                  <a:lnTo>
                    <a:pt x="277547" y="377552"/>
                  </a:lnTo>
                  <a:lnTo>
                    <a:pt x="313344" y="354076"/>
                  </a:lnTo>
                  <a:lnTo>
                    <a:pt x="343204" y="323279"/>
                  </a:lnTo>
                  <a:lnTo>
                    <a:pt x="365968" y="286352"/>
                  </a:lnTo>
                  <a:lnTo>
                    <a:pt x="380477" y="244488"/>
                  </a:lnTo>
                  <a:lnTo>
                    <a:pt x="385572" y="198881"/>
                  </a:lnTo>
                  <a:lnTo>
                    <a:pt x="380477" y="153275"/>
                  </a:lnTo>
                  <a:lnTo>
                    <a:pt x="365968" y="111411"/>
                  </a:lnTo>
                  <a:lnTo>
                    <a:pt x="343204" y="74484"/>
                  </a:lnTo>
                  <a:lnTo>
                    <a:pt x="313344" y="43687"/>
                  </a:lnTo>
                  <a:lnTo>
                    <a:pt x="277547" y="20211"/>
                  </a:lnTo>
                  <a:lnTo>
                    <a:pt x="236975" y="5251"/>
                  </a:lnTo>
                  <a:lnTo>
                    <a:pt x="192785" y="0"/>
                  </a:lnTo>
                  <a:close/>
                </a:path>
              </a:pathLst>
            </a:custGeom>
            <a:solidFill>
              <a:srgbClr val="FFFF00"/>
            </a:solidFill>
          </p:spPr>
          <p:txBody>
            <a:bodyPr wrap="square" lIns="0" tIns="0" rIns="0" bIns="0" rtlCol="0"/>
            <a:lstStyle/>
            <a:p>
              <a:endParaRPr sz="1350"/>
            </a:p>
          </p:txBody>
        </p:sp>
        <p:sp>
          <p:nvSpPr>
            <p:cNvPr id="117" name="object 117"/>
            <p:cNvSpPr/>
            <p:nvPr/>
          </p:nvSpPr>
          <p:spPr>
            <a:xfrm>
              <a:off x="11494770" y="339089"/>
              <a:ext cx="386080" cy="398145"/>
            </a:xfrm>
            <a:custGeom>
              <a:avLst/>
              <a:gdLst/>
              <a:ahLst/>
              <a:cxnLst/>
              <a:rect l="l" t="t" r="r" b="b"/>
              <a:pathLst>
                <a:path w="386079" h="398145">
                  <a:moveTo>
                    <a:pt x="0" y="198881"/>
                  </a:moveTo>
                  <a:lnTo>
                    <a:pt x="5094" y="153275"/>
                  </a:lnTo>
                  <a:lnTo>
                    <a:pt x="19603" y="111411"/>
                  </a:lnTo>
                  <a:lnTo>
                    <a:pt x="42367" y="74484"/>
                  </a:lnTo>
                  <a:lnTo>
                    <a:pt x="72227" y="43687"/>
                  </a:lnTo>
                  <a:lnTo>
                    <a:pt x="108024" y="20211"/>
                  </a:lnTo>
                  <a:lnTo>
                    <a:pt x="148596" y="5251"/>
                  </a:lnTo>
                  <a:lnTo>
                    <a:pt x="192785" y="0"/>
                  </a:lnTo>
                  <a:lnTo>
                    <a:pt x="236975" y="5251"/>
                  </a:lnTo>
                  <a:lnTo>
                    <a:pt x="277547" y="20211"/>
                  </a:lnTo>
                  <a:lnTo>
                    <a:pt x="313344" y="43687"/>
                  </a:lnTo>
                  <a:lnTo>
                    <a:pt x="343204" y="74484"/>
                  </a:lnTo>
                  <a:lnTo>
                    <a:pt x="365968" y="111411"/>
                  </a:lnTo>
                  <a:lnTo>
                    <a:pt x="380477" y="153275"/>
                  </a:lnTo>
                  <a:lnTo>
                    <a:pt x="385572" y="198881"/>
                  </a:lnTo>
                  <a:lnTo>
                    <a:pt x="380477" y="244488"/>
                  </a:lnTo>
                  <a:lnTo>
                    <a:pt x="365968" y="286352"/>
                  </a:lnTo>
                  <a:lnTo>
                    <a:pt x="343204" y="323279"/>
                  </a:lnTo>
                  <a:lnTo>
                    <a:pt x="313344" y="354076"/>
                  </a:lnTo>
                  <a:lnTo>
                    <a:pt x="277547" y="377552"/>
                  </a:lnTo>
                  <a:lnTo>
                    <a:pt x="236975" y="392512"/>
                  </a:lnTo>
                  <a:lnTo>
                    <a:pt x="192785" y="397763"/>
                  </a:lnTo>
                  <a:lnTo>
                    <a:pt x="148596" y="392512"/>
                  </a:lnTo>
                  <a:lnTo>
                    <a:pt x="108024" y="377552"/>
                  </a:lnTo>
                  <a:lnTo>
                    <a:pt x="72227" y="354076"/>
                  </a:lnTo>
                  <a:lnTo>
                    <a:pt x="42367" y="323279"/>
                  </a:lnTo>
                  <a:lnTo>
                    <a:pt x="19603" y="286352"/>
                  </a:lnTo>
                  <a:lnTo>
                    <a:pt x="5094" y="244488"/>
                  </a:lnTo>
                  <a:lnTo>
                    <a:pt x="0" y="198881"/>
                  </a:lnTo>
                  <a:close/>
                </a:path>
              </a:pathLst>
            </a:custGeom>
            <a:ln w="25908">
              <a:solidFill>
                <a:srgbClr val="C00000"/>
              </a:solidFill>
            </a:ln>
          </p:spPr>
          <p:txBody>
            <a:bodyPr wrap="square" lIns="0" tIns="0" rIns="0" bIns="0" rtlCol="0"/>
            <a:lstStyle/>
            <a:p>
              <a:endParaRPr sz="1350"/>
            </a:p>
          </p:txBody>
        </p:sp>
      </p:grpSp>
      <p:sp>
        <p:nvSpPr>
          <p:cNvPr id="118" name="object 118"/>
          <p:cNvSpPr txBox="1"/>
          <p:nvPr/>
        </p:nvSpPr>
        <p:spPr>
          <a:xfrm>
            <a:off x="6053424" y="1113000"/>
            <a:ext cx="3053239" cy="457081"/>
          </a:xfrm>
          <a:prstGeom prst="rect">
            <a:avLst/>
          </a:prstGeom>
        </p:spPr>
        <p:txBody>
          <a:bodyPr vert="horz" wrap="square" lIns="0" tIns="32861" rIns="0" bIns="0" rtlCol="0">
            <a:spAutoFit/>
          </a:bodyPr>
          <a:lstStyle/>
          <a:p>
            <a:pPr marR="291465" algn="r">
              <a:spcBef>
                <a:spcPts val="259"/>
              </a:spcBef>
            </a:pPr>
            <a:r>
              <a:rPr sz="1350" dirty="0">
                <a:solidFill>
                  <a:srgbClr val="0000FF"/>
                </a:solidFill>
                <a:latin typeface="Calibri"/>
                <a:cs typeface="Calibri"/>
              </a:rPr>
              <a:t>4</a:t>
            </a:r>
            <a:endParaRPr sz="1350">
              <a:latin typeface="Calibri"/>
              <a:cs typeface="Calibri"/>
            </a:endParaRPr>
          </a:p>
          <a:p>
            <a:pPr marL="9525">
              <a:spcBef>
                <a:spcPts val="199"/>
              </a:spcBef>
            </a:pPr>
            <a:r>
              <a:rPr sz="1238" b="1" i="1" spc="-26" dirty="0">
                <a:latin typeface="Bahnschrift SemiBold SemiCondensed"/>
                <a:cs typeface="Bahnschrift SemiBold SemiCondensed"/>
              </a:rPr>
              <a:t>The </a:t>
            </a:r>
            <a:r>
              <a:rPr sz="1238" b="1" i="1" spc="-30" dirty="0">
                <a:latin typeface="Bahnschrift SemiBold SemiCondensed"/>
                <a:cs typeface="Bahnschrift SemiBold SemiCondensed"/>
              </a:rPr>
              <a:t>Immune </a:t>
            </a:r>
            <a:r>
              <a:rPr sz="1238" b="1" i="1" spc="-19" dirty="0">
                <a:latin typeface="Bahnschrift SemiBold SemiCondensed"/>
                <a:cs typeface="Bahnschrift SemiBold SemiCondensed"/>
              </a:rPr>
              <a:t>Self: </a:t>
            </a:r>
            <a:r>
              <a:rPr sz="1238" b="1" i="1" spc="-26" dirty="0">
                <a:latin typeface="Bahnschrift SemiBold SemiCondensed"/>
                <a:cs typeface="Bahnschrift SemiBold SemiCondensed"/>
              </a:rPr>
              <a:t>Theory or Metaphor</a:t>
            </a:r>
            <a:r>
              <a:rPr sz="1238" b="1" i="1" spc="195" dirty="0">
                <a:latin typeface="Bahnschrift SemiBold SemiCondensed"/>
                <a:cs typeface="Bahnschrift SemiBold SemiCondensed"/>
              </a:rPr>
              <a:t> </a:t>
            </a:r>
            <a:r>
              <a:rPr sz="1238" b="1" i="1" spc="-23" dirty="0">
                <a:latin typeface="Bahnschrift SemiBold SemiCondensed"/>
                <a:cs typeface="Bahnschrift SemiBold SemiCondensed"/>
              </a:rPr>
              <a:t>(1997)</a:t>
            </a:r>
            <a:endParaRPr sz="1238">
              <a:latin typeface="Bahnschrift SemiBold SemiCondensed"/>
              <a:cs typeface="Bahnschrift SemiBold SemiCondensed"/>
            </a:endParaRPr>
          </a:p>
        </p:txBody>
      </p:sp>
      <p:sp>
        <p:nvSpPr>
          <p:cNvPr id="119" name="object 119"/>
          <p:cNvSpPr/>
          <p:nvPr/>
        </p:nvSpPr>
        <p:spPr>
          <a:xfrm>
            <a:off x="8901684" y="4034791"/>
            <a:ext cx="242315" cy="1009268"/>
          </a:xfrm>
          <a:prstGeom prst="rect">
            <a:avLst/>
          </a:prstGeom>
          <a:blipFill>
            <a:blip r:embed="rId21" cstate="print"/>
            <a:stretch>
              <a:fillRect/>
            </a:stretch>
          </a:blipFill>
        </p:spPr>
        <p:txBody>
          <a:bodyPr wrap="square" lIns="0" tIns="0" rIns="0" bIns="0" rtlCol="0"/>
          <a:lstStyle/>
          <a:p>
            <a:endParaRPr sz="1350"/>
          </a:p>
        </p:txBody>
      </p:sp>
      <p:sp>
        <p:nvSpPr>
          <p:cNvPr id="123" name="CasellaDiTesto 122">
            <a:extLst>
              <a:ext uri="{FF2B5EF4-FFF2-40B4-BE49-F238E27FC236}">
                <a16:creationId xmlns:a16="http://schemas.microsoft.com/office/drawing/2014/main" id="{B86EB6AA-DE09-473E-B32E-C59BCF04B68E}"/>
              </a:ext>
            </a:extLst>
          </p:cNvPr>
          <p:cNvSpPr txBox="1"/>
          <p:nvPr/>
        </p:nvSpPr>
        <p:spPr>
          <a:xfrm>
            <a:off x="-13387" y="5931277"/>
            <a:ext cx="9133909" cy="646331"/>
          </a:xfrm>
          <a:prstGeom prst="rect">
            <a:avLst/>
          </a:prstGeom>
          <a:noFill/>
        </p:spPr>
        <p:txBody>
          <a:bodyPr wrap="square">
            <a:spAutoFit/>
          </a:bodyPr>
          <a:lstStyle/>
          <a:p>
            <a:r>
              <a:rPr lang="it-IT" dirty="0">
                <a:effectLst/>
                <a:latin typeface="Times New Roman" panose="02020603050405020304" pitchFamily="18" charset="0"/>
                <a:ea typeface="Times New Roman" panose="02020603050405020304" pitchFamily="18" charset="0"/>
              </a:rPr>
              <a:t>… mettendo in luce l’importanza dell’</a:t>
            </a:r>
            <a:r>
              <a:rPr lang="it-IT" b="1" u="sng" dirty="0">
                <a:solidFill>
                  <a:srgbClr val="C00000"/>
                </a:solidFill>
                <a:effectLst/>
                <a:latin typeface="Times New Roman" panose="02020603050405020304" pitchFamily="18" charset="0"/>
                <a:ea typeface="Times New Roman" panose="02020603050405020304" pitchFamily="18" charset="0"/>
              </a:rPr>
              <a:t>ecosistema microbico individuale/individualizzante e ancestrale/specie-specifico, tanto in ambito ontogenetico, che filogenetico.</a:t>
            </a:r>
            <a:endParaRPr lang="it-IT" b="1" u="sng" dirty="0">
              <a:solidFill>
                <a:srgbClr val="C00000"/>
              </a:solidFill>
            </a:endParaRPr>
          </a:p>
        </p:txBody>
      </p:sp>
      <p:sp>
        <p:nvSpPr>
          <p:cNvPr id="120" name="CasellaDiTesto 119">
            <a:extLst>
              <a:ext uri="{FF2B5EF4-FFF2-40B4-BE49-F238E27FC236}">
                <a16:creationId xmlns:a16="http://schemas.microsoft.com/office/drawing/2014/main" id="{9DF37CF8-15CF-4FE5-A059-BCB6C5F95578}"/>
              </a:ext>
            </a:extLst>
          </p:cNvPr>
          <p:cNvSpPr txBox="1"/>
          <p:nvPr/>
        </p:nvSpPr>
        <p:spPr>
          <a:xfrm>
            <a:off x="10091" y="-61665"/>
            <a:ext cx="9133909" cy="830997"/>
          </a:xfrm>
          <a:prstGeom prst="rect">
            <a:avLst/>
          </a:prstGeom>
          <a:noFill/>
        </p:spPr>
        <p:txBody>
          <a:bodyPr wrap="square">
            <a:spAutoFit/>
          </a:bodyPr>
          <a:lstStyle/>
          <a:p>
            <a:r>
              <a:rPr lang="it-IT" sz="1600" dirty="0">
                <a:effectLst/>
                <a:latin typeface="Times New Roman" panose="02020603050405020304" pitchFamily="18" charset="0"/>
                <a:ea typeface="Times New Roman" panose="02020603050405020304" pitchFamily="18" charset="0"/>
              </a:rPr>
              <a:t>… e delle </a:t>
            </a:r>
            <a:r>
              <a:rPr lang="it-IT" sz="1600" b="1" u="sng" dirty="0">
                <a:solidFill>
                  <a:srgbClr val="C00000"/>
                </a:solidFill>
                <a:effectLst/>
                <a:latin typeface="Times New Roman" panose="02020603050405020304" pitchFamily="18" charset="0"/>
                <a:ea typeface="Times New Roman" panose="02020603050405020304" pitchFamily="18" charset="0"/>
              </a:rPr>
              <a:t>ancora più preponderanti sequenze genomiche appartenenti ai nostri germi simbionti</a:t>
            </a:r>
            <a:r>
              <a:rPr lang="it-IT" sz="1600" dirty="0">
                <a:effectLst/>
                <a:latin typeface="Times New Roman" panose="02020603050405020304" pitchFamily="18" charset="0"/>
                <a:ea typeface="Times New Roman" panose="02020603050405020304" pitchFamily="18" charset="0"/>
              </a:rPr>
              <a:t> (3 milioni </a:t>
            </a:r>
            <a:r>
              <a:rPr lang="it-IT" sz="1600" i="1" dirty="0">
                <a:effectLst/>
                <a:latin typeface="Times New Roman" panose="02020603050405020304" pitchFamily="18" charset="0"/>
                <a:ea typeface="Times New Roman" panose="02020603050405020304" pitchFamily="18" charset="0"/>
              </a:rPr>
              <a:t>versus</a:t>
            </a:r>
            <a:r>
              <a:rPr lang="it-IT" sz="1600" dirty="0">
                <a:effectLst/>
                <a:latin typeface="Times New Roman" panose="02020603050405020304" pitchFamily="18" charset="0"/>
                <a:ea typeface="Times New Roman" panose="02020603050405020304" pitchFamily="18" charset="0"/>
              </a:rPr>
              <a:t> 20.000 geni in </a:t>
            </a:r>
            <a:r>
              <a:rPr lang="it-IT" sz="1600" i="1" dirty="0">
                <a:effectLst/>
                <a:latin typeface="Times New Roman" panose="02020603050405020304" pitchFamily="18" charset="0"/>
                <a:ea typeface="Times New Roman" panose="02020603050405020304" pitchFamily="18" charset="0"/>
              </a:rPr>
              <a:t>Homo sapiens </a:t>
            </a:r>
            <a:r>
              <a:rPr lang="it-IT" sz="1600" i="1" dirty="0" err="1">
                <a:effectLst/>
                <a:latin typeface="Times New Roman" panose="02020603050405020304" pitchFamily="18" charset="0"/>
                <a:ea typeface="Times New Roman" panose="02020603050405020304" pitchFamily="18" charset="0"/>
              </a:rPr>
              <a:t>sapiens</a:t>
            </a:r>
            <a:r>
              <a:rPr lang="it-IT" sz="1600" i="1" dirty="0">
                <a:effectLst/>
                <a:latin typeface="Times New Roman" panose="02020603050405020304" pitchFamily="18" charset="0"/>
                <a:ea typeface="Times New Roman" panose="02020603050405020304" pitchFamily="18" charset="0"/>
              </a:rPr>
              <a:t>) </a:t>
            </a:r>
            <a:r>
              <a:rPr lang="it-IT" sz="1600" dirty="0">
                <a:effectLst/>
                <a:latin typeface="Times New Roman" panose="02020603050405020304" pitchFamily="18" charset="0"/>
                <a:ea typeface="Times New Roman" panose="02020603050405020304" pitchFamily="18" charset="0"/>
              </a:rPr>
              <a:t>e codificanti per molecole segnale fondamentali per il corretto sviluppo del nostro sistema immunocompetente e persino del nostro sistema neuropsichico, </a:t>
            </a:r>
            <a:endParaRPr lang="it-IT" sz="1600" b="1" u="sng" dirty="0">
              <a:solidFill>
                <a:srgbClr val="C00000"/>
              </a:solidFill>
            </a:endParaRPr>
          </a:p>
        </p:txBody>
      </p:sp>
    </p:spTree>
    <p:extLst>
      <p:ext uri="{BB962C8B-B14F-4D97-AF65-F5344CB8AC3E}">
        <p14:creationId xmlns:p14="http://schemas.microsoft.com/office/powerpoint/2010/main" val="3179154855"/>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7ADBBDDC-4165-473F-BBE0-D8416E80ABC2}"/>
              </a:ext>
            </a:extLst>
          </p:cNvPr>
          <p:cNvSpPr txBox="1"/>
          <p:nvPr/>
        </p:nvSpPr>
        <p:spPr>
          <a:xfrm>
            <a:off x="-30067" y="-17780"/>
            <a:ext cx="7760474" cy="1825628"/>
          </a:xfrm>
          <a:prstGeom prst="rect">
            <a:avLst/>
          </a:prstGeom>
          <a:solidFill>
            <a:schemeClr val="accent5">
              <a:lumMod val="20000"/>
              <a:lumOff val="80000"/>
            </a:schemeClr>
          </a:solidFill>
        </p:spPr>
        <p:txBody>
          <a:bodyPr wrap="square">
            <a:spAutoFit/>
          </a:bodyPr>
          <a:lstStyle/>
          <a:p>
            <a:pPr indent="190500" algn="just">
              <a:lnSpc>
                <a:spcPct val="105000"/>
              </a:lnSpc>
              <a:spcAft>
                <a:spcPts val="800"/>
              </a:spcAft>
            </a:pPr>
            <a:r>
              <a:rPr lang="it-IT" sz="1800" dirty="0">
                <a:effectLst/>
                <a:ea typeface="Times New Roman" panose="02020603050405020304" pitchFamily="18" charset="0"/>
              </a:rPr>
              <a:t>Se da un lato, da Cartesio in poi, alcuni pensatori propongono un concetto di </a:t>
            </a:r>
            <a:r>
              <a:rPr lang="it-IT" sz="1800" u="sng" dirty="0">
                <a:effectLst/>
                <a:ea typeface="Times New Roman" panose="02020603050405020304" pitchFamily="18" charset="0"/>
              </a:rPr>
              <a:t>Io forte, stabile, ben definito e radicalmente, ontologicamente contrapposto </a:t>
            </a:r>
            <a:r>
              <a:rPr lang="it-IT" b="1" i="1" u="sng" dirty="0">
                <a:ea typeface="Times New Roman" panose="02020603050405020304" pitchFamily="18" charset="0"/>
              </a:rPr>
              <a:t>all’</a:t>
            </a:r>
            <a:r>
              <a:rPr lang="it-IT" sz="1800" b="1" i="1" u="sng" dirty="0">
                <a:effectLst/>
                <a:ea typeface="Times New Roman" panose="02020603050405020304" pitchFamily="18" charset="0"/>
              </a:rPr>
              <a:t>Altro/Non Io</a:t>
            </a:r>
            <a:r>
              <a:rPr lang="it-IT" sz="1800" b="1" i="1" dirty="0">
                <a:effectLst/>
                <a:ea typeface="Times New Roman" panose="02020603050405020304" pitchFamily="18" charset="0"/>
              </a:rPr>
              <a:t>,</a:t>
            </a:r>
            <a:r>
              <a:rPr lang="it-IT" sz="1800" dirty="0">
                <a:effectLst/>
                <a:ea typeface="Times New Roman" panose="02020603050405020304" pitchFamily="18" charset="0"/>
              </a:rPr>
              <a:t> già a partire dal 17° secolo tanto gli empiristi, che gli idealisti riflettono criticamente sul tema, pro­ponendo un </a:t>
            </a:r>
            <a:r>
              <a:rPr lang="it-IT" sz="1800" u="sng" dirty="0">
                <a:effectLst/>
                <a:ea typeface="Times New Roman" panose="02020603050405020304" pitchFamily="18" charset="0"/>
              </a:rPr>
              <a:t>Io perennemente instabile, problematico, indefinito nei suoi confini</a:t>
            </a:r>
            <a:r>
              <a:rPr lang="it-IT" sz="1800" dirty="0">
                <a:effectLst/>
                <a:ea typeface="Times New Roman" panose="02020603050405020304" pitchFamily="18" charset="0"/>
              </a:rPr>
              <a:t>: </a:t>
            </a:r>
            <a:r>
              <a:rPr lang="it-IT" sz="1800" u="sng" dirty="0">
                <a:effectLst/>
                <a:ea typeface="Times New Roman" panose="02020603050405020304" pitchFamily="18" charset="0"/>
              </a:rPr>
              <a:t>un </a:t>
            </a:r>
            <a:r>
              <a:rPr lang="it-IT" sz="1800" b="1" i="1" u="sng" dirty="0">
                <a:effectLst/>
                <a:ea typeface="Times New Roman" panose="02020603050405020304" pitchFamily="18" charset="0"/>
              </a:rPr>
              <a:t>Io de­bole</a:t>
            </a:r>
            <a:r>
              <a:rPr lang="it-IT" sz="1800" u="sng" dirty="0">
                <a:effectLst/>
                <a:ea typeface="Times New Roman" panose="02020603050405020304" pitchFamily="18" charset="0"/>
              </a:rPr>
              <a:t> prodotto della storia e in continua ridefinizione sulla base del confronto con </a:t>
            </a:r>
            <a:r>
              <a:rPr lang="it-IT" i="1" u="sng" dirty="0">
                <a:ea typeface="Times New Roman" panose="02020603050405020304" pitchFamily="18" charset="0"/>
              </a:rPr>
              <a:t>l’</a:t>
            </a:r>
            <a:r>
              <a:rPr lang="it-IT" sz="1800" i="1" u="sng" dirty="0">
                <a:effectLst/>
                <a:ea typeface="Times New Roman" panose="02020603050405020304" pitchFamily="18" charset="0"/>
              </a:rPr>
              <a:t>Altro/Non Io/ambiente</a:t>
            </a:r>
            <a:r>
              <a:rPr lang="it-IT" sz="1800" i="1" dirty="0">
                <a:effectLst/>
                <a:ea typeface="Times New Roman" panose="02020603050405020304" pitchFamily="18" charset="0"/>
              </a:rPr>
              <a:t>.</a:t>
            </a:r>
            <a:r>
              <a:rPr lang="it-IT" sz="1800" dirty="0">
                <a:effectLst/>
                <a:ea typeface="Times New Roman" panose="02020603050405020304" pitchFamily="18" charset="0"/>
              </a:rPr>
              <a:t> </a:t>
            </a:r>
          </a:p>
        </p:txBody>
      </p:sp>
      <p:pic>
        <p:nvPicPr>
          <p:cNvPr id="9" name="Immagine 8">
            <a:extLst>
              <a:ext uri="{FF2B5EF4-FFF2-40B4-BE49-F238E27FC236}">
                <a16:creationId xmlns:a16="http://schemas.microsoft.com/office/drawing/2014/main" id="{6D53BA9C-6D49-4592-9FBD-FEAA37DE5D9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flipH="1">
            <a:off x="7730407" y="63406"/>
            <a:ext cx="1358879" cy="1663255"/>
          </a:xfrm>
          <a:prstGeom prst="rect">
            <a:avLst/>
          </a:prstGeom>
        </p:spPr>
      </p:pic>
      <p:pic>
        <p:nvPicPr>
          <p:cNvPr id="11" name="Immagine 10">
            <a:extLst>
              <a:ext uri="{FF2B5EF4-FFF2-40B4-BE49-F238E27FC236}">
                <a16:creationId xmlns:a16="http://schemas.microsoft.com/office/drawing/2014/main" id="{37442AC4-8013-48FC-88FF-543D824AF841}"/>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067" y="1889034"/>
            <a:ext cx="1248303" cy="1462855"/>
          </a:xfrm>
          <a:prstGeom prst="rect">
            <a:avLst/>
          </a:prstGeom>
        </p:spPr>
      </p:pic>
      <p:sp>
        <p:nvSpPr>
          <p:cNvPr id="13" name="CasellaDiTesto 12">
            <a:extLst>
              <a:ext uri="{FF2B5EF4-FFF2-40B4-BE49-F238E27FC236}">
                <a16:creationId xmlns:a16="http://schemas.microsoft.com/office/drawing/2014/main" id="{53E1B38E-823F-4591-857D-4BAB6DE0D060}"/>
              </a:ext>
            </a:extLst>
          </p:cNvPr>
          <p:cNvSpPr txBox="1"/>
          <p:nvPr/>
        </p:nvSpPr>
        <p:spPr>
          <a:xfrm>
            <a:off x="1228865" y="1711400"/>
            <a:ext cx="6707527" cy="5131918"/>
          </a:xfrm>
          <a:prstGeom prst="rect">
            <a:avLst/>
          </a:prstGeom>
          <a:solidFill>
            <a:srgbClr val="FFFF00"/>
          </a:solidFill>
        </p:spPr>
        <p:txBody>
          <a:bodyPr wrap="square">
            <a:spAutoFit/>
          </a:bodyPr>
          <a:lstStyle/>
          <a:p>
            <a:pPr indent="190500" algn="just">
              <a:lnSpc>
                <a:spcPct val="105000"/>
              </a:lnSpc>
              <a:spcAft>
                <a:spcPts val="800"/>
              </a:spcAft>
            </a:pPr>
            <a:r>
              <a:rPr lang="it-IT" sz="2000" dirty="0">
                <a:effectLst/>
                <a:ea typeface="Times New Roman" panose="02020603050405020304" pitchFamily="18" charset="0"/>
              </a:rPr>
              <a:t>Così per </a:t>
            </a:r>
            <a:r>
              <a:rPr lang="it-IT" sz="2000" u="sng" dirty="0">
                <a:effectLst/>
                <a:ea typeface="Times New Roman" panose="02020603050405020304" pitchFamily="18" charset="0"/>
              </a:rPr>
              <a:t>David Hume l'io non è altro che un mucchio di impressioni, una finzione necessaria</a:t>
            </a:r>
            <a:r>
              <a:rPr lang="it-IT" sz="2000" dirty="0">
                <a:effectLst/>
                <a:ea typeface="Times New Roman" panose="02020603050405020304" pitchFamily="18" charset="0"/>
              </a:rPr>
              <a:t>; </a:t>
            </a:r>
          </a:p>
          <a:p>
            <a:pPr indent="190500" algn="just">
              <a:lnSpc>
                <a:spcPct val="105000"/>
              </a:lnSpc>
              <a:spcAft>
                <a:spcPts val="800"/>
              </a:spcAft>
            </a:pPr>
            <a:r>
              <a:rPr lang="it-IT" sz="2000" u="sng" dirty="0">
                <a:effectLst/>
                <a:ea typeface="Times New Roman" panose="02020603050405020304" pitchFamily="18" charset="0"/>
              </a:rPr>
              <a:t>in Rousseau la chiarezza cartesiana viene perduta per sempre</a:t>
            </a:r>
            <a:r>
              <a:rPr lang="it-IT" sz="2000" dirty="0">
                <a:effectLst/>
                <a:ea typeface="Times New Roman" panose="02020603050405020304" pitchFamily="18" charset="0"/>
              </a:rPr>
              <a:t>, sosti­tuita da </a:t>
            </a:r>
            <a:r>
              <a:rPr lang="it-IT" sz="2000" u="sng" dirty="0">
                <a:effectLst/>
                <a:ea typeface="Times New Roman" panose="02020603050405020304" pitchFamily="18" charset="0"/>
              </a:rPr>
              <a:t>un’incertezza radicale circa l’essenza stessa dell’essere uomo</a:t>
            </a:r>
            <a:r>
              <a:rPr lang="it-IT" sz="2000" dirty="0">
                <a:effectLst/>
                <a:ea typeface="Times New Roman" panose="02020603050405020304" pitchFamily="18" charset="0"/>
              </a:rPr>
              <a:t>, </a:t>
            </a:r>
            <a:r>
              <a:rPr lang="it-IT" sz="2000" u="sng" dirty="0">
                <a:effectLst/>
                <a:ea typeface="Times New Roman" panose="02020603050405020304" pitchFamily="18" charset="0"/>
              </a:rPr>
              <a:t>in esilio dalla Natura</a:t>
            </a:r>
            <a:r>
              <a:rPr lang="it-IT" sz="2000" dirty="0">
                <a:effectLst/>
                <a:ea typeface="Times New Roman" panose="02020603050405020304" pitchFamily="18" charset="0"/>
              </a:rPr>
              <a:t>, </a:t>
            </a:r>
            <a:r>
              <a:rPr lang="it-IT" sz="2000" u="sng" dirty="0">
                <a:effectLst/>
                <a:ea typeface="Times New Roman" panose="02020603050405020304" pitchFamily="18" charset="0"/>
              </a:rPr>
              <a:t>tormentato da un senso insormontabile di alienazione</a:t>
            </a:r>
            <a:r>
              <a:rPr lang="it-IT" sz="2000" dirty="0">
                <a:effectLst/>
                <a:ea typeface="Times New Roman" panose="02020603050405020304" pitchFamily="18" charset="0"/>
              </a:rPr>
              <a:t>; </a:t>
            </a:r>
          </a:p>
          <a:p>
            <a:pPr indent="190500" algn="just">
              <a:lnSpc>
                <a:spcPct val="105000"/>
              </a:lnSpc>
              <a:spcAft>
                <a:spcPts val="800"/>
              </a:spcAft>
            </a:pPr>
            <a:r>
              <a:rPr lang="it-IT" sz="2000" dirty="0">
                <a:effectLst/>
                <a:ea typeface="Times New Roman" panose="02020603050405020304" pitchFamily="18" charset="0"/>
              </a:rPr>
              <a:t>tutto il pensiero di Immanuel Kant può essere letto come un tentativo di definire concettualmente le modalità di costruzione del mondo all’interno della mente umana; nel grande idealismo tedesco, post-kantiano, a partire da Fichte </a:t>
            </a:r>
            <a:r>
              <a:rPr lang="it-IT" sz="2000" u="sng" dirty="0">
                <a:effectLst/>
                <a:ea typeface="Times New Roman" panose="02020603050405020304" pitchFamily="18" charset="0"/>
              </a:rPr>
              <a:t>la relazione Io/Non Io diventa assolutamente centrale</a:t>
            </a:r>
            <a:r>
              <a:rPr lang="it-IT" sz="2000" dirty="0">
                <a:effectLst/>
                <a:ea typeface="Times New Roman" panose="02020603050405020304" pitchFamily="18" charset="0"/>
              </a:rPr>
              <a:t>, ma si trasforma in </a:t>
            </a:r>
            <a:r>
              <a:rPr lang="it-IT" sz="2000" u="sng" dirty="0">
                <a:effectLst/>
                <a:ea typeface="Times New Roman" panose="02020603050405020304" pitchFamily="18" charset="0"/>
              </a:rPr>
              <a:t>questione essenzialmente metafisica </a:t>
            </a:r>
            <a:r>
              <a:rPr lang="it-IT" sz="2000" dirty="0">
                <a:effectLst/>
                <a:ea typeface="Times New Roman" panose="02020603050405020304" pitchFamily="18" charset="0"/>
              </a:rPr>
              <a:t>(con una prevalenza dell’io metafisico in Fichte, del Non-Io metafisico/Natura in Schelling e un grande tentativo di Sintesi al contempo sincronica e diacronica in Hegel). </a:t>
            </a:r>
          </a:p>
        </p:txBody>
      </p:sp>
      <p:pic>
        <p:nvPicPr>
          <p:cNvPr id="15" name="Immagine 14">
            <a:extLst>
              <a:ext uri="{FF2B5EF4-FFF2-40B4-BE49-F238E27FC236}">
                <a16:creationId xmlns:a16="http://schemas.microsoft.com/office/drawing/2014/main" id="{7B9513DE-DC1D-469D-9DE9-CEBD83E10D6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980477" y="1889034"/>
            <a:ext cx="1163523" cy="1619932"/>
          </a:xfrm>
          <a:prstGeom prst="rect">
            <a:avLst/>
          </a:prstGeom>
        </p:spPr>
      </p:pic>
      <p:pic>
        <p:nvPicPr>
          <p:cNvPr id="17" name="Immagine 16">
            <a:extLst>
              <a:ext uri="{FF2B5EF4-FFF2-40B4-BE49-F238E27FC236}">
                <a16:creationId xmlns:a16="http://schemas.microsoft.com/office/drawing/2014/main" id="{9A3671ED-501C-4F89-8D92-D962BD78AB1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0" y="3399924"/>
            <a:ext cx="1262321" cy="1790328"/>
          </a:xfrm>
          <a:prstGeom prst="rect">
            <a:avLst/>
          </a:prstGeom>
        </p:spPr>
      </p:pic>
      <p:pic>
        <p:nvPicPr>
          <p:cNvPr id="19" name="Immagine 18">
            <a:extLst>
              <a:ext uri="{FF2B5EF4-FFF2-40B4-BE49-F238E27FC236}">
                <a16:creationId xmlns:a16="http://schemas.microsoft.com/office/drawing/2014/main" id="{23FAED81-2318-4DCE-A054-A06A8ACCE0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80477" y="3671339"/>
            <a:ext cx="1092331" cy="1299131"/>
          </a:xfrm>
          <a:prstGeom prst="rect">
            <a:avLst/>
          </a:prstGeom>
        </p:spPr>
      </p:pic>
      <p:pic>
        <p:nvPicPr>
          <p:cNvPr id="21" name="Immagine 20">
            <a:extLst>
              <a:ext uri="{FF2B5EF4-FFF2-40B4-BE49-F238E27FC236}">
                <a16:creationId xmlns:a16="http://schemas.microsoft.com/office/drawing/2014/main" id="{72E0C35F-4408-4C82-8C1E-81E474D1CDC8}"/>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54579" y="5332282"/>
            <a:ext cx="1185326" cy="1500014"/>
          </a:xfrm>
          <a:prstGeom prst="rect">
            <a:avLst/>
          </a:prstGeom>
        </p:spPr>
      </p:pic>
      <p:sp>
        <p:nvSpPr>
          <p:cNvPr id="23" name="CasellaDiTesto 22">
            <a:extLst>
              <a:ext uri="{FF2B5EF4-FFF2-40B4-BE49-F238E27FC236}">
                <a16:creationId xmlns:a16="http://schemas.microsoft.com/office/drawing/2014/main" id="{314887F9-167E-4B22-BE0C-A5BEC6A5B235}"/>
              </a:ext>
            </a:extLst>
          </p:cNvPr>
          <p:cNvSpPr txBox="1"/>
          <p:nvPr/>
        </p:nvSpPr>
        <p:spPr>
          <a:xfrm>
            <a:off x="196887" y="3098868"/>
            <a:ext cx="711247" cy="216024"/>
          </a:xfrm>
          <a:prstGeom prst="rect">
            <a:avLst/>
          </a:prstGeom>
          <a:solidFill>
            <a:srgbClr val="FFFF00"/>
          </a:solidFill>
        </p:spPr>
        <p:txBody>
          <a:bodyPr wrap="square">
            <a:spAutoFit/>
          </a:bodyPr>
          <a:lstStyle/>
          <a:p>
            <a:r>
              <a:rPr lang="it-IT" sz="800" u="sng" dirty="0">
                <a:effectLst/>
                <a:ea typeface="Times New Roman" panose="02020603050405020304" pitchFamily="18" charset="0"/>
              </a:rPr>
              <a:t>David Hume </a:t>
            </a:r>
            <a:endParaRPr lang="it-IT" sz="800" dirty="0"/>
          </a:p>
        </p:txBody>
      </p:sp>
      <p:sp>
        <p:nvSpPr>
          <p:cNvPr id="25" name="CasellaDiTesto 24">
            <a:extLst>
              <a:ext uri="{FF2B5EF4-FFF2-40B4-BE49-F238E27FC236}">
                <a16:creationId xmlns:a16="http://schemas.microsoft.com/office/drawing/2014/main" id="{4FCB88EF-3308-4BA7-90CA-CBC30787AB43}"/>
              </a:ext>
            </a:extLst>
          </p:cNvPr>
          <p:cNvSpPr txBox="1"/>
          <p:nvPr/>
        </p:nvSpPr>
        <p:spPr>
          <a:xfrm>
            <a:off x="8206614" y="3266117"/>
            <a:ext cx="711247" cy="216024"/>
          </a:xfrm>
          <a:prstGeom prst="rect">
            <a:avLst/>
          </a:prstGeom>
          <a:solidFill>
            <a:srgbClr val="FFFF00"/>
          </a:solidFill>
        </p:spPr>
        <p:txBody>
          <a:bodyPr wrap="square">
            <a:spAutoFit/>
          </a:bodyPr>
          <a:lstStyle/>
          <a:p>
            <a:r>
              <a:rPr lang="it-IT" sz="800" u="sng" dirty="0" err="1">
                <a:effectLst/>
                <a:ea typeface="Times New Roman" panose="02020603050405020304" pitchFamily="18" charset="0"/>
              </a:rPr>
              <a:t>Roussau</a:t>
            </a:r>
            <a:r>
              <a:rPr lang="it-IT" sz="800" u="sng" dirty="0">
                <a:effectLst/>
                <a:ea typeface="Times New Roman" panose="02020603050405020304" pitchFamily="18" charset="0"/>
              </a:rPr>
              <a:t> </a:t>
            </a:r>
            <a:endParaRPr lang="it-IT" sz="800" dirty="0"/>
          </a:p>
        </p:txBody>
      </p:sp>
      <p:sp>
        <p:nvSpPr>
          <p:cNvPr id="27" name="CasellaDiTesto 26">
            <a:extLst>
              <a:ext uri="{FF2B5EF4-FFF2-40B4-BE49-F238E27FC236}">
                <a16:creationId xmlns:a16="http://schemas.microsoft.com/office/drawing/2014/main" id="{CFB06129-2D71-4D0B-A33B-062F9CDBAA5D}"/>
              </a:ext>
            </a:extLst>
          </p:cNvPr>
          <p:cNvSpPr txBox="1"/>
          <p:nvPr/>
        </p:nvSpPr>
        <p:spPr>
          <a:xfrm>
            <a:off x="192561" y="4943922"/>
            <a:ext cx="872260" cy="215444"/>
          </a:xfrm>
          <a:prstGeom prst="rect">
            <a:avLst/>
          </a:prstGeom>
          <a:solidFill>
            <a:srgbClr val="FFFF00"/>
          </a:solidFill>
        </p:spPr>
        <p:txBody>
          <a:bodyPr wrap="square">
            <a:spAutoFit/>
          </a:bodyPr>
          <a:lstStyle/>
          <a:p>
            <a:r>
              <a:rPr lang="it-IT" sz="800" u="sng" dirty="0">
                <a:effectLst/>
                <a:ea typeface="Times New Roman" panose="02020603050405020304" pitchFamily="18" charset="0"/>
              </a:rPr>
              <a:t>Immanuel Kant</a:t>
            </a:r>
            <a:endParaRPr lang="it-IT" sz="800" dirty="0"/>
          </a:p>
        </p:txBody>
      </p:sp>
      <p:sp>
        <p:nvSpPr>
          <p:cNvPr id="29" name="CasellaDiTesto 28">
            <a:extLst>
              <a:ext uri="{FF2B5EF4-FFF2-40B4-BE49-F238E27FC236}">
                <a16:creationId xmlns:a16="http://schemas.microsoft.com/office/drawing/2014/main" id="{EFEAEC96-AF6D-4E2B-AEC7-505933EFB255}"/>
              </a:ext>
            </a:extLst>
          </p:cNvPr>
          <p:cNvSpPr txBox="1"/>
          <p:nvPr/>
        </p:nvSpPr>
        <p:spPr>
          <a:xfrm>
            <a:off x="325352" y="6606571"/>
            <a:ext cx="606677" cy="215444"/>
          </a:xfrm>
          <a:prstGeom prst="rect">
            <a:avLst/>
          </a:prstGeom>
          <a:solidFill>
            <a:srgbClr val="FFFF00"/>
          </a:solidFill>
        </p:spPr>
        <p:txBody>
          <a:bodyPr wrap="square">
            <a:spAutoFit/>
          </a:bodyPr>
          <a:lstStyle/>
          <a:p>
            <a:r>
              <a:rPr lang="it-IT" sz="800" u="sng" dirty="0">
                <a:effectLst/>
                <a:ea typeface="Times New Roman" panose="02020603050405020304" pitchFamily="18" charset="0"/>
              </a:rPr>
              <a:t>Hegel</a:t>
            </a:r>
            <a:endParaRPr lang="it-IT" sz="800" dirty="0"/>
          </a:p>
        </p:txBody>
      </p:sp>
      <p:sp>
        <p:nvSpPr>
          <p:cNvPr id="31" name="CasellaDiTesto 30">
            <a:extLst>
              <a:ext uri="{FF2B5EF4-FFF2-40B4-BE49-F238E27FC236}">
                <a16:creationId xmlns:a16="http://schemas.microsoft.com/office/drawing/2014/main" id="{130302EB-9543-436A-8864-B576FAE9AED3}"/>
              </a:ext>
            </a:extLst>
          </p:cNvPr>
          <p:cNvSpPr txBox="1"/>
          <p:nvPr/>
        </p:nvSpPr>
        <p:spPr>
          <a:xfrm>
            <a:off x="8276663" y="4670024"/>
            <a:ext cx="480186" cy="215444"/>
          </a:xfrm>
          <a:prstGeom prst="rect">
            <a:avLst/>
          </a:prstGeom>
          <a:solidFill>
            <a:srgbClr val="FFFF00"/>
          </a:solidFill>
        </p:spPr>
        <p:txBody>
          <a:bodyPr wrap="square">
            <a:spAutoFit/>
          </a:bodyPr>
          <a:lstStyle/>
          <a:p>
            <a:r>
              <a:rPr lang="it-IT" sz="800" u="sng" dirty="0">
                <a:effectLst/>
                <a:ea typeface="Times New Roman" panose="02020603050405020304" pitchFamily="18" charset="0"/>
              </a:rPr>
              <a:t>Fichte</a:t>
            </a:r>
            <a:endParaRPr lang="it-IT" sz="800" dirty="0"/>
          </a:p>
        </p:txBody>
      </p:sp>
      <p:pic>
        <p:nvPicPr>
          <p:cNvPr id="33" name="Immagine 32">
            <a:extLst>
              <a:ext uri="{FF2B5EF4-FFF2-40B4-BE49-F238E27FC236}">
                <a16:creationId xmlns:a16="http://schemas.microsoft.com/office/drawing/2014/main" id="{A2731848-5F82-4C3D-94FF-357CAE8817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019075" y="5106556"/>
            <a:ext cx="1113004" cy="1410445"/>
          </a:xfrm>
          <a:prstGeom prst="rect">
            <a:avLst/>
          </a:prstGeom>
        </p:spPr>
      </p:pic>
      <p:sp>
        <p:nvSpPr>
          <p:cNvPr id="35" name="CasellaDiTesto 34">
            <a:extLst>
              <a:ext uri="{FF2B5EF4-FFF2-40B4-BE49-F238E27FC236}">
                <a16:creationId xmlns:a16="http://schemas.microsoft.com/office/drawing/2014/main" id="{CFBD2D23-C47F-4E2F-AD8B-1C9BE0D15272}"/>
              </a:ext>
            </a:extLst>
          </p:cNvPr>
          <p:cNvSpPr txBox="1"/>
          <p:nvPr/>
        </p:nvSpPr>
        <p:spPr>
          <a:xfrm>
            <a:off x="8285647" y="6218492"/>
            <a:ext cx="711247" cy="216024"/>
          </a:xfrm>
          <a:prstGeom prst="rect">
            <a:avLst/>
          </a:prstGeom>
          <a:solidFill>
            <a:srgbClr val="FFFF00"/>
          </a:solidFill>
        </p:spPr>
        <p:txBody>
          <a:bodyPr wrap="square">
            <a:spAutoFit/>
          </a:bodyPr>
          <a:lstStyle/>
          <a:p>
            <a:r>
              <a:rPr lang="it-IT" sz="800" u="sng" dirty="0">
                <a:effectLst/>
                <a:ea typeface="Times New Roman" panose="02020603050405020304" pitchFamily="18" charset="0"/>
              </a:rPr>
              <a:t>Schelling</a:t>
            </a:r>
            <a:endParaRPr lang="it-IT" sz="800" dirty="0"/>
          </a:p>
        </p:txBody>
      </p:sp>
    </p:spTree>
    <p:extLst>
      <p:ext uri="{BB962C8B-B14F-4D97-AF65-F5344CB8AC3E}">
        <p14:creationId xmlns:p14="http://schemas.microsoft.com/office/powerpoint/2010/main" val="3040284566"/>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7ADBBDDC-4165-473F-BBE0-D8416E80ABC2}"/>
              </a:ext>
            </a:extLst>
          </p:cNvPr>
          <p:cNvSpPr txBox="1"/>
          <p:nvPr/>
        </p:nvSpPr>
        <p:spPr>
          <a:xfrm>
            <a:off x="1734855" y="14118"/>
            <a:ext cx="6048672" cy="1243930"/>
          </a:xfrm>
          <a:prstGeom prst="rect">
            <a:avLst/>
          </a:prstGeom>
          <a:solidFill>
            <a:schemeClr val="accent5">
              <a:lumMod val="20000"/>
              <a:lumOff val="80000"/>
            </a:schemeClr>
          </a:solidFill>
        </p:spPr>
        <p:txBody>
          <a:bodyPr wrap="square">
            <a:spAutoFit/>
          </a:bodyPr>
          <a:lstStyle/>
          <a:p>
            <a:pPr indent="190500" algn="just">
              <a:lnSpc>
                <a:spcPct val="105000"/>
              </a:lnSpc>
              <a:spcAft>
                <a:spcPts val="800"/>
              </a:spcAft>
            </a:pPr>
            <a:r>
              <a:rPr lang="it-IT" sz="1800" dirty="0">
                <a:effectLst/>
                <a:ea typeface="Times New Roman" panose="02020603050405020304" pitchFamily="18" charset="0"/>
              </a:rPr>
              <a:t>Nel pensiero contemporaneo infine, a partire da Nietzsche e Freud, giù, giù fino a Wittgenstein, a Lacan, a Foucault la </a:t>
            </a:r>
            <a:r>
              <a:rPr lang="it-IT" sz="1800" b="1" i="1" dirty="0">
                <a:effectLst/>
                <a:ea typeface="Times New Roman" panose="02020603050405020304" pitchFamily="18" charset="0"/>
              </a:rPr>
              <a:t>Crisi dell’io</a:t>
            </a:r>
            <a:r>
              <a:rPr lang="it-IT" sz="1800" dirty="0">
                <a:effectLst/>
                <a:ea typeface="Times New Roman" panose="02020603050405020304" pitchFamily="18" charset="0"/>
              </a:rPr>
              <a:t> diventa crisi dell’intero pensiero occidentale, </a:t>
            </a:r>
            <a:r>
              <a:rPr lang="it-IT" sz="1800" b="1" i="1" dirty="0" err="1">
                <a:effectLst/>
                <a:ea typeface="Times New Roman" panose="02020603050405020304" pitchFamily="18" charset="0"/>
              </a:rPr>
              <a:t>Crisis</a:t>
            </a:r>
            <a:r>
              <a:rPr lang="it-IT" sz="1800" dirty="0">
                <a:effectLst/>
                <a:ea typeface="Times New Roman" panose="02020603050405020304" pitchFamily="18" charset="0"/>
              </a:rPr>
              <a:t> dell’uomo </a:t>
            </a:r>
            <a:r>
              <a:rPr lang="it-IT" sz="1800" i="1" dirty="0">
                <a:effectLst/>
                <a:ea typeface="Times New Roman" panose="02020603050405020304" pitchFamily="18" charset="0"/>
              </a:rPr>
              <a:t>tout court.</a:t>
            </a:r>
            <a:endParaRPr lang="it-IT" sz="1800" dirty="0">
              <a:effectLst/>
              <a:ea typeface="Times New Roman" panose="02020603050405020304" pitchFamily="18" charset="0"/>
            </a:endParaRPr>
          </a:p>
        </p:txBody>
      </p:sp>
      <p:pic>
        <p:nvPicPr>
          <p:cNvPr id="4" name="Immagine 3">
            <a:extLst>
              <a:ext uri="{FF2B5EF4-FFF2-40B4-BE49-F238E27FC236}">
                <a16:creationId xmlns:a16="http://schemas.microsoft.com/office/drawing/2014/main" id="{44C70B24-90B8-4D33-ACD5-40E30643FA1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636071" cy="1628800"/>
          </a:xfrm>
          <a:prstGeom prst="rect">
            <a:avLst/>
          </a:prstGeom>
        </p:spPr>
      </p:pic>
      <p:pic>
        <p:nvPicPr>
          <p:cNvPr id="8" name="Immagine 7">
            <a:extLst>
              <a:ext uri="{FF2B5EF4-FFF2-40B4-BE49-F238E27FC236}">
                <a16:creationId xmlns:a16="http://schemas.microsoft.com/office/drawing/2014/main" id="{6A3CC012-DDDD-4410-9ED3-C543D287DC2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4368" y="0"/>
            <a:ext cx="1235358" cy="1726412"/>
          </a:xfrm>
          <a:prstGeom prst="rect">
            <a:avLst/>
          </a:prstGeom>
        </p:spPr>
      </p:pic>
      <p:pic>
        <p:nvPicPr>
          <p:cNvPr id="10" name="Immagine 9">
            <a:extLst>
              <a:ext uri="{FF2B5EF4-FFF2-40B4-BE49-F238E27FC236}">
                <a16:creationId xmlns:a16="http://schemas.microsoft.com/office/drawing/2014/main" id="{0C7B1CEC-9BA8-401F-869F-560D5F9811DD}"/>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08884" y="1258048"/>
            <a:ext cx="1739865" cy="2429541"/>
          </a:xfrm>
          <a:prstGeom prst="rect">
            <a:avLst/>
          </a:prstGeom>
        </p:spPr>
      </p:pic>
      <p:pic>
        <p:nvPicPr>
          <p:cNvPr id="12" name="Immagine 11">
            <a:extLst>
              <a:ext uri="{FF2B5EF4-FFF2-40B4-BE49-F238E27FC236}">
                <a16:creationId xmlns:a16="http://schemas.microsoft.com/office/drawing/2014/main" id="{31F0F1B0-93E7-41E0-88C0-BB7C6021852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603105" y="1388308"/>
            <a:ext cx="2045509" cy="1752660"/>
          </a:xfrm>
          <a:prstGeom prst="rect">
            <a:avLst/>
          </a:prstGeom>
        </p:spPr>
      </p:pic>
      <p:pic>
        <p:nvPicPr>
          <p:cNvPr id="14" name="Immagine 13">
            <a:extLst>
              <a:ext uri="{FF2B5EF4-FFF2-40B4-BE49-F238E27FC236}">
                <a16:creationId xmlns:a16="http://schemas.microsoft.com/office/drawing/2014/main" id="{C0FB5D9F-4EDF-4319-A94F-BED83C674FAF}"/>
              </a:ext>
            </a:extLst>
          </p:cNvPr>
          <p:cNvPicPr>
            <a:picLocks noChangeAspect="1"/>
          </p:cNvPicPr>
          <p:nvPr/>
        </p:nvPicPr>
        <p:blipFill>
          <a:blip r:embed="rId6"/>
          <a:stretch>
            <a:fillRect/>
          </a:stretch>
        </p:blipFill>
        <p:spPr>
          <a:xfrm>
            <a:off x="5792222" y="1349279"/>
            <a:ext cx="1925387" cy="2379778"/>
          </a:xfrm>
          <a:prstGeom prst="rect">
            <a:avLst/>
          </a:prstGeom>
        </p:spPr>
      </p:pic>
      <p:sp>
        <p:nvSpPr>
          <p:cNvPr id="16" name="CasellaDiTesto 15">
            <a:extLst>
              <a:ext uri="{FF2B5EF4-FFF2-40B4-BE49-F238E27FC236}">
                <a16:creationId xmlns:a16="http://schemas.microsoft.com/office/drawing/2014/main" id="{A852FC3F-7260-42D8-9426-BA6A047CDECC}"/>
              </a:ext>
            </a:extLst>
          </p:cNvPr>
          <p:cNvSpPr txBox="1"/>
          <p:nvPr/>
        </p:nvSpPr>
        <p:spPr>
          <a:xfrm>
            <a:off x="6447288" y="3428070"/>
            <a:ext cx="558689" cy="215444"/>
          </a:xfrm>
          <a:prstGeom prst="rect">
            <a:avLst/>
          </a:prstGeom>
          <a:solidFill>
            <a:srgbClr val="FFFF00"/>
          </a:solidFill>
        </p:spPr>
        <p:txBody>
          <a:bodyPr wrap="square">
            <a:spAutoFit/>
          </a:bodyPr>
          <a:lstStyle/>
          <a:p>
            <a:r>
              <a:rPr lang="it-IT" sz="800" dirty="0">
                <a:effectLst/>
                <a:ea typeface="Times New Roman" panose="02020603050405020304" pitchFamily="18" charset="0"/>
              </a:rPr>
              <a:t>Foucault</a:t>
            </a:r>
            <a:endParaRPr lang="it-IT" sz="800" dirty="0"/>
          </a:p>
        </p:txBody>
      </p:sp>
      <p:sp>
        <p:nvSpPr>
          <p:cNvPr id="18" name="CasellaDiTesto 17">
            <a:extLst>
              <a:ext uri="{FF2B5EF4-FFF2-40B4-BE49-F238E27FC236}">
                <a16:creationId xmlns:a16="http://schemas.microsoft.com/office/drawing/2014/main" id="{DE998AA6-5A50-4BAE-A699-E93A9FDC810F}"/>
              </a:ext>
            </a:extLst>
          </p:cNvPr>
          <p:cNvSpPr txBox="1"/>
          <p:nvPr/>
        </p:nvSpPr>
        <p:spPr>
          <a:xfrm>
            <a:off x="4387227" y="2835170"/>
            <a:ext cx="466517" cy="215444"/>
          </a:xfrm>
          <a:prstGeom prst="rect">
            <a:avLst/>
          </a:prstGeom>
          <a:solidFill>
            <a:srgbClr val="FFFF00"/>
          </a:solidFill>
        </p:spPr>
        <p:txBody>
          <a:bodyPr wrap="square">
            <a:spAutoFit/>
          </a:bodyPr>
          <a:lstStyle/>
          <a:p>
            <a:r>
              <a:rPr lang="it-IT" sz="800" dirty="0">
                <a:effectLst/>
                <a:ea typeface="Times New Roman" panose="02020603050405020304" pitchFamily="18" charset="0"/>
              </a:rPr>
              <a:t>Lacan</a:t>
            </a:r>
            <a:endParaRPr lang="it-IT" sz="800" dirty="0"/>
          </a:p>
        </p:txBody>
      </p:sp>
      <p:sp>
        <p:nvSpPr>
          <p:cNvPr id="20" name="CasellaDiTesto 19">
            <a:extLst>
              <a:ext uri="{FF2B5EF4-FFF2-40B4-BE49-F238E27FC236}">
                <a16:creationId xmlns:a16="http://schemas.microsoft.com/office/drawing/2014/main" id="{0D361FCC-9013-4067-92D7-69B0656AF748}"/>
              </a:ext>
            </a:extLst>
          </p:cNvPr>
          <p:cNvSpPr txBox="1"/>
          <p:nvPr/>
        </p:nvSpPr>
        <p:spPr>
          <a:xfrm>
            <a:off x="2163839" y="3349554"/>
            <a:ext cx="829953" cy="215444"/>
          </a:xfrm>
          <a:prstGeom prst="rect">
            <a:avLst/>
          </a:prstGeom>
          <a:solidFill>
            <a:srgbClr val="FFFF00"/>
          </a:solidFill>
        </p:spPr>
        <p:txBody>
          <a:bodyPr wrap="square">
            <a:spAutoFit/>
          </a:bodyPr>
          <a:lstStyle/>
          <a:p>
            <a:r>
              <a:rPr lang="it-IT" sz="800" dirty="0">
                <a:effectLst/>
                <a:ea typeface="Times New Roman" panose="02020603050405020304" pitchFamily="18" charset="0"/>
              </a:rPr>
              <a:t>Wittgenstein</a:t>
            </a:r>
            <a:endParaRPr lang="it-IT" sz="800" dirty="0"/>
          </a:p>
        </p:txBody>
      </p:sp>
      <p:sp>
        <p:nvSpPr>
          <p:cNvPr id="22" name="CasellaDiTesto 21">
            <a:extLst>
              <a:ext uri="{FF2B5EF4-FFF2-40B4-BE49-F238E27FC236}">
                <a16:creationId xmlns:a16="http://schemas.microsoft.com/office/drawing/2014/main" id="{39FD64BD-ED5A-43F8-88A2-BF8547A83D42}"/>
              </a:ext>
            </a:extLst>
          </p:cNvPr>
          <p:cNvSpPr txBox="1"/>
          <p:nvPr/>
        </p:nvSpPr>
        <p:spPr>
          <a:xfrm>
            <a:off x="8244408" y="1428054"/>
            <a:ext cx="429353" cy="215444"/>
          </a:xfrm>
          <a:prstGeom prst="rect">
            <a:avLst/>
          </a:prstGeom>
          <a:solidFill>
            <a:srgbClr val="FFFF00"/>
          </a:solidFill>
        </p:spPr>
        <p:txBody>
          <a:bodyPr wrap="square">
            <a:spAutoFit/>
          </a:bodyPr>
          <a:lstStyle/>
          <a:p>
            <a:r>
              <a:rPr lang="it-IT" sz="800" dirty="0">
                <a:effectLst/>
                <a:ea typeface="Times New Roman" panose="02020603050405020304" pitchFamily="18" charset="0"/>
              </a:rPr>
              <a:t>Freud</a:t>
            </a:r>
            <a:endParaRPr lang="it-IT" sz="800" dirty="0"/>
          </a:p>
        </p:txBody>
      </p:sp>
      <p:sp>
        <p:nvSpPr>
          <p:cNvPr id="26" name="CasellaDiTesto 25">
            <a:extLst>
              <a:ext uri="{FF2B5EF4-FFF2-40B4-BE49-F238E27FC236}">
                <a16:creationId xmlns:a16="http://schemas.microsoft.com/office/drawing/2014/main" id="{04C67622-A25E-4FE0-9A61-96EEB1CE13DE}"/>
              </a:ext>
            </a:extLst>
          </p:cNvPr>
          <p:cNvSpPr txBox="1"/>
          <p:nvPr/>
        </p:nvSpPr>
        <p:spPr>
          <a:xfrm>
            <a:off x="470239" y="1320043"/>
            <a:ext cx="711247" cy="216024"/>
          </a:xfrm>
          <a:prstGeom prst="rect">
            <a:avLst/>
          </a:prstGeom>
          <a:solidFill>
            <a:srgbClr val="FFFF00"/>
          </a:solidFill>
        </p:spPr>
        <p:txBody>
          <a:bodyPr wrap="square">
            <a:spAutoFit/>
          </a:bodyPr>
          <a:lstStyle/>
          <a:p>
            <a:r>
              <a:rPr lang="it-IT" sz="800" dirty="0">
                <a:effectLst/>
                <a:ea typeface="Times New Roman" panose="02020603050405020304" pitchFamily="18" charset="0"/>
              </a:rPr>
              <a:t>Nietzsche</a:t>
            </a:r>
            <a:endParaRPr lang="it-IT" sz="800" dirty="0"/>
          </a:p>
        </p:txBody>
      </p:sp>
    </p:spTree>
    <p:extLst>
      <p:ext uri="{BB962C8B-B14F-4D97-AF65-F5344CB8AC3E}">
        <p14:creationId xmlns:p14="http://schemas.microsoft.com/office/powerpoint/2010/main" val="2940779596"/>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D868C1B5-F313-4BBC-B441-C0C767ED47D9}"/>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005167903"/>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9C9B752A-4335-46B7-9630-B8FD43434601}"/>
              </a:ext>
            </a:extLst>
          </p:cNvPr>
          <p:cNvPicPr>
            <a:picLocks noChangeAspect="1"/>
          </p:cNvPicPr>
          <p:nvPr/>
        </p:nvPicPr>
        <p:blipFill>
          <a:blip r:embed="rId2"/>
          <a:stretch>
            <a:fillRect/>
          </a:stretch>
        </p:blipFill>
        <p:spPr>
          <a:xfrm>
            <a:off x="15263" y="0"/>
            <a:ext cx="9144000" cy="6824258"/>
          </a:xfrm>
          <a:prstGeom prst="rect">
            <a:avLst/>
          </a:prstGeom>
        </p:spPr>
      </p:pic>
      <p:sp>
        <p:nvSpPr>
          <p:cNvPr id="2" name="CasellaDiTesto 1">
            <a:extLst>
              <a:ext uri="{FF2B5EF4-FFF2-40B4-BE49-F238E27FC236}">
                <a16:creationId xmlns:a16="http://schemas.microsoft.com/office/drawing/2014/main" id="{0D95A4AA-CA7F-42B1-9CC3-B3ADF0001FEC}"/>
              </a:ext>
            </a:extLst>
          </p:cNvPr>
          <p:cNvSpPr txBox="1"/>
          <p:nvPr/>
        </p:nvSpPr>
        <p:spPr>
          <a:xfrm>
            <a:off x="3379304" y="2604052"/>
            <a:ext cx="154411" cy="369332"/>
          </a:xfrm>
          <a:prstGeom prst="rect">
            <a:avLst/>
          </a:prstGeom>
          <a:noFill/>
        </p:spPr>
        <p:txBody>
          <a:bodyPr wrap="square" rtlCol="0">
            <a:spAutoFit/>
          </a:bodyPr>
          <a:lstStyle/>
          <a:p>
            <a:endParaRPr lang="it-IT" dirty="0"/>
          </a:p>
        </p:txBody>
      </p:sp>
      <p:sp>
        <p:nvSpPr>
          <p:cNvPr id="6" name="Rectangle 1">
            <a:extLst>
              <a:ext uri="{FF2B5EF4-FFF2-40B4-BE49-F238E27FC236}">
                <a16:creationId xmlns:a16="http://schemas.microsoft.com/office/drawing/2014/main" id="{03F37062-351C-4656-A047-86DCD6900FC8}"/>
              </a:ext>
            </a:extLst>
          </p:cNvPr>
          <p:cNvSpPr>
            <a:spLocks noChangeArrowheads="1"/>
          </p:cNvSpPr>
          <p:nvPr/>
        </p:nvSpPr>
        <p:spPr bwMode="auto">
          <a:xfrm>
            <a:off x="2464904" y="2573275"/>
            <a:ext cx="2107096" cy="2677656"/>
          </a:xfrm>
          <a:prstGeom prst="rect">
            <a:avLst/>
          </a:prstGeom>
          <a:solidFill>
            <a:schemeClr val="tx2">
              <a:lumMod val="40000"/>
              <a:lumOff val="6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Il </a:t>
            </a:r>
            <a:r>
              <a:rPr kumimoji="0" lang="it-IT" altLang="it-IT" sz="1400" b="1" i="0" u="none" strike="noStrike" cap="none" normalizeH="0" baseline="0" dirty="0">
                <a:ln>
                  <a:noFill/>
                </a:ln>
                <a:solidFill>
                  <a:schemeClr val="tx1"/>
                </a:solidFill>
                <a:effectLst/>
                <a:latin typeface="Arial Unicode MS"/>
              </a:rPr>
              <a:t>genoma</a:t>
            </a:r>
            <a:r>
              <a:rPr kumimoji="0" lang="it-IT" altLang="it-IT" sz="1400" b="0" i="0" u="none" strike="noStrike" cap="none" normalizeH="0" baseline="0" dirty="0">
                <a:ln>
                  <a:noFill/>
                </a:ln>
                <a:solidFill>
                  <a:schemeClr val="tx1"/>
                </a:solidFill>
                <a:effectLst/>
                <a:latin typeface="Arial Unicode MS"/>
              </a:rPr>
              <a:t> è una </a:t>
            </a:r>
            <a:r>
              <a:rPr kumimoji="0" lang="it-IT" altLang="it-IT" sz="1400" b="1" i="0" u="none" strike="noStrike" cap="none" normalizeH="0" baseline="0" dirty="0">
                <a:ln>
                  <a:noFill/>
                </a:ln>
                <a:solidFill>
                  <a:srgbClr val="0070C0"/>
                </a:solidFill>
                <a:effectLst/>
                <a:latin typeface="Arial Unicode MS"/>
              </a:rPr>
              <a:t>rete complessa</a:t>
            </a:r>
            <a:r>
              <a:rPr kumimoji="0" lang="it-IT" altLang="it-IT" sz="1400" b="0" i="0" u="none" strike="noStrike" cap="none" normalizeH="0" baseline="0" dirty="0">
                <a:ln>
                  <a:noFill/>
                </a:ln>
                <a:solidFill>
                  <a:schemeClr val="tx1"/>
                </a:solidFill>
                <a:effectLst/>
                <a:latin typeface="Arial Unicode MS"/>
              </a:rPr>
              <a:t> fatto di </a:t>
            </a:r>
            <a:r>
              <a:rPr kumimoji="0" lang="it-IT" altLang="it-IT" sz="1400" b="1" i="0" u="none" strike="noStrike" cap="none" normalizeH="0" baseline="0" dirty="0">
                <a:ln>
                  <a:noFill/>
                </a:ln>
                <a:solidFill>
                  <a:srgbClr val="C00000"/>
                </a:solidFill>
                <a:effectLst/>
                <a:latin typeface="Arial Unicode MS"/>
              </a:rPr>
              <a:t>Sequenza di DNA</a:t>
            </a:r>
            <a:r>
              <a:rPr kumimoji="0" lang="it-IT" altLang="it-IT" sz="1400" b="0" i="0" u="none" strike="noStrike" cap="none" normalizeH="0" baseline="0" dirty="0">
                <a:ln>
                  <a:noFill/>
                </a:ln>
                <a:solidFill>
                  <a:schemeClr val="tx1"/>
                </a:solidFill>
                <a:effectLst/>
                <a:latin typeface="Arial Unicode MS"/>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1" i="0" u="none" strike="noStrike" cap="none" normalizeH="0" baseline="0" dirty="0">
                <a:ln>
                  <a:noFill/>
                </a:ln>
                <a:solidFill>
                  <a:srgbClr val="C00000"/>
                </a:solidFill>
                <a:effectLst/>
                <a:latin typeface="Arial Unicode MS"/>
              </a:rPr>
              <a:t>struttura dinamica e reattiva degli istoni </a:t>
            </a: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 </a:t>
            </a:r>
          </a:p>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1" i="0" u="none" strike="noStrike" cap="none" normalizeH="0" baseline="0" dirty="0">
                <a:ln>
                  <a:noFill/>
                </a:ln>
                <a:solidFill>
                  <a:srgbClr val="C00000"/>
                </a:solidFill>
                <a:effectLst/>
                <a:latin typeface="Arial Unicode MS"/>
              </a:rPr>
              <a:t>Nuvola "epigenetica" di molecole </a:t>
            </a:r>
            <a:r>
              <a:rPr kumimoji="0" lang="it-IT" altLang="it-IT" sz="1400" b="0" i="0" u="none" strike="noStrike" cap="none" normalizeH="0" baseline="0" dirty="0">
                <a:ln>
                  <a:noFill/>
                </a:ln>
                <a:solidFill>
                  <a:schemeClr val="tx1"/>
                </a:solidFill>
                <a:effectLst/>
                <a:latin typeface="Arial Unicode MS"/>
              </a:rPr>
              <a:t>(gruppi metile e acetile, enzimi, fattori di trascrizione, microRNA)</a:t>
            </a:r>
            <a:r>
              <a:rPr kumimoji="0" lang="it-IT" altLang="it-IT" sz="1400" b="0" i="0" u="none" strike="noStrike" cap="none" normalizeH="0" baseline="0" dirty="0">
                <a:ln>
                  <a:noFill/>
                </a:ln>
                <a:solidFill>
                  <a:schemeClr val="tx1"/>
                </a:solidFill>
                <a:effectLst/>
              </a:rPr>
              <a:t> </a:t>
            </a:r>
            <a:endParaRPr kumimoji="0" lang="it-IT" altLang="it-IT" sz="1400" b="0" i="0" u="none" strike="noStrike" cap="none" normalizeH="0" baseline="0" dirty="0">
              <a:ln>
                <a:noFill/>
              </a:ln>
              <a:solidFill>
                <a:schemeClr val="tx1"/>
              </a:solidFill>
              <a:effectLst/>
              <a:latin typeface="Arial" panose="020B0604020202020204" pitchFamily="34" charset="0"/>
            </a:endParaRPr>
          </a:p>
        </p:txBody>
      </p:sp>
      <p:sp>
        <p:nvSpPr>
          <p:cNvPr id="9" name="CasellaDiTesto 8">
            <a:extLst>
              <a:ext uri="{FF2B5EF4-FFF2-40B4-BE49-F238E27FC236}">
                <a16:creationId xmlns:a16="http://schemas.microsoft.com/office/drawing/2014/main" id="{E78D8511-C24B-4697-90CA-73141E9B484C}"/>
              </a:ext>
            </a:extLst>
          </p:cNvPr>
          <p:cNvSpPr txBox="1"/>
          <p:nvPr/>
        </p:nvSpPr>
        <p:spPr>
          <a:xfrm>
            <a:off x="4670683" y="4881599"/>
            <a:ext cx="4458054" cy="738664"/>
          </a:xfrm>
          <a:prstGeom prst="rect">
            <a:avLst/>
          </a:prstGeom>
          <a:solidFill>
            <a:schemeClr val="accent2">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Le risposte cellulari iniziali sono di natura epigenetica e implicano la </a:t>
            </a:r>
            <a:r>
              <a:rPr kumimoji="0" lang="it-IT" altLang="it-IT" sz="1400" b="1" i="0" u="none" strike="noStrike" cap="none" normalizeH="0" baseline="0" dirty="0">
                <a:ln>
                  <a:noFill/>
                </a:ln>
                <a:solidFill>
                  <a:srgbClr val="C00000"/>
                </a:solidFill>
                <a:effectLst/>
                <a:latin typeface="Arial Unicode MS"/>
              </a:rPr>
              <a:t>selezione di risposte adattative </a:t>
            </a:r>
            <a:r>
              <a:rPr kumimoji="0" lang="it-IT" altLang="it-IT" sz="1400" b="0" i="0" u="none" strike="noStrike" cap="none" normalizeH="0" baseline="0" dirty="0">
                <a:ln>
                  <a:noFill/>
                </a:ln>
                <a:solidFill>
                  <a:schemeClr val="tx1"/>
                </a:solidFill>
                <a:effectLst/>
                <a:latin typeface="Arial Unicode MS"/>
              </a:rPr>
              <a:t>da una </a:t>
            </a:r>
            <a:r>
              <a:rPr kumimoji="0" lang="it-IT" altLang="it-IT" sz="1400" b="1" i="0" u="none" strike="noStrike" cap="none" normalizeH="0" baseline="0" dirty="0">
                <a:ln>
                  <a:noFill/>
                </a:ln>
                <a:solidFill>
                  <a:srgbClr val="C00000"/>
                </a:solidFill>
                <a:effectLst/>
                <a:latin typeface="Arial Unicode MS"/>
              </a:rPr>
              <a:t>serie sconcertante di possibilità molecolari</a:t>
            </a:r>
            <a:r>
              <a:rPr kumimoji="0" lang="it-IT" altLang="it-IT" sz="1400" b="0" i="0" u="none" strike="noStrike" cap="none" normalizeH="0" baseline="0" dirty="0">
                <a:ln>
                  <a:noFill/>
                </a:ln>
                <a:solidFill>
                  <a:schemeClr val="tx1"/>
                </a:solidFill>
                <a:effectLst/>
                <a:latin typeface="Arial Unicode MS"/>
              </a:rPr>
              <a:t>.</a:t>
            </a:r>
            <a:r>
              <a:rPr kumimoji="0" lang="it-IT" altLang="it-IT" sz="1400" b="0" i="0" u="none" strike="noStrike" cap="none" normalizeH="0" baseline="0" dirty="0">
                <a:ln>
                  <a:noFill/>
                </a:ln>
                <a:solidFill>
                  <a:schemeClr val="tx1"/>
                </a:solidFill>
                <a:effectLst/>
              </a:rPr>
              <a:t> </a:t>
            </a:r>
            <a:endParaRPr kumimoji="0" lang="it-IT" altLang="it-IT"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176756576"/>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3735161" y="2596360"/>
            <a:ext cx="1347108" cy="276999"/>
          </a:xfrm>
          <a:prstGeom prst="rect">
            <a:avLst/>
          </a:prstGeom>
          <a:solidFill>
            <a:schemeClr val="accent2">
              <a:lumMod val="40000"/>
              <a:lumOff val="60000"/>
            </a:schemeClr>
          </a:solidFill>
        </p:spPr>
        <p:txBody>
          <a:bodyPr wrap="square" rtlCol="0">
            <a:spAutoFit/>
          </a:bodyPr>
          <a:lstStyle/>
          <a:p>
            <a:pPr algn="ctr"/>
            <a:r>
              <a:rPr lang="it-IT" sz="1200" b="1" dirty="0"/>
              <a:t>GENOMA</a:t>
            </a:r>
          </a:p>
        </p:txBody>
      </p:sp>
      <p:sp>
        <p:nvSpPr>
          <p:cNvPr id="10" name="CasellaDiTesto 9"/>
          <p:cNvSpPr txBox="1"/>
          <p:nvPr/>
        </p:nvSpPr>
        <p:spPr>
          <a:xfrm>
            <a:off x="2726357" y="1920971"/>
            <a:ext cx="1543051" cy="276999"/>
          </a:xfrm>
          <a:prstGeom prst="rect">
            <a:avLst/>
          </a:prstGeom>
          <a:solidFill>
            <a:schemeClr val="accent6">
              <a:lumMod val="40000"/>
              <a:lumOff val="60000"/>
            </a:schemeClr>
          </a:solidFill>
        </p:spPr>
        <p:txBody>
          <a:bodyPr wrap="square" rtlCol="0">
            <a:spAutoFit/>
          </a:bodyPr>
          <a:lstStyle/>
          <a:p>
            <a:r>
              <a:rPr lang="it-IT" sz="1200" dirty="0"/>
              <a:t>Studi evolutivi</a:t>
            </a:r>
          </a:p>
        </p:txBody>
      </p:sp>
      <p:sp>
        <p:nvSpPr>
          <p:cNvPr id="11" name="CasellaDiTesto 10"/>
          <p:cNvSpPr txBox="1"/>
          <p:nvPr/>
        </p:nvSpPr>
        <p:spPr>
          <a:xfrm>
            <a:off x="1898195" y="1108814"/>
            <a:ext cx="1543051" cy="461665"/>
          </a:xfrm>
          <a:prstGeom prst="rect">
            <a:avLst/>
          </a:prstGeom>
          <a:solidFill>
            <a:schemeClr val="accent6">
              <a:lumMod val="40000"/>
              <a:lumOff val="60000"/>
            </a:schemeClr>
          </a:solidFill>
        </p:spPr>
        <p:txBody>
          <a:bodyPr wrap="square" rtlCol="0">
            <a:spAutoFit/>
          </a:bodyPr>
          <a:lstStyle/>
          <a:p>
            <a:r>
              <a:rPr lang="it-IT" sz="1200" dirty="0"/>
              <a:t>Scimmie antropomorfe</a:t>
            </a:r>
          </a:p>
        </p:txBody>
      </p:sp>
      <p:sp>
        <p:nvSpPr>
          <p:cNvPr id="13" name="CasellaDiTesto 12"/>
          <p:cNvSpPr txBox="1"/>
          <p:nvPr/>
        </p:nvSpPr>
        <p:spPr>
          <a:xfrm>
            <a:off x="163286" y="1108815"/>
            <a:ext cx="1543051" cy="461665"/>
          </a:xfrm>
          <a:prstGeom prst="rect">
            <a:avLst/>
          </a:prstGeom>
          <a:solidFill>
            <a:schemeClr val="accent6">
              <a:lumMod val="40000"/>
              <a:lumOff val="60000"/>
            </a:schemeClr>
          </a:solidFill>
        </p:spPr>
        <p:txBody>
          <a:bodyPr wrap="square" rtlCol="0">
            <a:spAutoFit/>
          </a:bodyPr>
          <a:lstStyle/>
          <a:p>
            <a:r>
              <a:rPr lang="it-IT" sz="1200" dirty="0"/>
              <a:t>Storia delle immigrazioni        </a:t>
            </a:r>
          </a:p>
        </p:txBody>
      </p:sp>
      <p:sp>
        <p:nvSpPr>
          <p:cNvPr id="14" name="CasellaDiTesto 13"/>
          <p:cNvSpPr txBox="1"/>
          <p:nvPr/>
        </p:nvSpPr>
        <p:spPr>
          <a:xfrm>
            <a:off x="4314825" y="1212688"/>
            <a:ext cx="1543051" cy="276999"/>
          </a:xfrm>
          <a:prstGeom prst="rect">
            <a:avLst/>
          </a:prstGeom>
          <a:solidFill>
            <a:schemeClr val="accent1">
              <a:lumMod val="20000"/>
              <a:lumOff val="80000"/>
            </a:schemeClr>
          </a:solidFill>
        </p:spPr>
        <p:txBody>
          <a:bodyPr wrap="square" rtlCol="0">
            <a:spAutoFit/>
          </a:bodyPr>
          <a:lstStyle/>
          <a:p>
            <a:r>
              <a:rPr lang="it-IT" sz="1200" dirty="0"/>
              <a:t>Studi filosofici</a:t>
            </a:r>
          </a:p>
        </p:txBody>
      </p:sp>
      <p:sp>
        <p:nvSpPr>
          <p:cNvPr id="15" name="CasellaDiTesto 14"/>
          <p:cNvSpPr txBox="1"/>
          <p:nvPr/>
        </p:nvSpPr>
        <p:spPr>
          <a:xfrm>
            <a:off x="163284" y="1923721"/>
            <a:ext cx="1543051" cy="276999"/>
          </a:xfrm>
          <a:prstGeom prst="rect">
            <a:avLst/>
          </a:prstGeom>
          <a:solidFill>
            <a:schemeClr val="accent6">
              <a:lumMod val="40000"/>
              <a:lumOff val="60000"/>
            </a:schemeClr>
          </a:solidFill>
        </p:spPr>
        <p:txBody>
          <a:bodyPr wrap="square" rtlCol="0">
            <a:spAutoFit/>
          </a:bodyPr>
          <a:lstStyle/>
          <a:p>
            <a:r>
              <a:rPr lang="it-IT" sz="1200" dirty="0" err="1"/>
              <a:t>Paleogenomica</a:t>
            </a:r>
            <a:endParaRPr lang="it-IT" sz="1200" dirty="0"/>
          </a:p>
        </p:txBody>
      </p:sp>
      <p:sp>
        <p:nvSpPr>
          <p:cNvPr id="16" name="CasellaDiTesto 15"/>
          <p:cNvSpPr txBox="1"/>
          <p:nvPr/>
        </p:nvSpPr>
        <p:spPr>
          <a:xfrm>
            <a:off x="163285" y="2504028"/>
            <a:ext cx="1543051" cy="461665"/>
          </a:xfrm>
          <a:prstGeom prst="rect">
            <a:avLst/>
          </a:prstGeom>
          <a:solidFill>
            <a:schemeClr val="bg1">
              <a:lumMod val="85000"/>
            </a:schemeClr>
          </a:solidFill>
        </p:spPr>
        <p:txBody>
          <a:bodyPr wrap="square" rtlCol="0">
            <a:spAutoFit/>
          </a:bodyPr>
          <a:lstStyle/>
          <a:p>
            <a:r>
              <a:rPr lang="it-IT" sz="1200" dirty="0"/>
              <a:t>Diversità umana: significato delle razze</a:t>
            </a:r>
          </a:p>
        </p:txBody>
      </p:sp>
      <p:sp>
        <p:nvSpPr>
          <p:cNvPr id="18" name="CasellaDiTesto 17"/>
          <p:cNvSpPr txBox="1"/>
          <p:nvPr/>
        </p:nvSpPr>
        <p:spPr>
          <a:xfrm>
            <a:off x="6731453" y="1217564"/>
            <a:ext cx="2085975" cy="830997"/>
          </a:xfrm>
          <a:prstGeom prst="rect">
            <a:avLst/>
          </a:prstGeom>
          <a:solidFill>
            <a:schemeClr val="accent1">
              <a:lumMod val="20000"/>
              <a:lumOff val="80000"/>
            </a:schemeClr>
          </a:solidFill>
        </p:spPr>
        <p:txBody>
          <a:bodyPr wrap="square" rtlCol="0">
            <a:spAutoFit/>
          </a:bodyPr>
          <a:lstStyle/>
          <a:p>
            <a:r>
              <a:rPr lang="it-IT" sz="1200" dirty="0"/>
              <a:t>Problematiche etiche:</a:t>
            </a:r>
          </a:p>
          <a:p>
            <a:pPr marL="214313" indent="-214313">
              <a:buFont typeface="Arial" charset="0"/>
              <a:buChar char="•"/>
            </a:pPr>
            <a:r>
              <a:rPr lang="it-IT" sz="1200" dirty="0"/>
              <a:t>Privacy</a:t>
            </a:r>
          </a:p>
          <a:p>
            <a:pPr marL="214313" indent="-214313">
              <a:buFont typeface="Arial" charset="0"/>
              <a:buChar char="•"/>
            </a:pPr>
            <a:r>
              <a:rPr lang="it-IT" sz="1200" dirty="0"/>
              <a:t>Scelte lavorative     </a:t>
            </a:r>
          </a:p>
          <a:p>
            <a:pPr marL="214313" indent="-214313">
              <a:buFont typeface="Arial" charset="0"/>
              <a:buChar char="•"/>
            </a:pPr>
            <a:r>
              <a:rPr lang="it-IT" sz="1200" dirty="0"/>
              <a:t>Modificazione del genoma</a:t>
            </a:r>
          </a:p>
        </p:txBody>
      </p:sp>
      <p:sp>
        <p:nvSpPr>
          <p:cNvPr id="19" name="CasellaDiTesto 18"/>
          <p:cNvSpPr txBox="1"/>
          <p:nvPr/>
        </p:nvSpPr>
        <p:spPr>
          <a:xfrm>
            <a:off x="6731454" y="2365529"/>
            <a:ext cx="1543051" cy="646331"/>
          </a:xfrm>
          <a:prstGeom prst="rect">
            <a:avLst/>
          </a:prstGeom>
          <a:solidFill>
            <a:schemeClr val="bg1">
              <a:lumMod val="85000"/>
            </a:schemeClr>
          </a:solidFill>
        </p:spPr>
        <p:txBody>
          <a:bodyPr wrap="square" rtlCol="0">
            <a:spAutoFit/>
          </a:bodyPr>
          <a:lstStyle/>
          <a:p>
            <a:r>
              <a:rPr lang="it-IT" sz="1200" dirty="0"/>
              <a:t>Problemi socio- economici (brevetti ecc.)</a:t>
            </a:r>
          </a:p>
        </p:txBody>
      </p:sp>
      <p:sp>
        <p:nvSpPr>
          <p:cNvPr id="20" name="CasellaDiTesto 19"/>
          <p:cNvSpPr txBox="1"/>
          <p:nvPr/>
        </p:nvSpPr>
        <p:spPr>
          <a:xfrm>
            <a:off x="3735160" y="3298843"/>
            <a:ext cx="1543051" cy="276999"/>
          </a:xfrm>
          <a:prstGeom prst="rect">
            <a:avLst/>
          </a:prstGeom>
          <a:solidFill>
            <a:schemeClr val="accent4">
              <a:lumMod val="60000"/>
              <a:lumOff val="40000"/>
            </a:schemeClr>
          </a:solidFill>
        </p:spPr>
        <p:txBody>
          <a:bodyPr wrap="square" rtlCol="0">
            <a:spAutoFit/>
          </a:bodyPr>
          <a:lstStyle/>
          <a:p>
            <a:r>
              <a:rPr lang="it-IT" sz="1200" dirty="0"/>
              <a:t>Identificazione geni</a:t>
            </a:r>
          </a:p>
        </p:txBody>
      </p:sp>
      <p:sp>
        <p:nvSpPr>
          <p:cNvPr id="21" name="CasellaDiTesto 20"/>
          <p:cNvSpPr txBox="1"/>
          <p:nvPr/>
        </p:nvSpPr>
        <p:spPr>
          <a:xfrm>
            <a:off x="163283" y="3298843"/>
            <a:ext cx="1543051" cy="276999"/>
          </a:xfrm>
          <a:prstGeom prst="rect">
            <a:avLst/>
          </a:prstGeom>
          <a:solidFill>
            <a:srgbClr val="FFFF00"/>
          </a:solidFill>
        </p:spPr>
        <p:txBody>
          <a:bodyPr wrap="square" rtlCol="0">
            <a:spAutoFit/>
          </a:bodyPr>
          <a:lstStyle/>
          <a:p>
            <a:r>
              <a:rPr lang="it-IT" sz="1200" dirty="0" err="1"/>
              <a:t>Mappaggio</a:t>
            </a:r>
            <a:endParaRPr lang="it-IT" sz="1200" dirty="0"/>
          </a:p>
        </p:txBody>
      </p:sp>
      <p:sp>
        <p:nvSpPr>
          <p:cNvPr id="22" name="CasellaDiTesto 21"/>
          <p:cNvSpPr txBox="1"/>
          <p:nvPr/>
        </p:nvSpPr>
        <p:spPr>
          <a:xfrm>
            <a:off x="1898194" y="3689250"/>
            <a:ext cx="1543051" cy="461665"/>
          </a:xfrm>
          <a:prstGeom prst="rect">
            <a:avLst/>
          </a:prstGeom>
          <a:solidFill>
            <a:srgbClr val="FFFF00"/>
          </a:solidFill>
        </p:spPr>
        <p:txBody>
          <a:bodyPr wrap="square" rtlCol="0">
            <a:spAutoFit/>
          </a:bodyPr>
          <a:lstStyle/>
          <a:p>
            <a:r>
              <a:rPr lang="it-IT" sz="1200" dirty="0"/>
              <a:t>Individuazione geni malattie</a:t>
            </a:r>
          </a:p>
        </p:txBody>
      </p:sp>
      <p:sp>
        <p:nvSpPr>
          <p:cNvPr id="23" name="CasellaDiTesto 22"/>
          <p:cNvSpPr txBox="1"/>
          <p:nvPr/>
        </p:nvSpPr>
        <p:spPr>
          <a:xfrm>
            <a:off x="175528" y="4510227"/>
            <a:ext cx="1543051" cy="276999"/>
          </a:xfrm>
          <a:prstGeom prst="rect">
            <a:avLst/>
          </a:prstGeom>
          <a:solidFill>
            <a:srgbClr val="FFFF00"/>
          </a:solidFill>
        </p:spPr>
        <p:txBody>
          <a:bodyPr wrap="square" rtlCol="0">
            <a:spAutoFit/>
          </a:bodyPr>
          <a:lstStyle/>
          <a:p>
            <a:r>
              <a:rPr lang="it-IT" sz="1200" dirty="0"/>
              <a:t>Malattie ereditarie</a:t>
            </a:r>
          </a:p>
        </p:txBody>
      </p:sp>
      <p:sp>
        <p:nvSpPr>
          <p:cNvPr id="24" name="CasellaDiTesto 23"/>
          <p:cNvSpPr txBox="1"/>
          <p:nvPr/>
        </p:nvSpPr>
        <p:spPr>
          <a:xfrm>
            <a:off x="1898194" y="4510227"/>
            <a:ext cx="1543051" cy="276999"/>
          </a:xfrm>
          <a:prstGeom prst="rect">
            <a:avLst/>
          </a:prstGeom>
          <a:solidFill>
            <a:srgbClr val="FFFF00"/>
          </a:solidFill>
        </p:spPr>
        <p:txBody>
          <a:bodyPr wrap="square" rtlCol="0">
            <a:spAutoFit/>
          </a:bodyPr>
          <a:lstStyle/>
          <a:p>
            <a:r>
              <a:rPr lang="it-IT" sz="1200" dirty="0"/>
              <a:t>Malattie tumorali</a:t>
            </a:r>
          </a:p>
        </p:txBody>
      </p:sp>
      <p:sp>
        <p:nvSpPr>
          <p:cNvPr id="25" name="CasellaDiTesto 24"/>
          <p:cNvSpPr txBox="1"/>
          <p:nvPr/>
        </p:nvSpPr>
        <p:spPr>
          <a:xfrm>
            <a:off x="3689743" y="4510227"/>
            <a:ext cx="579665" cy="276999"/>
          </a:xfrm>
          <a:prstGeom prst="rect">
            <a:avLst/>
          </a:prstGeom>
          <a:solidFill>
            <a:srgbClr val="FFFF00"/>
          </a:solidFill>
        </p:spPr>
        <p:txBody>
          <a:bodyPr wrap="square" rtlCol="0">
            <a:spAutoFit/>
          </a:bodyPr>
          <a:lstStyle/>
          <a:p>
            <a:r>
              <a:rPr lang="it-IT" sz="1200" dirty="0"/>
              <a:t>Altre</a:t>
            </a:r>
          </a:p>
        </p:txBody>
      </p:sp>
      <p:sp>
        <p:nvSpPr>
          <p:cNvPr id="26" name="CasellaDiTesto 25"/>
          <p:cNvSpPr txBox="1"/>
          <p:nvPr/>
        </p:nvSpPr>
        <p:spPr>
          <a:xfrm>
            <a:off x="616401" y="5078407"/>
            <a:ext cx="1543051" cy="276999"/>
          </a:xfrm>
          <a:prstGeom prst="rect">
            <a:avLst/>
          </a:prstGeom>
          <a:solidFill>
            <a:srgbClr val="FFFF00"/>
          </a:solidFill>
        </p:spPr>
        <p:txBody>
          <a:bodyPr wrap="square" rtlCol="0">
            <a:spAutoFit/>
          </a:bodyPr>
          <a:lstStyle/>
          <a:p>
            <a:r>
              <a:rPr lang="it-IT" sz="1200" dirty="0"/>
              <a:t>Diagnosi e prognosi</a:t>
            </a:r>
          </a:p>
        </p:txBody>
      </p:sp>
      <p:sp>
        <p:nvSpPr>
          <p:cNvPr id="27" name="CasellaDiTesto 26"/>
          <p:cNvSpPr txBox="1"/>
          <p:nvPr/>
        </p:nvSpPr>
        <p:spPr>
          <a:xfrm>
            <a:off x="2963634" y="5067122"/>
            <a:ext cx="1543051" cy="276999"/>
          </a:xfrm>
          <a:prstGeom prst="rect">
            <a:avLst/>
          </a:prstGeom>
          <a:solidFill>
            <a:srgbClr val="FFFF00"/>
          </a:solidFill>
        </p:spPr>
        <p:txBody>
          <a:bodyPr wrap="square" rtlCol="0">
            <a:spAutoFit/>
          </a:bodyPr>
          <a:lstStyle/>
          <a:p>
            <a:r>
              <a:rPr lang="it-IT" sz="1200" dirty="0"/>
              <a:t>Terapia genica</a:t>
            </a:r>
          </a:p>
        </p:txBody>
      </p:sp>
      <p:sp>
        <p:nvSpPr>
          <p:cNvPr id="28" name="CasellaDiTesto 27"/>
          <p:cNvSpPr txBox="1"/>
          <p:nvPr/>
        </p:nvSpPr>
        <p:spPr>
          <a:xfrm>
            <a:off x="6731453" y="3287302"/>
            <a:ext cx="1543051" cy="276999"/>
          </a:xfrm>
          <a:prstGeom prst="rect">
            <a:avLst/>
          </a:prstGeom>
          <a:solidFill>
            <a:srgbClr val="00B0F0"/>
          </a:solidFill>
        </p:spPr>
        <p:txBody>
          <a:bodyPr wrap="square" rtlCol="0">
            <a:spAutoFit/>
          </a:bodyPr>
          <a:lstStyle/>
          <a:p>
            <a:r>
              <a:rPr lang="it-IT" sz="1200" dirty="0"/>
              <a:t>Sequenza</a:t>
            </a:r>
          </a:p>
        </p:txBody>
      </p:sp>
      <p:sp>
        <p:nvSpPr>
          <p:cNvPr id="29" name="CasellaDiTesto 28"/>
          <p:cNvSpPr txBox="1"/>
          <p:nvPr/>
        </p:nvSpPr>
        <p:spPr>
          <a:xfrm>
            <a:off x="5449661" y="3845032"/>
            <a:ext cx="1543051" cy="276999"/>
          </a:xfrm>
          <a:prstGeom prst="rect">
            <a:avLst/>
          </a:prstGeom>
          <a:solidFill>
            <a:srgbClr val="00B0F0"/>
          </a:solidFill>
        </p:spPr>
        <p:txBody>
          <a:bodyPr wrap="square" rtlCol="0">
            <a:spAutoFit/>
          </a:bodyPr>
          <a:lstStyle/>
          <a:p>
            <a:r>
              <a:rPr lang="it-IT" sz="1200" dirty="0"/>
              <a:t>Studio funzione</a:t>
            </a:r>
          </a:p>
        </p:txBody>
      </p:sp>
      <p:sp>
        <p:nvSpPr>
          <p:cNvPr id="30" name="CasellaDiTesto 29"/>
          <p:cNvSpPr txBox="1"/>
          <p:nvPr/>
        </p:nvSpPr>
        <p:spPr>
          <a:xfrm>
            <a:off x="7274378" y="3845032"/>
            <a:ext cx="1543051" cy="276999"/>
          </a:xfrm>
          <a:prstGeom prst="rect">
            <a:avLst/>
          </a:prstGeom>
          <a:solidFill>
            <a:srgbClr val="00B0F0"/>
          </a:solidFill>
        </p:spPr>
        <p:txBody>
          <a:bodyPr wrap="square" rtlCol="0">
            <a:spAutoFit/>
          </a:bodyPr>
          <a:lstStyle/>
          <a:p>
            <a:r>
              <a:rPr lang="it-IT" sz="1200" dirty="0"/>
              <a:t>Embriologia</a:t>
            </a:r>
          </a:p>
        </p:txBody>
      </p:sp>
      <p:sp>
        <p:nvSpPr>
          <p:cNvPr id="31" name="CasellaDiTesto 30"/>
          <p:cNvSpPr txBox="1"/>
          <p:nvPr/>
        </p:nvSpPr>
        <p:spPr>
          <a:xfrm>
            <a:off x="5449661" y="4425623"/>
            <a:ext cx="1543051" cy="276999"/>
          </a:xfrm>
          <a:prstGeom prst="rect">
            <a:avLst/>
          </a:prstGeom>
          <a:solidFill>
            <a:srgbClr val="00B0F0"/>
          </a:solidFill>
        </p:spPr>
        <p:txBody>
          <a:bodyPr wrap="square" rtlCol="0">
            <a:spAutoFit/>
          </a:bodyPr>
          <a:lstStyle/>
          <a:p>
            <a:r>
              <a:rPr lang="it-IT" sz="1200" dirty="0"/>
              <a:t>Farmaci “genomici”</a:t>
            </a:r>
          </a:p>
        </p:txBody>
      </p:sp>
      <p:sp>
        <p:nvSpPr>
          <p:cNvPr id="32" name="CasellaDiTesto 31"/>
          <p:cNvSpPr txBox="1"/>
          <p:nvPr/>
        </p:nvSpPr>
        <p:spPr>
          <a:xfrm>
            <a:off x="5449660" y="5095314"/>
            <a:ext cx="1543051" cy="276999"/>
          </a:xfrm>
          <a:prstGeom prst="rect">
            <a:avLst/>
          </a:prstGeom>
          <a:solidFill>
            <a:srgbClr val="00B0F0"/>
          </a:solidFill>
        </p:spPr>
        <p:txBody>
          <a:bodyPr wrap="square" rtlCol="0">
            <a:spAutoFit/>
          </a:bodyPr>
          <a:lstStyle/>
          <a:p>
            <a:r>
              <a:rPr lang="it-IT" sz="1200" dirty="0"/>
              <a:t>Terapia tradizionale</a:t>
            </a:r>
          </a:p>
        </p:txBody>
      </p:sp>
      <p:sp>
        <p:nvSpPr>
          <p:cNvPr id="34" name="CasellaDiTesto 33"/>
          <p:cNvSpPr txBox="1"/>
          <p:nvPr/>
        </p:nvSpPr>
        <p:spPr>
          <a:xfrm>
            <a:off x="7502979" y="4962990"/>
            <a:ext cx="1543051" cy="461665"/>
          </a:xfrm>
          <a:prstGeom prst="rect">
            <a:avLst/>
          </a:prstGeom>
          <a:solidFill>
            <a:srgbClr val="00B0F0"/>
          </a:solidFill>
        </p:spPr>
        <p:txBody>
          <a:bodyPr wrap="square" rtlCol="0">
            <a:spAutoFit/>
          </a:bodyPr>
          <a:lstStyle/>
          <a:p>
            <a:r>
              <a:rPr lang="it-IT" sz="1200" dirty="0"/>
              <a:t>Ultima frontiera: cervello umano</a:t>
            </a:r>
          </a:p>
        </p:txBody>
      </p:sp>
      <p:cxnSp>
        <p:nvCxnSpPr>
          <p:cNvPr id="36" name="Connettore 2 35"/>
          <p:cNvCxnSpPr/>
          <p:nvPr/>
        </p:nvCxnSpPr>
        <p:spPr>
          <a:xfrm flipV="1">
            <a:off x="722540" y="1547396"/>
            <a:ext cx="0" cy="376325"/>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Connettore 2 46"/>
          <p:cNvCxnSpPr>
            <a:stCxn id="9" idx="1"/>
            <a:endCxn id="16" idx="3"/>
          </p:cNvCxnSpPr>
          <p:nvPr/>
        </p:nvCxnSpPr>
        <p:spPr>
          <a:xfrm flipH="1">
            <a:off x="1706336" y="2734860"/>
            <a:ext cx="2028825" cy="1"/>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8" name="Connettore 2 47"/>
          <p:cNvCxnSpPr/>
          <p:nvPr/>
        </p:nvCxnSpPr>
        <p:spPr>
          <a:xfrm flipV="1">
            <a:off x="5082269" y="2770456"/>
            <a:ext cx="1649185" cy="2"/>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4" name="Connettore 2 53"/>
          <p:cNvCxnSpPr>
            <a:stCxn id="9" idx="2"/>
          </p:cNvCxnSpPr>
          <p:nvPr/>
        </p:nvCxnSpPr>
        <p:spPr>
          <a:xfrm>
            <a:off x="4408715" y="2873359"/>
            <a:ext cx="0" cy="402401"/>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6" name="Connettore 2 55"/>
          <p:cNvCxnSpPr>
            <a:stCxn id="20" idx="1"/>
          </p:cNvCxnSpPr>
          <p:nvPr/>
        </p:nvCxnSpPr>
        <p:spPr>
          <a:xfrm flipH="1" flipV="1">
            <a:off x="1693064" y="3422586"/>
            <a:ext cx="2042096" cy="14757"/>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7" name="Connettore 2 56"/>
          <p:cNvCxnSpPr>
            <a:stCxn id="20" idx="3"/>
          </p:cNvCxnSpPr>
          <p:nvPr/>
        </p:nvCxnSpPr>
        <p:spPr>
          <a:xfrm flipV="1">
            <a:off x="5278211" y="3425801"/>
            <a:ext cx="1453242" cy="11542"/>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7" name="Connettore 2 66"/>
          <p:cNvCxnSpPr/>
          <p:nvPr/>
        </p:nvCxnSpPr>
        <p:spPr>
          <a:xfrm flipH="1" flipV="1">
            <a:off x="1718578" y="2115050"/>
            <a:ext cx="995534"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70" name="Connettore 2 69"/>
          <p:cNvCxnSpPr>
            <a:endCxn id="24" idx="0"/>
          </p:cNvCxnSpPr>
          <p:nvPr/>
        </p:nvCxnSpPr>
        <p:spPr>
          <a:xfrm>
            <a:off x="2669719" y="4122031"/>
            <a:ext cx="1" cy="388196"/>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77" name="Connettore 2 76"/>
          <p:cNvCxnSpPr>
            <a:stCxn id="25" idx="2"/>
          </p:cNvCxnSpPr>
          <p:nvPr/>
        </p:nvCxnSpPr>
        <p:spPr>
          <a:xfrm flipH="1">
            <a:off x="3979575" y="4787226"/>
            <a:ext cx="1" cy="291181"/>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79" name="Connettore 2 78"/>
          <p:cNvCxnSpPr/>
          <p:nvPr/>
        </p:nvCxnSpPr>
        <p:spPr>
          <a:xfrm flipH="1">
            <a:off x="947053" y="4781048"/>
            <a:ext cx="1" cy="314265"/>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80" name="Connettore 2 79"/>
          <p:cNvCxnSpPr/>
          <p:nvPr/>
        </p:nvCxnSpPr>
        <p:spPr>
          <a:xfrm flipH="1">
            <a:off x="6252306" y="4794920"/>
            <a:ext cx="1" cy="314265"/>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81" name="Connettore 2 80"/>
          <p:cNvCxnSpPr>
            <a:stCxn id="29" idx="2"/>
          </p:cNvCxnSpPr>
          <p:nvPr/>
        </p:nvCxnSpPr>
        <p:spPr>
          <a:xfrm flipH="1">
            <a:off x="6221186" y="4122031"/>
            <a:ext cx="1" cy="329509"/>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85" name="Connettore 2 84"/>
          <p:cNvCxnSpPr>
            <a:stCxn id="29" idx="3"/>
            <a:endCxn id="30" idx="1"/>
          </p:cNvCxnSpPr>
          <p:nvPr/>
        </p:nvCxnSpPr>
        <p:spPr>
          <a:xfrm>
            <a:off x="6992712" y="3983532"/>
            <a:ext cx="281666"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87" name="Connettore 1 86"/>
          <p:cNvCxnSpPr/>
          <p:nvPr/>
        </p:nvCxnSpPr>
        <p:spPr>
          <a:xfrm flipH="1">
            <a:off x="2346722" y="1955991"/>
            <a:ext cx="363311"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89" name="Connettore 2 88"/>
          <p:cNvCxnSpPr/>
          <p:nvPr/>
        </p:nvCxnSpPr>
        <p:spPr>
          <a:xfrm flipV="1">
            <a:off x="2346722" y="1547395"/>
            <a:ext cx="0" cy="408596"/>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1" name="Connettore 1 90"/>
          <p:cNvCxnSpPr/>
          <p:nvPr/>
        </p:nvCxnSpPr>
        <p:spPr>
          <a:xfrm flipV="1">
            <a:off x="3814763" y="1339646"/>
            <a:ext cx="0" cy="581325"/>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3" name="Connettore 2 92"/>
          <p:cNvCxnSpPr>
            <a:endCxn id="14" idx="1"/>
          </p:cNvCxnSpPr>
          <p:nvPr/>
        </p:nvCxnSpPr>
        <p:spPr>
          <a:xfrm>
            <a:off x="3825479" y="1339647"/>
            <a:ext cx="489346" cy="11541"/>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98" name="Connettore 4 97"/>
          <p:cNvCxnSpPr/>
          <p:nvPr/>
        </p:nvCxnSpPr>
        <p:spPr>
          <a:xfrm flipV="1">
            <a:off x="5082269" y="1782304"/>
            <a:ext cx="1634254" cy="852384"/>
          </a:xfrm>
          <a:prstGeom prst="bentConnector3">
            <a:avLst>
              <a:gd name="adj1" fmla="val 50000"/>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00" name="Connettore 4 99"/>
          <p:cNvCxnSpPr>
            <a:endCxn id="14" idx="2"/>
          </p:cNvCxnSpPr>
          <p:nvPr/>
        </p:nvCxnSpPr>
        <p:spPr>
          <a:xfrm rot="5400000" flipH="1" flipV="1">
            <a:off x="4293886" y="1803897"/>
            <a:ext cx="1106674" cy="478255"/>
          </a:xfrm>
          <a:prstGeom prst="bentConnector3">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12" name="Connettore 1 111"/>
          <p:cNvCxnSpPr/>
          <p:nvPr/>
        </p:nvCxnSpPr>
        <p:spPr>
          <a:xfrm>
            <a:off x="4847222" y="2850275"/>
            <a:ext cx="0" cy="21274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4" name="Connettore 1 113"/>
          <p:cNvCxnSpPr/>
          <p:nvPr/>
        </p:nvCxnSpPr>
        <p:spPr>
          <a:xfrm flipV="1">
            <a:off x="4847222" y="3061735"/>
            <a:ext cx="2277750" cy="128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16" name="Connettore 2 115"/>
          <p:cNvCxnSpPr/>
          <p:nvPr/>
        </p:nvCxnSpPr>
        <p:spPr>
          <a:xfrm>
            <a:off x="7124972" y="3063017"/>
            <a:ext cx="0" cy="235826"/>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18" name="Connettore 1 117"/>
          <p:cNvCxnSpPr/>
          <p:nvPr/>
        </p:nvCxnSpPr>
        <p:spPr>
          <a:xfrm>
            <a:off x="3979574" y="2850275"/>
            <a:ext cx="0" cy="21274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0" name="Connettore 1 119"/>
          <p:cNvCxnSpPr/>
          <p:nvPr/>
        </p:nvCxnSpPr>
        <p:spPr>
          <a:xfrm flipH="1">
            <a:off x="1263316" y="3063017"/>
            <a:ext cx="2716259"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2" name="Connettore 2 121"/>
          <p:cNvCxnSpPr/>
          <p:nvPr/>
        </p:nvCxnSpPr>
        <p:spPr>
          <a:xfrm>
            <a:off x="1263316" y="3063017"/>
            <a:ext cx="0" cy="235826"/>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26" name="Connettore 1 125"/>
          <p:cNvCxnSpPr/>
          <p:nvPr/>
        </p:nvCxnSpPr>
        <p:spPr>
          <a:xfrm>
            <a:off x="4847222" y="3541216"/>
            <a:ext cx="0" cy="12762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29" name="Connettore 1 128"/>
          <p:cNvCxnSpPr/>
          <p:nvPr/>
        </p:nvCxnSpPr>
        <p:spPr>
          <a:xfrm>
            <a:off x="4847223" y="3668844"/>
            <a:ext cx="915904"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1" name="Connettore 2 130"/>
          <p:cNvCxnSpPr/>
          <p:nvPr/>
        </p:nvCxnSpPr>
        <p:spPr>
          <a:xfrm>
            <a:off x="5763126" y="3668844"/>
            <a:ext cx="0" cy="176187"/>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37" name="Connettore 1 136"/>
          <p:cNvCxnSpPr/>
          <p:nvPr/>
        </p:nvCxnSpPr>
        <p:spPr>
          <a:xfrm>
            <a:off x="3979574" y="3552758"/>
            <a:ext cx="0" cy="5227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39" name="Connettore 1 138"/>
          <p:cNvCxnSpPr/>
          <p:nvPr/>
        </p:nvCxnSpPr>
        <p:spPr>
          <a:xfrm flipH="1">
            <a:off x="2669719" y="3605030"/>
            <a:ext cx="1309856"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1" name="Connettore 2 140"/>
          <p:cNvCxnSpPr>
            <a:endCxn id="22" idx="0"/>
          </p:cNvCxnSpPr>
          <p:nvPr/>
        </p:nvCxnSpPr>
        <p:spPr>
          <a:xfrm>
            <a:off x="2669719" y="3605030"/>
            <a:ext cx="1" cy="8422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44" name="Connettore 1 143"/>
          <p:cNvCxnSpPr/>
          <p:nvPr/>
        </p:nvCxnSpPr>
        <p:spPr>
          <a:xfrm>
            <a:off x="6992711" y="3541217"/>
            <a:ext cx="0" cy="14803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6" name="Connettore 1 145"/>
          <p:cNvCxnSpPr/>
          <p:nvPr/>
        </p:nvCxnSpPr>
        <p:spPr>
          <a:xfrm flipH="1">
            <a:off x="6377940" y="3689249"/>
            <a:ext cx="614771"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48" name="Connettore 2 147"/>
          <p:cNvCxnSpPr/>
          <p:nvPr/>
        </p:nvCxnSpPr>
        <p:spPr>
          <a:xfrm>
            <a:off x="6377940" y="3689250"/>
            <a:ext cx="0" cy="155782"/>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52" name="Connettore 1 151"/>
          <p:cNvCxnSpPr/>
          <p:nvPr/>
        </p:nvCxnSpPr>
        <p:spPr>
          <a:xfrm>
            <a:off x="6670376" y="4098947"/>
            <a:ext cx="0" cy="18083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4" name="Connettore 1 153"/>
          <p:cNvCxnSpPr/>
          <p:nvPr/>
        </p:nvCxnSpPr>
        <p:spPr>
          <a:xfrm>
            <a:off x="6670376" y="4286250"/>
            <a:ext cx="1319842" cy="647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56" name="Connettore 2 155"/>
          <p:cNvCxnSpPr/>
          <p:nvPr/>
        </p:nvCxnSpPr>
        <p:spPr>
          <a:xfrm>
            <a:off x="7990217" y="4303600"/>
            <a:ext cx="0" cy="651602"/>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58" name="Connettore 4 157"/>
          <p:cNvCxnSpPr>
            <a:stCxn id="24" idx="2"/>
            <a:endCxn id="27" idx="1"/>
          </p:cNvCxnSpPr>
          <p:nvPr/>
        </p:nvCxnSpPr>
        <p:spPr>
          <a:xfrm rot="16200000" flipH="1">
            <a:off x="2607479" y="4849467"/>
            <a:ext cx="418396" cy="293914"/>
          </a:xfrm>
          <a:prstGeom prst="bentConnector2">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60" name="Connettore 4 159"/>
          <p:cNvCxnSpPr>
            <a:endCxn id="26" idx="3"/>
          </p:cNvCxnSpPr>
          <p:nvPr/>
        </p:nvCxnSpPr>
        <p:spPr>
          <a:xfrm rot="5400000">
            <a:off x="2080095" y="4846309"/>
            <a:ext cx="449955" cy="291240"/>
          </a:xfrm>
          <a:prstGeom prst="bentConnector2">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63" name="Connettore 1 162"/>
          <p:cNvCxnSpPr/>
          <p:nvPr/>
        </p:nvCxnSpPr>
        <p:spPr>
          <a:xfrm>
            <a:off x="1387926" y="4746943"/>
            <a:ext cx="0" cy="191238"/>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5" name="Connettore 1 164"/>
          <p:cNvCxnSpPr/>
          <p:nvPr/>
        </p:nvCxnSpPr>
        <p:spPr>
          <a:xfrm>
            <a:off x="1387926" y="4952052"/>
            <a:ext cx="1835334"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67" name="Connettore 2 166"/>
          <p:cNvCxnSpPr/>
          <p:nvPr/>
        </p:nvCxnSpPr>
        <p:spPr>
          <a:xfrm flipH="1">
            <a:off x="3223260" y="4952052"/>
            <a:ext cx="0" cy="126355"/>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70" name="Connettore 1 169"/>
          <p:cNvCxnSpPr/>
          <p:nvPr/>
        </p:nvCxnSpPr>
        <p:spPr>
          <a:xfrm>
            <a:off x="3118247" y="4127831"/>
            <a:ext cx="0" cy="18829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2" name="Connettore 1 171"/>
          <p:cNvCxnSpPr/>
          <p:nvPr/>
        </p:nvCxnSpPr>
        <p:spPr>
          <a:xfrm>
            <a:off x="3118247" y="4316128"/>
            <a:ext cx="861327"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4" name="Connettore 2 173"/>
          <p:cNvCxnSpPr>
            <a:endCxn id="25" idx="0"/>
          </p:cNvCxnSpPr>
          <p:nvPr/>
        </p:nvCxnSpPr>
        <p:spPr>
          <a:xfrm>
            <a:off x="3979575" y="4316128"/>
            <a:ext cx="1" cy="194099"/>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75" name="Connettore 1 174"/>
          <p:cNvCxnSpPr/>
          <p:nvPr/>
        </p:nvCxnSpPr>
        <p:spPr>
          <a:xfrm>
            <a:off x="2053829" y="4127831"/>
            <a:ext cx="0" cy="18829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7" name="Connettore 1 176"/>
          <p:cNvCxnSpPr/>
          <p:nvPr/>
        </p:nvCxnSpPr>
        <p:spPr>
          <a:xfrm>
            <a:off x="1192502" y="4316128"/>
            <a:ext cx="861327"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78" name="Connettore 2 177"/>
          <p:cNvCxnSpPr/>
          <p:nvPr/>
        </p:nvCxnSpPr>
        <p:spPr>
          <a:xfrm>
            <a:off x="1184588" y="4323469"/>
            <a:ext cx="1" cy="194099"/>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179" name="Connettore 1 178"/>
          <p:cNvCxnSpPr/>
          <p:nvPr/>
        </p:nvCxnSpPr>
        <p:spPr>
          <a:xfrm>
            <a:off x="1355018" y="3616296"/>
            <a:ext cx="861327"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1" name="Connettore 1 180"/>
          <p:cNvCxnSpPr/>
          <p:nvPr/>
        </p:nvCxnSpPr>
        <p:spPr>
          <a:xfrm>
            <a:off x="1355018" y="3541217"/>
            <a:ext cx="0" cy="74016"/>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185" name="Connettore 2 184"/>
          <p:cNvCxnSpPr/>
          <p:nvPr/>
        </p:nvCxnSpPr>
        <p:spPr>
          <a:xfrm>
            <a:off x="2211766" y="3616296"/>
            <a:ext cx="1" cy="84219"/>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pic>
        <p:nvPicPr>
          <p:cNvPr id="189" name="Immagine 188"/>
          <p:cNvPicPr>
            <a:picLocks noChangeAspect="1"/>
          </p:cNvPicPr>
          <p:nvPr/>
        </p:nvPicPr>
        <p:blipFill>
          <a:blip r:embed="rId2" cstate="print">
            <a:biLevel thresh="25000"/>
            <a:alphaModFix amt="13000"/>
            <a:extLst>
              <a:ext uri="{28A0092B-C50C-407E-A947-70E740481C1C}">
                <a14:useLocalDpi xmlns:a14="http://schemas.microsoft.com/office/drawing/2010/main" val="0"/>
              </a:ext>
            </a:extLst>
          </a:blip>
          <a:stretch>
            <a:fillRect/>
          </a:stretch>
        </p:blipFill>
        <p:spPr>
          <a:xfrm>
            <a:off x="3825478" y="2625176"/>
            <a:ext cx="186440" cy="171158"/>
          </a:xfrm>
          <a:prstGeom prst="rect">
            <a:avLst/>
          </a:prstGeom>
          <a:noFill/>
          <a:effectLst>
            <a:glow>
              <a:schemeClr val="accent1"/>
            </a:glow>
            <a:outerShdw sx="1000" sy="1000" algn="ctr" rotWithShape="0">
              <a:srgbClr val="000000"/>
            </a:outerShdw>
          </a:effectLst>
        </p:spPr>
      </p:pic>
    </p:spTree>
    <p:extLst>
      <p:ext uri="{BB962C8B-B14F-4D97-AF65-F5344CB8AC3E}">
        <p14:creationId xmlns:p14="http://schemas.microsoft.com/office/powerpoint/2010/main" val="276880534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F4601938-E6FB-45A5-84B7-438FF637633F}"/>
              </a:ext>
            </a:extLst>
          </p:cNvPr>
          <p:cNvPicPr>
            <a:picLocks noChangeAspect="1"/>
          </p:cNvPicPr>
          <p:nvPr/>
        </p:nvPicPr>
        <p:blipFill>
          <a:blip r:embed="rId2"/>
          <a:stretch>
            <a:fillRect/>
          </a:stretch>
        </p:blipFill>
        <p:spPr>
          <a:xfrm>
            <a:off x="-22218" y="747474"/>
            <a:ext cx="9144000" cy="5143500"/>
          </a:xfrm>
          <a:prstGeom prst="rect">
            <a:avLst/>
          </a:prstGeom>
        </p:spPr>
      </p:pic>
      <p:sp>
        <p:nvSpPr>
          <p:cNvPr id="5" name="CasellaDiTesto 4">
            <a:extLst>
              <a:ext uri="{FF2B5EF4-FFF2-40B4-BE49-F238E27FC236}">
                <a16:creationId xmlns:a16="http://schemas.microsoft.com/office/drawing/2014/main" id="{2FF5ABB4-2A1F-4F91-A45C-CEEEA36B694F}"/>
              </a:ext>
            </a:extLst>
          </p:cNvPr>
          <p:cNvSpPr txBox="1"/>
          <p:nvPr/>
        </p:nvSpPr>
        <p:spPr>
          <a:xfrm>
            <a:off x="379428" y="5497919"/>
            <a:ext cx="3271345" cy="369332"/>
          </a:xfrm>
          <a:prstGeom prst="rect">
            <a:avLst/>
          </a:prstGeom>
          <a:solidFill>
            <a:srgbClr val="FFFF00"/>
          </a:solidFill>
          <a:ln w="57150">
            <a:solidFill>
              <a:srgbClr val="FF0000"/>
            </a:solidFill>
          </a:ln>
        </p:spPr>
        <p:txBody>
          <a:bodyPr wrap="none" rtlCol="0">
            <a:spAutoFit/>
          </a:bodyPr>
          <a:lstStyle/>
          <a:p>
            <a:r>
              <a:rPr lang="it-IT" b="1" dirty="0"/>
              <a:t>HARDWARE</a:t>
            </a:r>
            <a:r>
              <a:rPr lang="it-IT" dirty="0"/>
              <a:t>: POTENZA DI FUOCO</a:t>
            </a:r>
          </a:p>
        </p:txBody>
      </p:sp>
      <p:sp>
        <p:nvSpPr>
          <p:cNvPr id="9" name="CasellaDiTesto 8">
            <a:extLst>
              <a:ext uri="{FF2B5EF4-FFF2-40B4-BE49-F238E27FC236}">
                <a16:creationId xmlns:a16="http://schemas.microsoft.com/office/drawing/2014/main" id="{48FAE293-67EA-4F85-838A-9D5009850077}"/>
              </a:ext>
            </a:extLst>
          </p:cNvPr>
          <p:cNvSpPr txBox="1"/>
          <p:nvPr/>
        </p:nvSpPr>
        <p:spPr>
          <a:xfrm>
            <a:off x="5493228" y="5456752"/>
            <a:ext cx="3296223" cy="646331"/>
          </a:xfrm>
          <a:prstGeom prst="rect">
            <a:avLst/>
          </a:prstGeom>
          <a:solidFill>
            <a:schemeClr val="accent6">
              <a:lumMod val="40000"/>
              <a:lumOff val="60000"/>
            </a:schemeClr>
          </a:solidFill>
          <a:ln w="57150">
            <a:solidFill>
              <a:srgbClr val="0070C0"/>
            </a:solidFill>
          </a:ln>
        </p:spPr>
        <p:txBody>
          <a:bodyPr wrap="none" rtlCol="0">
            <a:spAutoFit/>
          </a:bodyPr>
          <a:lstStyle/>
          <a:p>
            <a:pPr algn="ctr"/>
            <a:r>
              <a:rPr lang="it-IT" b="1" dirty="0"/>
              <a:t>SOFTWARE</a:t>
            </a:r>
            <a:r>
              <a:rPr lang="it-IT" dirty="0"/>
              <a:t>: MODULAZIONE E </a:t>
            </a:r>
          </a:p>
          <a:p>
            <a:pPr algn="ctr"/>
            <a:r>
              <a:rPr lang="it-IT" dirty="0"/>
              <a:t>PERSONALIZZAZIONE DEL FUOCO</a:t>
            </a:r>
          </a:p>
        </p:txBody>
      </p:sp>
    </p:spTree>
    <p:extLst>
      <p:ext uri="{BB962C8B-B14F-4D97-AF65-F5344CB8AC3E}">
        <p14:creationId xmlns:p14="http://schemas.microsoft.com/office/powerpoint/2010/main" val="260902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F9D16C6B-E7CC-42ED-8F51-026D33EC45DB}"/>
              </a:ext>
            </a:extLst>
          </p:cNvPr>
          <p:cNvSpPr txBox="1"/>
          <p:nvPr/>
        </p:nvSpPr>
        <p:spPr>
          <a:xfrm>
            <a:off x="12137" y="0"/>
            <a:ext cx="9119726" cy="4026552"/>
          </a:xfrm>
          <a:prstGeom prst="rect">
            <a:avLst/>
          </a:prstGeom>
          <a:solidFill>
            <a:schemeClr val="accent3">
              <a:lumMod val="40000"/>
              <a:lumOff val="60000"/>
            </a:schemeClr>
          </a:solidFill>
        </p:spPr>
        <p:txBody>
          <a:bodyPr wrap="square">
            <a:spAutoFit/>
          </a:bodyPr>
          <a:lstStyle/>
          <a:p>
            <a:pPr indent="203200" algn="just">
              <a:lnSpc>
                <a:spcPct val="107000"/>
              </a:lnSpc>
            </a:pPr>
            <a:r>
              <a:rPr lang="it-IT" sz="2400" dirty="0">
                <a:effectLst/>
                <a:ea typeface="Times New Roman" panose="02020603050405020304" pitchFamily="18" charset="0"/>
              </a:rPr>
              <a:t>Accanto a una concezione più tradizionale e tuttora dominante di </a:t>
            </a:r>
            <a:r>
              <a:rPr lang="it-IT" sz="2400" b="1" i="1" dirty="0">
                <a:effectLst/>
                <a:ea typeface="Times New Roman" panose="02020603050405020304" pitchFamily="18" charset="0"/>
              </a:rPr>
              <a:t>Self forte/ puntuale</a:t>
            </a:r>
            <a:r>
              <a:rPr lang="it-IT" sz="2400" dirty="0">
                <a:effectLst/>
                <a:ea typeface="Times New Roman" panose="02020603050405020304" pitchFamily="18" charset="0"/>
              </a:rPr>
              <a:t> in continuo confronto competitivo e quindi difensivo nei confronti dell’Altro/Non </a:t>
            </a:r>
            <a:r>
              <a:rPr lang="it-IT" sz="2400" i="1" dirty="0">
                <a:effectLst/>
                <a:ea typeface="Times New Roman" panose="02020603050405020304" pitchFamily="18" charset="0"/>
              </a:rPr>
              <a:t>Self</a:t>
            </a:r>
            <a:r>
              <a:rPr lang="it-IT" sz="2400" dirty="0">
                <a:effectLst/>
                <a:ea typeface="Times New Roman" panose="02020603050405020304" pitchFamily="18" charset="0"/>
              </a:rPr>
              <a:t> si va via via delineando una visione più sfumata, quella di un </a:t>
            </a:r>
            <a:r>
              <a:rPr lang="it-IT" sz="2400" b="1" i="1" dirty="0">
                <a:solidFill>
                  <a:srgbClr val="C00000"/>
                </a:solidFill>
                <a:effectLst/>
                <a:ea typeface="Times New Roman" panose="02020603050405020304" pitchFamily="18" charset="0"/>
              </a:rPr>
              <a:t>Self debole/fluido epigenetico/</a:t>
            </a:r>
            <a:r>
              <a:rPr lang="it-IT" sz="2400" b="1" i="1" dirty="0" err="1">
                <a:solidFill>
                  <a:srgbClr val="C00000"/>
                </a:solidFill>
                <a:effectLst/>
                <a:ea typeface="Times New Roman" panose="02020603050405020304" pitchFamily="18" charset="0"/>
              </a:rPr>
              <a:t>ologenomico</a:t>
            </a:r>
            <a:r>
              <a:rPr lang="it-IT" sz="2400" b="1" i="1" dirty="0">
                <a:solidFill>
                  <a:srgbClr val="C00000"/>
                </a:solidFill>
                <a:effectLst/>
                <a:ea typeface="Times New Roman" panose="02020603050405020304" pitchFamily="18" charset="0"/>
              </a:rPr>
              <a:t>, </a:t>
            </a:r>
            <a:r>
              <a:rPr lang="it-IT" sz="2400" dirty="0">
                <a:effectLst/>
                <a:ea typeface="Times New Roman" panose="02020603050405020304" pitchFamily="18" charset="0"/>
              </a:rPr>
              <a:t>labile, in continua ridefinizione e ristrutturazione,</a:t>
            </a:r>
            <a:r>
              <a:rPr lang="it-IT" sz="2400" dirty="0">
                <a:solidFill>
                  <a:srgbClr val="C00000"/>
                </a:solidFill>
                <a:effectLst/>
                <a:ea typeface="Times New Roman" panose="02020603050405020304" pitchFamily="18" charset="0"/>
              </a:rPr>
              <a:t> </a:t>
            </a:r>
            <a:r>
              <a:rPr lang="it-IT" sz="2400" dirty="0">
                <a:effectLst/>
                <a:ea typeface="Times New Roman" panose="02020603050405020304" pitchFamily="18" charset="0"/>
              </a:rPr>
              <a:t>in </a:t>
            </a:r>
            <a:r>
              <a:rPr lang="it-IT" sz="2400" b="1" u="sng" dirty="0">
                <a:effectLst/>
                <a:ea typeface="Times New Roman" panose="02020603050405020304" pitchFamily="18" charset="0"/>
              </a:rPr>
              <a:t>relazione almeno potenzialmente cooperativo/inclusiva con </a:t>
            </a:r>
            <a:r>
              <a:rPr lang="it-IT" sz="2400" b="1" u="sng" dirty="0">
                <a:ea typeface="Times New Roman" panose="02020603050405020304" pitchFamily="18" charset="0"/>
              </a:rPr>
              <a:t>Non-Io/</a:t>
            </a:r>
            <a:r>
              <a:rPr lang="it-IT" sz="2400" b="1" u="sng" dirty="0">
                <a:effectLst/>
                <a:ea typeface="Times New Roman" panose="02020603050405020304" pitchFamily="18" charset="0"/>
              </a:rPr>
              <a:t>Altro </a:t>
            </a:r>
            <a:r>
              <a:rPr lang="it-IT" sz="2400" dirty="0">
                <a:effectLst/>
                <a:ea typeface="Times New Roman" panose="02020603050405020304" pitchFamily="18" charset="0"/>
              </a:rPr>
              <a:t>altrettanto mutevole e indefinito: in ambito biologico un </a:t>
            </a:r>
            <a:r>
              <a:rPr lang="it-IT" sz="2400" b="1" u="sng" dirty="0">
                <a:solidFill>
                  <a:srgbClr val="C00000"/>
                </a:solidFill>
                <a:effectLst/>
                <a:ea typeface="Times New Roman" panose="02020603050405020304" pitchFamily="18" charset="0"/>
              </a:rPr>
              <a:t>Self epigenetico, meta-genomico, perennemente </a:t>
            </a:r>
            <a:r>
              <a:rPr lang="it-IT" sz="2400" b="1" i="1" u="sng" dirty="0">
                <a:solidFill>
                  <a:srgbClr val="C00000"/>
                </a:solidFill>
                <a:effectLst/>
                <a:ea typeface="Times New Roman" panose="02020603050405020304" pitchFamily="18" charset="0"/>
              </a:rPr>
              <a:t>in fieri</a:t>
            </a:r>
            <a:r>
              <a:rPr lang="it-IT" sz="2400" b="1" u="sng" dirty="0">
                <a:solidFill>
                  <a:srgbClr val="C00000"/>
                </a:solidFill>
                <a:effectLst/>
                <a:ea typeface="Times New Roman" panose="02020603050405020304" pitchFamily="18" charset="0"/>
              </a:rPr>
              <a:t> e caratterizzato da confini labili e indefiniti,</a:t>
            </a:r>
            <a:r>
              <a:rPr lang="it-IT" sz="2400" dirty="0">
                <a:effectLst/>
                <a:latin typeface="Times New Roman" panose="02020603050405020304" pitchFamily="18" charset="0"/>
                <a:ea typeface="Times New Roman" panose="02020603050405020304" pitchFamily="18" charset="0"/>
              </a:rPr>
              <a:t> </a:t>
            </a:r>
            <a:r>
              <a:rPr lang="it-IT" sz="2400" dirty="0">
                <a:effectLst/>
                <a:ea typeface="Times New Roman" panose="02020603050405020304" pitchFamily="18" charset="0"/>
              </a:rPr>
              <a:t>prodotto della storia e continuamente mutevole non soltanto sul piano fenotipico, ma anche sul piano molecolare.</a:t>
            </a:r>
            <a:endParaRPr lang="it-IT" sz="2400" b="1" u="sng" dirty="0">
              <a:solidFill>
                <a:srgbClr val="C00000"/>
              </a:solidFill>
              <a:effectLst/>
              <a:ea typeface="Times New Roman" panose="02020603050405020304" pitchFamily="18" charset="0"/>
            </a:endParaRPr>
          </a:p>
        </p:txBody>
      </p:sp>
    </p:spTree>
    <p:extLst>
      <p:ext uri="{BB962C8B-B14F-4D97-AF65-F5344CB8AC3E}">
        <p14:creationId xmlns:p14="http://schemas.microsoft.com/office/powerpoint/2010/main" val="14362003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321C016F-209D-48B9-BAC3-450C1FC8C3A6}"/>
              </a:ext>
            </a:extLst>
          </p:cNvPr>
          <p:cNvSpPr/>
          <p:nvPr/>
        </p:nvSpPr>
        <p:spPr>
          <a:xfrm>
            <a:off x="-23560" y="77723"/>
            <a:ext cx="9123680" cy="830997"/>
          </a:xfrm>
          <a:prstGeom prst="rect">
            <a:avLst/>
          </a:prstGeom>
          <a:solidFill>
            <a:schemeClr val="accent1">
              <a:lumMod val="20000"/>
              <a:lumOff val="80000"/>
            </a:schemeClr>
          </a:solidFill>
          <a:ln w="38100">
            <a:solidFill>
              <a:srgbClr val="00B050"/>
            </a:solidFill>
          </a:ln>
        </p:spPr>
        <p:txBody>
          <a:bodyPr wrap="square">
            <a:spAutoFit/>
          </a:bodyPr>
          <a:lstStyle/>
          <a:p>
            <a:pPr algn="ctr">
              <a:defRPr/>
            </a:pPr>
            <a:r>
              <a:rPr lang="it-IT" sz="24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I macrofagi: i </a:t>
            </a:r>
            <a:r>
              <a:rPr lang="it-IT" sz="2400" b="1"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pivot</a:t>
            </a:r>
            <a:r>
              <a:rPr lang="it-IT" sz="24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 regolatori dell’immunità naturale ed acquisita</a:t>
            </a:r>
            <a:endParaRPr lang="it-IT" sz="2400" dirty="0">
              <a:solidFill>
                <a:srgbClr val="C00000"/>
              </a:solidFill>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3890" y="1340768"/>
            <a:ext cx="3319369" cy="4801314"/>
          </a:xfrm>
          <a:prstGeom prst="rect">
            <a:avLst/>
          </a:prstGeom>
          <a:solidFill>
            <a:srgbClr val="FFFF00"/>
          </a:solidFill>
          <a:ln w="38100">
            <a:solidFill>
              <a:srgbClr val="0070C0"/>
            </a:solidFill>
          </a:ln>
        </p:spPr>
        <p:txBody>
          <a:bodyPr wrap="square">
            <a:spAutoFit/>
          </a:bodyPr>
          <a:lstStyle/>
          <a:p>
            <a:pPr>
              <a:defRPr/>
            </a:pPr>
            <a:r>
              <a:rPr lang="it-IT" sz="1800" dirty="0">
                <a:effectLst/>
                <a:latin typeface="Arial" panose="020B0604020202020204" pitchFamily="34" charset="0"/>
                <a:ea typeface="Times New Roman" panose="02020603050405020304" pitchFamily="18" charset="0"/>
                <a:cs typeface="Times New Roman" panose="02020603050405020304" pitchFamily="18" charset="0"/>
              </a:rPr>
              <a:t>«</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I macrofagi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 scrive </a:t>
            </a:r>
            <a:r>
              <a:rPr lang="it-IT" sz="1800" dirty="0" err="1">
                <a:effectLst/>
                <a:latin typeface="Arial" panose="020B0604020202020204" pitchFamily="34" charset="0"/>
                <a:ea typeface="Times New Roman" panose="02020603050405020304" pitchFamily="18" charset="0"/>
                <a:cs typeface="Times New Roman" panose="02020603050405020304" pitchFamily="18" charset="0"/>
              </a:rPr>
              <a:t>Siamon</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Gordon professore dell’Università di Oxford in Paul W.E. </a:t>
            </a:r>
            <a:r>
              <a:rPr lang="it-IT" sz="1800" dirty="0" err="1">
                <a:effectLst/>
                <a:latin typeface="Arial" panose="020B0604020202020204" pitchFamily="34" charset="0"/>
                <a:ea typeface="Times New Roman" panose="02020603050405020304" pitchFamily="18" charset="0"/>
                <a:cs typeface="Times New Roman" panose="02020603050405020304" pitchFamily="18" charset="0"/>
              </a:rPr>
              <a:t>Fundamental</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1800" dirty="0" err="1">
                <a:effectLst/>
                <a:latin typeface="Arial" panose="020B0604020202020204" pitchFamily="34" charset="0"/>
                <a:ea typeface="Times New Roman" panose="02020603050405020304" pitchFamily="18" charset="0"/>
                <a:cs typeface="Times New Roman" panose="02020603050405020304" pitchFamily="18" charset="0"/>
              </a:rPr>
              <a:t>Immunology</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IV edizione, </a:t>
            </a:r>
            <a:r>
              <a:rPr lang="it-IT" sz="1800" dirty="0" err="1">
                <a:effectLst/>
                <a:latin typeface="Arial" panose="020B0604020202020204" pitchFamily="34" charset="0"/>
                <a:ea typeface="Times New Roman" panose="02020603050405020304" pitchFamily="18" charset="0"/>
                <a:cs typeface="Times New Roman" panose="02020603050405020304" pitchFamily="18" charset="0"/>
              </a:rPr>
              <a:t>Lippincot</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-Raven, Philadelphia 1999 – </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oltre all’attività immunitaria, </a:t>
            </a:r>
            <a:r>
              <a:rPr lang="it-IT" sz="1800" b="1"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svolgono funzioni omeostatiche (regolatorie) rilevanti</a:t>
            </a:r>
            <a:r>
              <a:rPr lang="it-IT" sz="1800" i="1" dirty="0">
                <a:effectLst/>
                <a:latin typeface="Arial" panose="020B0604020202020204" pitchFamily="34" charset="0"/>
                <a:ea typeface="Times New Roman" panose="02020603050405020304" pitchFamily="18" charset="0"/>
                <a:cs typeface="Times New Roman" panose="02020603050405020304" pitchFamily="18" charset="0"/>
              </a:rPr>
              <a:t>, che assegnano loro un più generale ruolo nel mantenimento dell’integrità dell’organismo, </a:t>
            </a:r>
            <a:r>
              <a:rPr lang="it-IT" sz="1800" i="1" u="sng" dirty="0">
                <a:effectLst/>
                <a:latin typeface="Arial" panose="020B0604020202020204" pitchFamily="34" charset="0"/>
                <a:ea typeface="Times New Roman" panose="02020603050405020304" pitchFamily="18" charset="0"/>
                <a:cs typeface="Times New Roman" panose="02020603050405020304" pitchFamily="18" charset="0"/>
              </a:rPr>
              <a:t>comparabile con quello svolto dal sistema nervoso e dal sistema endocrino</a:t>
            </a:r>
            <a:r>
              <a:rPr lang="it-IT" sz="1800" u="sng" dirty="0">
                <a:effectLst/>
                <a:latin typeface="Arial" panose="020B0604020202020204" pitchFamily="34" charset="0"/>
                <a:ea typeface="Times New Roman" panose="02020603050405020304" pitchFamily="18" charset="0"/>
                <a:cs typeface="Times New Roman" panose="02020603050405020304" pitchFamily="18" charset="0"/>
              </a:rPr>
              <a:t>» </a:t>
            </a:r>
            <a:endParaRPr lang="it-IT" sz="2000" u="sng" dirty="0"/>
          </a:p>
        </p:txBody>
      </p:sp>
      <p:pic>
        <p:nvPicPr>
          <p:cNvPr id="6" name="Immagine 5">
            <a:extLst>
              <a:ext uri="{FF2B5EF4-FFF2-40B4-BE49-F238E27FC236}">
                <a16:creationId xmlns:a16="http://schemas.microsoft.com/office/drawing/2014/main" id="{26E6F50E-69C6-48C8-B876-749E62DCC17B}"/>
              </a:ext>
            </a:extLst>
          </p:cNvPr>
          <p:cNvPicPr>
            <a:picLocks noChangeAspect="1"/>
          </p:cNvPicPr>
          <p:nvPr/>
        </p:nvPicPr>
        <p:blipFill>
          <a:blip r:embed="rId2"/>
          <a:stretch>
            <a:fillRect/>
          </a:stretch>
        </p:blipFill>
        <p:spPr>
          <a:xfrm>
            <a:off x="5004211" y="1937093"/>
            <a:ext cx="3937203" cy="4791987"/>
          </a:xfrm>
          <a:prstGeom prst="rect">
            <a:avLst/>
          </a:prstGeom>
        </p:spPr>
      </p:pic>
      <p:sp>
        <p:nvSpPr>
          <p:cNvPr id="7" name="CasellaDiTesto 6">
            <a:extLst>
              <a:ext uri="{FF2B5EF4-FFF2-40B4-BE49-F238E27FC236}">
                <a16:creationId xmlns:a16="http://schemas.microsoft.com/office/drawing/2014/main" id="{578DD59A-DFD8-4FAB-8774-03B0641DA1B3}"/>
              </a:ext>
            </a:extLst>
          </p:cNvPr>
          <p:cNvSpPr txBox="1"/>
          <p:nvPr/>
        </p:nvSpPr>
        <p:spPr>
          <a:xfrm>
            <a:off x="3427347" y="1017266"/>
            <a:ext cx="2358006" cy="1754326"/>
          </a:xfrm>
          <a:prstGeom prst="rect">
            <a:avLst/>
          </a:prstGeom>
          <a:solidFill>
            <a:schemeClr val="bg2">
              <a:lumMod val="90000"/>
            </a:schemeClr>
          </a:solidFill>
        </p:spPr>
        <p:txBody>
          <a:bodyPr wrap="square">
            <a:spAutoFit/>
          </a:bodyPr>
          <a:lstStyle/>
          <a:p>
            <a:r>
              <a:rPr lang="it-IT" dirty="0">
                <a:effectLst/>
                <a:latin typeface="Arial" panose="020B0604020202020204" pitchFamily="34" charset="0"/>
                <a:ea typeface="Times New Roman" panose="02020603050405020304" pitchFamily="18" charset="0"/>
                <a:cs typeface="Times New Roman" panose="02020603050405020304" pitchFamily="18" charset="0"/>
              </a:rPr>
              <a:t>nelle vesti di </a:t>
            </a:r>
            <a:r>
              <a:rPr lang="it-IT"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cellule microgliali</a:t>
            </a:r>
            <a:r>
              <a:rPr lang="it-IT" dirty="0">
                <a:effectLst/>
                <a:latin typeface="Arial" panose="020B0604020202020204" pitchFamily="34" charset="0"/>
                <a:ea typeface="Times New Roman" panose="02020603050405020304" pitchFamily="18" charset="0"/>
                <a:cs typeface="Times New Roman" panose="02020603050405020304" pitchFamily="18" charset="0"/>
              </a:rPr>
              <a:t>, sviluppano una mansione trofica e di pulizia profonda nel cervello</a:t>
            </a:r>
            <a:endParaRPr lang="it-IT" dirty="0"/>
          </a:p>
        </p:txBody>
      </p:sp>
      <p:sp>
        <p:nvSpPr>
          <p:cNvPr id="13" name="CasellaDiTesto 12">
            <a:extLst>
              <a:ext uri="{FF2B5EF4-FFF2-40B4-BE49-F238E27FC236}">
                <a16:creationId xmlns:a16="http://schemas.microsoft.com/office/drawing/2014/main" id="{0DBD0D73-277B-402F-A1E5-3FE46504A5B3}"/>
              </a:ext>
            </a:extLst>
          </p:cNvPr>
          <p:cNvSpPr txBox="1"/>
          <p:nvPr/>
        </p:nvSpPr>
        <p:spPr>
          <a:xfrm>
            <a:off x="7530309" y="4005064"/>
            <a:ext cx="1691680" cy="954107"/>
          </a:xfrm>
          <a:prstGeom prst="rect">
            <a:avLst/>
          </a:prstGeom>
          <a:solidFill>
            <a:schemeClr val="accent6">
              <a:lumMod val="20000"/>
              <a:lumOff val="80000"/>
            </a:schemeClr>
          </a:solidFill>
        </p:spPr>
        <p:txBody>
          <a:bodyPr wrap="square">
            <a:spAutoFit/>
          </a:bodyPr>
          <a:lstStyle/>
          <a:p>
            <a:r>
              <a:rPr lang="it-IT" sz="1400" dirty="0">
                <a:effectLst/>
                <a:latin typeface="Arial" panose="020B0604020202020204" pitchFamily="34" charset="0"/>
                <a:ea typeface="Times New Roman" panose="02020603050405020304" pitchFamily="18" charset="0"/>
                <a:cs typeface="Times New Roman" panose="02020603050405020304" pitchFamily="18" charset="0"/>
              </a:rPr>
              <a:t>sotto forma di </a:t>
            </a:r>
            <a:r>
              <a:rPr lang="it-IT" sz="14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osteoclasti</a:t>
            </a:r>
            <a:r>
              <a:rPr lang="it-IT" sz="1400" dirty="0">
                <a:effectLst/>
                <a:latin typeface="Arial" panose="020B0604020202020204" pitchFamily="34" charset="0"/>
                <a:ea typeface="Times New Roman" panose="02020603050405020304" pitchFamily="18" charset="0"/>
                <a:cs typeface="Times New Roman" panose="02020603050405020304" pitchFamily="18" charset="0"/>
              </a:rPr>
              <a:t> modulano la fisiologia dell’osso</a:t>
            </a:r>
            <a:endParaRPr lang="it-IT" sz="1400" dirty="0"/>
          </a:p>
        </p:txBody>
      </p:sp>
      <p:sp>
        <p:nvSpPr>
          <p:cNvPr id="15" name="CasellaDiTesto 14">
            <a:extLst>
              <a:ext uri="{FF2B5EF4-FFF2-40B4-BE49-F238E27FC236}">
                <a16:creationId xmlns:a16="http://schemas.microsoft.com/office/drawing/2014/main" id="{B4CACC61-C536-4EA4-A89C-9EA625594B4E}"/>
              </a:ext>
            </a:extLst>
          </p:cNvPr>
          <p:cNvSpPr txBox="1"/>
          <p:nvPr/>
        </p:nvSpPr>
        <p:spPr>
          <a:xfrm>
            <a:off x="3305618" y="2879865"/>
            <a:ext cx="1986461" cy="4031873"/>
          </a:xfrm>
          <a:prstGeom prst="rect">
            <a:avLst/>
          </a:prstGeom>
          <a:noFill/>
        </p:spPr>
        <p:txBody>
          <a:bodyPr wrap="square">
            <a:spAutoFit/>
          </a:bodyPr>
          <a:lstStyle/>
          <a:p>
            <a:r>
              <a:rPr lang="it-IT" sz="1600" dirty="0">
                <a:effectLst/>
                <a:latin typeface="Arial" panose="020B0604020202020204" pitchFamily="34" charset="0"/>
                <a:ea typeface="Times New Roman" panose="02020603050405020304" pitchFamily="18" charset="0"/>
                <a:cs typeface="Times New Roman" panose="02020603050405020304" pitchFamily="18" charset="0"/>
              </a:rPr>
              <a:t>come </a:t>
            </a:r>
            <a:r>
              <a:rPr lang="it-IT" sz="16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macrofagi residenziali, dell’epitelio dei tubuli renali</a:t>
            </a:r>
            <a:r>
              <a:rPr lang="it-IT" sz="1600" dirty="0">
                <a:effectLst/>
                <a:latin typeface="Arial" panose="020B0604020202020204" pitchFamily="34" charset="0"/>
                <a:ea typeface="Times New Roman" panose="02020603050405020304" pitchFamily="18" charset="0"/>
                <a:cs typeface="Times New Roman" panose="02020603050405020304" pitchFamily="18" charset="0"/>
              </a:rPr>
              <a:t>, concorrono alla regolazione della pressione arteriosa: infatti sono capaci di sintetizzare l’enzima, che trasforma </a:t>
            </a:r>
            <a:r>
              <a:rPr lang="it-IT" sz="1600" dirty="0">
                <a:effectLst/>
                <a:latin typeface="Arial" panose="020B0604020202020204" pitchFamily="34" charset="0"/>
                <a:ea typeface="Times New Roman" panose="02020603050405020304" pitchFamily="18" charset="0"/>
              </a:rPr>
              <a:t>l’</a:t>
            </a:r>
            <a:r>
              <a:rPr lang="it-IT" sz="1600" i="1" dirty="0">
                <a:effectLst/>
                <a:latin typeface="Arial" panose="020B0604020202020204" pitchFamily="34" charset="0"/>
                <a:ea typeface="Times New Roman" panose="02020603050405020304" pitchFamily="18" charset="0"/>
              </a:rPr>
              <a:t>angiotensina (ACE), pivot</a:t>
            </a:r>
            <a:r>
              <a:rPr lang="it-IT" sz="1600" dirty="0">
                <a:effectLst/>
                <a:latin typeface="Arial" panose="020B0604020202020204" pitchFamily="34" charset="0"/>
                <a:ea typeface="Times New Roman" panose="02020603050405020304" pitchFamily="18" charset="0"/>
              </a:rPr>
              <a:t> nel sistema regolatorio della pressione arteriosa</a:t>
            </a:r>
            <a:endParaRPr lang="it-IT" sz="1600" dirty="0"/>
          </a:p>
        </p:txBody>
      </p:sp>
      <p:sp>
        <p:nvSpPr>
          <p:cNvPr id="19" name="CasellaDiTesto 18">
            <a:extLst>
              <a:ext uri="{FF2B5EF4-FFF2-40B4-BE49-F238E27FC236}">
                <a16:creationId xmlns:a16="http://schemas.microsoft.com/office/drawing/2014/main" id="{7BF05D7A-15F0-4DC0-933B-8B58D645B92D}"/>
              </a:ext>
            </a:extLst>
          </p:cNvPr>
          <p:cNvSpPr txBox="1"/>
          <p:nvPr/>
        </p:nvSpPr>
        <p:spPr>
          <a:xfrm>
            <a:off x="7354219" y="1020718"/>
            <a:ext cx="1745430" cy="2308324"/>
          </a:xfrm>
          <a:prstGeom prst="rect">
            <a:avLst/>
          </a:prstGeom>
          <a:solidFill>
            <a:schemeClr val="accent3">
              <a:lumMod val="20000"/>
              <a:lumOff val="80000"/>
            </a:schemeClr>
          </a:solidFill>
        </p:spPr>
        <p:txBody>
          <a:bodyPr wrap="square">
            <a:spAutoFit/>
          </a:bodyPr>
          <a:lstStyle/>
          <a:p>
            <a:r>
              <a:rPr lang="it-IT" dirty="0">
                <a:effectLst/>
                <a:latin typeface="Arial" panose="020B0604020202020204" pitchFamily="34" charset="0"/>
                <a:ea typeface="Times New Roman" panose="02020603050405020304" pitchFamily="18" charset="0"/>
              </a:rPr>
              <a:t>come </a:t>
            </a:r>
            <a:r>
              <a:rPr lang="it-IT" b="1" dirty="0">
                <a:solidFill>
                  <a:srgbClr val="C00000"/>
                </a:solidFill>
                <a:effectLst/>
                <a:latin typeface="Arial" panose="020B0604020202020204" pitchFamily="34" charset="0"/>
                <a:ea typeface="Times New Roman" panose="02020603050405020304" pitchFamily="18" charset="0"/>
              </a:rPr>
              <a:t>macrofagi, contigui alla parete dei vasi</a:t>
            </a:r>
            <a:r>
              <a:rPr lang="it-IT" dirty="0">
                <a:effectLst/>
                <a:latin typeface="Arial" panose="020B0604020202020204" pitchFamily="34" charset="0"/>
                <a:ea typeface="Times New Roman" panose="02020603050405020304" pitchFamily="18" charset="0"/>
              </a:rPr>
              <a:t>, possono </a:t>
            </a:r>
            <a:r>
              <a:rPr lang="it-IT" i="1" dirty="0">
                <a:effectLst/>
                <a:latin typeface="Arial" panose="020B0604020202020204" pitchFamily="34" charset="0"/>
                <a:ea typeface="Times New Roman" panose="02020603050405020304" pitchFamily="18" charset="0"/>
              </a:rPr>
              <a:t>modulare la permeabilità vascolare</a:t>
            </a:r>
            <a:endParaRPr lang="it-IT" dirty="0"/>
          </a:p>
        </p:txBody>
      </p:sp>
      <p:sp>
        <p:nvSpPr>
          <p:cNvPr id="21" name="CasellaDiTesto 20">
            <a:extLst>
              <a:ext uri="{FF2B5EF4-FFF2-40B4-BE49-F238E27FC236}">
                <a16:creationId xmlns:a16="http://schemas.microsoft.com/office/drawing/2014/main" id="{D7CAB8D3-2898-48DF-8190-5C1E95AEDFCA}"/>
              </a:ext>
            </a:extLst>
          </p:cNvPr>
          <p:cNvSpPr txBox="1"/>
          <p:nvPr/>
        </p:nvSpPr>
        <p:spPr>
          <a:xfrm>
            <a:off x="4996213" y="5020082"/>
            <a:ext cx="4147787" cy="1815882"/>
          </a:xfrm>
          <a:prstGeom prst="rect">
            <a:avLst/>
          </a:prstGeom>
          <a:solidFill>
            <a:schemeClr val="accent5">
              <a:lumMod val="20000"/>
              <a:lumOff val="80000"/>
            </a:schemeClr>
          </a:solidFill>
        </p:spPr>
        <p:txBody>
          <a:bodyPr wrap="square">
            <a:spAutoFit/>
          </a:bodyPr>
          <a:lstStyle/>
          <a:p>
            <a:pPr algn="just"/>
            <a:r>
              <a:rPr lang="it-IT" sz="1400" dirty="0">
                <a:effectLst/>
                <a:latin typeface="Arial" panose="020B0604020202020204" pitchFamily="34" charset="0"/>
                <a:ea typeface="Times New Roman" panose="02020603050405020304" pitchFamily="18" charset="0"/>
              </a:rPr>
              <a:t>inoltre sono in grado di produrre </a:t>
            </a:r>
            <a:r>
              <a:rPr lang="it-IT" sz="1400" i="1" dirty="0">
                <a:effectLst/>
                <a:latin typeface="Arial" panose="020B0604020202020204" pitchFamily="34" charset="0"/>
                <a:ea typeface="Times New Roman" panose="02020603050405020304" pitchFamily="18" charset="0"/>
              </a:rPr>
              <a:t>lisozima</a:t>
            </a:r>
            <a:r>
              <a:rPr lang="it-IT" sz="1400" dirty="0">
                <a:effectLst/>
                <a:latin typeface="Arial" panose="020B0604020202020204" pitchFamily="34" charset="0"/>
                <a:ea typeface="Times New Roman" panose="02020603050405020304" pitchFamily="18" charset="0"/>
              </a:rPr>
              <a:t>, potente sostanza antimicrobica, </a:t>
            </a:r>
            <a:r>
              <a:rPr lang="it-IT" sz="1400" i="1" dirty="0">
                <a:effectLst/>
                <a:latin typeface="Arial" panose="020B0604020202020204" pitchFamily="34" charset="0"/>
                <a:ea typeface="Times New Roman" panose="02020603050405020304" pitchFamily="18" charset="0"/>
              </a:rPr>
              <a:t>urochinasi</a:t>
            </a:r>
            <a:r>
              <a:rPr lang="it-IT" sz="1400" dirty="0">
                <a:effectLst/>
                <a:latin typeface="Arial" panose="020B0604020202020204" pitchFamily="34" charset="0"/>
                <a:ea typeface="Times New Roman" panose="02020603050405020304" pitchFamily="18" charset="0"/>
              </a:rPr>
              <a:t>, attivatore del </a:t>
            </a:r>
            <a:r>
              <a:rPr lang="it-IT" sz="1400" dirty="0" err="1">
                <a:effectLst/>
                <a:latin typeface="Arial" panose="020B0604020202020204" pitchFamily="34" charset="0"/>
                <a:ea typeface="Times New Roman" panose="02020603050405020304" pitchFamily="18" charset="0"/>
              </a:rPr>
              <a:t>plasminogeno</a:t>
            </a:r>
            <a:r>
              <a:rPr lang="it-IT" sz="1400" dirty="0">
                <a:effectLst/>
                <a:latin typeface="Arial" panose="020B0604020202020204" pitchFamily="34" charset="0"/>
                <a:ea typeface="Times New Roman" panose="02020603050405020304" pitchFamily="18" charset="0"/>
              </a:rPr>
              <a:t>, </a:t>
            </a:r>
            <a:r>
              <a:rPr lang="it-IT" sz="1400" i="1" dirty="0">
                <a:effectLst/>
                <a:latin typeface="Arial" panose="020B0604020202020204" pitchFamily="34" charset="0"/>
                <a:ea typeface="Times New Roman" panose="02020603050405020304" pitchFamily="18" charset="0"/>
              </a:rPr>
              <a:t>proteinasi, elastasi, collagenasi</a:t>
            </a:r>
            <a:r>
              <a:rPr lang="it-IT" sz="1400" dirty="0">
                <a:effectLst/>
                <a:latin typeface="Arial" panose="020B0604020202020204" pitchFamily="34" charset="0"/>
                <a:ea typeface="Times New Roman" panose="02020603050405020304" pitchFamily="18" charset="0"/>
              </a:rPr>
              <a:t>, enzimi capaci di rosicchiare per poi eliminare sia le pareti batteriche, che la matrice extracellulare, </a:t>
            </a:r>
            <a:r>
              <a:rPr lang="it-IT" sz="1400" i="1" dirty="0">
                <a:effectLst/>
                <a:latin typeface="Arial" panose="020B0604020202020204" pitchFamily="34" charset="0"/>
                <a:ea typeface="Times New Roman" panose="02020603050405020304" pitchFamily="18" charset="0"/>
              </a:rPr>
              <a:t>sostanze infiammatorie derivate dall’acido arachidonico, </a:t>
            </a:r>
            <a:r>
              <a:rPr lang="it-IT" sz="1400" b="1" i="1" dirty="0" err="1">
                <a:effectLst/>
                <a:latin typeface="Arial" panose="020B0604020202020204" pitchFamily="34" charset="0"/>
                <a:ea typeface="Times New Roman" panose="02020603050405020304" pitchFamily="18" charset="0"/>
              </a:rPr>
              <a:t>lactoferrina</a:t>
            </a:r>
            <a:r>
              <a:rPr lang="it-IT" sz="1400" dirty="0">
                <a:effectLst/>
                <a:latin typeface="Arial" panose="020B0604020202020204" pitchFamily="34" charset="0"/>
                <a:ea typeface="Times New Roman" panose="02020603050405020304" pitchFamily="18" charset="0"/>
              </a:rPr>
              <a:t>, proteina che lega il ferro, essenziale alla crescita batterica, ecc.</a:t>
            </a:r>
            <a:endParaRPr lang="it-IT"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9449905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0" y="46048"/>
            <a:ext cx="4211960" cy="2585323"/>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sz="1800" dirty="0">
                <a:effectLst/>
                <a:latin typeface="Arial" panose="020B0604020202020204" pitchFamily="34" charset="0"/>
                <a:ea typeface="Times New Roman" panose="02020603050405020304" pitchFamily="18" charset="0"/>
              </a:rPr>
              <a:t>I macrofagi hanno una </a:t>
            </a:r>
            <a:r>
              <a:rPr lang="it-IT" sz="1800" b="1" dirty="0">
                <a:solidFill>
                  <a:srgbClr val="C00000"/>
                </a:solidFill>
                <a:effectLst/>
                <a:latin typeface="Arial" panose="020B0604020202020204" pitchFamily="34" charset="0"/>
                <a:ea typeface="Times New Roman" panose="02020603050405020304" pitchFamily="18" charset="0"/>
              </a:rPr>
              <a:t>forte plasticità</a:t>
            </a:r>
            <a:r>
              <a:rPr lang="it-IT" sz="1800" dirty="0">
                <a:effectLst/>
                <a:latin typeface="Arial" panose="020B0604020202020204" pitchFamily="34" charset="0"/>
                <a:ea typeface="Times New Roman" panose="02020603050405020304" pitchFamily="18" charset="0"/>
              </a:rPr>
              <a:t>, il che li caratterizza come cellule capaci di reagire a diverse modifiche del microambiente tissutale. Essi permettono la partenza di differenti programmi di attivazione, e i più importanti sono due</a:t>
            </a:r>
            <a:r>
              <a:rPr lang="it-IT" sz="1800" b="1" dirty="0">
                <a:effectLst/>
                <a:latin typeface="Arial" panose="020B0604020202020204" pitchFamily="34" charset="0"/>
                <a:ea typeface="Times New Roman" panose="02020603050405020304" pitchFamily="18" charset="0"/>
              </a:rPr>
              <a:t>, l’attivazione infiammatoria classica (M1) </a:t>
            </a:r>
            <a:r>
              <a:rPr lang="it-IT" sz="1800" dirty="0">
                <a:effectLst/>
                <a:latin typeface="Arial" panose="020B0604020202020204" pitchFamily="34" charset="0"/>
                <a:ea typeface="Times New Roman" panose="02020603050405020304" pitchFamily="18" charset="0"/>
              </a:rPr>
              <a:t>e </a:t>
            </a:r>
            <a:r>
              <a:rPr lang="it-IT" sz="1800" b="1" dirty="0">
                <a:effectLst/>
                <a:latin typeface="Arial" panose="020B0604020202020204" pitchFamily="34" charset="0"/>
                <a:ea typeface="Times New Roman" panose="02020603050405020304" pitchFamily="18" charset="0"/>
              </a:rPr>
              <a:t>l’attivazione alternativa (M2). </a:t>
            </a:r>
            <a:endParaRPr lang="it-IT" sz="2000" b="1" dirty="0"/>
          </a:p>
        </p:txBody>
      </p:sp>
      <p:sp>
        <p:nvSpPr>
          <p:cNvPr id="5" name="Rettangolo 4">
            <a:extLst>
              <a:ext uri="{FF2B5EF4-FFF2-40B4-BE49-F238E27FC236}">
                <a16:creationId xmlns:a16="http://schemas.microsoft.com/office/drawing/2014/main" id="{321C016F-209D-48B9-BAC3-450C1FC8C3A6}"/>
              </a:ext>
            </a:extLst>
          </p:cNvPr>
          <p:cNvSpPr/>
          <p:nvPr/>
        </p:nvSpPr>
        <p:spPr>
          <a:xfrm>
            <a:off x="0" y="2677793"/>
            <a:ext cx="4263648" cy="2031325"/>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1800" dirty="0">
                <a:effectLst/>
                <a:latin typeface="Arial" panose="020B0604020202020204" pitchFamily="34" charset="0"/>
                <a:ea typeface="Times New Roman" panose="02020603050405020304" pitchFamily="18" charset="0"/>
                <a:cs typeface="Times New Roman" panose="02020603050405020304" pitchFamily="18" charset="0"/>
              </a:rPr>
              <a:t>I macrofagi residenziali sono un’importante famiglia di cellule, che </a:t>
            </a:r>
            <a:r>
              <a:rPr lang="it-IT" sz="1800" u="sng" dirty="0">
                <a:effectLst/>
                <a:latin typeface="Arial" panose="020B0604020202020204" pitchFamily="34" charset="0"/>
                <a:ea typeface="Times New Roman" panose="02020603050405020304" pitchFamily="18" charset="0"/>
                <a:cs typeface="Times New Roman" panose="02020603050405020304" pitchFamily="18" charset="0"/>
              </a:rPr>
              <a:t>vivono molto di più dei neutrofili</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l’altro gruppo di cellule che svolge lo stesso lavoro dei macrofagi, la </a:t>
            </a:r>
            <a:r>
              <a:rPr lang="it-IT" sz="18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fagocitosi</a:t>
            </a:r>
            <a:r>
              <a:rPr lang="it-IT" sz="1800"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it-IT" sz="1800" dirty="0">
                <a:effectLst/>
                <a:latin typeface="Arial" panose="020B0604020202020204" pitchFamily="34" charset="0"/>
                <a:ea typeface="Times New Roman" panose="02020603050405020304" pitchFamily="18" charset="0"/>
                <a:cs typeface="Times New Roman" panose="02020603050405020304" pitchFamily="18" charset="0"/>
              </a:rPr>
              <a:t> </a:t>
            </a:r>
            <a:r>
              <a:rPr lang="it-IT" sz="1800" b="1" dirty="0">
                <a:effectLst/>
                <a:latin typeface="Arial" panose="020B0604020202020204" pitchFamily="34" charset="0"/>
                <a:ea typeface="Times New Roman" panose="02020603050405020304" pitchFamily="18" charset="0"/>
                <a:cs typeface="Times New Roman" panose="02020603050405020304" pitchFamily="18" charset="0"/>
              </a:rPr>
              <a:t>2-3 settimane contro le poche ore dei neutrofili attivati. </a:t>
            </a:r>
            <a:endParaRPr lang="it-IT" sz="2000" b="1" dirty="0"/>
          </a:p>
        </p:txBody>
      </p:sp>
      <p:sp>
        <p:nvSpPr>
          <p:cNvPr id="11" name="Rettangolo 10">
            <a:extLst>
              <a:ext uri="{FF2B5EF4-FFF2-40B4-BE49-F238E27FC236}">
                <a16:creationId xmlns:a16="http://schemas.microsoft.com/office/drawing/2014/main" id="{79626682-FBA7-4A4B-8560-7938AE443B39}"/>
              </a:ext>
            </a:extLst>
          </p:cNvPr>
          <p:cNvSpPr/>
          <p:nvPr/>
        </p:nvSpPr>
        <p:spPr>
          <a:xfrm>
            <a:off x="0" y="4755540"/>
            <a:ext cx="9144000" cy="2031325"/>
          </a:xfrm>
          <a:prstGeom prst="rect">
            <a:avLst/>
          </a:prstGeom>
          <a:solidFill>
            <a:schemeClr val="accent4">
              <a:lumMod val="20000"/>
              <a:lumOff val="80000"/>
            </a:schemeClr>
          </a:solidFill>
          <a:ln w="38100">
            <a:solidFill>
              <a:srgbClr val="0070C0"/>
            </a:solidFill>
          </a:ln>
        </p:spPr>
        <p:txBody>
          <a:bodyPr wrap="square">
            <a:spAutoFit/>
          </a:bodyPr>
          <a:lstStyle/>
          <a:p>
            <a:pPr algn="just"/>
            <a:r>
              <a:rPr lang="it-IT" b="1" u="sng" dirty="0">
                <a:effectLst/>
                <a:latin typeface="Arial" panose="020B0604020202020204" pitchFamily="34" charset="0"/>
                <a:ea typeface="Times New Roman" panose="02020603050405020304" pitchFamily="18" charset="0"/>
                <a:cs typeface="Times New Roman" panose="02020603050405020304" pitchFamily="18" charset="0"/>
              </a:rPr>
              <a:t>Sono distribuiti nella gran parte dei tessuti</a:t>
            </a:r>
            <a:r>
              <a:rPr lang="it-IT" dirty="0">
                <a:effectLst/>
                <a:latin typeface="Arial" panose="020B0604020202020204" pitchFamily="34" charset="0"/>
                <a:ea typeface="Times New Roman" panose="02020603050405020304" pitchFamily="18" charset="0"/>
                <a:cs typeface="Times New Roman" panose="02020603050405020304" pitchFamily="18" charset="0"/>
              </a:rPr>
              <a:t>: cute, intestino, fegato, polmone, rene, sistema nervoso, organi linfoidi ed emopoietici. Svolgono il loro lavoro di guardiani, sia verso l’esterno, sia verso l’interno, con la ricordata opera di pulizia, lavorano in proprio e, se possono, in assoluto silenzio immunologico, fagocitando e demolendo tutto ciò che può essere nocivo, ingombrante, di intralcio.</a:t>
            </a:r>
            <a:endParaRPr lang="it-IT" dirty="0">
              <a:effectLst/>
              <a:latin typeface="Times New Roman" panose="02020603050405020304" pitchFamily="18" charset="0"/>
              <a:ea typeface="Times New Roman" panose="02020603050405020304" pitchFamily="18" charset="0"/>
            </a:endParaRPr>
          </a:p>
          <a:p>
            <a:r>
              <a:rPr lang="it-IT" dirty="0">
                <a:effectLst/>
                <a:latin typeface="Arial" panose="020B0604020202020204" pitchFamily="34" charset="0"/>
                <a:ea typeface="Times New Roman" panose="02020603050405020304" pitchFamily="18" charset="0"/>
                <a:cs typeface="Times New Roman" panose="02020603050405020304" pitchFamily="18" charset="0"/>
              </a:rPr>
              <a:t>È questa una caratteristica tipica dei residenziali, complessivamente </a:t>
            </a:r>
            <a:r>
              <a:rPr lang="it-IT" b="1" u="sng" dirty="0">
                <a:effectLst/>
                <a:latin typeface="Arial" panose="020B0604020202020204" pitchFamily="34" charset="0"/>
                <a:ea typeface="Times New Roman" panose="02020603050405020304" pitchFamily="18" charset="0"/>
                <a:cs typeface="Times New Roman" panose="02020603050405020304" pitchFamily="18" charset="0"/>
              </a:rPr>
              <a:t>meno reattivi a livello sistemico dei macrofagi “freschi di giornata”. </a:t>
            </a:r>
            <a:endParaRPr lang="it-IT" b="1" u="sng" dirty="0"/>
          </a:p>
        </p:txBody>
      </p:sp>
      <p:pic>
        <p:nvPicPr>
          <p:cNvPr id="1026" name="Picture 2" descr="Risultati immagini per immagine di andamento citochine nell'infiammazione">
            <a:extLst>
              <a:ext uri="{FF2B5EF4-FFF2-40B4-BE49-F238E27FC236}">
                <a16:creationId xmlns:a16="http://schemas.microsoft.com/office/drawing/2014/main" id="{E43A45E5-ED9A-44B0-A10D-525486D3DC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69150" y="24096"/>
            <a:ext cx="4774850" cy="36209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03427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idx="4294967295"/>
          </p:nvPr>
        </p:nvSpPr>
        <p:spPr>
          <a:xfrm>
            <a:off x="3799226" y="4362287"/>
            <a:ext cx="5356060" cy="825995"/>
          </a:xfrm>
          <a:solidFill>
            <a:schemeClr val="bg1"/>
          </a:solidFill>
          <a:ln>
            <a:solidFill>
              <a:schemeClr val="accent1">
                <a:lumMod val="50000"/>
              </a:schemeClr>
            </a:solidFill>
          </a:ln>
        </p:spPr>
        <p:txBody>
          <a:bodyPr>
            <a:noAutofit/>
          </a:bodyPr>
          <a:lstStyle/>
          <a:p>
            <a:r>
              <a:rPr lang="it-IT" sz="2000" b="1" dirty="0">
                <a:solidFill>
                  <a:srgbClr val="C00000"/>
                </a:solidFill>
                <a:effectLst/>
                <a:latin typeface="Times New Roman" panose="02020603050405020304" pitchFamily="18" charset="0"/>
              </a:rPr>
              <a:t>La regolazione immunitaria</a:t>
            </a:r>
            <a:endParaRPr lang="it-IT" sz="2000" b="1" dirty="0">
              <a:solidFill>
                <a:srgbClr val="C00000"/>
              </a:solidFill>
              <a:effectLst>
                <a:outerShdw blurRad="38100" dist="38100" dir="2700000" algn="tl">
                  <a:srgbClr val="000000">
                    <a:alpha val="43137"/>
                  </a:srgbClr>
                </a:outerShdw>
              </a:effectLst>
            </a:endParaRPr>
          </a:p>
        </p:txBody>
      </p:sp>
      <p:pic>
        <p:nvPicPr>
          <p:cNvPr id="28" name="Immagine 27">
            <a:extLst>
              <a:ext uri="{FF2B5EF4-FFF2-40B4-BE49-F238E27FC236}">
                <a16:creationId xmlns:a16="http://schemas.microsoft.com/office/drawing/2014/main" id="{54480B0A-506D-4E44-A517-A3C8F00AB3A2}"/>
              </a:ext>
            </a:extLst>
          </p:cNvPr>
          <p:cNvPicPr>
            <a:picLocks noChangeAspect="1"/>
          </p:cNvPicPr>
          <p:nvPr/>
        </p:nvPicPr>
        <p:blipFill>
          <a:blip r:embed="rId3"/>
          <a:stretch>
            <a:fillRect/>
          </a:stretch>
        </p:blipFill>
        <p:spPr>
          <a:xfrm>
            <a:off x="7345680" y="5073528"/>
            <a:ext cx="1804670" cy="1804670"/>
          </a:xfrm>
          <a:prstGeom prst="rect">
            <a:avLst/>
          </a:prstGeom>
        </p:spPr>
      </p:pic>
      <p:pic>
        <p:nvPicPr>
          <p:cNvPr id="22" name="Immagine 21">
            <a:extLst>
              <a:ext uri="{FF2B5EF4-FFF2-40B4-BE49-F238E27FC236}">
                <a16:creationId xmlns:a16="http://schemas.microsoft.com/office/drawing/2014/main" id="{FC20C030-0412-4D08-A6F7-B7D17CBF1FC8}"/>
              </a:ext>
            </a:extLst>
          </p:cNvPr>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191755" y="4886650"/>
            <a:ext cx="1262728" cy="15920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 Box 5">
            <a:extLst>
              <a:ext uri="{FF2B5EF4-FFF2-40B4-BE49-F238E27FC236}">
                <a16:creationId xmlns:a16="http://schemas.microsoft.com/office/drawing/2014/main" id="{E450F0DB-074C-4946-8619-FD031CCE0A8F}"/>
              </a:ext>
            </a:extLst>
          </p:cNvPr>
          <p:cNvSpPr txBox="1">
            <a:spLocks noChangeArrowheads="1"/>
          </p:cNvSpPr>
          <p:nvPr/>
        </p:nvSpPr>
        <p:spPr bwMode="auto">
          <a:xfrm>
            <a:off x="3631842" y="5399550"/>
            <a:ext cx="3874814" cy="994215"/>
          </a:xfrm>
          <a:prstGeom prst="rect">
            <a:avLst/>
          </a:prstGeom>
          <a:solidFill>
            <a:schemeClr val="bg1">
              <a:lumMod val="95000"/>
            </a:schemeClr>
          </a:solidFill>
          <a:ln w="28575">
            <a:solidFill>
              <a:srgbClr val="0000FF"/>
            </a:solidFill>
            <a:miter lim="800000"/>
            <a:headEnd/>
            <a:tailEnd/>
          </a:ln>
        </p:spPr>
        <p:txBody>
          <a:bodyPr wrap="square" lIns="67500" tIns="35100" rIns="67500" bIns="35100">
            <a:spAutoFit/>
          </a:bodyPr>
          <a:lstStyle/>
          <a:p>
            <a:pPr algn="ctr" defTabSz="342900">
              <a:spcBef>
                <a:spcPts val="750"/>
              </a:spcBef>
              <a:tabLst>
                <a:tab pos="0" algn="l"/>
                <a:tab pos="685800" algn="l"/>
                <a:tab pos="1371600" algn="l"/>
                <a:tab pos="2057400" algn="l"/>
                <a:tab pos="2743200" algn="l"/>
                <a:tab pos="3429000" algn="l"/>
                <a:tab pos="4114800" algn="l"/>
                <a:tab pos="4800600" algn="l"/>
                <a:tab pos="5486400" algn="l"/>
                <a:tab pos="6172200" algn="l"/>
                <a:tab pos="6858000" algn="l"/>
                <a:tab pos="7543800" algn="l"/>
              </a:tabLst>
              <a:defRPr/>
            </a:pPr>
            <a:r>
              <a:rPr lang="it-IT" b="1" kern="0" cap="small" dirty="0">
                <a:solidFill>
                  <a:srgbClr val="C00000"/>
                </a:solidFill>
                <a:ea typeface="MS PGothic"/>
              </a:rPr>
              <a:t>Luigi </a:t>
            </a:r>
            <a:r>
              <a:rPr lang="it-IT" b="1" kern="0" cap="small" dirty="0" err="1">
                <a:solidFill>
                  <a:srgbClr val="C00000"/>
                </a:solidFill>
                <a:ea typeface="MS PGothic"/>
              </a:rPr>
              <a:t>monsellato</a:t>
            </a:r>
            <a:br>
              <a:rPr lang="it-IT" sz="1400" b="1" kern="0" dirty="0">
                <a:solidFill>
                  <a:srgbClr val="C00000"/>
                </a:solidFill>
                <a:ea typeface="MS PGothic"/>
              </a:rPr>
            </a:br>
            <a:r>
              <a:rPr lang="it-IT" sz="1400" b="1" kern="0" dirty="0">
                <a:solidFill>
                  <a:srgbClr val="C00000"/>
                </a:solidFill>
                <a:ea typeface="MS PGothic"/>
              </a:rPr>
              <a:t>Ortopedico, traumatologo, psicologo, psicoterapeuta, ideatore della Medicina Omeosinergetica </a:t>
            </a:r>
            <a:r>
              <a:rPr lang="it-IT" sz="1400" b="1" dirty="0">
                <a:solidFill>
                  <a:srgbClr val="C00000"/>
                </a:solidFill>
              </a:rPr>
              <a:t>(</a:t>
            </a:r>
            <a:r>
              <a:rPr lang="it-IT" sz="1400" b="1" dirty="0" err="1">
                <a:solidFill>
                  <a:srgbClr val="C00000"/>
                </a:solidFill>
              </a:rPr>
              <a:t>O.Medi.Sine</a:t>
            </a:r>
            <a:r>
              <a:rPr lang="it-IT" sz="1400" b="1" dirty="0">
                <a:solidFill>
                  <a:srgbClr val="C00000"/>
                </a:solidFill>
              </a:rPr>
              <a:t>, Ferrara)</a:t>
            </a:r>
            <a:endParaRPr lang="en-GB" sz="1400" b="1" kern="0" dirty="0">
              <a:solidFill>
                <a:srgbClr val="C00000"/>
              </a:solidFill>
              <a:ea typeface="MS PGothic"/>
            </a:endParaRPr>
          </a:p>
        </p:txBody>
      </p:sp>
      <p:pic>
        <p:nvPicPr>
          <p:cNvPr id="13" name="Immagine 12">
            <a:extLst>
              <a:ext uri="{FF2B5EF4-FFF2-40B4-BE49-F238E27FC236}">
                <a16:creationId xmlns:a16="http://schemas.microsoft.com/office/drawing/2014/main" id="{1F60B695-0A43-4422-BA95-0FACEA60F0B0}"/>
              </a:ext>
            </a:extLst>
          </p:cNvPr>
          <p:cNvPicPr>
            <a:picLocks noChangeAspect="1"/>
          </p:cNvPicPr>
          <p:nvPr/>
        </p:nvPicPr>
        <p:blipFill>
          <a:blip r:embed="rId5"/>
          <a:stretch>
            <a:fillRect/>
          </a:stretch>
        </p:blipFill>
        <p:spPr>
          <a:xfrm>
            <a:off x="0" y="43586"/>
            <a:ext cx="4852837" cy="4041998"/>
          </a:xfrm>
          <a:prstGeom prst="rect">
            <a:avLst/>
          </a:prstGeom>
        </p:spPr>
      </p:pic>
      <p:pic>
        <p:nvPicPr>
          <p:cNvPr id="5" name="Immagine 4">
            <a:extLst>
              <a:ext uri="{FF2B5EF4-FFF2-40B4-BE49-F238E27FC236}">
                <a16:creationId xmlns:a16="http://schemas.microsoft.com/office/drawing/2014/main" id="{F7FC9990-E9DC-4055-AA25-AAA7508366BD}"/>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084168" y="-22944"/>
            <a:ext cx="3059832" cy="1606412"/>
          </a:xfrm>
          <a:prstGeom prst="rect">
            <a:avLst/>
          </a:prstGeom>
        </p:spPr>
      </p:pic>
      <p:pic>
        <p:nvPicPr>
          <p:cNvPr id="10" name="Immagine 9">
            <a:extLst>
              <a:ext uri="{FF2B5EF4-FFF2-40B4-BE49-F238E27FC236}">
                <a16:creationId xmlns:a16="http://schemas.microsoft.com/office/drawing/2014/main" id="{6CA64843-34D3-4F28-B148-ECA30FE4D0EB}"/>
              </a:ext>
            </a:extLst>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3734" y="4194512"/>
            <a:ext cx="1977538" cy="1384277"/>
          </a:xfrm>
          <a:prstGeom prst="rect">
            <a:avLst/>
          </a:prstGeom>
        </p:spPr>
      </p:pic>
      <p:pic>
        <p:nvPicPr>
          <p:cNvPr id="12" name="Immagine 11">
            <a:extLst>
              <a:ext uri="{FF2B5EF4-FFF2-40B4-BE49-F238E27FC236}">
                <a16:creationId xmlns:a16="http://schemas.microsoft.com/office/drawing/2014/main" id="{A165C8F2-4E6D-4C2A-95E7-F114AD2DBC3F}"/>
              </a:ext>
            </a:extLst>
          </p:cNvPr>
          <p:cNvPicPr>
            <a:picLocks noChangeAspect="1"/>
          </p:cNvPicPr>
          <p:nvPr/>
        </p:nvPicPr>
        <p:blipFill>
          <a:blip r:embed="rId8"/>
          <a:stretch>
            <a:fillRect/>
          </a:stretch>
        </p:blipFill>
        <p:spPr>
          <a:xfrm>
            <a:off x="6633323" y="2004653"/>
            <a:ext cx="2510677" cy="1873201"/>
          </a:xfrm>
          <a:prstGeom prst="rect">
            <a:avLst/>
          </a:prstGeom>
        </p:spPr>
      </p:pic>
      <p:pic>
        <p:nvPicPr>
          <p:cNvPr id="14" name="Immagine 13">
            <a:extLst>
              <a:ext uri="{FF2B5EF4-FFF2-40B4-BE49-F238E27FC236}">
                <a16:creationId xmlns:a16="http://schemas.microsoft.com/office/drawing/2014/main" id="{6184BE68-5DE6-4DC4-BD2F-DE2A07842760}"/>
              </a:ext>
            </a:extLst>
          </p:cNvPr>
          <p:cNvPicPr>
            <a:picLocks noChangeAspect="1"/>
          </p:cNvPicPr>
          <p:nvPr/>
        </p:nvPicPr>
        <p:blipFill>
          <a:blip r:embed="rId9"/>
          <a:stretch>
            <a:fillRect/>
          </a:stretch>
        </p:blipFill>
        <p:spPr>
          <a:xfrm>
            <a:off x="4872673" y="1616626"/>
            <a:ext cx="1772441" cy="2466562"/>
          </a:xfrm>
          <a:prstGeom prst="rect">
            <a:avLst/>
          </a:prstGeom>
        </p:spPr>
      </p:pic>
      <p:sp>
        <p:nvSpPr>
          <p:cNvPr id="3" name="«Fare cultura è cercare la relazione nascosta fra le cose»">
            <a:extLst>
              <a:ext uri="{FF2B5EF4-FFF2-40B4-BE49-F238E27FC236}">
                <a16:creationId xmlns:a16="http://schemas.microsoft.com/office/drawing/2014/main" id="{25C4F27B-DF1E-4D20-907C-1DEA0E27C93C}"/>
              </a:ext>
            </a:extLst>
          </p:cNvPr>
          <p:cNvSpPr txBox="1"/>
          <p:nvPr/>
        </p:nvSpPr>
        <p:spPr>
          <a:xfrm>
            <a:off x="-2270" y="5666566"/>
            <a:ext cx="2189089" cy="923330"/>
          </a:xfrm>
          <a:prstGeom prst="rect">
            <a:avLst/>
          </a:prstGeom>
          <a:noFill/>
        </p:spPr>
        <p:txBody>
          <a:bodyPr wrap="square" rtlCol="0">
            <a:spAutoFit/>
          </a:bodyPr>
          <a:lstStyle/>
          <a:p>
            <a:r>
              <a:rPr lang="it-IT" b="1" dirty="0"/>
              <a:t>«Fare cultura è cercare la relazione nascosta fra le cose»</a:t>
            </a:r>
          </a:p>
        </p:txBody>
      </p:sp>
    </p:spTree>
    <p:extLst>
      <p:ext uri="{BB962C8B-B14F-4D97-AF65-F5344CB8AC3E}">
        <p14:creationId xmlns:p14="http://schemas.microsoft.com/office/powerpoint/2010/main" val="21855466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circle(in)">
                                      <p:cBhvr>
                                        <p:cTn id="7" dur="20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mmunità Innata: le 2 facce dei MACROFAGI">
            <a:extLst>
              <a:ext uri="{FF2B5EF4-FFF2-40B4-BE49-F238E27FC236}">
                <a16:creationId xmlns:a16="http://schemas.microsoft.com/office/drawing/2014/main" id="{0D127568-BB88-4A82-82EE-9D7FB7AD8AF5}"/>
              </a:ext>
            </a:extLst>
          </p:cNvPr>
          <p:cNvSpPr/>
          <p:nvPr/>
        </p:nvSpPr>
        <p:spPr>
          <a:xfrm>
            <a:off x="75954" y="738796"/>
            <a:ext cx="7962073" cy="615625"/>
          </a:xfrm>
          <a:prstGeom prst="rect">
            <a:avLst/>
          </a:prstGeom>
          <a:noFill/>
        </p:spPr>
        <p:txBody>
          <a:bodyPr wrap="square" lIns="62873" tIns="31436" rIns="62873" bIns="31436">
            <a:spAutoFit/>
          </a:bodyPr>
          <a:lstStyle/>
          <a:p>
            <a:pPr algn="ctr"/>
            <a:r>
              <a:rPr lang="it-IT" sz="3190" b="1" dirty="0">
                <a:ln w="9525">
                  <a:solidFill>
                    <a:schemeClr val="tx1"/>
                  </a:solidFill>
                  <a:prstDash val="solid"/>
                </a:ln>
                <a:solidFill>
                  <a:srgbClr val="B7713A"/>
                </a:solidFill>
                <a:effectLst>
                  <a:outerShdw blurRad="12700" dist="38100" dir="2700000" algn="tl" rotWithShape="0">
                    <a:schemeClr val="accent5">
                      <a:lumMod val="60000"/>
                      <a:lumOff val="40000"/>
                    </a:schemeClr>
                  </a:outerShdw>
                  <a:reflection blurRad="6350" stA="55000" endA="300" endPos="45500" dir="5400000" sy="-100000" algn="bl" rotWithShape="0"/>
                </a:effectLst>
              </a:rPr>
              <a:t>Immunità Innata: le 2 facce dei </a:t>
            </a:r>
            <a:r>
              <a:rPr lang="it-IT" sz="3588" b="1" dirty="0">
                <a:ln w="9525">
                  <a:solidFill>
                    <a:schemeClr val="tx1"/>
                  </a:solidFill>
                  <a:prstDash val="solid"/>
                </a:ln>
                <a:solidFill>
                  <a:srgbClr val="B7713A"/>
                </a:solidFill>
                <a:effectLst>
                  <a:outerShdw blurRad="12700" dist="38100" dir="2700000" algn="tl" rotWithShape="0">
                    <a:schemeClr val="accent5">
                      <a:lumMod val="60000"/>
                      <a:lumOff val="40000"/>
                    </a:schemeClr>
                  </a:outerShdw>
                  <a:reflection blurRad="6350" stA="55000" endA="300" endPos="45500" dir="5400000" sy="-100000" algn="bl" rotWithShape="0"/>
                </a:effectLst>
              </a:rPr>
              <a:t>MACROFAGI</a:t>
            </a:r>
            <a:endParaRPr lang="it-IT" sz="3190" b="1" dirty="0">
              <a:ln w="9525">
                <a:solidFill>
                  <a:schemeClr val="tx1"/>
                </a:solidFill>
                <a:prstDash val="solid"/>
              </a:ln>
              <a:solidFill>
                <a:srgbClr val="B7713A"/>
              </a:solidFill>
              <a:effectLst>
                <a:outerShdw blurRad="12700" dist="38100" dir="2700000" algn="tl" rotWithShape="0">
                  <a:schemeClr val="accent5">
                    <a:lumMod val="60000"/>
                    <a:lumOff val="40000"/>
                  </a:schemeClr>
                </a:outerShdw>
                <a:reflection blurRad="6350" stA="55000" endA="300" endPos="45500" dir="5400000" sy="-100000" algn="bl" rotWithShape="0"/>
              </a:effectLst>
            </a:endParaRPr>
          </a:p>
        </p:txBody>
      </p:sp>
      <p:pic>
        <p:nvPicPr>
          <p:cNvPr id="16" name="Apoptosis">
            <a:extLst>
              <a:ext uri="{FF2B5EF4-FFF2-40B4-BE49-F238E27FC236}">
                <a16:creationId xmlns:a16="http://schemas.microsoft.com/office/drawing/2014/main" id="{5FC60DA2-9509-407D-BFDF-1B554D28960F}"/>
              </a:ext>
            </a:extLst>
          </p:cNvPr>
          <p:cNvPicPr>
            <a:picLocks noChangeAspect="1"/>
          </p:cNvPicPr>
          <p:nvPr/>
        </p:nvPicPr>
        <p:blipFill rotWithShape="1">
          <a:blip r:embed="rId2">
            <a:extLst>
              <a:ext uri="{28A0092B-C50C-407E-A947-70E740481C1C}">
                <a14:useLocalDpi xmlns:a14="http://schemas.microsoft.com/office/drawing/2010/main" val="0"/>
              </a:ext>
            </a:extLst>
          </a:blip>
          <a:srcRect l="28122" t="9578" r="45818" b="17525"/>
          <a:stretch/>
        </p:blipFill>
        <p:spPr>
          <a:xfrm>
            <a:off x="2537330" y="1354491"/>
            <a:ext cx="2416549" cy="3511303"/>
          </a:xfrm>
          <a:prstGeom prst="rect">
            <a:avLst/>
          </a:prstGeom>
        </p:spPr>
      </p:pic>
      <p:pic>
        <p:nvPicPr>
          <p:cNvPr id="22" name="Immagine 21">
            <a:extLst>
              <a:ext uri="{FF2B5EF4-FFF2-40B4-BE49-F238E27FC236}">
                <a16:creationId xmlns:a16="http://schemas.microsoft.com/office/drawing/2014/main" id="{92F36BB2-8D77-4656-AFE1-54194D4B24F9}"/>
              </a:ext>
            </a:extLst>
          </p:cNvPr>
          <p:cNvPicPr>
            <a:picLocks noChangeAspect="1"/>
          </p:cNvPicPr>
          <p:nvPr/>
        </p:nvPicPr>
        <p:blipFill>
          <a:blip r:embed="rId3"/>
          <a:stretch>
            <a:fillRect/>
          </a:stretch>
        </p:blipFill>
        <p:spPr>
          <a:xfrm>
            <a:off x="2544182" y="3840488"/>
            <a:ext cx="2741046" cy="2140400"/>
          </a:xfrm>
          <a:prstGeom prst="rect">
            <a:avLst/>
          </a:prstGeom>
        </p:spPr>
      </p:pic>
      <p:pic>
        <p:nvPicPr>
          <p:cNvPr id="20" name="Immagine 19">
            <a:extLst>
              <a:ext uri="{FF2B5EF4-FFF2-40B4-BE49-F238E27FC236}">
                <a16:creationId xmlns:a16="http://schemas.microsoft.com/office/drawing/2014/main" id="{6469CBAE-710F-4D7D-90F6-D50373C823A9}"/>
              </a:ext>
            </a:extLst>
          </p:cNvPr>
          <p:cNvPicPr>
            <a:picLocks noChangeAspect="1"/>
          </p:cNvPicPr>
          <p:nvPr/>
        </p:nvPicPr>
        <p:blipFill>
          <a:blip r:embed="rId4"/>
          <a:stretch>
            <a:fillRect/>
          </a:stretch>
        </p:blipFill>
        <p:spPr>
          <a:xfrm>
            <a:off x="4953879" y="3787434"/>
            <a:ext cx="4190121" cy="2193454"/>
          </a:xfrm>
          <a:prstGeom prst="rect">
            <a:avLst/>
          </a:prstGeom>
        </p:spPr>
      </p:pic>
      <p:sp>
        <p:nvSpPr>
          <p:cNvPr id="10" name="TGFB, IL10">
            <a:extLst>
              <a:ext uri="{FF2B5EF4-FFF2-40B4-BE49-F238E27FC236}">
                <a16:creationId xmlns:a16="http://schemas.microsoft.com/office/drawing/2014/main" id="{4698DE96-96DE-4114-8124-8D41D000D19E}"/>
              </a:ext>
            </a:extLst>
          </p:cNvPr>
          <p:cNvSpPr/>
          <p:nvPr/>
        </p:nvSpPr>
        <p:spPr>
          <a:xfrm flipH="1">
            <a:off x="7317334" y="5257035"/>
            <a:ext cx="1535509" cy="554338"/>
          </a:xfrm>
          <a:prstGeom prst="homePlate">
            <a:avLst/>
          </a:prstGeom>
          <a:solidFill>
            <a:srgbClr val="C8017D"/>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it-IT" sz="1861" dirty="0">
                <a:latin typeface="Comic Sans MS" panose="030F0702030302020204" pitchFamily="66" charset="0"/>
              </a:rPr>
              <a:t>TGFB, IL10</a:t>
            </a:r>
          </a:p>
        </p:txBody>
      </p:sp>
      <p:sp>
        <p:nvSpPr>
          <p:cNvPr id="12" name="IL 6, TNFa">
            <a:extLst>
              <a:ext uri="{FF2B5EF4-FFF2-40B4-BE49-F238E27FC236}">
                <a16:creationId xmlns:a16="http://schemas.microsoft.com/office/drawing/2014/main" id="{7D4B4D80-0A5E-4C46-85A1-B6FF9E7ACE6B}"/>
              </a:ext>
            </a:extLst>
          </p:cNvPr>
          <p:cNvSpPr/>
          <p:nvPr/>
        </p:nvSpPr>
        <p:spPr>
          <a:xfrm flipH="1">
            <a:off x="4056990" y="5287715"/>
            <a:ext cx="1535509" cy="649497"/>
          </a:xfrm>
          <a:prstGeom prst="homePlate">
            <a:avLst/>
          </a:prstGeom>
          <a:solidFill>
            <a:srgbClr val="08FEE5"/>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it-IT" sz="1861" dirty="0">
                <a:ln>
                  <a:solidFill>
                    <a:schemeClr val="tx1"/>
                  </a:solidFill>
                </a:ln>
                <a:latin typeface="Comic Sans MS" panose="030F0702030302020204" pitchFamily="66" charset="0"/>
              </a:rPr>
              <a:t>IL 6, </a:t>
            </a:r>
            <a:r>
              <a:rPr lang="it-IT" sz="1861" dirty="0" err="1">
                <a:ln>
                  <a:solidFill>
                    <a:schemeClr val="tx1"/>
                  </a:solidFill>
                </a:ln>
                <a:latin typeface="Comic Sans MS" panose="030F0702030302020204" pitchFamily="66" charset="0"/>
              </a:rPr>
              <a:t>TNFa</a:t>
            </a:r>
            <a:endParaRPr lang="it-IT" sz="1861" dirty="0">
              <a:ln>
                <a:solidFill>
                  <a:schemeClr val="tx1"/>
                </a:solidFill>
              </a:ln>
              <a:latin typeface="Comic Sans MS" panose="030F0702030302020204" pitchFamily="66" charset="0"/>
            </a:endParaRPr>
          </a:p>
          <a:p>
            <a:pPr algn="ctr"/>
            <a:r>
              <a:rPr lang="it-IT" sz="1861" dirty="0">
                <a:ln>
                  <a:solidFill>
                    <a:schemeClr val="tx1"/>
                  </a:solidFill>
                </a:ln>
                <a:latin typeface="Comic Sans MS" panose="030F0702030302020204" pitchFamily="66" charset="0"/>
              </a:rPr>
              <a:t>IL1B</a:t>
            </a:r>
          </a:p>
        </p:txBody>
      </p:sp>
      <p:pic>
        <p:nvPicPr>
          <p:cNvPr id="14" name="Proper clearance">
            <a:extLst>
              <a:ext uri="{FF2B5EF4-FFF2-40B4-BE49-F238E27FC236}">
                <a16:creationId xmlns:a16="http://schemas.microsoft.com/office/drawing/2014/main" id="{66DB9418-B5B3-46F6-86CF-1B125F088A1D}"/>
              </a:ext>
            </a:extLst>
          </p:cNvPr>
          <p:cNvPicPr>
            <a:picLocks noChangeAspect="1"/>
          </p:cNvPicPr>
          <p:nvPr/>
        </p:nvPicPr>
        <p:blipFill rotWithShape="1">
          <a:blip r:embed="rId5">
            <a:extLst>
              <a:ext uri="{28A0092B-C50C-407E-A947-70E740481C1C}">
                <a14:useLocalDpi xmlns:a14="http://schemas.microsoft.com/office/drawing/2010/main" val="0"/>
              </a:ext>
            </a:extLst>
          </a:blip>
          <a:srcRect l="54046" t="9324" b="43569"/>
          <a:stretch/>
        </p:blipFill>
        <p:spPr>
          <a:xfrm>
            <a:off x="4953879" y="1342688"/>
            <a:ext cx="4190121" cy="2416065"/>
          </a:xfrm>
          <a:prstGeom prst="rect">
            <a:avLst/>
          </a:prstGeom>
        </p:spPr>
      </p:pic>
      <p:pic>
        <p:nvPicPr>
          <p:cNvPr id="19" name="Necrosis">
            <a:extLst>
              <a:ext uri="{FF2B5EF4-FFF2-40B4-BE49-F238E27FC236}">
                <a16:creationId xmlns:a16="http://schemas.microsoft.com/office/drawing/2014/main" id="{CD77B1FF-83FD-4D58-8E32-B862F944AA6C}"/>
              </a:ext>
            </a:extLst>
          </p:cNvPr>
          <p:cNvPicPr>
            <a:picLocks noChangeAspect="1"/>
          </p:cNvPicPr>
          <p:nvPr/>
        </p:nvPicPr>
        <p:blipFill>
          <a:blip r:embed="rId6"/>
          <a:stretch>
            <a:fillRect/>
          </a:stretch>
        </p:blipFill>
        <p:spPr>
          <a:xfrm>
            <a:off x="0" y="1272755"/>
            <a:ext cx="2537331" cy="4232022"/>
          </a:xfrm>
          <a:prstGeom prst="rect">
            <a:avLst/>
          </a:prstGeom>
        </p:spPr>
      </p:pic>
      <p:sp>
        <p:nvSpPr>
          <p:cNvPr id="7" name="M1">
            <a:extLst>
              <a:ext uri="{FF2B5EF4-FFF2-40B4-BE49-F238E27FC236}">
                <a16:creationId xmlns:a16="http://schemas.microsoft.com/office/drawing/2014/main" id="{E6ADDE03-F159-42AB-ACDD-98A71D5DC570}"/>
              </a:ext>
            </a:extLst>
          </p:cNvPr>
          <p:cNvSpPr/>
          <p:nvPr/>
        </p:nvSpPr>
        <p:spPr>
          <a:xfrm>
            <a:off x="1650832" y="5321517"/>
            <a:ext cx="1036668" cy="615625"/>
          </a:xfrm>
          <a:prstGeom prst="rect">
            <a:avLst/>
          </a:prstGeom>
          <a:noFill/>
        </p:spPr>
        <p:txBody>
          <a:bodyPr wrap="square" lIns="62873" tIns="31436" rIns="62873" bIns="31436">
            <a:spAutoFit/>
          </a:bodyPr>
          <a:lstStyle/>
          <a:p>
            <a:pPr algn="ctr"/>
            <a:r>
              <a:rPr lang="it-IT" sz="3588" b="1" dirty="0">
                <a:ln w="9525">
                  <a:solidFill>
                    <a:schemeClr val="tx1"/>
                  </a:solidFill>
                  <a:prstDash val="solid"/>
                </a:ln>
                <a:solidFill>
                  <a:srgbClr val="08FEE5"/>
                </a:solidFill>
                <a:effectLst>
                  <a:outerShdw blurRad="12700" dist="38100" dir="2700000" algn="tl" rotWithShape="0">
                    <a:schemeClr val="accent5">
                      <a:lumMod val="60000"/>
                      <a:lumOff val="40000"/>
                    </a:schemeClr>
                  </a:outerShdw>
                </a:effectLst>
                <a:latin typeface="Comic Sans MS" panose="030F0702030302020204" pitchFamily="66" charset="0"/>
              </a:rPr>
              <a:t>M</a:t>
            </a:r>
            <a:r>
              <a:rPr lang="it-IT" sz="2392" b="1" dirty="0">
                <a:ln w="9525">
                  <a:solidFill>
                    <a:schemeClr val="tx1"/>
                  </a:solidFill>
                  <a:prstDash val="solid"/>
                </a:ln>
                <a:solidFill>
                  <a:srgbClr val="08FEE5"/>
                </a:solidFill>
                <a:effectLst>
                  <a:outerShdw blurRad="12700" dist="38100" dir="2700000" algn="tl" rotWithShape="0">
                    <a:schemeClr val="accent5">
                      <a:lumMod val="60000"/>
                      <a:lumOff val="40000"/>
                    </a:schemeClr>
                  </a:outerShdw>
                </a:effectLst>
                <a:latin typeface="Comic Sans MS" panose="030F0702030302020204" pitchFamily="66" charset="0"/>
              </a:rPr>
              <a:t>1</a:t>
            </a:r>
            <a:endParaRPr lang="it-IT" sz="3190" b="1" dirty="0">
              <a:ln w="9525">
                <a:solidFill>
                  <a:schemeClr val="tx1"/>
                </a:solidFill>
                <a:prstDash val="solid"/>
              </a:ln>
              <a:solidFill>
                <a:srgbClr val="08FEE5"/>
              </a:solidFill>
              <a:effectLst>
                <a:outerShdw blurRad="12700" dist="38100" dir="2700000" algn="tl" rotWithShape="0">
                  <a:schemeClr val="accent5">
                    <a:lumMod val="60000"/>
                    <a:lumOff val="40000"/>
                  </a:schemeClr>
                </a:outerShdw>
              </a:effectLst>
              <a:latin typeface="Comic Sans MS" panose="030F0702030302020204" pitchFamily="66" charset="0"/>
            </a:endParaRPr>
          </a:p>
        </p:txBody>
      </p:sp>
      <p:sp>
        <p:nvSpPr>
          <p:cNvPr id="9" name="M2">
            <a:extLst>
              <a:ext uri="{FF2B5EF4-FFF2-40B4-BE49-F238E27FC236}">
                <a16:creationId xmlns:a16="http://schemas.microsoft.com/office/drawing/2014/main" id="{2ADE6F15-8C5C-4E7C-816C-FF272D6C3326}"/>
              </a:ext>
            </a:extLst>
          </p:cNvPr>
          <p:cNvSpPr/>
          <p:nvPr/>
        </p:nvSpPr>
        <p:spPr>
          <a:xfrm>
            <a:off x="8145680" y="3844637"/>
            <a:ext cx="1036668" cy="615625"/>
          </a:xfrm>
          <a:prstGeom prst="rect">
            <a:avLst/>
          </a:prstGeom>
          <a:noFill/>
        </p:spPr>
        <p:txBody>
          <a:bodyPr wrap="square" lIns="62873" tIns="31436" rIns="62873" bIns="31436">
            <a:spAutoFit/>
          </a:bodyPr>
          <a:lstStyle/>
          <a:p>
            <a:pPr algn="ctr"/>
            <a:r>
              <a:rPr lang="it-IT" sz="3588" b="1" dirty="0">
                <a:ln w="9525">
                  <a:solidFill>
                    <a:schemeClr val="tx1"/>
                  </a:solidFill>
                  <a:prstDash val="solid"/>
                </a:ln>
                <a:solidFill>
                  <a:srgbClr val="C8017B"/>
                </a:solidFill>
                <a:effectLst>
                  <a:outerShdw blurRad="12700" dist="38100" dir="2700000" algn="tl" rotWithShape="0">
                    <a:schemeClr val="accent5">
                      <a:lumMod val="60000"/>
                      <a:lumOff val="40000"/>
                    </a:schemeClr>
                  </a:outerShdw>
                </a:effectLst>
                <a:latin typeface="Comic Sans MS" panose="030F0702030302020204" pitchFamily="66" charset="0"/>
              </a:rPr>
              <a:t>M</a:t>
            </a:r>
            <a:r>
              <a:rPr lang="it-IT" sz="2392" b="1" dirty="0">
                <a:ln w="9525">
                  <a:solidFill>
                    <a:schemeClr val="tx1"/>
                  </a:solidFill>
                  <a:prstDash val="solid"/>
                </a:ln>
                <a:solidFill>
                  <a:srgbClr val="C8017B"/>
                </a:solidFill>
                <a:effectLst>
                  <a:outerShdw blurRad="12700" dist="38100" dir="2700000" algn="tl" rotWithShape="0">
                    <a:schemeClr val="accent5">
                      <a:lumMod val="60000"/>
                      <a:lumOff val="40000"/>
                    </a:schemeClr>
                  </a:outerShdw>
                </a:effectLst>
                <a:latin typeface="Comic Sans MS" panose="030F0702030302020204" pitchFamily="66" charset="0"/>
              </a:rPr>
              <a:t>2</a:t>
            </a:r>
            <a:endParaRPr lang="it-IT" sz="3190" b="1" dirty="0">
              <a:ln w="9525">
                <a:solidFill>
                  <a:schemeClr val="tx1"/>
                </a:solidFill>
                <a:prstDash val="solid"/>
              </a:ln>
              <a:solidFill>
                <a:srgbClr val="C8017B"/>
              </a:solidFill>
              <a:effectLst>
                <a:outerShdw blurRad="12700" dist="38100" dir="2700000" algn="tl" rotWithShape="0">
                  <a:schemeClr val="accent5">
                    <a:lumMod val="60000"/>
                    <a:lumOff val="40000"/>
                  </a:schemeClr>
                </a:outerShdw>
              </a:effectLst>
              <a:latin typeface="Comic Sans MS" panose="030F0702030302020204" pitchFamily="66" charset="0"/>
            </a:endParaRPr>
          </a:p>
        </p:txBody>
      </p:sp>
    </p:spTree>
    <p:extLst>
      <p:ext uri="{BB962C8B-B14F-4D97-AF65-F5344CB8AC3E}">
        <p14:creationId xmlns:p14="http://schemas.microsoft.com/office/powerpoint/2010/main" val="373276534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938992"/>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cs typeface="Times New Roman" panose="02020603050405020304" pitchFamily="18" charset="0"/>
              </a:rPr>
              <a:t>Gli studi di Aschoff, Rössle, Hueck, </a:t>
            </a:r>
            <a:r>
              <a:rPr lang="it-IT" sz="2000" dirty="0" err="1">
                <a:effectLst/>
                <a:latin typeface="Arial" panose="020B0604020202020204" pitchFamily="34" charset="0"/>
                <a:ea typeface="Times New Roman" panose="02020603050405020304" pitchFamily="18" charset="0"/>
                <a:cs typeface="Times New Roman" panose="02020603050405020304" pitchFamily="18" charset="0"/>
              </a:rPr>
              <a:t>Heilmeyer</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 ci hanno suggerito che </a:t>
            </a:r>
            <a:r>
              <a:rPr lang="it-IT" sz="2000" b="1" dirty="0">
                <a:effectLst/>
                <a:latin typeface="Arial" panose="020B0604020202020204" pitchFamily="34" charset="0"/>
                <a:ea typeface="Times New Roman" panose="02020603050405020304" pitchFamily="18" charset="0"/>
                <a:cs typeface="Times New Roman" panose="02020603050405020304" pitchFamily="18" charset="0"/>
              </a:rPr>
              <a:t>il sistema di difesa si collega con il Sistema Reticolo Endoteliale (S.R.E.), </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ubicato soprattutto nel </a:t>
            </a:r>
            <a:r>
              <a:rPr lang="it-IT" sz="20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fegato, milza, midollo osseo e linfoghiandole</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 </a:t>
            </a:r>
          </a:p>
          <a:p>
            <a:pPr>
              <a:defRPr/>
            </a:pPr>
            <a:r>
              <a:rPr lang="it-IT" sz="2000" dirty="0">
                <a:effectLst/>
                <a:latin typeface="Arial" panose="020B0604020202020204" pitchFamily="34" charset="0"/>
                <a:ea typeface="Times New Roman" panose="02020603050405020304" pitchFamily="18" charset="0"/>
                <a:cs typeface="Times New Roman" panose="02020603050405020304" pitchFamily="18" charset="0"/>
              </a:rPr>
              <a:t>Questi organi, sedi fondamentali del S.R.E., </a:t>
            </a:r>
            <a:r>
              <a:rPr lang="it-IT" sz="2000" dirty="0" err="1">
                <a:effectLst/>
                <a:latin typeface="Arial" panose="020B0604020202020204" pitchFamily="34" charset="0"/>
                <a:ea typeface="Times New Roman" panose="02020603050405020304" pitchFamily="18" charset="0"/>
                <a:cs typeface="Times New Roman" panose="02020603050405020304" pitchFamily="18" charset="0"/>
              </a:rPr>
              <a:t>preponderatamente</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 orientati alla difesa e alla digestione parenterale dell’organismo, sono stati definiti da Hueck </a:t>
            </a:r>
            <a:r>
              <a:rPr lang="it-IT" sz="20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it-IT" sz="2000" b="1" i="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infiammazione fisiologica divenuta organo</a:t>
            </a:r>
            <a:r>
              <a:rPr lang="it-IT" sz="2000" b="1" dirty="0">
                <a:solidFill>
                  <a:srgbClr val="C00000"/>
                </a:solidFill>
                <a:effectLst/>
                <a:latin typeface="Arial" panose="020B0604020202020204" pitchFamily="34" charset="0"/>
                <a:ea typeface="Times New Roman" panose="02020603050405020304" pitchFamily="18" charset="0"/>
                <a:cs typeface="Times New Roman" panose="02020603050405020304" pitchFamily="18" charset="0"/>
              </a:rPr>
              <a:t>”</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 </a:t>
            </a:r>
            <a:endParaRPr lang="it-IT" sz="2000" dirty="0"/>
          </a:p>
        </p:txBody>
      </p:sp>
      <p:sp>
        <p:nvSpPr>
          <p:cNvPr id="5" name="Rettangolo 4">
            <a:extLst>
              <a:ext uri="{FF2B5EF4-FFF2-40B4-BE49-F238E27FC236}">
                <a16:creationId xmlns:a16="http://schemas.microsoft.com/office/drawing/2014/main" id="{321C016F-209D-48B9-BAC3-450C1FC8C3A6}"/>
              </a:ext>
            </a:extLst>
          </p:cNvPr>
          <p:cNvSpPr/>
          <p:nvPr/>
        </p:nvSpPr>
        <p:spPr>
          <a:xfrm>
            <a:off x="29984" y="2348880"/>
            <a:ext cx="9123680" cy="1631216"/>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cs typeface="Times New Roman" panose="02020603050405020304" pitchFamily="18" charset="0"/>
              </a:rPr>
              <a:t>Se noi analizziamo al microscopio elettronico questi organi, vediamo che le loro strutture ricordano da vicino il connettivo, infiltrato di cellule rotonde, come si osserva nella flogosi cronica</a:t>
            </a:r>
            <a:r>
              <a:rPr lang="it-IT" sz="2000" b="1" u="sng" dirty="0">
                <a:effectLst/>
                <a:latin typeface="Arial" panose="020B0604020202020204" pitchFamily="34" charset="0"/>
                <a:ea typeface="Times New Roman" panose="02020603050405020304" pitchFamily="18" charset="0"/>
                <a:cs typeface="Times New Roman" panose="02020603050405020304" pitchFamily="18" charset="0"/>
              </a:rPr>
              <a:t>: il S.R.E. si è “organizzato” in questi quattro organi, </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a cui si aggiungeranno la microglia del sistema nervoso, gli </a:t>
            </a:r>
            <a:r>
              <a:rPr lang="it-IT" sz="2000" dirty="0" err="1">
                <a:effectLst/>
                <a:latin typeface="Arial" panose="020B0604020202020204" pitchFamily="34" charset="0"/>
                <a:ea typeface="Times New Roman" panose="02020603050405020304" pitchFamily="18" charset="0"/>
                <a:cs typeface="Times New Roman" panose="02020603050405020304" pitchFamily="18" charset="0"/>
              </a:rPr>
              <a:t>epiciti</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 e gli </a:t>
            </a:r>
            <a:r>
              <a:rPr lang="it-IT" sz="2000" dirty="0" err="1">
                <a:effectLst/>
                <a:latin typeface="Arial" panose="020B0604020202020204" pitchFamily="34" charset="0"/>
                <a:ea typeface="Times New Roman" panose="02020603050405020304" pitchFamily="18" charset="0"/>
                <a:cs typeface="Times New Roman" panose="02020603050405020304" pitchFamily="18" charset="0"/>
              </a:rPr>
              <a:t>endociti</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 renali, i macrofagi alveolari, ecc. </a:t>
            </a:r>
            <a:endParaRPr lang="it-IT" sz="2000" dirty="0"/>
          </a:p>
        </p:txBody>
      </p:sp>
      <p:sp>
        <p:nvSpPr>
          <p:cNvPr id="4" name="Rettangolo 3">
            <a:extLst>
              <a:ext uri="{FF2B5EF4-FFF2-40B4-BE49-F238E27FC236}">
                <a16:creationId xmlns:a16="http://schemas.microsoft.com/office/drawing/2014/main" id="{9C108662-6FD7-4243-A468-F22F37C05E86}"/>
              </a:ext>
            </a:extLst>
          </p:cNvPr>
          <p:cNvSpPr/>
          <p:nvPr/>
        </p:nvSpPr>
        <p:spPr>
          <a:xfrm>
            <a:off x="20320" y="4221088"/>
            <a:ext cx="9123680" cy="2246769"/>
          </a:xfrm>
          <a:prstGeom prst="rect">
            <a:avLst/>
          </a:prstGeom>
          <a:solidFill>
            <a:schemeClr val="accent6">
              <a:lumMod val="20000"/>
              <a:lumOff val="80000"/>
            </a:schemeClr>
          </a:solidFill>
          <a:ln w="38100">
            <a:solidFill>
              <a:srgbClr val="00B050"/>
            </a:solidFill>
          </a:ln>
        </p:spPr>
        <p:txBody>
          <a:bodyPr wrap="square">
            <a:spAutoFit/>
          </a:bodyPr>
          <a:lstStyle/>
          <a:p>
            <a:pPr>
              <a:defRPr/>
            </a:pPr>
            <a:r>
              <a:rPr lang="it-IT" sz="2000" b="1" u="sng" dirty="0">
                <a:effectLst/>
                <a:latin typeface="Arial" panose="020B0604020202020204" pitchFamily="34" charset="0"/>
                <a:ea typeface="Times New Roman" panose="02020603050405020304" pitchFamily="18" charset="0"/>
                <a:cs typeface="Times New Roman" panose="02020603050405020304" pitchFamily="18" charset="0"/>
              </a:rPr>
              <a:t>L’opposizione all’infiammazione è dunque manifestamente opposizione alla fisiologia di questi organi. </a:t>
            </a:r>
            <a:r>
              <a:rPr lang="it-IT" sz="2000" dirty="0">
                <a:effectLst/>
                <a:latin typeface="Arial" panose="020B0604020202020204" pitchFamily="34" charset="0"/>
                <a:ea typeface="Times New Roman" panose="02020603050405020304" pitchFamily="18" charset="0"/>
                <a:cs typeface="Times New Roman" panose="02020603050405020304" pitchFamily="18" charset="0"/>
              </a:rPr>
              <a:t>Ecco perché, quando noi assumiamo degli antinfiammatori o antibiotici o quant’altro, possiamo avere disturbi del fegato (vedi epatomegalia o insufficienza epatica, ecc.) o della milza (vedi splenomegalia, ecc.) o delle linfoghiandole (vedi ipertrofia linfonodale satellite) o del midollo osseo (vedi disordini ematologici quali anemia, leucopenia, trombocitopenia, ecc.)</a:t>
            </a:r>
            <a:endParaRPr lang="it-IT" sz="2000" dirty="0"/>
          </a:p>
        </p:txBody>
      </p:sp>
    </p:spTree>
    <p:extLst>
      <p:ext uri="{BB962C8B-B14F-4D97-AF65-F5344CB8AC3E}">
        <p14:creationId xmlns:p14="http://schemas.microsoft.com/office/powerpoint/2010/main" val="57047452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369332"/>
          </a:xfrm>
          <a:prstGeom prst="rect">
            <a:avLst/>
          </a:prstGeom>
          <a:solidFill>
            <a:schemeClr val="accent2">
              <a:lumMod val="20000"/>
              <a:lumOff val="80000"/>
            </a:schemeClr>
          </a:solidFill>
          <a:ln w="38100">
            <a:solidFill>
              <a:srgbClr val="0070C0"/>
            </a:solidFill>
          </a:ln>
        </p:spPr>
        <p:txBody>
          <a:bodyPr wrap="square">
            <a:spAutoFit/>
          </a:bodyPr>
          <a:lstStyle/>
          <a:p>
            <a:pPr algn="ctr"/>
            <a:r>
              <a:rPr lang="it-IT" sz="1800" b="1" dirty="0">
                <a:solidFill>
                  <a:srgbClr val="C00000"/>
                </a:solidFill>
                <a:effectLst/>
                <a:latin typeface="Arial" panose="020B0604020202020204" pitchFamily="34" charset="0"/>
                <a:ea typeface="Times New Roman" panose="02020603050405020304" pitchFamily="18" charset="0"/>
              </a:rPr>
              <a:t>I macrofagi, regolatori della risposta linfocitaria</a:t>
            </a:r>
            <a:endParaRPr lang="it-IT" sz="1800" dirty="0">
              <a:solidFill>
                <a:srgbClr val="C00000"/>
              </a:solidFill>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0" y="589870"/>
            <a:ext cx="3928683" cy="1938992"/>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cs typeface="Times New Roman" panose="02020603050405020304" pitchFamily="18" charset="0"/>
              </a:rPr>
              <a:t>i macrofagi sono in grado di selezionare e indirizzare la risposta linfocitaria producendo diversi set di </a:t>
            </a:r>
            <a:r>
              <a:rPr lang="it-IT" sz="2000" dirty="0">
                <a:effectLst/>
                <a:latin typeface="Arial" panose="020B0604020202020204" pitchFamily="34" charset="0"/>
                <a:ea typeface="Times New Roman" panose="02020603050405020304" pitchFamily="18" charset="0"/>
              </a:rPr>
              <a:t>citochine:</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sono quindi dei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modulatori dei circuiti immuni­tari</a:t>
            </a:r>
            <a:r>
              <a:rPr lang="it-IT" sz="2000" b="1" i="0" u="none" strike="noStrike" spc="0" dirty="0">
                <a:solidFill>
                  <a:srgbClr val="C00000"/>
                </a:solidFill>
                <a:effectLst/>
                <a:latin typeface="Book Antiqua" panose="02040602050305030304" pitchFamily="18" charset="0"/>
                <a:ea typeface="Book Antiqua" panose="02040602050305030304" pitchFamily="18" charset="0"/>
                <a:cs typeface="Book Antiqua" panose="02040602050305030304" pitchFamily="18" charset="0"/>
              </a:rPr>
              <a:t>.</a:t>
            </a:r>
            <a:endParaRPr lang="it-IT" sz="2000" b="1" dirty="0">
              <a:solidFill>
                <a:srgbClr val="C00000"/>
              </a:solidFill>
            </a:endParaRPr>
          </a:p>
        </p:txBody>
      </p:sp>
      <p:pic>
        <p:nvPicPr>
          <p:cNvPr id="2050" name="Picture 2">
            <a:extLst>
              <a:ext uri="{FF2B5EF4-FFF2-40B4-BE49-F238E27FC236}">
                <a16:creationId xmlns:a16="http://schemas.microsoft.com/office/drawing/2014/main" id="{004B64E1-09A2-4352-8201-E470803834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74929" y="453062"/>
            <a:ext cx="4810989" cy="34079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2">
            <a:extLst>
              <a:ext uri="{FF2B5EF4-FFF2-40B4-BE49-F238E27FC236}">
                <a16:creationId xmlns:a16="http://schemas.microsoft.com/office/drawing/2014/main" id="{DD761E11-FDBF-4643-B090-3DE4581C3F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852936"/>
            <a:ext cx="4422900" cy="40050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9277987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0" y="980728"/>
            <a:ext cx="9144000" cy="2339102"/>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sz="1800" dirty="0">
                <a:effectLst/>
                <a:latin typeface="Arial" panose="020B0604020202020204" pitchFamily="34" charset="0"/>
                <a:ea typeface="Times New Roman" panose="02020603050405020304" pitchFamily="18" charset="0"/>
              </a:rPr>
              <a:t>Stimolo esterno od interno &gt; i </a:t>
            </a:r>
            <a:r>
              <a:rPr lang="it-IT" sz="1800" u="sng" dirty="0">
                <a:effectLst/>
                <a:latin typeface="Arial" panose="020B0604020202020204" pitchFamily="34" charset="0"/>
                <a:ea typeface="Times New Roman" panose="02020603050405020304" pitchFamily="18" charset="0"/>
              </a:rPr>
              <a:t>macrofagi</a:t>
            </a:r>
            <a:r>
              <a:rPr lang="it-IT" sz="1800" dirty="0">
                <a:effectLst/>
                <a:latin typeface="Arial" panose="020B0604020202020204" pitchFamily="34" charset="0"/>
                <a:ea typeface="Times New Roman" panose="02020603050405020304" pitchFamily="18" charset="0"/>
              </a:rPr>
              <a:t> vengono attivati grazie all’IFN gamma, secreto dalle cellule NK</a:t>
            </a:r>
            <a:r>
              <a:rPr lang="it-IT" dirty="0">
                <a:latin typeface="Arial" panose="020B0604020202020204" pitchFamily="34" charset="0"/>
                <a:ea typeface="Times New Roman" panose="02020603050405020304" pitchFamily="18" charset="0"/>
              </a:rPr>
              <a:t> e dai linfociti T </a:t>
            </a:r>
            <a:r>
              <a:rPr lang="it-IT" dirty="0" err="1">
                <a:latin typeface="Arial" panose="020B0604020202020204" pitchFamily="34" charset="0"/>
                <a:ea typeface="Times New Roman" panose="02020603050405020304" pitchFamily="18" charset="0"/>
              </a:rPr>
              <a:t>helper</a:t>
            </a:r>
            <a:r>
              <a:rPr lang="it-IT" sz="1800" dirty="0">
                <a:effectLst/>
                <a:latin typeface="Arial" panose="020B0604020202020204" pitchFamily="34" charset="0"/>
                <a:ea typeface="Times New Roman" panose="02020603050405020304" pitchFamily="18" charset="0"/>
              </a:rPr>
              <a:t> &gt; se non basta, grazie al TNF, secreto nella prima fase dell’infiammazione, vengono reclutati i </a:t>
            </a:r>
            <a:r>
              <a:rPr lang="it-IT" sz="1800" u="sng" dirty="0">
                <a:effectLst/>
                <a:latin typeface="Arial" panose="020B0604020202020204" pitchFamily="34" charset="0"/>
                <a:ea typeface="Times New Roman" panose="02020603050405020304" pitchFamily="18" charset="0"/>
              </a:rPr>
              <a:t>granulociti neutrofili </a:t>
            </a:r>
            <a:r>
              <a:rPr lang="it-IT" sz="1800" dirty="0">
                <a:effectLst/>
                <a:latin typeface="Arial" panose="020B0604020202020204" pitchFamily="34" charset="0"/>
                <a:ea typeface="Times New Roman" panose="02020603050405020304" pitchFamily="18" charset="0"/>
              </a:rPr>
              <a:t>e le </a:t>
            </a:r>
            <a:r>
              <a:rPr lang="it-IT" sz="1800" u="sng" dirty="0">
                <a:effectLst/>
                <a:latin typeface="Arial" panose="020B0604020202020204" pitchFamily="34" charset="0"/>
                <a:ea typeface="Times New Roman" panose="02020603050405020304" pitchFamily="18" charset="0"/>
              </a:rPr>
              <a:t>cellule NK</a:t>
            </a:r>
            <a:r>
              <a:rPr lang="it-IT" sz="1800" dirty="0">
                <a:effectLst/>
                <a:latin typeface="Arial" panose="020B0604020202020204" pitchFamily="34" charset="0"/>
                <a:ea typeface="Times New Roman" panose="02020603050405020304" pitchFamily="18" charset="0"/>
              </a:rPr>
              <a:t>. </a:t>
            </a:r>
          </a:p>
          <a:p>
            <a:pPr>
              <a:defRPr/>
            </a:pPr>
            <a:r>
              <a:rPr lang="it-IT" dirty="0">
                <a:latin typeface="Arial" panose="020B0604020202020204" pitchFamily="34" charset="0"/>
                <a:ea typeface="Times New Roman" panose="02020603050405020304" pitchFamily="18" charset="0"/>
              </a:rPr>
              <a:t>I primi, per rotolamento, fermata e diapedesi, ad opera delle </a:t>
            </a:r>
            <a:r>
              <a:rPr lang="it-IT" dirty="0" err="1">
                <a:latin typeface="Arial" panose="020B0604020202020204" pitchFamily="34" charset="0"/>
                <a:ea typeface="Times New Roman" panose="02020603050405020304" pitchFamily="18" charset="0"/>
              </a:rPr>
              <a:t>chemiochine</a:t>
            </a:r>
            <a:r>
              <a:rPr lang="it-IT" dirty="0">
                <a:latin typeface="Arial" panose="020B0604020202020204" pitchFamily="34" charset="0"/>
                <a:ea typeface="Times New Roman" panose="02020603050405020304" pitchFamily="18" charset="0"/>
              </a:rPr>
              <a:t> (</a:t>
            </a:r>
            <a:r>
              <a:rPr lang="it-IT" dirty="0" err="1">
                <a:latin typeface="Arial" panose="020B0604020202020204" pitchFamily="34" charset="0"/>
                <a:ea typeface="Times New Roman" panose="02020603050405020304" pitchFamily="18" charset="0"/>
              </a:rPr>
              <a:t>selectine</a:t>
            </a:r>
            <a:r>
              <a:rPr lang="it-IT" dirty="0">
                <a:latin typeface="Arial" panose="020B0604020202020204" pitchFamily="34" charset="0"/>
                <a:ea typeface="Times New Roman" panose="02020603050405020304" pitchFamily="18" charset="0"/>
              </a:rPr>
              <a:t>, </a:t>
            </a:r>
            <a:r>
              <a:rPr lang="it-IT" dirty="0" err="1">
                <a:latin typeface="Arial" panose="020B0604020202020204" pitchFamily="34" charset="0"/>
                <a:ea typeface="Times New Roman" panose="02020603050405020304" pitchFamily="18" charset="0"/>
              </a:rPr>
              <a:t>integrine</a:t>
            </a:r>
            <a:r>
              <a:rPr lang="it-IT" dirty="0">
                <a:latin typeface="Arial" panose="020B0604020202020204" pitchFamily="34" charset="0"/>
                <a:ea typeface="Times New Roman" panose="02020603050405020304" pitchFamily="18" charset="0"/>
              </a:rPr>
              <a:t>, </a:t>
            </a:r>
            <a:r>
              <a:rPr lang="it-IT" dirty="0" err="1">
                <a:latin typeface="Arial" panose="020B0604020202020204" pitchFamily="34" charset="0"/>
                <a:ea typeface="Times New Roman" panose="02020603050405020304" pitchFamily="18" charset="0"/>
              </a:rPr>
              <a:t>ecc</a:t>
            </a:r>
            <a:r>
              <a:rPr lang="it-IT" dirty="0">
                <a:latin typeface="Arial" panose="020B0604020202020204" pitchFamily="34" charset="0"/>
                <a:ea typeface="Times New Roman" panose="02020603050405020304" pitchFamily="18" charset="0"/>
              </a:rPr>
              <a:t>), determinano la morte cellulare di batteri per azione di specifici enzimi e formazione di pus. I secondi, per induzione di apoptosi o morte cellulare di cellule tumorali o infettate da virus e reclutamento di altre cellule immunitarie sul campo.</a:t>
            </a:r>
          </a:p>
          <a:p>
            <a:pPr>
              <a:defRPr/>
            </a:pPr>
            <a:r>
              <a:rPr lang="it-IT" sz="2000" u="sng" dirty="0">
                <a:latin typeface="Arial" panose="020B0604020202020204" pitchFamily="34" charset="0"/>
              </a:rPr>
              <a:t>Il tutto amplificato dal complemento e dalle cellule dendritiche. </a:t>
            </a:r>
            <a:endParaRPr lang="it-IT" sz="2000" u="sng" dirty="0"/>
          </a:p>
        </p:txBody>
      </p:sp>
      <p:pic>
        <p:nvPicPr>
          <p:cNvPr id="4" name="Immagine 3">
            <a:extLst>
              <a:ext uri="{FF2B5EF4-FFF2-40B4-BE49-F238E27FC236}">
                <a16:creationId xmlns:a16="http://schemas.microsoft.com/office/drawing/2014/main" id="{CBE67860-3106-4159-870D-EABB7C81609B}"/>
              </a:ext>
            </a:extLst>
          </p:cNvPr>
          <p:cNvPicPr>
            <a:picLocks noChangeAspect="1"/>
          </p:cNvPicPr>
          <p:nvPr/>
        </p:nvPicPr>
        <p:blipFill>
          <a:blip r:embed="rId2"/>
          <a:stretch>
            <a:fillRect/>
          </a:stretch>
        </p:blipFill>
        <p:spPr>
          <a:xfrm>
            <a:off x="0" y="536035"/>
            <a:ext cx="9144000" cy="5785929"/>
          </a:xfrm>
          <a:prstGeom prst="rect">
            <a:avLst/>
          </a:prstGeom>
        </p:spPr>
      </p:pic>
    </p:spTree>
    <p:extLst>
      <p:ext uri="{BB962C8B-B14F-4D97-AF65-F5344CB8AC3E}">
        <p14:creationId xmlns:p14="http://schemas.microsoft.com/office/powerpoint/2010/main" val="63039084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857250"/>
            <a:ext cx="9144000" cy="5143500"/>
            <a:chOff x="0" y="0"/>
            <a:chExt cx="12192000" cy="6858000"/>
          </a:xfrm>
        </p:grpSpPr>
        <p:sp>
          <p:nvSpPr>
            <p:cNvPr id="3" name="object 3"/>
            <p:cNvSpPr/>
            <p:nvPr/>
          </p:nvSpPr>
          <p:spPr>
            <a:xfrm>
              <a:off x="10416540" y="2121407"/>
              <a:ext cx="1775459" cy="2319528"/>
            </a:xfrm>
            <a:prstGeom prst="rect">
              <a:avLst/>
            </a:prstGeom>
            <a:blipFill>
              <a:blip r:embed="rId2" cstate="print"/>
              <a:stretch>
                <a:fillRect/>
              </a:stretch>
            </a:blipFill>
          </p:spPr>
          <p:txBody>
            <a:bodyPr wrap="square" lIns="0" tIns="0" rIns="0" bIns="0" rtlCol="0"/>
            <a:lstStyle/>
            <a:p>
              <a:endParaRPr sz="1350"/>
            </a:p>
          </p:txBody>
        </p:sp>
        <p:sp>
          <p:nvSpPr>
            <p:cNvPr id="4" name="object 4"/>
            <p:cNvSpPr/>
            <p:nvPr/>
          </p:nvSpPr>
          <p:spPr>
            <a:xfrm>
              <a:off x="1673351" y="0"/>
              <a:ext cx="8743188" cy="5727192"/>
            </a:xfrm>
            <a:prstGeom prst="rect">
              <a:avLst/>
            </a:prstGeom>
            <a:blipFill>
              <a:blip r:embed="rId3" cstate="print"/>
              <a:stretch>
                <a:fillRect/>
              </a:stretch>
            </a:blipFill>
          </p:spPr>
          <p:txBody>
            <a:bodyPr wrap="square" lIns="0" tIns="0" rIns="0" bIns="0" rtlCol="0"/>
            <a:lstStyle/>
            <a:p>
              <a:endParaRPr sz="1350"/>
            </a:p>
          </p:txBody>
        </p:sp>
        <p:sp>
          <p:nvSpPr>
            <p:cNvPr id="5" name="object 5"/>
            <p:cNvSpPr/>
            <p:nvPr/>
          </p:nvSpPr>
          <p:spPr>
            <a:xfrm>
              <a:off x="10416540" y="4440935"/>
              <a:ext cx="1775459" cy="2417062"/>
            </a:xfrm>
            <a:prstGeom prst="rect">
              <a:avLst/>
            </a:prstGeom>
            <a:blipFill>
              <a:blip r:embed="rId4" cstate="print"/>
              <a:stretch>
                <a:fillRect/>
              </a:stretch>
            </a:blipFill>
          </p:spPr>
          <p:txBody>
            <a:bodyPr wrap="square" lIns="0" tIns="0" rIns="0" bIns="0" rtlCol="0"/>
            <a:lstStyle/>
            <a:p>
              <a:endParaRPr sz="1350"/>
            </a:p>
          </p:txBody>
        </p:sp>
        <p:sp>
          <p:nvSpPr>
            <p:cNvPr id="6" name="object 6"/>
            <p:cNvSpPr/>
            <p:nvPr/>
          </p:nvSpPr>
          <p:spPr>
            <a:xfrm>
              <a:off x="0" y="4440935"/>
              <a:ext cx="1789176" cy="2417062"/>
            </a:xfrm>
            <a:prstGeom prst="rect">
              <a:avLst/>
            </a:prstGeom>
            <a:blipFill>
              <a:blip r:embed="rId5" cstate="print"/>
              <a:stretch>
                <a:fillRect/>
              </a:stretch>
            </a:blipFill>
          </p:spPr>
          <p:txBody>
            <a:bodyPr wrap="square" lIns="0" tIns="0" rIns="0" bIns="0" rtlCol="0"/>
            <a:lstStyle/>
            <a:p>
              <a:endParaRPr sz="1350"/>
            </a:p>
          </p:txBody>
        </p:sp>
        <p:sp>
          <p:nvSpPr>
            <p:cNvPr id="7" name="object 7"/>
            <p:cNvSpPr/>
            <p:nvPr/>
          </p:nvSpPr>
          <p:spPr>
            <a:xfrm>
              <a:off x="0" y="0"/>
              <a:ext cx="1789176" cy="4491228"/>
            </a:xfrm>
            <a:prstGeom prst="rect">
              <a:avLst/>
            </a:prstGeom>
            <a:blipFill>
              <a:blip r:embed="rId6" cstate="print"/>
              <a:stretch>
                <a:fillRect/>
              </a:stretch>
            </a:blipFill>
          </p:spPr>
          <p:txBody>
            <a:bodyPr wrap="square" lIns="0" tIns="0" rIns="0" bIns="0" rtlCol="0"/>
            <a:lstStyle/>
            <a:p>
              <a:endParaRPr sz="1350"/>
            </a:p>
          </p:txBody>
        </p:sp>
        <p:sp>
          <p:nvSpPr>
            <p:cNvPr id="8" name="object 8"/>
            <p:cNvSpPr/>
            <p:nvPr/>
          </p:nvSpPr>
          <p:spPr>
            <a:xfrm>
              <a:off x="10416540" y="0"/>
              <a:ext cx="1775459" cy="2121408"/>
            </a:xfrm>
            <a:prstGeom prst="rect">
              <a:avLst/>
            </a:prstGeom>
            <a:blipFill>
              <a:blip r:embed="rId7" cstate="print"/>
              <a:stretch>
                <a:fillRect/>
              </a:stretch>
            </a:blipFill>
          </p:spPr>
          <p:txBody>
            <a:bodyPr wrap="square" lIns="0" tIns="0" rIns="0" bIns="0" rtlCol="0"/>
            <a:lstStyle/>
            <a:p>
              <a:endParaRPr sz="1350"/>
            </a:p>
          </p:txBody>
        </p:sp>
      </p:grpSp>
      <p:sp>
        <p:nvSpPr>
          <p:cNvPr id="9" name="object 9"/>
          <p:cNvSpPr txBox="1"/>
          <p:nvPr/>
        </p:nvSpPr>
        <p:spPr>
          <a:xfrm>
            <a:off x="2248280" y="5234940"/>
            <a:ext cx="4572000" cy="350096"/>
          </a:xfrm>
          <a:prstGeom prst="rect">
            <a:avLst/>
          </a:prstGeom>
          <a:solidFill>
            <a:srgbClr val="F1F1F1"/>
          </a:solidFill>
          <a:ln w="9144">
            <a:solidFill>
              <a:srgbClr val="C00000"/>
            </a:solidFill>
          </a:ln>
        </p:spPr>
        <p:txBody>
          <a:bodyPr vert="horz" wrap="square" lIns="0" tIns="26670" rIns="0" bIns="0" rtlCol="0">
            <a:spAutoFit/>
          </a:bodyPr>
          <a:lstStyle/>
          <a:p>
            <a:pPr algn="ctr">
              <a:spcBef>
                <a:spcPts val="210"/>
              </a:spcBef>
            </a:pPr>
            <a:r>
              <a:rPr sz="1050" spc="-4" dirty="0">
                <a:solidFill>
                  <a:srgbClr val="0C0D0D"/>
                </a:solidFill>
                <a:latin typeface="Calibri"/>
                <a:cs typeface="Calibri"/>
              </a:rPr>
              <a:t>The ceremonial opening of the Medical Congress </a:t>
            </a:r>
            <a:r>
              <a:rPr sz="1050" dirty="0">
                <a:solidFill>
                  <a:srgbClr val="0C0D0D"/>
                </a:solidFill>
                <a:latin typeface="Calibri"/>
                <a:cs typeface="Calibri"/>
              </a:rPr>
              <a:t>in </a:t>
            </a:r>
            <a:r>
              <a:rPr sz="1050" b="1" dirty="0">
                <a:solidFill>
                  <a:srgbClr val="FF0000"/>
                </a:solidFill>
                <a:latin typeface="Calibri"/>
                <a:cs typeface="Calibri"/>
              </a:rPr>
              <a:t>Berlin</a:t>
            </a:r>
            <a:r>
              <a:rPr sz="1050" b="1" spc="38" dirty="0">
                <a:solidFill>
                  <a:srgbClr val="FF0000"/>
                </a:solidFill>
                <a:latin typeface="Calibri"/>
                <a:cs typeface="Calibri"/>
              </a:rPr>
              <a:t> </a:t>
            </a:r>
            <a:r>
              <a:rPr sz="1050" b="1" spc="-4" dirty="0">
                <a:solidFill>
                  <a:srgbClr val="FF0000"/>
                </a:solidFill>
                <a:latin typeface="Calibri"/>
                <a:cs typeface="Calibri"/>
              </a:rPr>
              <a:t>(1890):</a:t>
            </a:r>
            <a:endParaRPr sz="1050" b="1" dirty="0">
              <a:solidFill>
                <a:srgbClr val="FF0000"/>
              </a:solidFill>
              <a:latin typeface="Calibri"/>
              <a:cs typeface="Calibri"/>
            </a:endParaRPr>
          </a:p>
          <a:p>
            <a:pPr marL="476" algn="ctr"/>
            <a:r>
              <a:rPr sz="1050" b="1" spc="-4" dirty="0">
                <a:solidFill>
                  <a:srgbClr val="0C0D0D"/>
                </a:solidFill>
                <a:latin typeface="Calibri"/>
                <a:cs typeface="Calibri"/>
              </a:rPr>
              <a:t>7000 partecipanti </a:t>
            </a:r>
            <a:r>
              <a:rPr sz="1050" spc="-4" dirty="0">
                <a:solidFill>
                  <a:srgbClr val="0C0D0D"/>
                </a:solidFill>
                <a:latin typeface="Calibri"/>
                <a:cs typeface="Calibri"/>
              </a:rPr>
              <a:t>(623 </a:t>
            </a:r>
            <a:r>
              <a:rPr sz="1050" dirty="0">
                <a:solidFill>
                  <a:srgbClr val="0C0D0D"/>
                </a:solidFill>
                <a:latin typeface="Calibri"/>
                <a:cs typeface="Calibri"/>
              </a:rPr>
              <a:t>USA, </a:t>
            </a:r>
            <a:r>
              <a:rPr sz="1050" spc="-4" dirty="0">
                <a:solidFill>
                  <a:srgbClr val="0C0D0D"/>
                </a:solidFill>
                <a:latin typeface="Calibri"/>
                <a:cs typeface="Calibri"/>
              </a:rPr>
              <a:t>421 Russia, 352 GB, 171</a:t>
            </a:r>
            <a:r>
              <a:rPr sz="1050" spc="11" dirty="0">
                <a:solidFill>
                  <a:srgbClr val="0C0D0D"/>
                </a:solidFill>
                <a:latin typeface="Calibri"/>
                <a:cs typeface="Calibri"/>
              </a:rPr>
              <a:t> </a:t>
            </a:r>
            <a:r>
              <a:rPr sz="1050" dirty="0">
                <a:solidFill>
                  <a:srgbClr val="0C0D0D"/>
                </a:solidFill>
                <a:latin typeface="Calibri"/>
                <a:cs typeface="Calibri"/>
              </a:rPr>
              <a:t>FRA…)</a:t>
            </a:r>
            <a:endParaRPr sz="1050" dirty="0">
              <a:latin typeface="Calibri"/>
              <a:cs typeface="Calibri"/>
            </a:endParaRPr>
          </a:p>
        </p:txBody>
      </p:sp>
      <p:sp>
        <p:nvSpPr>
          <p:cNvPr id="10" name="object 10"/>
          <p:cNvSpPr txBox="1"/>
          <p:nvPr/>
        </p:nvSpPr>
        <p:spPr>
          <a:xfrm>
            <a:off x="1627633" y="5634990"/>
            <a:ext cx="825341" cy="189956"/>
          </a:xfrm>
          <a:prstGeom prst="rect">
            <a:avLst/>
          </a:prstGeom>
          <a:solidFill>
            <a:srgbClr val="FFFF00"/>
          </a:solidFill>
        </p:spPr>
        <p:txBody>
          <a:bodyPr vert="horz" wrap="square" lIns="0" tIns="28099" rIns="0" bIns="0" rtlCol="0">
            <a:spAutoFit/>
          </a:bodyPr>
          <a:lstStyle/>
          <a:p>
            <a:pPr marL="68580">
              <a:spcBef>
                <a:spcPts val="221"/>
              </a:spcBef>
            </a:pPr>
            <a:r>
              <a:rPr sz="1050" b="1" i="1" spc="-4" dirty="0">
                <a:solidFill>
                  <a:srgbClr val="0C0D0D"/>
                </a:solidFill>
                <a:latin typeface="Calibri"/>
                <a:cs typeface="Calibri"/>
              </a:rPr>
              <a:t>Cellularisti</a:t>
            </a:r>
            <a:endParaRPr sz="1050">
              <a:latin typeface="Calibri"/>
              <a:cs typeface="Calibri"/>
            </a:endParaRPr>
          </a:p>
        </p:txBody>
      </p:sp>
      <p:sp>
        <p:nvSpPr>
          <p:cNvPr id="11" name="object 11"/>
          <p:cNvSpPr txBox="1"/>
          <p:nvPr/>
        </p:nvSpPr>
        <p:spPr>
          <a:xfrm>
            <a:off x="6809994" y="5658992"/>
            <a:ext cx="795814" cy="189475"/>
          </a:xfrm>
          <a:prstGeom prst="rect">
            <a:avLst/>
          </a:prstGeom>
          <a:solidFill>
            <a:srgbClr val="DDD9C3"/>
          </a:solidFill>
        </p:spPr>
        <p:txBody>
          <a:bodyPr vert="horz" wrap="square" lIns="0" tIns="27623" rIns="0" bIns="0" rtlCol="0">
            <a:spAutoFit/>
          </a:bodyPr>
          <a:lstStyle/>
          <a:p>
            <a:pPr marL="69533">
              <a:spcBef>
                <a:spcPts val="217"/>
              </a:spcBef>
            </a:pPr>
            <a:r>
              <a:rPr sz="1050" b="1" i="1" dirty="0">
                <a:solidFill>
                  <a:srgbClr val="0C0D0D"/>
                </a:solidFill>
                <a:latin typeface="Calibri"/>
                <a:cs typeface="Calibri"/>
              </a:rPr>
              <a:t>Umoralisti</a:t>
            </a:r>
            <a:endParaRPr sz="1050">
              <a:latin typeface="Calibri"/>
              <a:cs typeface="Calibri"/>
            </a:endParaRPr>
          </a:p>
        </p:txBody>
      </p:sp>
      <p:sp>
        <p:nvSpPr>
          <p:cNvPr id="12" name="object 12"/>
          <p:cNvSpPr txBox="1"/>
          <p:nvPr/>
        </p:nvSpPr>
        <p:spPr>
          <a:xfrm>
            <a:off x="8313040" y="2234565"/>
            <a:ext cx="720089" cy="166873"/>
          </a:xfrm>
          <a:prstGeom prst="rect">
            <a:avLst/>
          </a:prstGeom>
          <a:solidFill>
            <a:srgbClr val="DDD9C3"/>
          </a:solidFill>
        </p:spPr>
        <p:txBody>
          <a:bodyPr vert="horz" wrap="square" lIns="0" tIns="28099" rIns="0" bIns="0" rtlCol="0">
            <a:spAutoFit/>
          </a:bodyPr>
          <a:lstStyle/>
          <a:p>
            <a:pPr marL="69056">
              <a:spcBef>
                <a:spcPts val="221"/>
              </a:spcBef>
            </a:pPr>
            <a:r>
              <a:rPr sz="900" b="1" i="1" spc="-8" dirty="0">
                <a:solidFill>
                  <a:srgbClr val="0C0D0D"/>
                </a:solidFill>
                <a:latin typeface="Calibri"/>
                <a:cs typeface="Calibri"/>
              </a:rPr>
              <a:t>Robert</a:t>
            </a:r>
            <a:r>
              <a:rPr sz="900" b="1" i="1" spc="-15" dirty="0">
                <a:solidFill>
                  <a:srgbClr val="0C0D0D"/>
                </a:solidFill>
                <a:latin typeface="Calibri"/>
                <a:cs typeface="Calibri"/>
              </a:rPr>
              <a:t> </a:t>
            </a:r>
            <a:r>
              <a:rPr sz="900" b="1" i="1" spc="-8" dirty="0">
                <a:solidFill>
                  <a:srgbClr val="0C0D0D"/>
                </a:solidFill>
                <a:latin typeface="Calibri"/>
                <a:cs typeface="Calibri"/>
              </a:rPr>
              <a:t>Koch</a:t>
            </a:r>
            <a:endParaRPr sz="900">
              <a:latin typeface="Calibri"/>
              <a:cs typeface="Calibri"/>
            </a:endParaRPr>
          </a:p>
        </p:txBody>
      </p:sp>
      <p:sp>
        <p:nvSpPr>
          <p:cNvPr id="13" name="object 13"/>
          <p:cNvSpPr/>
          <p:nvPr/>
        </p:nvSpPr>
        <p:spPr>
          <a:xfrm>
            <a:off x="8147304" y="3897630"/>
            <a:ext cx="996791" cy="278130"/>
          </a:xfrm>
          <a:custGeom>
            <a:avLst/>
            <a:gdLst/>
            <a:ahLst/>
            <a:cxnLst/>
            <a:rect l="l" t="t" r="r" b="b"/>
            <a:pathLst>
              <a:path w="1329054" h="370839">
                <a:moveTo>
                  <a:pt x="1328927" y="0"/>
                </a:moveTo>
                <a:lnTo>
                  <a:pt x="0" y="0"/>
                </a:lnTo>
                <a:lnTo>
                  <a:pt x="0" y="370331"/>
                </a:lnTo>
                <a:lnTo>
                  <a:pt x="1328927" y="370331"/>
                </a:lnTo>
                <a:lnTo>
                  <a:pt x="1328927" y="0"/>
                </a:lnTo>
                <a:close/>
              </a:path>
            </a:pathLst>
          </a:custGeom>
          <a:solidFill>
            <a:srgbClr val="DDD9C3"/>
          </a:solidFill>
        </p:spPr>
        <p:txBody>
          <a:bodyPr wrap="square" lIns="0" tIns="0" rIns="0" bIns="0" rtlCol="0"/>
          <a:lstStyle/>
          <a:p>
            <a:endParaRPr sz="1350"/>
          </a:p>
        </p:txBody>
      </p:sp>
      <p:sp>
        <p:nvSpPr>
          <p:cNvPr id="14" name="object 14"/>
          <p:cNvSpPr txBox="1"/>
          <p:nvPr/>
        </p:nvSpPr>
        <p:spPr>
          <a:xfrm>
            <a:off x="8215503" y="3975888"/>
            <a:ext cx="820103" cy="148117"/>
          </a:xfrm>
          <a:prstGeom prst="rect">
            <a:avLst/>
          </a:prstGeom>
        </p:spPr>
        <p:txBody>
          <a:bodyPr vert="horz" wrap="square" lIns="0" tIns="9525" rIns="0" bIns="0" rtlCol="0">
            <a:spAutoFit/>
          </a:bodyPr>
          <a:lstStyle/>
          <a:p>
            <a:pPr marL="9525">
              <a:spcBef>
                <a:spcPts val="75"/>
              </a:spcBef>
            </a:pPr>
            <a:r>
              <a:rPr sz="900" b="1" i="1" spc="-4" dirty="0">
                <a:solidFill>
                  <a:srgbClr val="212121"/>
                </a:solidFill>
                <a:latin typeface="Calibri"/>
                <a:cs typeface="Calibri"/>
              </a:rPr>
              <a:t>Emil von</a:t>
            </a:r>
            <a:r>
              <a:rPr sz="900" b="1" i="1" spc="-26" dirty="0">
                <a:solidFill>
                  <a:srgbClr val="212121"/>
                </a:solidFill>
                <a:latin typeface="Calibri"/>
                <a:cs typeface="Calibri"/>
              </a:rPr>
              <a:t> </a:t>
            </a:r>
            <a:r>
              <a:rPr sz="900" b="1" i="1" spc="-4" dirty="0">
                <a:solidFill>
                  <a:srgbClr val="212121"/>
                </a:solidFill>
                <a:latin typeface="Calibri"/>
                <a:cs typeface="Calibri"/>
              </a:rPr>
              <a:t>Behring</a:t>
            </a:r>
            <a:endParaRPr sz="900">
              <a:latin typeface="Calibri"/>
              <a:cs typeface="Calibri"/>
            </a:endParaRPr>
          </a:p>
        </p:txBody>
      </p:sp>
      <p:sp>
        <p:nvSpPr>
          <p:cNvPr id="15" name="object 15"/>
          <p:cNvSpPr/>
          <p:nvPr/>
        </p:nvSpPr>
        <p:spPr>
          <a:xfrm>
            <a:off x="8441055" y="5763005"/>
            <a:ext cx="702945" cy="207169"/>
          </a:xfrm>
          <a:custGeom>
            <a:avLst/>
            <a:gdLst/>
            <a:ahLst/>
            <a:cxnLst/>
            <a:rect l="l" t="t" r="r" b="b"/>
            <a:pathLst>
              <a:path w="937259" h="276225">
                <a:moveTo>
                  <a:pt x="937259" y="0"/>
                </a:moveTo>
                <a:lnTo>
                  <a:pt x="0" y="0"/>
                </a:lnTo>
                <a:lnTo>
                  <a:pt x="0" y="275844"/>
                </a:lnTo>
                <a:lnTo>
                  <a:pt x="937259" y="275844"/>
                </a:lnTo>
                <a:lnTo>
                  <a:pt x="937259" y="0"/>
                </a:lnTo>
                <a:close/>
              </a:path>
            </a:pathLst>
          </a:custGeom>
          <a:solidFill>
            <a:srgbClr val="DDD9C3"/>
          </a:solidFill>
        </p:spPr>
        <p:txBody>
          <a:bodyPr wrap="square" lIns="0" tIns="0" rIns="0" bIns="0" rtlCol="0"/>
          <a:lstStyle/>
          <a:p>
            <a:endParaRPr sz="1350"/>
          </a:p>
        </p:txBody>
      </p:sp>
      <p:sp>
        <p:nvSpPr>
          <p:cNvPr id="16" name="object 16"/>
          <p:cNvSpPr txBox="1"/>
          <p:nvPr/>
        </p:nvSpPr>
        <p:spPr>
          <a:xfrm>
            <a:off x="8501730" y="5781828"/>
            <a:ext cx="575786" cy="148117"/>
          </a:xfrm>
          <a:prstGeom prst="rect">
            <a:avLst/>
          </a:prstGeom>
        </p:spPr>
        <p:txBody>
          <a:bodyPr vert="horz" wrap="square" lIns="0" tIns="9525" rIns="0" bIns="0" rtlCol="0">
            <a:spAutoFit/>
          </a:bodyPr>
          <a:lstStyle/>
          <a:p>
            <a:pPr marL="9525">
              <a:spcBef>
                <a:spcPts val="75"/>
              </a:spcBef>
            </a:pPr>
            <a:r>
              <a:rPr sz="900" b="1" i="1" spc="-4" dirty="0">
                <a:latin typeface="Calibri"/>
                <a:cs typeface="Calibri"/>
              </a:rPr>
              <a:t>Paul</a:t>
            </a:r>
            <a:r>
              <a:rPr sz="900" b="1" i="1" spc="-41" dirty="0">
                <a:latin typeface="Calibri"/>
                <a:cs typeface="Calibri"/>
              </a:rPr>
              <a:t> </a:t>
            </a:r>
            <a:r>
              <a:rPr sz="900" b="1" i="1" dirty="0">
                <a:latin typeface="Calibri"/>
                <a:cs typeface="Calibri"/>
              </a:rPr>
              <a:t>Ehrlich</a:t>
            </a:r>
            <a:endParaRPr sz="900">
              <a:latin typeface="Calibri"/>
              <a:cs typeface="Calibri"/>
            </a:endParaRPr>
          </a:p>
        </p:txBody>
      </p:sp>
      <p:sp>
        <p:nvSpPr>
          <p:cNvPr id="17" name="object 17"/>
          <p:cNvSpPr/>
          <p:nvPr/>
        </p:nvSpPr>
        <p:spPr>
          <a:xfrm>
            <a:off x="346330" y="5787009"/>
            <a:ext cx="996791" cy="207169"/>
          </a:xfrm>
          <a:custGeom>
            <a:avLst/>
            <a:gdLst/>
            <a:ahLst/>
            <a:cxnLst/>
            <a:rect l="l" t="t" r="r" b="b"/>
            <a:pathLst>
              <a:path w="1329055" h="276225">
                <a:moveTo>
                  <a:pt x="1328928" y="0"/>
                </a:moveTo>
                <a:lnTo>
                  <a:pt x="0" y="0"/>
                </a:lnTo>
                <a:lnTo>
                  <a:pt x="0" y="275844"/>
                </a:lnTo>
                <a:lnTo>
                  <a:pt x="1328928" y="275844"/>
                </a:lnTo>
                <a:lnTo>
                  <a:pt x="1328928" y="0"/>
                </a:lnTo>
                <a:close/>
              </a:path>
            </a:pathLst>
          </a:custGeom>
          <a:solidFill>
            <a:srgbClr val="FFFF00"/>
          </a:solidFill>
        </p:spPr>
        <p:txBody>
          <a:bodyPr wrap="square" lIns="0" tIns="0" rIns="0" bIns="0" rtlCol="0"/>
          <a:lstStyle/>
          <a:p>
            <a:endParaRPr sz="1350"/>
          </a:p>
        </p:txBody>
      </p:sp>
      <p:sp>
        <p:nvSpPr>
          <p:cNvPr id="18" name="object 18"/>
          <p:cNvSpPr txBox="1"/>
          <p:nvPr/>
        </p:nvSpPr>
        <p:spPr>
          <a:xfrm>
            <a:off x="405612" y="5805602"/>
            <a:ext cx="866775" cy="148117"/>
          </a:xfrm>
          <a:prstGeom prst="rect">
            <a:avLst/>
          </a:prstGeom>
        </p:spPr>
        <p:txBody>
          <a:bodyPr vert="horz" wrap="square" lIns="0" tIns="9525" rIns="0" bIns="0" rtlCol="0">
            <a:spAutoFit/>
          </a:bodyPr>
          <a:lstStyle/>
          <a:p>
            <a:pPr marL="9525">
              <a:spcBef>
                <a:spcPts val="75"/>
              </a:spcBef>
            </a:pPr>
            <a:r>
              <a:rPr sz="900" b="1" i="1" spc="-4" dirty="0">
                <a:solidFill>
                  <a:srgbClr val="212121"/>
                </a:solidFill>
                <a:latin typeface="Calibri"/>
                <a:cs typeface="Calibri"/>
              </a:rPr>
              <a:t>Il'ja Il'ič</a:t>
            </a:r>
            <a:r>
              <a:rPr sz="900" b="1" i="1" spc="-11" dirty="0">
                <a:solidFill>
                  <a:srgbClr val="212121"/>
                </a:solidFill>
                <a:latin typeface="Calibri"/>
                <a:cs typeface="Calibri"/>
              </a:rPr>
              <a:t> </a:t>
            </a:r>
            <a:r>
              <a:rPr sz="900" b="1" i="1" spc="-8" dirty="0">
                <a:solidFill>
                  <a:srgbClr val="212121"/>
                </a:solidFill>
                <a:latin typeface="Calibri"/>
                <a:cs typeface="Calibri"/>
              </a:rPr>
              <a:t>Mečnikov</a:t>
            </a:r>
            <a:endParaRPr sz="900">
              <a:latin typeface="Calibri"/>
              <a:cs typeface="Calibri"/>
            </a:endParaRPr>
          </a:p>
        </p:txBody>
      </p:sp>
      <p:sp>
        <p:nvSpPr>
          <p:cNvPr id="19" name="object 19"/>
          <p:cNvSpPr txBox="1"/>
          <p:nvPr/>
        </p:nvSpPr>
        <p:spPr>
          <a:xfrm>
            <a:off x="481204" y="2344293"/>
            <a:ext cx="773906" cy="166392"/>
          </a:xfrm>
          <a:prstGeom prst="rect">
            <a:avLst/>
          </a:prstGeom>
          <a:solidFill>
            <a:srgbClr val="FFFF00"/>
          </a:solidFill>
        </p:spPr>
        <p:txBody>
          <a:bodyPr vert="horz" wrap="square" lIns="0" tIns="27623" rIns="0" bIns="0" rtlCol="0">
            <a:spAutoFit/>
          </a:bodyPr>
          <a:lstStyle/>
          <a:p>
            <a:pPr marL="68104">
              <a:spcBef>
                <a:spcPts val="217"/>
              </a:spcBef>
            </a:pPr>
            <a:r>
              <a:rPr sz="900" b="1" i="1" spc="-4" dirty="0">
                <a:latin typeface="Calibri"/>
                <a:cs typeface="Calibri"/>
              </a:rPr>
              <a:t>Louis</a:t>
            </a:r>
            <a:r>
              <a:rPr sz="900" b="1" i="1" spc="-8" dirty="0">
                <a:latin typeface="Calibri"/>
                <a:cs typeface="Calibri"/>
              </a:rPr>
              <a:t> Pasteur</a:t>
            </a:r>
            <a:endParaRPr sz="900">
              <a:latin typeface="Calibri"/>
              <a:cs typeface="Calibri"/>
            </a:endParaRPr>
          </a:p>
        </p:txBody>
      </p:sp>
      <p:sp>
        <p:nvSpPr>
          <p:cNvPr id="20" name="object 20"/>
          <p:cNvSpPr txBox="1"/>
          <p:nvPr/>
        </p:nvSpPr>
        <p:spPr>
          <a:xfrm>
            <a:off x="462914" y="3933063"/>
            <a:ext cx="873443" cy="166392"/>
          </a:xfrm>
          <a:prstGeom prst="rect">
            <a:avLst/>
          </a:prstGeom>
          <a:solidFill>
            <a:srgbClr val="FFFF00"/>
          </a:solidFill>
        </p:spPr>
        <p:txBody>
          <a:bodyPr vert="horz" wrap="square" lIns="0" tIns="27623" rIns="0" bIns="0" rtlCol="0">
            <a:spAutoFit/>
          </a:bodyPr>
          <a:lstStyle/>
          <a:p>
            <a:pPr marL="68580">
              <a:spcBef>
                <a:spcPts val="217"/>
              </a:spcBef>
            </a:pPr>
            <a:r>
              <a:rPr sz="900" b="1" i="1" spc="-4" dirty="0">
                <a:latin typeface="Calibri"/>
                <a:cs typeface="Calibri"/>
              </a:rPr>
              <a:t>Rudolf</a:t>
            </a:r>
            <a:r>
              <a:rPr sz="900" b="1" i="1" dirty="0">
                <a:latin typeface="Calibri"/>
                <a:cs typeface="Calibri"/>
              </a:rPr>
              <a:t> </a:t>
            </a:r>
            <a:r>
              <a:rPr sz="900" b="1" i="1" spc="-4" dirty="0">
                <a:latin typeface="Calibri"/>
                <a:cs typeface="Calibri"/>
              </a:rPr>
              <a:t>Virchow</a:t>
            </a:r>
            <a:endParaRPr sz="900">
              <a:latin typeface="Calibri"/>
              <a:cs typeface="Calibri"/>
            </a:endParaRPr>
          </a:p>
        </p:txBody>
      </p:sp>
      <p:sp>
        <p:nvSpPr>
          <p:cNvPr id="22" name="CasellaDiTesto 21">
            <a:extLst>
              <a:ext uri="{FF2B5EF4-FFF2-40B4-BE49-F238E27FC236}">
                <a16:creationId xmlns:a16="http://schemas.microsoft.com/office/drawing/2014/main" id="{D3BBC0EA-90D9-40C9-98C8-9B477FE7EC24}"/>
              </a:ext>
            </a:extLst>
          </p:cNvPr>
          <p:cNvSpPr txBox="1"/>
          <p:nvPr/>
        </p:nvSpPr>
        <p:spPr>
          <a:xfrm>
            <a:off x="670941" y="199883"/>
            <a:ext cx="8037474" cy="369332"/>
          </a:xfrm>
          <a:prstGeom prst="rect">
            <a:avLst/>
          </a:prstGeom>
          <a:solidFill>
            <a:schemeClr val="accent3">
              <a:lumMod val="20000"/>
              <a:lumOff val="80000"/>
            </a:schemeClr>
          </a:solidFill>
          <a:ln w="38100">
            <a:solidFill>
              <a:srgbClr val="C00000"/>
            </a:solidFill>
          </a:ln>
        </p:spPr>
        <p:txBody>
          <a:bodyPr wrap="square">
            <a:spAutoFit/>
          </a:bodyPr>
          <a:lstStyle/>
          <a:p>
            <a:r>
              <a:rPr lang="it-IT" sz="1800" dirty="0">
                <a:solidFill>
                  <a:srgbClr val="000000"/>
                </a:solidFill>
                <a:effectLst/>
                <a:latin typeface="Microsoft Sans Serif" panose="020B0604020202020204" pitchFamily="34" charset="0"/>
                <a:ea typeface="Microsoft Sans Serif" panose="020B0604020202020204" pitchFamily="34" charset="0"/>
              </a:rPr>
              <a:t>l’immunologia, “la più filosofica” delle discipline-base della medicina moderna. </a:t>
            </a:r>
            <a:endParaRPr lang="it-IT" dirty="0"/>
          </a:p>
        </p:txBody>
      </p:sp>
    </p:spTree>
    <p:extLst>
      <p:ext uri="{BB962C8B-B14F-4D97-AF65-F5344CB8AC3E}">
        <p14:creationId xmlns:p14="http://schemas.microsoft.com/office/powerpoint/2010/main" val="20462279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asellaDiTesto 10">
            <a:extLst>
              <a:ext uri="{FF2B5EF4-FFF2-40B4-BE49-F238E27FC236}">
                <a16:creationId xmlns:a16="http://schemas.microsoft.com/office/drawing/2014/main" id="{7DC7AE6C-A425-4E79-B9C9-EEEC8A4F9FC8}"/>
              </a:ext>
            </a:extLst>
          </p:cNvPr>
          <p:cNvSpPr txBox="1"/>
          <p:nvPr/>
        </p:nvSpPr>
        <p:spPr>
          <a:xfrm>
            <a:off x="685799" y="4329718"/>
            <a:ext cx="3886201" cy="1815882"/>
          </a:xfrm>
          <a:prstGeom prst="rect">
            <a:avLst/>
          </a:prstGeom>
          <a:noFill/>
        </p:spPr>
        <p:txBody>
          <a:bodyPr wrap="square">
            <a:spAutoFit/>
          </a:bodyPr>
          <a:lstStyle/>
          <a:p>
            <a:r>
              <a:rPr lang="it-IT" sz="1600" dirty="0">
                <a:solidFill>
                  <a:srgbClr val="000000"/>
                </a:solidFill>
                <a:effectLst/>
                <a:latin typeface="Century Schoolbook" panose="02040604050505020304" pitchFamily="18" charset="0"/>
                <a:ea typeface="Century Schoolbook" panose="02040604050505020304" pitchFamily="18" charset="0"/>
                <a:cs typeface="Century Schoolbook" panose="02040604050505020304" pitchFamily="18" charset="0"/>
              </a:rPr>
              <a:t>PER OLTRE UN SECOLO FARMACI E VACCINI HANNO COMPIUTO PROGRESSI STRAORDINARI</a:t>
            </a:r>
            <a:br>
              <a:rPr lang="it-IT" sz="1600" dirty="0">
                <a:solidFill>
                  <a:srgbClr val="000000"/>
                </a:solidFill>
                <a:effectLst/>
                <a:latin typeface="Century Schoolbook" panose="02040604050505020304" pitchFamily="18" charset="0"/>
                <a:ea typeface="Century Schoolbook" panose="02040604050505020304" pitchFamily="18" charset="0"/>
                <a:cs typeface="Century Schoolbook" panose="02040604050505020304" pitchFamily="18" charset="0"/>
              </a:rPr>
            </a:br>
            <a:r>
              <a:rPr lang="it-IT" sz="1600" dirty="0">
                <a:solidFill>
                  <a:srgbClr val="000000"/>
                </a:solidFill>
                <a:effectLst/>
                <a:latin typeface="Century Schoolbook" panose="02040604050505020304" pitchFamily="18" charset="0"/>
                <a:ea typeface="Century Schoolbook" panose="02040604050505020304" pitchFamily="18" charset="0"/>
                <a:cs typeface="Century Schoolbook" panose="02040604050505020304" pitchFamily="18" charset="0"/>
              </a:rPr>
              <a:t>CONTRO LE MALATTIE INFETTIVE. ORA PERÒ LA NOSTRA MIGLIORE DIFESA POTREBBERO ESSERE CAMBIAMENTI SOCIALI</a:t>
            </a:r>
            <a:endParaRPr lang="it-IT" sz="1600" dirty="0"/>
          </a:p>
        </p:txBody>
      </p:sp>
      <p:sp>
        <p:nvSpPr>
          <p:cNvPr id="17" name="CasellaDiTesto 16">
            <a:extLst>
              <a:ext uri="{FF2B5EF4-FFF2-40B4-BE49-F238E27FC236}">
                <a16:creationId xmlns:a16="http://schemas.microsoft.com/office/drawing/2014/main" id="{925F2BB3-D311-432C-A6A2-84FC986ABCC6}"/>
              </a:ext>
            </a:extLst>
          </p:cNvPr>
          <p:cNvSpPr txBox="1"/>
          <p:nvPr/>
        </p:nvSpPr>
        <p:spPr>
          <a:xfrm>
            <a:off x="4694996" y="5052993"/>
            <a:ext cx="1995281" cy="369332"/>
          </a:xfrm>
          <a:prstGeom prst="rect">
            <a:avLst/>
          </a:prstGeom>
          <a:noFill/>
        </p:spPr>
        <p:txBody>
          <a:bodyPr wrap="square">
            <a:spAutoFit/>
          </a:bodyPr>
          <a:lstStyle/>
          <a:p>
            <a:r>
              <a:rPr lang="it-IT" sz="1800" i="1" dirty="0">
                <a:solidFill>
                  <a:srgbClr val="000000"/>
                </a:solidFill>
                <a:effectLst/>
                <a:latin typeface="Cambria" panose="02040503050406030204" pitchFamily="18" charset="0"/>
                <a:ea typeface="Cambria" panose="02040503050406030204" pitchFamily="18" charset="0"/>
                <a:cs typeface="Cambria" panose="02040503050406030204" pitchFamily="18" charset="0"/>
              </a:rPr>
              <a:t>di </a:t>
            </a:r>
            <a:r>
              <a:rPr lang="it-IT" sz="1800" i="1" dirty="0" err="1">
                <a:solidFill>
                  <a:srgbClr val="000000"/>
                </a:solidFill>
                <a:effectLst/>
                <a:latin typeface="Cambria" panose="02040503050406030204" pitchFamily="18" charset="0"/>
                <a:ea typeface="Cambria" panose="02040503050406030204" pitchFamily="18" charset="0"/>
                <a:cs typeface="Cambria" panose="02040503050406030204" pitchFamily="18" charset="0"/>
              </a:rPr>
              <a:t>Maryn</a:t>
            </a:r>
            <a:r>
              <a:rPr lang="it-IT" sz="1800" i="1" dirty="0">
                <a:solidFill>
                  <a:srgbClr val="000000"/>
                </a:solidFill>
                <a:effectLst/>
                <a:latin typeface="Cambria" panose="02040503050406030204" pitchFamily="18" charset="0"/>
                <a:ea typeface="Cambria" panose="02040503050406030204" pitchFamily="18" charset="0"/>
                <a:cs typeface="Cambria" panose="02040503050406030204" pitchFamily="18" charset="0"/>
              </a:rPr>
              <a:t> McKenna </a:t>
            </a:r>
            <a:endParaRPr lang="it-IT" dirty="0"/>
          </a:p>
        </p:txBody>
      </p:sp>
      <p:pic>
        <p:nvPicPr>
          <p:cNvPr id="19" name="Immagine 18">
            <a:extLst>
              <a:ext uri="{FF2B5EF4-FFF2-40B4-BE49-F238E27FC236}">
                <a16:creationId xmlns:a16="http://schemas.microsoft.com/office/drawing/2014/main" id="{9E4EBD84-F790-4415-A62C-B2EF2219167E}"/>
              </a:ext>
            </a:extLst>
          </p:cNvPr>
          <p:cNvPicPr>
            <a:picLocks noChangeAspect="1"/>
          </p:cNvPicPr>
          <p:nvPr/>
        </p:nvPicPr>
        <p:blipFill>
          <a:blip r:embed="rId2"/>
          <a:stretch>
            <a:fillRect/>
          </a:stretch>
        </p:blipFill>
        <p:spPr>
          <a:xfrm>
            <a:off x="6254082" y="0"/>
            <a:ext cx="2876925" cy="3946104"/>
          </a:xfrm>
          <a:prstGeom prst="rect">
            <a:avLst/>
          </a:prstGeom>
        </p:spPr>
      </p:pic>
      <p:pic>
        <p:nvPicPr>
          <p:cNvPr id="23" name="Immagine 22">
            <a:extLst>
              <a:ext uri="{FF2B5EF4-FFF2-40B4-BE49-F238E27FC236}">
                <a16:creationId xmlns:a16="http://schemas.microsoft.com/office/drawing/2014/main" id="{4FCB386D-D26F-4A55-B889-2E2333D8E568}"/>
              </a:ext>
            </a:extLst>
          </p:cNvPr>
          <p:cNvPicPr>
            <a:picLocks noChangeAspect="1"/>
          </p:cNvPicPr>
          <p:nvPr/>
        </p:nvPicPr>
        <p:blipFill>
          <a:blip r:embed="rId3"/>
          <a:stretch>
            <a:fillRect/>
          </a:stretch>
        </p:blipFill>
        <p:spPr>
          <a:xfrm>
            <a:off x="2562768" y="135593"/>
            <a:ext cx="2695032" cy="3810511"/>
          </a:xfrm>
          <a:prstGeom prst="rect">
            <a:avLst/>
          </a:prstGeom>
        </p:spPr>
      </p:pic>
      <p:pic>
        <p:nvPicPr>
          <p:cNvPr id="25" name="Immagine 24">
            <a:extLst>
              <a:ext uri="{FF2B5EF4-FFF2-40B4-BE49-F238E27FC236}">
                <a16:creationId xmlns:a16="http://schemas.microsoft.com/office/drawing/2014/main" id="{DE8713AF-E4CE-4D46-A98E-4251553EB57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6313" y="139417"/>
            <a:ext cx="2557411" cy="3806687"/>
          </a:xfrm>
          <a:prstGeom prst="rect">
            <a:avLst/>
          </a:prstGeom>
        </p:spPr>
      </p:pic>
    </p:spTree>
    <p:extLst>
      <p:ext uri="{BB962C8B-B14F-4D97-AF65-F5344CB8AC3E}">
        <p14:creationId xmlns:p14="http://schemas.microsoft.com/office/powerpoint/2010/main" val="284023760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utre 5">
            <a:extLst>
              <a:ext uri="{FF2B5EF4-FFF2-40B4-BE49-F238E27FC236}">
                <a16:creationId xmlns:a16="http://schemas.microsoft.com/office/drawing/2014/main" id="{7E11C1A6-849A-47A8-A28B-7CCA4FA7BD25}"/>
              </a:ext>
            </a:extLst>
          </p:cNvPr>
          <p:cNvPicPr/>
          <p:nvPr/>
        </p:nvPicPr>
        <p:blipFill>
          <a:blip r:embed="rId2"/>
          <a:stretch/>
        </p:blipFill>
        <p:spPr>
          <a:xfrm>
            <a:off x="0" y="0"/>
            <a:ext cx="3437890" cy="3615055"/>
          </a:xfrm>
          <a:prstGeom prst="rect">
            <a:avLst/>
          </a:prstGeom>
        </p:spPr>
      </p:pic>
      <p:sp>
        <p:nvSpPr>
          <p:cNvPr id="10" name="CasellaDiTesto 9">
            <a:extLst>
              <a:ext uri="{FF2B5EF4-FFF2-40B4-BE49-F238E27FC236}">
                <a16:creationId xmlns:a16="http://schemas.microsoft.com/office/drawing/2014/main" id="{FCA0E77B-ABBA-4D16-A13A-DCE5C4001617}"/>
              </a:ext>
            </a:extLst>
          </p:cNvPr>
          <p:cNvSpPr txBox="1"/>
          <p:nvPr/>
        </p:nvSpPr>
        <p:spPr>
          <a:xfrm>
            <a:off x="3420112" y="2905"/>
            <a:ext cx="5706108" cy="738664"/>
          </a:xfrm>
          <a:prstGeom prst="rect">
            <a:avLst/>
          </a:prstGeom>
          <a:solidFill>
            <a:schemeClr val="accent6">
              <a:lumMod val="20000"/>
              <a:lumOff val="80000"/>
            </a:schemeClr>
          </a:solidFill>
        </p:spPr>
        <p:txBody>
          <a:bodyPr wrap="square">
            <a:spAutoFit/>
          </a:bodyPr>
          <a:lstStyle/>
          <a:p>
            <a:r>
              <a:rPr lang="it-IT" sz="1400" b="1" dirty="0">
                <a:solidFill>
                  <a:srgbClr val="BF3231"/>
                </a:solidFill>
                <a:effectLst/>
                <a:latin typeface="Arial" panose="020B0604020202020204" pitchFamily="34" charset="0"/>
                <a:ea typeface="Times New Roman" panose="02020603050405020304" pitchFamily="18" charset="0"/>
                <a:cs typeface="Arial" panose="020B0604020202020204" pitchFamily="34" charset="0"/>
              </a:rPr>
              <a:t>Jonas </a:t>
            </a:r>
            <a:r>
              <a:rPr lang="it-IT" sz="1400" b="1" dirty="0" err="1">
                <a:solidFill>
                  <a:srgbClr val="BF3231"/>
                </a:solidFill>
                <a:effectLst/>
                <a:latin typeface="Arial" panose="020B0604020202020204" pitchFamily="34" charset="0"/>
                <a:ea typeface="Times New Roman" panose="02020603050405020304" pitchFamily="18" charset="0"/>
                <a:cs typeface="Arial" panose="020B0604020202020204" pitchFamily="34" charset="0"/>
              </a:rPr>
              <a:t>Salk</a:t>
            </a:r>
            <a:r>
              <a:rPr lang="it-IT" sz="1400" b="1" dirty="0">
                <a:solidFill>
                  <a:srgbClr val="BF3231"/>
                </a:solidFill>
                <a:effectLst/>
                <a:latin typeface="Arial" panose="020B0604020202020204" pitchFamily="34" charset="0"/>
                <a:ea typeface="Times New Roman" panose="02020603050405020304" pitchFamily="18" charset="0"/>
                <a:cs typeface="Arial" panose="020B0604020202020204" pitchFamily="34" charset="0"/>
              </a:rPr>
              <a:t> </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somministra un vaccino contro la poliomielite a una bambina negli anni cinquanta, un grande successo contro una malattia devastante</a:t>
            </a:r>
            <a:endParaRPr lang="it-IT" sz="1400" dirty="0">
              <a:latin typeface="Arial" panose="020B0604020202020204" pitchFamily="34" charset="0"/>
              <a:cs typeface="Arial" panose="020B0604020202020204" pitchFamily="34" charset="0"/>
            </a:endParaRPr>
          </a:p>
        </p:txBody>
      </p:sp>
      <p:sp>
        <p:nvSpPr>
          <p:cNvPr id="14" name="CasellaDiTesto 13">
            <a:extLst>
              <a:ext uri="{FF2B5EF4-FFF2-40B4-BE49-F238E27FC236}">
                <a16:creationId xmlns:a16="http://schemas.microsoft.com/office/drawing/2014/main" id="{990614F7-6BCD-47EF-BB7D-DCFB9D9F5F3A}"/>
              </a:ext>
            </a:extLst>
          </p:cNvPr>
          <p:cNvSpPr txBox="1"/>
          <p:nvPr/>
        </p:nvSpPr>
        <p:spPr>
          <a:xfrm>
            <a:off x="3437890" y="741569"/>
            <a:ext cx="5706110" cy="1169551"/>
          </a:xfrm>
          <a:prstGeom prst="rect">
            <a:avLst/>
          </a:prstGeom>
          <a:solidFill>
            <a:schemeClr val="accent4">
              <a:lumMod val="20000"/>
              <a:lumOff val="80000"/>
            </a:schemeClr>
          </a:solidFill>
        </p:spPr>
        <p:txBody>
          <a:bodyPr wrap="square">
            <a:spAutoFit/>
          </a:bodyPr>
          <a:lstStyle/>
          <a:p>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Questi miglioramenti spinsero le nazioni industrializzate verso la cosiddetta </a:t>
            </a:r>
            <a:r>
              <a:rPr lang="it-IT" sz="1400" dirty="0">
                <a:solidFill>
                  <a:srgbClr val="213C07"/>
                </a:solidFill>
                <a:effectLst/>
                <a:latin typeface="Arial" panose="020B0604020202020204" pitchFamily="34" charset="0"/>
                <a:ea typeface="Microsoft Sans Serif" panose="020B0604020202020204" pitchFamily="34" charset="0"/>
                <a:cs typeface="Arial" panose="020B0604020202020204" pitchFamily="34" charset="0"/>
              </a:rPr>
              <a:t>«</a:t>
            </a:r>
            <a:r>
              <a:rPr lang="it-IT" sz="1400" u="sng" dirty="0">
                <a:solidFill>
                  <a:srgbClr val="213C07"/>
                </a:solidFill>
                <a:effectLst/>
                <a:highlight>
                  <a:srgbClr val="FFFF00"/>
                </a:highlight>
                <a:latin typeface="Arial" panose="020B0604020202020204" pitchFamily="34" charset="0"/>
                <a:ea typeface="Microsoft Sans Serif" panose="020B0604020202020204" pitchFamily="34" charset="0"/>
                <a:cs typeface="Arial" panose="020B0604020202020204" pitchFamily="34" charset="0"/>
              </a:rPr>
              <a:t>transizione epidemiologica</a:t>
            </a:r>
            <a:r>
              <a:rPr lang="it-IT" sz="1400" dirty="0">
                <a:solidFill>
                  <a:srgbClr val="213C07"/>
                </a:solidFill>
                <a:effectLst/>
                <a:latin typeface="Arial" panose="020B0604020202020204" pitchFamily="34" charset="0"/>
                <a:ea typeface="Microsoft Sans Serif" panose="020B0604020202020204" pitchFamily="34" charset="0"/>
                <a:cs typeface="Arial" panose="020B0604020202020204" pitchFamily="34" charset="0"/>
              </a:rPr>
              <a:t>», </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un concetto introdotto da Abdel </a:t>
            </a:r>
            <a:r>
              <a:rPr lang="it-IT" sz="1400" dirty="0" err="1">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Omran</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nel 1971 per descrivere il momento in cui le infe­zioni mortali si sarebbero ridotte e le malattie croniche a crescita lenta sarebbero diventate la priorità della società. </a:t>
            </a:r>
            <a:endParaRPr lang="it-IT" sz="1400" dirty="0"/>
          </a:p>
        </p:txBody>
      </p:sp>
      <p:sp>
        <p:nvSpPr>
          <p:cNvPr id="22" name="CasellaDiTesto 21">
            <a:extLst>
              <a:ext uri="{FF2B5EF4-FFF2-40B4-BE49-F238E27FC236}">
                <a16:creationId xmlns:a16="http://schemas.microsoft.com/office/drawing/2014/main" id="{1BC0F72D-7BC2-4B02-855A-91BEDEC849F7}"/>
              </a:ext>
            </a:extLst>
          </p:cNvPr>
          <p:cNvSpPr txBox="1"/>
          <p:nvPr/>
        </p:nvSpPr>
        <p:spPr>
          <a:xfrm>
            <a:off x="3437889" y="1930106"/>
            <a:ext cx="5706109" cy="954107"/>
          </a:xfrm>
          <a:prstGeom prst="rect">
            <a:avLst/>
          </a:prstGeom>
          <a:solidFill>
            <a:schemeClr val="accent5">
              <a:lumMod val="40000"/>
              <a:lumOff val="60000"/>
            </a:schemeClr>
          </a:solidFill>
        </p:spPr>
        <p:txBody>
          <a:bodyPr wrap="square">
            <a:spAutoFit/>
          </a:bodyPr>
          <a:lstStyle/>
          <a:p>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Il mondo scien­tifico si avviò verso</a:t>
            </a:r>
            <a:r>
              <a:rPr lang="it-IT" sz="1400" b="1"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una scalata apparentemente senza sosta</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fino ai grandi traguardi del XX secolo: </a:t>
            </a:r>
            <a:r>
              <a:rPr lang="it-IT" sz="14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identificazione virale, perfezio­namento dei vaccini, sviluppo degli antibiotici, immunoterapie e mappatura del genoma umano. </a:t>
            </a:r>
            <a:endParaRPr lang="it-IT" sz="1400" dirty="0">
              <a:latin typeface="Arial" panose="020B0604020202020204" pitchFamily="34" charset="0"/>
              <a:cs typeface="Arial" panose="020B0604020202020204" pitchFamily="34" charset="0"/>
            </a:endParaRPr>
          </a:p>
        </p:txBody>
      </p:sp>
      <p:sp>
        <p:nvSpPr>
          <p:cNvPr id="24" name="CasellaDiTesto 23">
            <a:extLst>
              <a:ext uri="{FF2B5EF4-FFF2-40B4-BE49-F238E27FC236}">
                <a16:creationId xmlns:a16="http://schemas.microsoft.com/office/drawing/2014/main" id="{4D75D64F-FE83-4EA5-8A34-572F271E82AA}"/>
              </a:ext>
            </a:extLst>
          </p:cNvPr>
          <p:cNvSpPr txBox="1"/>
          <p:nvPr/>
        </p:nvSpPr>
        <p:spPr>
          <a:xfrm>
            <a:off x="3437892" y="2920289"/>
            <a:ext cx="5706108" cy="1384995"/>
          </a:xfrm>
          <a:prstGeom prst="rect">
            <a:avLst/>
          </a:prstGeom>
          <a:noFill/>
        </p:spPr>
        <p:txBody>
          <a:bodyPr wrap="square">
            <a:spAutoFit/>
          </a:bodyPr>
          <a:lstStyle/>
          <a:p>
            <a:r>
              <a:rPr lang="it-IT" sz="1400" dirty="0">
                <a:solidFill>
                  <a:srgbClr val="213C07"/>
                </a:solidFill>
                <a:effectLst/>
                <a:latin typeface="Arial" panose="020B0604020202020204" pitchFamily="34" charset="0"/>
                <a:ea typeface="Microsoft Sans Serif" panose="020B0604020202020204" pitchFamily="34" charset="0"/>
                <a:cs typeface="Arial" panose="020B0604020202020204" pitchFamily="34" charset="0"/>
              </a:rPr>
              <a:t>Negli Stati Uniti la speranza di vi­</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ta passò da una media </a:t>
            </a:r>
            <a:r>
              <a:rPr lang="it-IT" sz="1400" dirty="0">
                <a:solidFill>
                  <a:srgbClr val="213C07"/>
                </a:solidFill>
                <a:effectLst/>
                <a:latin typeface="Arial" panose="020B0604020202020204" pitchFamily="34" charset="0"/>
                <a:ea typeface="Microsoft Sans Serif" panose="020B0604020202020204" pitchFamily="34" charset="0"/>
                <a:cs typeface="Arial" panose="020B0604020202020204" pitchFamily="34" charset="0"/>
              </a:rPr>
              <a:t>di </a:t>
            </a:r>
            <a:r>
              <a:rPr lang="it-IT" sz="1400" b="1" dirty="0">
                <a:solidFill>
                  <a:srgbClr val="213C07"/>
                </a:solidFill>
                <a:effectLst/>
                <a:latin typeface="Arial" panose="020B0604020202020204" pitchFamily="34" charset="0"/>
                <a:ea typeface="Microsoft Sans Serif" panose="020B0604020202020204" pitchFamily="34" charset="0"/>
                <a:cs typeface="Arial" panose="020B0604020202020204" pitchFamily="34" charset="0"/>
              </a:rPr>
              <a:t>47 anni </a:t>
            </a:r>
            <a:r>
              <a:rPr lang="it-IT" sz="1400" b="1"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nel 1900</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a </a:t>
            </a:r>
            <a:r>
              <a:rPr lang="it-IT" sz="1400" b="1"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76 anni verso la fine del secolo</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a:t>
            </a:r>
            <a:r>
              <a:rPr lang="it-IT" sz="1400" dirty="0">
                <a:latin typeface="Arial" panose="020B0604020202020204" pitchFamily="34" charset="0"/>
                <a:cs typeface="Arial" panose="020B0604020202020204" pitchFamily="34" charset="0"/>
              </a:rPr>
              <a:t> L’ultimo caso di vaiolo, l’unica malattia umana mai eliminata, fu registrato nel 1978. La Pan American </a:t>
            </a:r>
            <a:r>
              <a:rPr lang="it-IT" sz="1400" dirty="0" err="1">
                <a:latin typeface="Arial" panose="020B0604020202020204" pitchFamily="34" charset="0"/>
                <a:cs typeface="Arial" panose="020B0604020202020204" pitchFamily="34" charset="0"/>
              </a:rPr>
              <a:t>Health</a:t>
            </a:r>
            <a:r>
              <a:rPr lang="it-IT" sz="1400" dirty="0">
                <a:latin typeface="Arial" panose="020B0604020202020204" pitchFamily="34" charset="0"/>
                <a:cs typeface="Arial" panose="020B0604020202020204" pitchFamily="34" charset="0"/>
              </a:rPr>
              <a:t> Organization annunciò l’intenzione di eliminare definitivamente la polio dalle Americhe nel 1985. </a:t>
            </a:r>
            <a:r>
              <a:rPr lang="it-IT" sz="1400" b="1" u="sng" dirty="0">
                <a:latin typeface="Arial" panose="020B0604020202020204" pitchFamily="34" charset="0"/>
                <a:cs typeface="Arial" panose="020B0604020202020204" pitchFamily="34" charset="0"/>
              </a:rPr>
              <a:t>Il futuro sembrava al sicuro.</a:t>
            </a:r>
            <a:endParaRPr lang="it-IT" sz="1400" b="1" u="sng" dirty="0"/>
          </a:p>
        </p:txBody>
      </p:sp>
      <p:sp>
        <p:nvSpPr>
          <p:cNvPr id="7" name="CasellaDiTesto 6">
            <a:extLst>
              <a:ext uri="{FF2B5EF4-FFF2-40B4-BE49-F238E27FC236}">
                <a16:creationId xmlns:a16="http://schemas.microsoft.com/office/drawing/2014/main" id="{C81E4E94-2098-49C6-853F-73A3D62E1E57}"/>
              </a:ext>
            </a:extLst>
          </p:cNvPr>
          <p:cNvSpPr txBox="1"/>
          <p:nvPr/>
        </p:nvSpPr>
        <p:spPr>
          <a:xfrm>
            <a:off x="2143547" y="4362879"/>
            <a:ext cx="4661452" cy="2462213"/>
          </a:xfrm>
          <a:prstGeom prst="rect">
            <a:avLst/>
          </a:prstGeom>
          <a:solidFill>
            <a:srgbClr val="FFFF00"/>
          </a:solidFill>
        </p:spPr>
        <p:txBody>
          <a:bodyPr wrap="square">
            <a:spAutoFit/>
          </a:bodyPr>
          <a:lstStyle/>
          <a:p>
            <a:r>
              <a:rPr lang="it-IT" sz="1400" dirty="0">
                <a:latin typeface="Arial" panose="020B0604020202020204" pitchFamily="34" charset="0"/>
                <a:cs typeface="Arial" panose="020B0604020202020204" pitchFamily="34" charset="0"/>
              </a:rPr>
              <a:t>Nell</a:t>
            </a:r>
            <a:r>
              <a:rPr lang="it-IT" sz="1400" b="1" dirty="0">
                <a:latin typeface="Arial" panose="020B0604020202020204" pitchFamily="34" charset="0"/>
                <a:cs typeface="Arial" panose="020B0604020202020204" pitchFamily="34" charset="0"/>
              </a:rPr>
              <a:t>’ottobre 1988 </a:t>
            </a:r>
            <a:r>
              <a:rPr lang="it-IT" sz="1400" dirty="0">
                <a:latin typeface="Arial" panose="020B0604020202020204" pitchFamily="34" charset="0"/>
                <a:cs typeface="Arial" panose="020B0604020202020204" pitchFamily="34" charset="0"/>
              </a:rPr>
              <a:t>[dicembre su «Le Scienze», N.d.R.], Robert Gallo e </a:t>
            </a:r>
            <a:r>
              <a:rPr lang="it-IT" sz="1400" dirty="0" err="1">
                <a:latin typeface="Arial" panose="020B0604020202020204" pitchFamily="34" charset="0"/>
                <a:cs typeface="Arial" panose="020B0604020202020204" pitchFamily="34" charset="0"/>
              </a:rPr>
              <a:t>Luc</a:t>
            </a:r>
            <a:r>
              <a:rPr lang="it-IT" sz="1400" dirty="0">
                <a:latin typeface="Arial" panose="020B0604020202020204" pitchFamily="34" charset="0"/>
                <a:cs typeface="Arial" panose="020B0604020202020204" pitchFamily="34" charset="0"/>
              </a:rPr>
              <a:t> Montagnier scrissero: «Solo dieci anni fa si riteneva comunemente che </a:t>
            </a:r>
            <a:r>
              <a:rPr lang="it-IT" sz="1400" u="sng" dirty="0">
                <a:latin typeface="Arial" panose="020B0604020202020204" pitchFamily="34" charset="0"/>
                <a:cs typeface="Arial" panose="020B0604020202020204" pitchFamily="34" charset="0"/>
              </a:rPr>
              <a:t>le malattie infettive </a:t>
            </a:r>
            <a:r>
              <a:rPr lang="it-IT" sz="1400" b="1" u="sng" dirty="0">
                <a:latin typeface="Arial" panose="020B0604020202020204" pitchFamily="34" charset="0"/>
                <a:cs typeface="Arial" panose="020B0604020202020204" pitchFamily="34" charset="0"/>
              </a:rPr>
              <a:t>non costituissero più una minaccia </a:t>
            </a:r>
            <a:r>
              <a:rPr lang="it-IT" sz="1400" u="sng" dirty="0">
                <a:latin typeface="Arial" panose="020B0604020202020204" pitchFamily="34" charset="0"/>
                <a:cs typeface="Arial" panose="020B0604020202020204" pitchFamily="34" charset="0"/>
              </a:rPr>
              <a:t>per le popolazioni dei paesi sviluppati</a:t>
            </a:r>
            <a:r>
              <a:rPr lang="it-IT" sz="1400" dirty="0">
                <a:latin typeface="Arial" panose="020B0604020202020204" pitchFamily="34" charset="0"/>
                <a:cs typeface="Arial" panose="020B0604020202020204" pitchFamily="34" charset="0"/>
              </a:rPr>
              <a:t>. Si pensava che le ultime sfide rimaste aperte per la medicina </a:t>
            </a:r>
            <a:r>
              <a:rPr lang="it-IT" sz="1400" b="1" u="sng" dirty="0">
                <a:latin typeface="Arial" panose="020B0604020202020204" pitchFamily="34" charset="0"/>
                <a:cs typeface="Arial" panose="020B0604020202020204" pitchFamily="34" charset="0"/>
              </a:rPr>
              <a:t>si limitassero a patologie non infettive</a:t>
            </a:r>
            <a:r>
              <a:rPr lang="it-IT" sz="1400" dirty="0">
                <a:latin typeface="Arial" panose="020B0604020202020204" pitchFamily="34" charset="0"/>
                <a:cs typeface="Arial" panose="020B0604020202020204" pitchFamily="34" charset="0"/>
              </a:rPr>
              <a:t>, come il cancro, le malattie cardiocircolatorie e quelle degenerative. </a:t>
            </a:r>
            <a:r>
              <a:rPr lang="it-IT" sz="1400" b="1" u="sng" dirty="0">
                <a:solidFill>
                  <a:srgbClr val="C00000"/>
                </a:solidFill>
                <a:latin typeface="Arial" panose="020B0604020202020204" pitchFamily="34" charset="0"/>
                <a:cs typeface="Arial" panose="020B0604020202020204" pitchFamily="34" charset="0"/>
              </a:rPr>
              <a:t>Questa fiducia fu scossa </a:t>
            </a:r>
            <a:r>
              <a:rPr lang="it-IT" sz="1400" b="1" u="sng" dirty="0">
                <a:latin typeface="Arial" panose="020B0604020202020204" pitchFamily="34" charset="0"/>
                <a:cs typeface="Arial" panose="020B0604020202020204" pitchFamily="34" charset="0"/>
              </a:rPr>
              <a:t>all’inizio degli anni ottanta dall’avvento dell’AIDS, la sindrome da immunodeficienza acquisita</a:t>
            </a:r>
            <a:r>
              <a:rPr lang="it-IT" sz="1400" dirty="0">
                <a:latin typeface="Arial" panose="020B0604020202020204" pitchFamily="34" charset="0"/>
                <a:cs typeface="Arial" panose="020B0604020202020204" pitchFamily="34" charset="0"/>
              </a:rPr>
              <a:t>».</a:t>
            </a:r>
          </a:p>
        </p:txBody>
      </p:sp>
      <p:pic>
        <p:nvPicPr>
          <p:cNvPr id="4" name="Immagine 3">
            <a:extLst>
              <a:ext uri="{FF2B5EF4-FFF2-40B4-BE49-F238E27FC236}">
                <a16:creationId xmlns:a16="http://schemas.microsoft.com/office/drawing/2014/main" id="{C5B21CC8-0578-4988-8332-D649E851BFCC}"/>
              </a:ext>
            </a:extLst>
          </p:cNvPr>
          <p:cNvPicPr>
            <a:picLocks noChangeAspect="1"/>
          </p:cNvPicPr>
          <p:nvPr/>
        </p:nvPicPr>
        <p:blipFill>
          <a:blip r:embed="rId3"/>
          <a:stretch>
            <a:fillRect/>
          </a:stretch>
        </p:blipFill>
        <p:spPr>
          <a:xfrm>
            <a:off x="0" y="4731026"/>
            <a:ext cx="2126974" cy="2126974"/>
          </a:xfrm>
          <a:prstGeom prst="rect">
            <a:avLst/>
          </a:prstGeom>
        </p:spPr>
      </p:pic>
      <p:pic>
        <p:nvPicPr>
          <p:cNvPr id="6" name="Immagine 5">
            <a:extLst>
              <a:ext uri="{FF2B5EF4-FFF2-40B4-BE49-F238E27FC236}">
                <a16:creationId xmlns:a16="http://schemas.microsoft.com/office/drawing/2014/main" id="{C77EE6B7-110C-4C48-8B41-E45C1C324B6D}"/>
              </a:ext>
            </a:extLst>
          </p:cNvPr>
          <p:cNvPicPr>
            <a:picLocks noChangeAspect="1"/>
          </p:cNvPicPr>
          <p:nvPr/>
        </p:nvPicPr>
        <p:blipFill>
          <a:blip r:embed="rId4"/>
          <a:stretch>
            <a:fillRect/>
          </a:stretch>
        </p:blipFill>
        <p:spPr>
          <a:xfrm>
            <a:off x="6821573" y="4997154"/>
            <a:ext cx="2322427" cy="1857941"/>
          </a:xfrm>
          <a:prstGeom prst="rect">
            <a:avLst/>
          </a:prstGeom>
        </p:spPr>
      </p:pic>
      <p:sp>
        <p:nvSpPr>
          <p:cNvPr id="13" name="CasellaDiTesto 12">
            <a:extLst>
              <a:ext uri="{FF2B5EF4-FFF2-40B4-BE49-F238E27FC236}">
                <a16:creationId xmlns:a16="http://schemas.microsoft.com/office/drawing/2014/main" id="{7641B7E3-FFA0-497F-8797-0AD49B40C90B}"/>
              </a:ext>
            </a:extLst>
          </p:cNvPr>
          <p:cNvSpPr txBox="1"/>
          <p:nvPr/>
        </p:nvSpPr>
        <p:spPr>
          <a:xfrm>
            <a:off x="17780" y="3849637"/>
            <a:ext cx="3217793" cy="523220"/>
          </a:xfrm>
          <a:prstGeom prst="rect">
            <a:avLst/>
          </a:prstGeom>
          <a:solidFill>
            <a:schemeClr val="accent2">
              <a:lumMod val="20000"/>
              <a:lumOff val="80000"/>
            </a:schemeClr>
          </a:solidFill>
        </p:spPr>
        <p:txBody>
          <a:bodyPr wrap="square">
            <a:spAutoFit/>
          </a:bodyPr>
          <a:lstStyle/>
          <a:p>
            <a:r>
              <a:rPr lang="it-IT" sz="1400" b="1" u="sng" dirty="0">
                <a:latin typeface="Arial" panose="020B0604020202020204" pitchFamily="34" charset="0"/>
                <a:cs typeface="Arial" panose="020B0604020202020204" pitchFamily="34" charset="0"/>
              </a:rPr>
              <a:t>Naturalmente le cose non andarono così. </a:t>
            </a:r>
            <a:endParaRPr lang="it-IT" sz="1400" dirty="0"/>
          </a:p>
        </p:txBody>
      </p:sp>
      <p:pic>
        <p:nvPicPr>
          <p:cNvPr id="11" name="Immagine 10">
            <a:extLst>
              <a:ext uri="{FF2B5EF4-FFF2-40B4-BE49-F238E27FC236}">
                <a16:creationId xmlns:a16="http://schemas.microsoft.com/office/drawing/2014/main" id="{5AAB70EE-095B-4454-A0CE-57CFAF434C5A}"/>
              </a:ext>
            </a:extLst>
          </p:cNvPr>
          <p:cNvPicPr>
            <a:picLocks noChangeAspect="1"/>
          </p:cNvPicPr>
          <p:nvPr/>
        </p:nvPicPr>
        <p:blipFill>
          <a:blip r:embed="rId5"/>
          <a:stretch>
            <a:fillRect/>
          </a:stretch>
        </p:blipFill>
        <p:spPr>
          <a:xfrm>
            <a:off x="6811226" y="1709530"/>
            <a:ext cx="2314994" cy="3130826"/>
          </a:xfrm>
          <a:prstGeom prst="rect">
            <a:avLst/>
          </a:prstGeom>
        </p:spPr>
      </p:pic>
    </p:spTree>
    <p:extLst>
      <p:ext uri="{BB962C8B-B14F-4D97-AF65-F5344CB8AC3E}">
        <p14:creationId xmlns:p14="http://schemas.microsoft.com/office/powerpoint/2010/main" val="351435843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ppt_x"/>
                                          </p:val>
                                        </p:tav>
                                        <p:tav tm="100000">
                                          <p:val>
                                            <p:strVal val="#ppt_x"/>
                                          </p:val>
                                        </p:tav>
                                      </p:tavLst>
                                    </p:anim>
                                    <p:anim calcmode="lin" valueType="num">
                                      <p:cBhvr additive="base">
                                        <p:cTn id="2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22"/>
                                        </p:tgtEl>
                                        <p:attrNameLst>
                                          <p:attrName>style.visibility</p:attrName>
                                        </p:attrNameLst>
                                      </p:cBhvr>
                                      <p:to>
                                        <p:strVal val="visible"/>
                                      </p:to>
                                    </p:set>
                                    <p:anim calcmode="lin" valueType="num">
                                      <p:cBhvr additive="base">
                                        <p:cTn id="26" dur="500" fill="hold"/>
                                        <p:tgtEl>
                                          <p:spTgt spid="22"/>
                                        </p:tgtEl>
                                        <p:attrNameLst>
                                          <p:attrName>ppt_x</p:attrName>
                                        </p:attrNameLst>
                                      </p:cBhvr>
                                      <p:tavLst>
                                        <p:tav tm="0">
                                          <p:val>
                                            <p:strVal val="#ppt_x"/>
                                          </p:val>
                                        </p:tav>
                                        <p:tav tm="100000">
                                          <p:val>
                                            <p:strVal val="#ppt_x"/>
                                          </p:val>
                                        </p:tav>
                                      </p:tavLst>
                                    </p:anim>
                                    <p:anim calcmode="lin" valueType="num">
                                      <p:cBhvr additive="base">
                                        <p:cTn id="2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additive="base">
                                        <p:cTn id="32" dur="500" fill="hold"/>
                                        <p:tgtEl>
                                          <p:spTgt spid="24"/>
                                        </p:tgtEl>
                                        <p:attrNameLst>
                                          <p:attrName>ppt_x</p:attrName>
                                        </p:attrNameLst>
                                      </p:cBhvr>
                                      <p:tavLst>
                                        <p:tav tm="0">
                                          <p:val>
                                            <p:strVal val="#ppt_x"/>
                                          </p:val>
                                        </p:tav>
                                        <p:tav tm="100000">
                                          <p:val>
                                            <p:strVal val="#ppt_x"/>
                                          </p:val>
                                        </p:tav>
                                      </p:tavLst>
                                    </p:anim>
                                    <p:anim calcmode="lin" valueType="num">
                                      <p:cBhvr additive="base">
                                        <p:cTn id="33"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anim calcmode="lin" valueType="num">
                                      <p:cBhvr additive="base">
                                        <p:cTn id="38" dur="500" fill="hold"/>
                                        <p:tgtEl>
                                          <p:spTgt spid="13"/>
                                        </p:tgtEl>
                                        <p:attrNameLst>
                                          <p:attrName>ppt_x</p:attrName>
                                        </p:attrNameLst>
                                      </p:cBhvr>
                                      <p:tavLst>
                                        <p:tav tm="0">
                                          <p:val>
                                            <p:strVal val="#ppt_x"/>
                                          </p:val>
                                        </p:tav>
                                        <p:tav tm="100000">
                                          <p:val>
                                            <p:strVal val="#ppt_x"/>
                                          </p:val>
                                        </p:tav>
                                      </p:tavLst>
                                    </p:anim>
                                    <p:anim calcmode="lin" valueType="num">
                                      <p:cBhvr additive="base">
                                        <p:cTn id="39"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nodeType="clickEffect">
                                  <p:stCondLst>
                                    <p:cond delay="0"/>
                                  </p:stCondLst>
                                  <p:childTnLst>
                                    <p:set>
                                      <p:cBhvr>
                                        <p:cTn id="43" dur="1" fill="hold">
                                          <p:stCondLst>
                                            <p:cond delay="0"/>
                                          </p:stCondLst>
                                        </p:cTn>
                                        <p:tgtEl>
                                          <p:spTgt spid="4"/>
                                        </p:tgtEl>
                                        <p:attrNameLst>
                                          <p:attrName>style.visibility</p:attrName>
                                        </p:attrNameLst>
                                      </p:cBhvr>
                                      <p:to>
                                        <p:strVal val="visible"/>
                                      </p:to>
                                    </p:set>
                                    <p:animEffect transition="in" filter="fade">
                                      <p:cBhvr>
                                        <p:cTn id="44" dur="1000"/>
                                        <p:tgtEl>
                                          <p:spTgt spid="4"/>
                                        </p:tgtEl>
                                      </p:cBhvr>
                                    </p:animEffect>
                                    <p:anim calcmode="lin" valueType="num">
                                      <p:cBhvr>
                                        <p:cTn id="45" dur="1000" fill="hold"/>
                                        <p:tgtEl>
                                          <p:spTgt spid="4"/>
                                        </p:tgtEl>
                                        <p:attrNameLst>
                                          <p:attrName>ppt_x</p:attrName>
                                        </p:attrNameLst>
                                      </p:cBhvr>
                                      <p:tavLst>
                                        <p:tav tm="0">
                                          <p:val>
                                            <p:strVal val="#ppt_x"/>
                                          </p:val>
                                        </p:tav>
                                        <p:tav tm="100000">
                                          <p:val>
                                            <p:strVal val="#ppt_x"/>
                                          </p:val>
                                        </p:tav>
                                      </p:tavLst>
                                    </p:anim>
                                    <p:anim calcmode="lin" valueType="num">
                                      <p:cBhvr>
                                        <p:cTn id="4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42" presetClass="entr" presetSubtype="0" fill="hold" nodeType="click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fade">
                                      <p:cBhvr>
                                        <p:cTn id="51" dur="1000"/>
                                        <p:tgtEl>
                                          <p:spTgt spid="6"/>
                                        </p:tgtEl>
                                      </p:cBhvr>
                                    </p:animEffect>
                                    <p:anim calcmode="lin" valueType="num">
                                      <p:cBhvr>
                                        <p:cTn id="52" dur="1000" fill="hold"/>
                                        <p:tgtEl>
                                          <p:spTgt spid="6"/>
                                        </p:tgtEl>
                                        <p:attrNameLst>
                                          <p:attrName>ppt_x</p:attrName>
                                        </p:attrNameLst>
                                      </p:cBhvr>
                                      <p:tavLst>
                                        <p:tav tm="0">
                                          <p:val>
                                            <p:strVal val="#ppt_x"/>
                                          </p:val>
                                        </p:tav>
                                        <p:tav tm="100000">
                                          <p:val>
                                            <p:strVal val="#ppt_x"/>
                                          </p:val>
                                        </p:tav>
                                      </p:tavLst>
                                    </p:anim>
                                    <p:anim calcmode="lin" valueType="num">
                                      <p:cBhvr>
                                        <p:cTn id="5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nodeType="click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fade">
                                      <p:cBhvr>
                                        <p:cTn id="58" dur="1000"/>
                                        <p:tgtEl>
                                          <p:spTgt spid="11"/>
                                        </p:tgtEl>
                                      </p:cBhvr>
                                    </p:animEffect>
                                    <p:anim calcmode="lin" valueType="num">
                                      <p:cBhvr>
                                        <p:cTn id="59" dur="1000" fill="hold"/>
                                        <p:tgtEl>
                                          <p:spTgt spid="11"/>
                                        </p:tgtEl>
                                        <p:attrNameLst>
                                          <p:attrName>ppt_x</p:attrName>
                                        </p:attrNameLst>
                                      </p:cBhvr>
                                      <p:tavLst>
                                        <p:tav tm="0">
                                          <p:val>
                                            <p:strVal val="#ppt_x"/>
                                          </p:val>
                                        </p:tav>
                                        <p:tav tm="100000">
                                          <p:val>
                                            <p:strVal val="#ppt_x"/>
                                          </p:val>
                                        </p:tav>
                                      </p:tavLst>
                                    </p:anim>
                                    <p:anim calcmode="lin" valueType="num">
                                      <p:cBhvr>
                                        <p:cTn id="60"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additive="base">
                                        <p:cTn id="65" dur="500" fill="hold"/>
                                        <p:tgtEl>
                                          <p:spTgt spid="7"/>
                                        </p:tgtEl>
                                        <p:attrNameLst>
                                          <p:attrName>ppt_x</p:attrName>
                                        </p:attrNameLst>
                                      </p:cBhvr>
                                      <p:tavLst>
                                        <p:tav tm="0">
                                          <p:val>
                                            <p:strVal val="#ppt_x"/>
                                          </p:val>
                                        </p:tav>
                                        <p:tav tm="100000">
                                          <p:val>
                                            <p:strVal val="#ppt_x"/>
                                          </p:val>
                                        </p:tav>
                                      </p:tavLst>
                                    </p:anim>
                                    <p:anim calcmode="lin" valueType="num">
                                      <p:cBhvr additive="base">
                                        <p:cTn id="66"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4" grpId="0" animBg="1"/>
      <p:bldP spid="22" grpId="0" animBg="1"/>
      <p:bldP spid="24" grpId="0"/>
      <p:bldP spid="7" grpId="0" animBg="1"/>
      <p:bldP spid="1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asellaDiTesto 13">
            <a:extLst>
              <a:ext uri="{FF2B5EF4-FFF2-40B4-BE49-F238E27FC236}">
                <a16:creationId xmlns:a16="http://schemas.microsoft.com/office/drawing/2014/main" id="{990614F7-6BCD-47EF-BB7D-DCFB9D9F5F3A}"/>
              </a:ext>
            </a:extLst>
          </p:cNvPr>
          <p:cNvSpPr txBox="1"/>
          <p:nvPr/>
        </p:nvSpPr>
        <p:spPr>
          <a:xfrm>
            <a:off x="5393181" y="5188221"/>
            <a:ext cx="2766844" cy="307777"/>
          </a:xfrm>
          <a:prstGeom prst="rect">
            <a:avLst/>
          </a:prstGeom>
          <a:solidFill>
            <a:schemeClr val="accent4">
              <a:lumMod val="20000"/>
              <a:lumOff val="80000"/>
            </a:schemeClr>
          </a:solidFill>
        </p:spPr>
        <p:txBody>
          <a:bodyPr wrap="square">
            <a:spAutoFit/>
          </a:bodyPr>
          <a:lstStyle/>
          <a:p>
            <a:pPr algn="ctr"/>
            <a:r>
              <a:rPr lang="it-IT" sz="1400" b="1" dirty="0">
                <a:solidFill>
                  <a:srgbClr val="C00000"/>
                </a:solidFill>
                <a:highlight>
                  <a:srgbClr val="00FFFF"/>
                </a:highlight>
                <a:latin typeface="Arial" panose="020B0604020202020204" pitchFamily="34" charset="0"/>
                <a:cs typeface="Arial" panose="020B0604020202020204" pitchFamily="34" charset="0"/>
              </a:rPr>
              <a:t>Il loro allarme fu premonitore</a:t>
            </a:r>
            <a:endParaRPr lang="it-IT" sz="1400" dirty="0">
              <a:latin typeface="Arial" panose="020B0604020202020204" pitchFamily="34" charset="0"/>
              <a:cs typeface="Arial" panose="020B0604020202020204" pitchFamily="34" charset="0"/>
            </a:endParaRPr>
          </a:p>
        </p:txBody>
      </p:sp>
      <p:sp>
        <p:nvSpPr>
          <p:cNvPr id="24" name="CasellaDiTesto 23">
            <a:extLst>
              <a:ext uri="{FF2B5EF4-FFF2-40B4-BE49-F238E27FC236}">
                <a16:creationId xmlns:a16="http://schemas.microsoft.com/office/drawing/2014/main" id="{4D75D64F-FE83-4EA5-8A34-572F271E82AA}"/>
              </a:ext>
            </a:extLst>
          </p:cNvPr>
          <p:cNvSpPr txBox="1"/>
          <p:nvPr/>
        </p:nvSpPr>
        <p:spPr>
          <a:xfrm>
            <a:off x="2" y="0"/>
            <a:ext cx="9143998" cy="523220"/>
          </a:xfrm>
          <a:prstGeom prst="rect">
            <a:avLst/>
          </a:prstGeom>
          <a:solidFill>
            <a:schemeClr val="accent2">
              <a:lumMod val="20000"/>
              <a:lumOff val="80000"/>
            </a:schemeClr>
          </a:solidFill>
        </p:spPr>
        <p:txBody>
          <a:bodyPr wrap="square">
            <a:spAutoFit/>
          </a:bodyPr>
          <a:lstStyle/>
          <a:p>
            <a:r>
              <a:rPr lang="it-IT" sz="1400" dirty="0">
                <a:latin typeface="Arial" panose="020B0604020202020204" pitchFamily="34" charset="0"/>
                <a:cs typeface="Arial" panose="020B0604020202020204" pitchFamily="34" charset="0"/>
              </a:rPr>
              <a:t>All’epoca del loro articolo c’erano oltre 77.000 casi registrati di AIDS sul pianeta (oggi sono quasi 75 milioni): </a:t>
            </a:r>
            <a:r>
              <a:rPr lang="it-IT" sz="1400" b="1" u="sng" dirty="0">
                <a:solidFill>
                  <a:srgbClr val="C00000"/>
                </a:solidFill>
                <a:latin typeface="Arial" panose="020B0604020202020204" pitchFamily="34" charset="0"/>
                <a:cs typeface="Arial" panose="020B0604020202020204" pitchFamily="34" charset="0"/>
              </a:rPr>
              <a:t>altro che presunta sconfitta delle malattie infettive&gt;profondo senso di insicurezza</a:t>
            </a:r>
            <a:r>
              <a:rPr lang="it-IT" sz="1400" dirty="0">
                <a:latin typeface="Arial" panose="020B0604020202020204" pitchFamily="34" charset="0"/>
                <a:cs typeface="Arial" panose="020B0604020202020204" pitchFamily="34" charset="0"/>
              </a:rPr>
              <a:t>. </a:t>
            </a:r>
          </a:p>
        </p:txBody>
      </p:sp>
      <p:sp>
        <p:nvSpPr>
          <p:cNvPr id="7" name="CasellaDiTesto 6">
            <a:extLst>
              <a:ext uri="{FF2B5EF4-FFF2-40B4-BE49-F238E27FC236}">
                <a16:creationId xmlns:a16="http://schemas.microsoft.com/office/drawing/2014/main" id="{3C4DD3FE-0A1A-406F-8E5F-50379DAAF3F0}"/>
              </a:ext>
            </a:extLst>
          </p:cNvPr>
          <p:cNvSpPr txBox="1"/>
          <p:nvPr/>
        </p:nvSpPr>
        <p:spPr>
          <a:xfrm>
            <a:off x="2" y="546794"/>
            <a:ext cx="6372186" cy="1169551"/>
          </a:xfrm>
          <a:prstGeom prst="rect">
            <a:avLst/>
          </a:prstGeom>
          <a:solidFill>
            <a:schemeClr val="accent6">
              <a:lumMod val="20000"/>
              <a:lumOff val="80000"/>
            </a:schemeClr>
          </a:solidFill>
        </p:spPr>
        <p:txBody>
          <a:bodyPr wrap="square">
            <a:spAutoFit/>
          </a:bodyPr>
          <a:lstStyle/>
          <a:p>
            <a:r>
              <a:rPr lang="it-IT" sz="1400" dirty="0">
                <a:latin typeface="Arial" panose="020B0604020202020204" pitchFamily="34" charset="0"/>
                <a:cs typeface="Arial" panose="020B0604020202020204" pitchFamily="34" charset="0"/>
              </a:rPr>
              <a:t>Quattro anni dopo l’articolo di Gallo e Montagnier, </a:t>
            </a:r>
            <a:r>
              <a:rPr lang="it-IT" sz="1400" b="1" u="sng" dirty="0">
                <a:latin typeface="Arial" panose="020B0604020202020204" pitchFamily="34" charset="0"/>
                <a:cs typeface="Arial" panose="020B0604020202020204" pitchFamily="34" charset="0"/>
              </a:rPr>
              <a:t>19 eminenti scienziati </a:t>
            </a:r>
            <a:r>
              <a:rPr lang="it-IT" sz="1400" dirty="0">
                <a:latin typeface="Arial" panose="020B0604020202020204" pitchFamily="34" charset="0"/>
                <a:cs typeface="Arial" panose="020B0604020202020204" pitchFamily="34" charset="0"/>
              </a:rPr>
              <a:t>convocati dall’Institute of Medicine (oggi parte delle National </a:t>
            </a:r>
            <a:r>
              <a:rPr lang="it-IT" sz="1400" dirty="0" err="1">
                <a:latin typeface="Arial" panose="020B0604020202020204" pitchFamily="34" charset="0"/>
                <a:cs typeface="Arial" panose="020B0604020202020204" pitchFamily="34" charset="0"/>
              </a:rPr>
              <a:t>Academies</a:t>
            </a:r>
            <a:r>
              <a:rPr lang="it-IT" sz="1400" dirty="0">
                <a:latin typeface="Arial" panose="020B0604020202020204" pitchFamily="34" charset="0"/>
                <a:cs typeface="Arial" panose="020B0604020202020204" pitchFamily="34" charset="0"/>
              </a:rPr>
              <a:t> of Sciences, Engineering and Medicine) allargarono il punto in una prudente valutazione</a:t>
            </a:r>
            <a:r>
              <a:rPr lang="it-IT" sz="1400" u="sng" dirty="0">
                <a:latin typeface="Arial" panose="020B0604020202020204" pitchFamily="34" charset="0"/>
                <a:cs typeface="Arial" panose="020B0604020202020204" pitchFamily="34" charset="0"/>
              </a:rPr>
              <a:t>, lunga quanto un libro</a:t>
            </a:r>
            <a:r>
              <a:rPr lang="it-IT" sz="1400" dirty="0">
                <a:latin typeface="Arial" panose="020B0604020202020204" pitchFamily="34" charset="0"/>
                <a:cs typeface="Arial" panose="020B0604020202020204" pitchFamily="34" charset="0"/>
              </a:rPr>
              <a:t>, di quelle che chiamarono «</a:t>
            </a:r>
            <a:r>
              <a:rPr lang="it-IT" sz="1400" b="1" dirty="0">
                <a:solidFill>
                  <a:srgbClr val="C00000"/>
                </a:solidFill>
                <a:latin typeface="Arial" panose="020B0604020202020204" pitchFamily="34" charset="0"/>
                <a:cs typeface="Arial" panose="020B0604020202020204" pitchFamily="34" charset="0"/>
              </a:rPr>
              <a:t>infezioni emergenti</a:t>
            </a:r>
            <a:r>
              <a:rPr lang="it-IT" sz="1400" dirty="0">
                <a:latin typeface="Arial" panose="020B0604020202020204" pitchFamily="34" charset="0"/>
                <a:cs typeface="Arial" panose="020B0604020202020204" pitchFamily="34" charset="0"/>
              </a:rPr>
              <a:t>». </a:t>
            </a:r>
          </a:p>
        </p:txBody>
      </p:sp>
      <p:sp>
        <p:nvSpPr>
          <p:cNvPr id="8" name="CasellaDiTesto 7">
            <a:extLst>
              <a:ext uri="{FF2B5EF4-FFF2-40B4-BE49-F238E27FC236}">
                <a16:creationId xmlns:a16="http://schemas.microsoft.com/office/drawing/2014/main" id="{9486F87B-CC30-4871-BAC0-30E43BFD522D}"/>
              </a:ext>
            </a:extLst>
          </p:cNvPr>
          <p:cNvSpPr txBox="1"/>
          <p:nvPr/>
        </p:nvSpPr>
        <p:spPr>
          <a:xfrm>
            <a:off x="-2" y="1752818"/>
            <a:ext cx="6301406" cy="1384995"/>
          </a:xfrm>
          <a:prstGeom prst="rect">
            <a:avLst/>
          </a:prstGeom>
          <a:solidFill>
            <a:schemeClr val="accent4">
              <a:lumMod val="20000"/>
              <a:lumOff val="80000"/>
            </a:schemeClr>
          </a:solidFill>
        </p:spPr>
        <p:txBody>
          <a:bodyPr wrap="square">
            <a:spAutoFit/>
          </a:bodyPr>
          <a:lstStyle/>
          <a:p>
            <a:r>
              <a:rPr lang="it-IT" sz="1400" dirty="0">
                <a:latin typeface="Arial" panose="020B0604020202020204" pitchFamily="34" charset="0"/>
                <a:cs typeface="Arial" panose="020B0604020202020204" pitchFamily="34" charset="0"/>
              </a:rPr>
              <a:t>A loro avviso, </a:t>
            </a:r>
            <a:r>
              <a:rPr lang="it-IT" sz="1400" b="1" u="sng" dirty="0">
                <a:highlight>
                  <a:srgbClr val="FFFF00"/>
                </a:highlight>
                <a:latin typeface="Arial" panose="020B0604020202020204" pitchFamily="34" charset="0"/>
                <a:cs typeface="Arial" panose="020B0604020202020204" pitchFamily="34" charset="0"/>
              </a:rPr>
              <a:t>scienziati e politici erano scaduti nell’autocompiacimento</a:t>
            </a:r>
            <a:r>
              <a:rPr lang="it-IT" sz="1400" dirty="0">
                <a:latin typeface="Arial" panose="020B0604020202020204" pitchFamily="34" charset="0"/>
                <a:cs typeface="Arial" panose="020B0604020202020204" pitchFamily="34" charset="0"/>
              </a:rPr>
              <a:t>, </a:t>
            </a:r>
            <a:r>
              <a:rPr lang="it-IT" sz="1400" b="1" u="sng" dirty="0">
                <a:latin typeface="Arial" panose="020B0604020202020204" pitchFamily="34" charset="0"/>
                <a:cs typeface="Arial" panose="020B0604020202020204" pitchFamily="34" charset="0"/>
              </a:rPr>
              <a:t>fidandosi della protezione offerta da antibiotici e vaccini </a:t>
            </a:r>
            <a:r>
              <a:rPr lang="it-IT" sz="1400" dirty="0">
                <a:latin typeface="Arial" panose="020B0604020202020204" pitchFamily="34" charset="0"/>
                <a:cs typeface="Arial" panose="020B0604020202020204" pitchFamily="34" charset="0"/>
              </a:rPr>
              <a:t>e </a:t>
            </a:r>
            <a:r>
              <a:rPr lang="it-IT" sz="1400" b="1" u="sng" dirty="0">
                <a:latin typeface="Arial" panose="020B0604020202020204" pitchFamily="34" charset="0"/>
                <a:cs typeface="Arial" panose="020B0604020202020204" pitchFamily="34" charset="0"/>
              </a:rPr>
              <a:t>prestando poca attenzione </a:t>
            </a:r>
            <a:r>
              <a:rPr lang="it-IT" sz="1400" u="sng" dirty="0">
                <a:latin typeface="Arial" panose="020B0604020202020204" pitchFamily="34" charset="0"/>
                <a:cs typeface="Arial" panose="020B0604020202020204" pitchFamily="34" charset="0"/>
              </a:rPr>
              <a:t>alla minaccia delle </a:t>
            </a:r>
            <a:r>
              <a:rPr lang="it-IT" sz="1400" b="1" u="sng" dirty="0">
                <a:solidFill>
                  <a:srgbClr val="C00000"/>
                </a:solidFill>
                <a:latin typeface="Arial" panose="020B0604020202020204" pitchFamily="34" charset="0"/>
                <a:cs typeface="Arial" panose="020B0604020202020204" pitchFamily="34" charset="0"/>
              </a:rPr>
              <a:t>malattie trasmissibili </a:t>
            </a:r>
            <a:r>
              <a:rPr lang="it-IT" sz="1400" u="sng" dirty="0">
                <a:latin typeface="Arial" panose="020B0604020202020204" pitchFamily="34" charset="0"/>
                <a:cs typeface="Arial" panose="020B0604020202020204" pitchFamily="34" charset="0"/>
              </a:rPr>
              <a:t>derivante </a:t>
            </a:r>
            <a:r>
              <a:rPr lang="it-IT" sz="1400" b="1" u="sng" dirty="0">
                <a:highlight>
                  <a:srgbClr val="FFFF00"/>
                </a:highlight>
                <a:latin typeface="Arial" panose="020B0604020202020204" pitchFamily="34" charset="0"/>
                <a:cs typeface="Arial" panose="020B0604020202020204" pitchFamily="34" charset="0"/>
              </a:rPr>
              <a:t>dall’aumento della popolazione, dal riscaldamento globale, dalla velocità dei viaggi internazionali e dalla distruzione di terre incontaminate a favore di insediamenti e sconfinate aziende agricole.</a:t>
            </a:r>
          </a:p>
        </p:txBody>
      </p:sp>
      <p:pic>
        <p:nvPicPr>
          <p:cNvPr id="4" name="Immagine 3">
            <a:extLst>
              <a:ext uri="{FF2B5EF4-FFF2-40B4-BE49-F238E27FC236}">
                <a16:creationId xmlns:a16="http://schemas.microsoft.com/office/drawing/2014/main" id="{8DBDE073-FAD7-48C6-9CB5-D0E096600579}"/>
              </a:ext>
            </a:extLst>
          </p:cNvPr>
          <p:cNvPicPr>
            <a:picLocks noChangeAspect="1"/>
          </p:cNvPicPr>
          <p:nvPr/>
        </p:nvPicPr>
        <p:blipFill>
          <a:blip r:embed="rId2"/>
          <a:stretch>
            <a:fillRect/>
          </a:stretch>
        </p:blipFill>
        <p:spPr>
          <a:xfrm>
            <a:off x="6372187" y="675608"/>
            <a:ext cx="2771811" cy="2081473"/>
          </a:xfrm>
          <a:prstGeom prst="rect">
            <a:avLst/>
          </a:prstGeom>
        </p:spPr>
      </p:pic>
      <p:sp>
        <p:nvSpPr>
          <p:cNvPr id="11" name="CasellaDiTesto 10">
            <a:extLst>
              <a:ext uri="{FF2B5EF4-FFF2-40B4-BE49-F238E27FC236}">
                <a16:creationId xmlns:a16="http://schemas.microsoft.com/office/drawing/2014/main" id="{7A665707-D1A8-46B4-9DFD-2CFD8C2942A3}"/>
              </a:ext>
            </a:extLst>
          </p:cNvPr>
          <p:cNvSpPr txBox="1"/>
          <p:nvPr/>
        </p:nvSpPr>
        <p:spPr>
          <a:xfrm>
            <a:off x="4416056" y="3099570"/>
            <a:ext cx="4820477" cy="2031325"/>
          </a:xfrm>
          <a:prstGeom prst="rect">
            <a:avLst/>
          </a:prstGeom>
          <a:solidFill>
            <a:schemeClr val="accent5">
              <a:lumMod val="20000"/>
              <a:lumOff val="80000"/>
            </a:schemeClr>
          </a:solidFill>
        </p:spPr>
        <p:txBody>
          <a:bodyPr wrap="square">
            <a:spAutoFit/>
          </a:bodyPr>
          <a:lstStyle/>
          <a:p>
            <a:r>
              <a:rPr lang="it-IT" sz="1400" dirty="0"/>
              <a:t>«</a:t>
            </a:r>
            <a:r>
              <a:rPr lang="it-IT" sz="1400" b="1" i="1" u="sng" dirty="0">
                <a:solidFill>
                  <a:srgbClr val="C00000"/>
                </a:solidFill>
                <a:latin typeface="Arial" panose="020B0604020202020204" pitchFamily="34" charset="0"/>
                <a:cs typeface="Arial" panose="020B0604020202020204" pitchFamily="34" charset="0"/>
              </a:rPr>
              <a:t>Non c’è luogo al mondo da cui siamo lontani, e non c’è individuo a cui non siamo connessi</a:t>
            </a:r>
            <a:r>
              <a:rPr lang="it-IT" sz="1400" dirty="0">
                <a:latin typeface="Arial" panose="020B0604020202020204" pitchFamily="34" charset="0"/>
                <a:cs typeface="Arial" panose="020B0604020202020204" pitchFamily="34" charset="0"/>
              </a:rPr>
              <a:t>», ammonirono gli studiosi, indicando la necessità di miglioramenti urgenti nel </a:t>
            </a:r>
            <a:r>
              <a:rPr lang="it-IT" sz="1400" b="1" u="sng" dirty="0">
                <a:latin typeface="Arial" panose="020B0604020202020204" pitchFamily="34" charset="0"/>
                <a:cs typeface="Arial" panose="020B0604020202020204" pitchFamily="34" charset="0"/>
              </a:rPr>
              <a:t>rilevamento e nella segnalazione delle malattie, nella condivisione di dati. Senza investimenti in questi ambiti</a:t>
            </a:r>
            <a:r>
              <a:rPr lang="it-IT" sz="1400" dirty="0">
                <a:latin typeface="Arial" panose="020B0604020202020204" pitchFamily="34" charset="0"/>
                <a:cs typeface="Arial" panose="020B0604020202020204" pitchFamily="34" charset="0"/>
              </a:rPr>
              <a:t>, affermarono, il pianeta </a:t>
            </a:r>
            <a:r>
              <a:rPr lang="it-IT" sz="1400" b="1" u="sng" dirty="0">
                <a:solidFill>
                  <a:srgbClr val="C00000"/>
                </a:solidFill>
                <a:latin typeface="Arial" panose="020B0604020202020204" pitchFamily="34" charset="0"/>
                <a:cs typeface="Arial" panose="020B0604020202020204" pitchFamily="34" charset="0"/>
              </a:rPr>
              <a:t>sarebbe stato impreparato</a:t>
            </a:r>
            <a:r>
              <a:rPr lang="it-IT" sz="1400" dirty="0">
                <a:latin typeface="Arial" panose="020B0604020202020204" pitchFamily="34" charset="0"/>
                <a:cs typeface="Arial" panose="020B0604020202020204" pitchFamily="34" charset="0"/>
              </a:rPr>
              <a:t> all’arrivo di nuove malattie e tragicamente in ritardo nell’applicare terapie o strategie di prevenzione per contenerne la diffusione.</a:t>
            </a:r>
          </a:p>
        </p:txBody>
      </p:sp>
      <p:pic>
        <p:nvPicPr>
          <p:cNvPr id="6" name="Immagine 5">
            <a:extLst>
              <a:ext uri="{FF2B5EF4-FFF2-40B4-BE49-F238E27FC236}">
                <a16:creationId xmlns:a16="http://schemas.microsoft.com/office/drawing/2014/main" id="{E7D3C3A2-9A0E-414F-9D88-C7B7EBCA6531}"/>
              </a:ext>
            </a:extLst>
          </p:cNvPr>
          <p:cNvPicPr>
            <a:picLocks noChangeAspect="1"/>
          </p:cNvPicPr>
          <p:nvPr/>
        </p:nvPicPr>
        <p:blipFill>
          <a:blip r:embed="rId3"/>
          <a:stretch>
            <a:fillRect/>
          </a:stretch>
        </p:blipFill>
        <p:spPr>
          <a:xfrm>
            <a:off x="35496" y="3118160"/>
            <a:ext cx="4343399" cy="3238647"/>
          </a:xfrm>
          <a:prstGeom prst="rect">
            <a:avLst/>
          </a:prstGeom>
        </p:spPr>
      </p:pic>
      <p:sp>
        <p:nvSpPr>
          <p:cNvPr id="15" name="CasellaDiTesto 14">
            <a:extLst>
              <a:ext uri="{FF2B5EF4-FFF2-40B4-BE49-F238E27FC236}">
                <a16:creationId xmlns:a16="http://schemas.microsoft.com/office/drawing/2014/main" id="{4C94C1BD-CFB9-49B5-9A8D-4768D56CB11E}"/>
              </a:ext>
            </a:extLst>
          </p:cNvPr>
          <p:cNvSpPr txBox="1"/>
          <p:nvPr/>
        </p:nvSpPr>
        <p:spPr>
          <a:xfrm>
            <a:off x="4366365" y="5489894"/>
            <a:ext cx="4820477" cy="1384995"/>
          </a:xfrm>
          <a:prstGeom prst="rect">
            <a:avLst/>
          </a:prstGeom>
          <a:solidFill>
            <a:srgbClr val="FFFF00"/>
          </a:solidFill>
        </p:spPr>
        <p:txBody>
          <a:bodyPr wrap="square">
            <a:spAutoFit/>
          </a:bodyPr>
          <a:lstStyle/>
          <a:p>
            <a:r>
              <a:rPr lang="it-IT" sz="1400" dirty="0">
                <a:latin typeface="Arial" panose="020B0604020202020204" pitchFamily="34" charset="0"/>
                <a:cs typeface="Arial" panose="020B0604020202020204" pitchFamily="34" charset="0"/>
              </a:rPr>
              <a:t>Quando gli scienziati scrissero quel testo, gli Stati Uniti si stavano riprendendo dalla </a:t>
            </a:r>
            <a:r>
              <a:rPr lang="it-IT" sz="1400" b="1" u="sng" dirty="0">
                <a:latin typeface="Arial" panose="020B0604020202020204" pitchFamily="34" charset="0"/>
                <a:cs typeface="Arial" panose="020B0604020202020204" pitchFamily="34" charset="0"/>
              </a:rPr>
              <a:t>prima ondata di ritorno di morbillo dall’introduzione del vaccino negli anni sessanta</a:t>
            </a:r>
            <a:r>
              <a:rPr lang="it-IT" sz="1400" dirty="0">
                <a:latin typeface="Arial" panose="020B0604020202020204" pitchFamily="34" charset="0"/>
                <a:cs typeface="Arial" panose="020B0604020202020204" pitchFamily="34" charset="0"/>
              </a:rPr>
              <a:t>. Nell’arco di tre anni si erano verificati oltre </a:t>
            </a:r>
            <a:r>
              <a:rPr lang="it-IT" sz="1400" b="1" dirty="0">
                <a:solidFill>
                  <a:srgbClr val="C00000"/>
                </a:solidFill>
                <a:latin typeface="Arial" panose="020B0604020202020204" pitchFamily="34" charset="0"/>
                <a:cs typeface="Arial" panose="020B0604020202020204" pitchFamily="34" charset="0"/>
              </a:rPr>
              <a:t>50.000 casi</a:t>
            </a:r>
            <a:r>
              <a:rPr lang="it-IT" sz="1400" dirty="0">
                <a:latin typeface="Arial" panose="020B0604020202020204" pitchFamily="34" charset="0"/>
                <a:cs typeface="Arial" panose="020B0604020202020204" pitchFamily="34" charset="0"/>
              </a:rPr>
              <a:t>, quando i modelli epidemiologici ne prevedevano meno di </a:t>
            </a:r>
            <a:r>
              <a:rPr lang="it-IT" sz="1400" b="1" dirty="0">
                <a:solidFill>
                  <a:srgbClr val="C00000"/>
                </a:solidFill>
                <a:latin typeface="Arial" panose="020B0604020202020204" pitchFamily="34" charset="0"/>
                <a:cs typeface="Arial" panose="020B0604020202020204" pitchFamily="34" charset="0"/>
              </a:rPr>
              <a:t>9000</a:t>
            </a:r>
            <a:r>
              <a:rPr lang="it-IT" sz="14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410459516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77FE46B9-C7FA-4F95-809C-1DA8CB00EB71}"/>
              </a:ext>
            </a:extLst>
          </p:cNvPr>
          <p:cNvSpPr txBox="1"/>
          <p:nvPr/>
        </p:nvSpPr>
        <p:spPr>
          <a:xfrm>
            <a:off x="-2" y="0"/>
            <a:ext cx="9144000" cy="1169551"/>
          </a:xfrm>
          <a:prstGeom prst="rect">
            <a:avLst/>
          </a:prstGeom>
          <a:solidFill>
            <a:schemeClr val="accent5">
              <a:lumMod val="40000"/>
              <a:lumOff val="60000"/>
            </a:schemeClr>
          </a:solidFill>
        </p:spPr>
        <p:txBody>
          <a:bodyPr wrap="square">
            <a:spAutoFit/>
          </a:bodyPr>
          <a:lstStyle/>
          <a:p>
            <a:r>
              <a:rPr lang="it-IT" sz="1400" dirty="0">
                <a:latin typeface="Arial" panose="020B0604020202020204" pitchFamily="34" charset="0"/>
                <a:cs typeface="Arial" panose="020B0604020202020204" pitchFamily="34" charset="0"/>
              </a:rPr>
              <a:t>L’anno dopo la pubblicazione del rapporto dell’Institute of Medicine, </a:t>
            </a:r>
            <a:r>
              <a:rPr lang="it-IT" sz="1400" b="1" dirty="0">
                <a:highlight>
                  <a:srgbClr val="FFFF00"/>
                </a:highlight>
                <a:latin typeface="Arial" panose="020B0604020202020204" pitchFamily="34" charset="0"/>
                <a:cs typeface="Arial" panose="020B0604020202020204" pitchFamily="34" charset="0"/>
              </a:rPr>
              <a:t>cinque giovani in salute morirono negli Stati Uniti sud-occidentali a causa di un </a:t>
            </a:r>
            <a:r>
              <a:rPr lang="it-IT" sz="1400" b="1" dirty="0" err="1">
                <a:highlight>
                  <a:srgbClr val="FFFF00"/>
                </a:highlight>
                <a:latin typeface="Arial" panose="020B0604020202020204" pitchFamily="34" charset="0"/>
                <a:cs typeface="Arial" panose="020B0604020202020204" pitchFamily="34" charset="0"/>
              </a:rPr>
              <a:t>hantavirus</a:t>
            </a:r>
            <a:r>
              <a:rPr lang="it-IT" sz="1400" dirty="0">
                <a:latin typeface="Arial" panose="020B0604020202020204" pitchFamily="34" charset="0"/>
                <a:cs typeface="Arial" panose="020B0604020202020204" pitchFamily="34" charset="0"/>
              </a:rPr>
              <a:t> trasmesso da topi cervo (</a:t>
            </a:r>
            <a:r>
              <a:rPr lang="it-IT" sz="1400" i="1" dirty="0" err="1">
                <a:latin typeface="Arial" panose="020B0604020202020204" pitchFamily="34" charset="0"/>
                <a:cs typeface="Arial" panose="020B0604020202020204" pitchFamily="34" charset="0"/>
              </a:rPr>
              <a:t>Peromyscus</a:t>
            </a:r>
            <a:r>
              <a:rPr lang="it-IT" sz="1400" i="1" dirty="0">
                <a:latin typeface="Arial" panose="020B0604020202020204" pitchFamily="34" charset="0"/>
                <a:cs typeface="Arial" panose="020B0604020202020204" pitchFamily="34" charset="0"/>
              </a:rPr>
              <a:t> </a:t>
            </a:r>
            <a:r>
              <a:rPr lang="it-IT" sz="1400" i="1" dirty="0" err="1">
                <a:latin typeface="Arial" panose="020B0604020202020204" pitchFamily="34" charset="0"/>
                <a:cs typeface="Arial" panose="020B0604020202020204" pitchFamily="34" charset="0"/>
              </a:rPr>
              <a:t>maniculatus</a:t>
            </a:r>
            <a:r>
              <a:rPr lang="it-IT" sz="1400" dirty="0">
                <a:latin typeface="Arial" panose="020B0604020202020204" pitchFamily="34" charset="0"/>
                <a:cs typeface="Arial" panose="020B0604020202020204" pitchFamily="34" charset="0"/>
              </a:rPr>
              <a:t>).</a:t>
            </a:r>
          </a:p>
          <a:p>
            <a:r>
              <a:rPr lang="it-IT" sz="1400" dirty="0">
                <a:latin typeface="Arial" panose="020B0604020202020204" pitchFamily="34" charset="0"/>
                <a:cs typeface="Arial" panose="020B0604020202020204" pitchFamily="34" charset="0"/>
              </a:rPr>
              <a:t>Nel 1996, a Chicago, alcuni ricercatori scoprirono che </a:t>
            </a:r>
            <a:r>
              <a:rPr lang="it-IT" sz="1400" b="1" dirty="0">
                <a:highlight>
                  <a:srgbClr val="FFFF00"/>
                </a:highlight>
                <a:latin typeface="Arial" panose="020B0604020202020204" pitchFamily="34" charset="0"/>
                <a:cs typeface="Arial" panose="020B0604020202020204" pitchFamily="34" charset="0"/>
              </a:rPr>
              <a:t>batteri antibiotico-resistenti del genere </a:t>
            </a:r>
            <a:r>
              <a:rPr lang="it-IT" sz="1400" b="1" i="1" dirty="0" err="1">
                <a:highlight>
                  <a:srgbClr val="FFFF00"/>
                </a:highlight>
                <a:latin typeface="Arial" panose="020B0604020202020204" pitchFamily="34" charset="0"/>
                <a:cs typeface="Arial" panose="020B0604020202020204" pitchFamily="34" charset="0"/>
              </a:rPr>
              <a:t>Staphylococcus</a:t>
            </a:r>
            <a:r>
              <a:rPr lang="it-IT" sz="1400" b="1" dirty="0">
                <a:highlight>
                  <a:srgbClr val="FFFF00"/>
                </a:highlight>
                <a:latin typeface="Arial" panose="020B0604020202020204" pitchFamily="34" charset="0"/>
                <a:cs typeface="Arial" panose="020B0604020202020204" pitchFamily="34" charset="0"/>
              </a:rPr>
              <a:t> erano riusciti a passare dall’ambiente ospedaliero alla vita di tutti i giorni</a:t>
            </a:r>
            <a:r>
              <a:rPr lang="it-IT" sz="1400" dirty="0">
                <a:latin typeface="Arial" panose="020B0604020202020204" pitchFamily="34" charset="0"/>
                <a:cs typeface="Arial" panose="020B0604020202020204" pitchFamily="34" charset="0"/>
              </a:rPr>
              <a:t>, provocando malattie devastanti in bambini che non avevano rischi noti di infezione</a:t>
            </a:r>
            <a:endParaRPr lang="it-IT" sz="1400" b="1" u="sng" dirty="0">
              <a:highlight>
                <a:srgbClr val="FFFF00"/>
              </a:highlight>
              <a:latin typeface="Arial" panose="020B0604020202020204" pitchFamily="34" charset="0"/>
              <a:cs typeface="Arial" panose="020B0604020202020204" pitchFamily="34" charset="0"/>
            </a:endParaRPr>
          </a:p>
        </p:txBody>
      </p:sp>
      <p:sp>
        <p:nvSpPr>
          <p:cNvPr id="7" name="CasellaDiTesto 6">
            <a:extLst>
              <a:ext uri="{FF2B5EF4-FFF2-40B4-BE49-F238E27FC236}">
                <a16:creationId xmlns:a16="http://schemas.microsoft.com/office/drawing/2014/main" id="{DE3041CC-4553-4BBC-A5A5-02C0C453AB78}"/>
              </a:ext>
            </a:extLst>
          </p:cNvPr>
          <p:cNvSpPr txBox="1"/>
          <p:nvPr/>
        </p:nvSpPr>
        <p:spPr>
          <a:xfrm>
            <a:off x="0" y="1431161"/>
            <a:ext cx="6460434" cy="1815882"/>
          </a:xfrm>
          <a:prstGeom prst="rect">
            <a:avLst/>
          </a:prstGeom>
          <a:solidFill>
            <a:schemeClr val="accent6">
              <a:lumMod val="20000"/>
              <a:lumOff val="80000"/>
            </a:schemeClr>
          </a:solidFill>
        </p:spPr>
        <p:txBody>
          <a:bodyPr wrap="square">
            <a:spAutoFit/>
          </a:bodyPr>
          <a:lstStyle/>
          <a:p>
            <a:r>
              <a:rPr lang="it-IT" sz="1400" b="1" u="sng" dirty="0">
                <a:highlight>
                  <a:srgbClr val="00FFFF"/>
                </a:highlight>
                <a:latin typeface="Arial" panose="020B0604020202020204" pitchFamily="34" charset="0"/>
                <a:cs typeface="Arial" panose="020B0604020202020204" pitchFamily="34" charset="0"/>
              </a:rPr>
              <a:t>Nel mondo della sanità, nella vita urbana e nell’ambiente, decenni di progresso sembravano essere stati spazzati via.</a:t>
            </a:r>
          </a:p>
          <a:p>
            <a:r>
              <a:rPr lang="it-IT" sz="1400" dirty="0">
                <a:latin typeface="Arial" panose="020B0604020202020204" pitchFamily="34" charset="0"/>
                <a:cs typeface="Arial" panose="020B0604020202020204" pitchFamily="34" charset="0"/>
              </a:rPr>
              <a:t>«</a:t>
            </a:r>
            <a:r>
              <a:rPr lang="it-IT" sz="1400" b="1" i="1" u="sng" dirty="0">
                <a:solidFill>
                  <a:srgbClr val="C00000"/>
                </a:solidFill>
                <a:latin typeface="Arial" panose="020B0604020202020204" pitchFamily="34" charset="0"/>
                <a:cs typeface="Arial" panose="020B0604020202020204" pitchFamily="34" charset="0"/>
              </a:rPr>
              <a:t>Ci eravamo dimenticati di che cosa fossero le malattie infettive dilaganti</a:t>
            </a:r>
            <a:r>
              <a:rPr lang="it-IT" sz="1400" dirty="0">
                <a:latin typeface="Arial" panose="020B0604020202020204" pitchFamily="34" charset="0"/>
                <a:cs typeface="Arial" panose="020B0604020202020204" pitchFamily="34" charset="0"/>
              </a:rPr>
              <a:t>», dice Katherine </a:t>
            </a:r>
            <a:r>
              <a:rPr lang="it-IT" sz="1400" dirty="0" err="1">
                <a:latin typeface="Arial" panose="020B0604020202020204" pitchFamily="34" charset="0"/>
                <a:cs typeface="Arial" panose="020B0604020202020204" pitchFamily="34" charset="0"/>
              </a:rPr>
              <a:t>Hirschfeld</a:t>
            </a:r>
            <a:r>
              <a:rPr lang="it-IT" sz="1400" dirty="0">
                <a:latin typeface="Arial" panose="020B0604020202020204" pitchFamily="34" charset="0"/>
                <a:cs typeface="Arial" panose="020B0604020202020204" pitchFamily="34" charset="0"/>
              </a:rPr>
              <a:t>, professore associato di antropologia all’università dell’Oklahoma, che studia la salute pubblica negli Stati falliti. «</a:t>
            </a:r>
            <a:r>
              <a:rPr lang="it-IT" sz="1400" b="1" i="1" u="sng" dirty="0">
                <a:solidFill>
                  <a:srgbClr val="C00000"/>
                </a:solidFill>
                <a:latin typeface="Arial" panose="020B0604020202020204" pitchFamily="34" charset="0"/>
                <a:cs typeface="Arial" panose="020B0604020202020204" pitchFamily="34" charset="0"/>
              </a:rPr>
              <a:t>La scienza ci aveva offerto un mondo migliore, ma siamo diventati presuntuosi, troppo sicuri di noi stessi, e ci siamo convinti che non fosse più necessario investirvi</a:t>
            </a:r>
            <a:r>
              <a:rPr lang="it-IT" sz="1400" dirty="0">
                <a:latin typeface="Arial" panose="020B0604020202020204" pitchFamily="34" charset="0"/>
                <a:cs typeface="Arial" panose="020B0604020202020204" pitchFamily="34" charset="0"/>
              </a:rPr>
              <a:t>».</a:t>
            </a:r>
          </a:p>
        </p:txBody>
      </p:sp>
      <p:pic>
        <p:nvPicPr>
          <p:cNvPr id="4" name="Immagine 3">
            <a:extLst>
              <a:ext uri="{FF2B5EF4-FFF2-40B4-BE49-F238E27FC236}">
                <a16:creationId xmlns:a16="http://schemas.microsoft.com/office/drawing/2014/main" id="{22780DFB-481F-42F2-9346-93B62D91CA27}"/>
              </a:ext>
            </a:extLst>
          </p:cNvPr>
          <p:cNvPicPr>
            <a:picLocks noChangeAspect="1"/>
          </p:cNvPicPr>
          <p:nvPr/>
        </p:nvPicPr>
        <p:blipFill>
          <a:blip r:embed="rId2"/>
          <a:stretch>
            <a:fillRect/>
          </a:stretch>
        </p:blipFill>
        <p:spPr>
          <a:xfrm>
            <a:off x="6460434" y="1169551"/>
            <a:ext cx="2683563" cy="2683563"/>
          </a:xfrm>
          <a:prstGeom prst="rect">
            <a:avLst/>
          </a:prstGeom>
        </p:spPr>
      </p:pic>
      <p:sp>
        <p:nvSpPr>
          <p:cNvPr id="11" name="CasellaDiTesto 10">
            <a:extLst>
              <a:ext uri="{FF2B5EF4-FFF2-40B4-BE49-F238E27FC236}">
                <a16:creationId xmlns:a16="http://schemas.microsoft.com/office/drawing/2014/main" id="{4A05EC3F-1F69-48EC-A3E8-D6229CA0A48C}"/>
              </a:ext>
            </a:extLst>
          </p:cNvPr>
          <p:cNvSpPr txBox="1"/>
          <p:nvPr/>
        </p:nvSpPr>
        <p:spPr>
          <a:xfrm>
            <a:off x="0" y="3589083"/>
            <a:ext cx="9144000" cy="1384995"/>
          </a:xfrm>
          <a:prstGeom prst="rect">
            <a:avLst/>
          </a:prstGeom>
          <a:solidFill>
            <a:schemeClr val="accent4">
              <a:lumMod val="20000"/>
              <a:lumOff val="80000"/>
            </a:schemeClr>
          </a:solidFill>
        </p:spPr>
        <p:txBody>
          <a:bodyPr wrap="square">
            <a:spAutoFit/>
          </a:bodyPr>
          <a:lstStyle/>
          <a:p>
            <a:r>
              <a:rPr lang="it-IT" sz="1400" dirty="0">
                <a:latin typeface="Arial" panose="020B0604020202020204" pitchFamily="34" charset="0"/>
                <a:cs typeface="Arial" panose="020B0604020202020204" pitchFamily="34" charset="0"/>
              </a:rPr>
              <a:t>Tuttavia, a differenza delle malattie del passato (come le epidemie di colera in cui i ricchi fuggivano dalle città, i focolai di tubercolosi e di peste di cui furono accusati gli immigrati, i casi di HIV per cui erano stigmatizzati gli omosessuali), </a:t>
            </a:r>
            <a:r>
              <a:rPr lang="it-IT" sz="1400" b="1" u="sng" dirty="0">
                <a:latin typeface="Arial" panose="020B0604020202020204" pitchFamily="34" charset="0"/>
                <a:cs typeface="Arial" panose="020B0604020202020204" pitchFamily="34" charset="0"/>
              </a:rPr>
              <a:t>oggi le infezioni non si accompagnano a facili capri espiatori</a:t>
            </a:r>
            <a:r>
              <a:rPr lang="it-IT" sz="1400" dirty="0">
                <a:latin typeface="Arial" panose="020B0604020202020204" pitchFamily="34" charset="0"/>
                <a:cs typeface="Arial" panose="020B0604020202020204" pitchFamily="34" charset="0"/>
              </a:rPr>
              <a:t>, malgrado politici sciovinisti tentino comunque di crearne. </a:t>
            </a:r>
            <a:r>
              <a:rPr lang="it-IT" sz="1400" b="1" u="sng" dirty="0">
                <a:highlight>
                  <a:srgbClr val="FFFF00"/>
                </a:highlight>
                <a:latin typeface="Arial" panose="020B0604020202020204" pitchFamily="34" charset="0"/>
                <a:cs typeface="Arial" panose="020B0604020202020204" pitchFamily="34" charset="0"/>
              </a:rPr>
              <a:t>Non esistono persone o luoghi che possiamo evitare completamente; la globalizzazione del commercio, dei viaggi e gli spostamenti della popolazione hanno reso tutti noi vulnerabili.</a:t>
            </a:r>
            <a:r>
              <a:rPr lang="it-IT" sz="1400" b="1" u="sng" dirty="0">
                <a:latin typeface="Arial" panose="020B0604020202020204" pitchFamily="34" charset="0"/>
                <a:cs typeface="Arial" panose="020B0604020202020204" pitchFamily="34" charset="0"/>
              </a:rPr>
              <a:t> </a:t>
            </a:r>
          </a:p>
        </p:txBody>
      </p:sp>
      <p:sp>
        <p:nvSpPr>
          <p:cNvPr id="12" name="CasellaDiTesto 11">
            <a:extLst>
              <a:ext uri="{FF2B5EF4-FFF2-40B4-BE49-F238E27FC236}">
                <a16:creationId xmlns:a16="http://schemas.microsoft.com/office/drawing/2014/main" id="{2C028E9A-A7C8-4F07-9CA3-01CE4CE0A385}"/>
              </a:ext>
            </a:extLst>
          </p:cNvPr>
          <p:cNvSpPr txBox="1"/>
          <p:nvPr/>
        </p:nvSpPr>
        <p:spPr>
          <a:xfrm>
            <a:off x="0" y="5035989"/>
            <a:ext cx="9144000" cy="1815882"/>
          </a:xfrm>
          <a:prstGeom prst="rect">
            <a:avLst/>
          </a:prstGeom>
          <a:solidFill>
            <a:schemeClr val="bg1">
              <a:lumMod val="95000"/>
            </a:schemeClr>
          </a:solidFill>
        </p:spPr>
        <p:txBody>
          <a:bodyPr wrap="square">
            <a:spAutoFit/>
          </a:bodyPr>
          <a:lstStyle/>
          <a:p>
            <a:r>
              <a:rPr lang="it-IT" sz="1400" dirty="0">
                <a:latin typeface="Arial" panose="020B0604020202020204" pitchFamily="34" charset="0"/>
                <a:cs typeface="Arial" panose="020B0604020202020204" pitchFamily="34" charset="0"/>
              </a:rPr>
              <a:t>Il pianeta che si lasciò andare all’ondata di fiducia del XX secolo è </a:t>
            </a:r>
            <a:r>
              <a:rPr lang="it-IT" sz="1400" b="1" u="sng" dirty="0">
                <a:latin typeface="Arial" panose="020B0604020202020204" pitchFamily="34" charset="0"/>
                <a:cs typeface="Arial" panose="020B0604020202020204" pitchFamily="34" charset="0"/>
              </a:rPr>
              <a:t>lo stesso </a:t>
            </a:r>
            <a:r>
              <a:rPr lang="it-IT" sz="1400" dirty="0">
                <a:latin typeface="Arial" panose="020B0604020202020204" pitchFamily="34" charset="0"/>
                <a:cs typeface="Arial" panose="020B0604020202020204" pitchFamily="34" charset="0"/>
              </a:rPr>
              <a:t>che ha permesso la diffusione di COVID-19. Nei cinque anni prima che il suo agente virale, SARS-CoV-2, iniziasse i suoi viaggi a lunga distanza </a:t>
            </a:r>
            <a:r>
              <a:rPr lang="it-IT" sz="1400" b="1" u="sng" dirty="0">
                <a:highlight>
                  <a:srgbClr val="00FFFF"/>
                </a:highlight>
                <a:latin typeface="Arial" panose="020B0604020202020204" pitchFamily="34" charset="0"/>
                <a:cs typeface="Arial" panose="020B0604020202020204" pitchFamily="34" charset="0"/>
              </a:rPr>
              <a:t>ci sono stati molti segnali d’allarme sull’avvento di una malattia globale emergente</a:t>
            </a:r>
            <a:r>
              <a:rPr lang="it-IT" sz="1400" dirty="0">
                <a:latin typeface="Arial" panose="020B0604020202020204" pitchFamily="34" charset="0"/>
                <a:cs typeface="Arial" panose="020B0604020202020204" pitchFamily="34" charset="0"/>
              </a:rPr>
              <a:t>: allerte pubblicate negli articoli accademici, rapporti federali, giochi di guerra di </a:t>
            </a:r>
            <a:r>
              <a:rPr lang="it-IT" sz="1400" i="1" dirty="0" err="1">
                <a:latin typeface="Arial" panose="020B0604020202020204" pitchFamily="34" charset="0"/>
                <a:cs typeface="Arial" panose="020B0604020202020204" pitchFamily="34" charset="0"/>
              </a:rPr>
              <a:t>think</a:t>
            </a:r>
            <a:r>
              <a:rPr lang="it-IT" sz="1400" i="1" dirty="0">
                <a:latin typeface="Arial" panose="020B0604020202020204" pitchFamily="34" charset="0"/>
                <a:cs typeface="Arial" panose="020B0604020202020204" pitchFamily="34" charset="0"/>
              </a:rPr>
              <a:t>-tank</a:t>
            </a:r>
            <a:r>
              <a:rPr lang="it-IT" sz="1400" dirty="0">
                <a:latin typeface="Arial" panose="020B0604020202020204" pitchFamily="34" charset="0"/>
                <a:cs typeface="Arial" panose="020B0604020202020204" pitchFamily="34" charset="0"/>
              </a:rPr>
              <a:t> e raccolte di documenti preparati alla Casa Bianca da consegnare agli </a:t>
            </a:r>
            <a:r>
              <a:rPr lang="it-IT" sz="1400" i="1" dirty="0">
                <a:latin typeface="Arial" panose="020B0604020202020204" pitchFamily="34" charset="0"/>
                <a:cs typeface="Arial" panose="020B0604020202020204" pitchFamily="34" charset="0"/>
              </a:rPr>
              <a:t>staff</a:t>
            </a:r>
            <a:r>
              <a:rPr lang="it-IT" sz="1400" dirty="0">
                <a:latin typeface="Arial" panose="020B0604020202020204" pitchFamily="34" charset="0"/>
                <a:cs typeface="Arial" panose="020B0604020202020204" pitchFamily="34" charset="0"/>
              </a:rPr>
              <a:t> in arrivo. Il nuovo coronavirus è sfuggito a falle ben note delle nostre difese; </a:t>
            </a:r>
            <a:r>
              <a:rPr lang="it-IT" sz="1400" b="1" u="sng" dirty="0">
                <a:solidFill>
                  <a:srgbClr val="C00000"/>
                </a:solidFill>
                <a:latin typeface="Arial" panose="020B0604020202020204" pitchFamily="34" charset="0"/>
                <a:cs typeface="Arial" panose="020B0604020202020204" pitchFamily="34" charset="0"/>
              </a:rPr>
              <a:t>è una malattia di animali selvatici trasmessa agli esseri umani per prossimità e predazione, diffusa dai viaggi rapidi, facilitata da una sorveglianza insufficiente e amplificata da politiche nazionaliste e sfiducia reciproca.</a:t>
            </a:r>
          </a:p>
        </p:txBody>
      </p:sp>
    </p:spTree>
    <p:extLst>
      <p:ext uri="{BB962C8B-B14F-4D97-AF65-F5344CB8AC3E}">
        <p14:creationId xmlns:p14="http://schemas.microsoft.com/office/powerpoint/2010/main" val="227454902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asellaDiTesto 11">
            <a:extLst>
              <a:ext uri="{FF2B5EF4-FFF2-40B4-BE49-F238E27FC236}">
                <a16:creationId xmlns:a16="http://schemas.microsoft.com/office/drawing/2014/main" id="{4DB284D1-25B1-485D-A0EF-22F23F6E3B35}"/>
              </a:ext>
            </a:extLst>
          </p:cNvPr>
          <p:cNvSpPr txBox="1"/>
          <p:nvPr/>
        </p:nvSpPr>
        <p:spPr>
          <a:xfrm>
            <a:off x="1" y="0"/>
            <a:ext cx="6397752" cy="1815882"/>
          </a:xfrm>
          <a:prstGeom prst="rect">
            <a:avLst/>
          </a:prstGeom>
          <a:solidFill>
            <a:schemeClr val="accent6">
              <a:lumMod val="20000"/>
              <a:lumOff val="80000"/>
            </a:schemeClr>
          </a:solidFill>
        </p:spPr>
        <p:txBody>
          <a:bodyPr wrap="square">
            <a:spAutoFit/>
          </a:bodyPr>
          <a:lstStyle/>
          <a:p>
            <a:r>
              <a:rPr lang="it-IT" sz="1400" dirty="0">
                <a:latin typeface="Arial" panose="020B0604020202020204" pitchFamily="34" charset="0"/>
                <a:cs typeface="Arial" panose="020B0604020202020204" pitchFamily="34" charset="0"/>
              </a:rPr>
              <a:t>«</a:t>
            </a:r>
            <a:r>
              <a:rPr lang="it-IT" sz="1400" b="1" i="1" u="sng" dirty="0">
                <a:solidFill>
                  <a:srgbClr val="C00000"/>
                </a:solidFill>
                <a:latin typeface="Arial" panose="020B0604020202020204" pitchFamily="34" charset="0"/>
                <a:cs typeface="Arial" panose="020B0604020202020204" pitchFamily="34" charset="0"/>
              </a:rPr>
              <a:t>La povertà ha un impatto maggiore di qualsiasi nostro intervento tecnico», </a:t>
            </a:r>
            <a:r>
              <a:rPr lang="it-IT" sz="1400" dirty="0">
                <a:latin typeface="Arial" panose="020B0604020202020204" pitchFamily="34" charset="0"/>
                <a:cs typeface="Arial" panose="020B0604020202020204" pitchFamily="34" charset="0"/>
              </a:rPr>
              <a:t>sostiene Peter J. </a:t>
            </a:r>
            <a:r>
              <a:rPr lang="it-IT" sz="1400" dirty="0" err="1">
                <a:latin typeface="Arial" panose="020B0604020202020204" pitchFamily="34" charset="0"/>
                <a:cs typeface="Arial" panose="020B0604020202020204" pitchFamily="34" charset="0"/>
              </a:rPr>
              <a:t>Hotez</a:t>
            </a:r>
            <a:r>
              <a:rPr lang="it-IT" sz="1400" dirty="0">
                <a:latin typeface="Arial" panose="020B0604020202020204" pitchFamily="34" charset="0"/>
                <a:cs typeface="Arial" panose="020B0604020202020204" pitchFamily="34" charset="0"/>
              </a:rPr>
              <a:t>, medico, sviluppatore di vaccini e decano fondatore della </a:t>
            </a:r>
            <a:r>
              <a:rPr lang="it-IT" sz="1400" dirty="0" err="1">
                <a:latin typeface="Arial" panose="020B0604020202020204" pitchFamily="34" charset="0"/>
                <a:cs typeface="Arial" panose="020B0604020202020204" pitchFamily="34" charset="0"/>
              </a:rPr>
              <a:t>Baylor</a:t>
            </a:r>
            <a:r>
              <a:rPr lang="it-IT" sz="1400" dirty="0">
                <a:latin typeface="Arial" panose="020B0604020202020204" pitchFamily="34" charset="0"/>
                <a:cs typeface="Arial" panose="020B0604020202020204" pitchFamily="34" charset="0"/>
              </a:rPr>
              <a:t> University National School of </a:t>
            </a:r>
            <a:r>
              <a:rPr lang="it-IT" sz="1400" dirty="0" err="1">
                <a:latin typeface="Arial" panose="020B0604020202020204" pitchFamily="34" charset="0"/>
                <a:cs typeface="Arial" panose="020B0604020202020204" pitchFamily="34" charset="0"/>
              </a:rPr>
              <a:t>Tropical</a:t>
            </a:r>
            <a:r>
              <a:rPr lang="it-IT" sz="1400" dirty="0">
                <a:latin typeface="Arial" panose="020B0604020202020204" pitchFamily="34" charset="0"/>
                <a:cs typeface="Arial" panose="020B0604020202020204" pitchFamily="34" charset="0"/>
              </a:rPr>
              <a:t> Medicine. «</a:t>
            </a:r>
            <a:r>
              <a:rPr lang="it-IT" sz="1400" b="1" i="1" dirty="0">
                <a:highlight>
                  <a:srgbClr val="FFFF00"/>
                </a:highlight>
                <a:latin typeface="Arial" panose="020B0604020202020204" pitchFamily="34" charset="0"/>
                <a:cs typeface="Arial" panose="020B0604020202020204" pitchFamily="34" charset="0"/>
              </a:rPr>
              <a:t>Collasso della politica, cambiamento climatico, urbanizzazione, deforestazione: ecco che cosa ci impedisce di uscire dalla crisi. Possiamo sviluppare tutti i vaccini e i farmaci del mondo, ma se non troveremo il modo di affrontare questi altri problemi rimarremo sempre un passo indietro</a:t>
            </a:r>
            <a:r>
              <a:rPr lang="it-IT" sz="1400" dirty="0">
                <a:highlight>
                  <a:srgbClr val="FFFF00"/>
                </a:highlight>
                <a:latin typeface="Arial" panose="020B0604020202020204" pitchFamily="34" charset="0"/>
                <a:cs typeface="Arial" panose="020B0604020202020204" pitchFamily="34" charset="0"/>
              </a:rPr>
              <a:t>».</a:t>
            </a:r>
          </a:p>
        </p:txBody>
      </p:sp>
      <p:pic>
        <p:nvPicPr>
          <p:cNvPr id="3" name="Immagine 2">
            <a:extLst>
              <a:ext uri="{FF2B5EF4-FFF2-40B4-BE49-F238E27FC236}">
                <a16:creationId xmlns:a16="http://schemas.microsoft.com/office/drawing/2014/main" id="{480A1460-98AC-4B73-ACAB-CCE5D8E24BFB}"/>
              </a:ext>
            </a:extLst>
          </p:cNvPr>
          <p:cNvPicPr>
            <a:picLocks noChangeAspect="1"/>
          </p:cNvPicPr>
          <p:nvPr/>
        </p:nvPicPr>
        <p:blipFill>
          <a:blip r:embed="rId2"/>
          <a:stretch>
            <a:fillRect/>
          </a:stretch>
        </p:blipFill>
        <p:spPr>
          <a:xfrm>
            <a:off x="6397752" y="0"/>
            <a:ext cx="2746248" cy="4120896"/>
          </a:xfrm>
          <a:prstGeom prst="rect">
            <a:avLst/>
          </a:prstGeom>
        </p:spPr>
      </p:pic>
      <p:sp>
        <p:nvSpPr>
          <p:cNvPr id="7" name="CasellaDiTesto 6">
            <a:extLst>
              <a:ext uri="{FF2B5EF4-FFF2-40B4-BE49-F238E27FC236}">
                <a16:creationId xmlns:a16="http://schemas.microsoft.com/office/drawing/2014/main" id="{C572C461-BB01-4BB9-A6B5-DD6BD4339760}"/>
              </a:ext>
            </a:extLst>
          </p:cNvPr>
          <p:cNvSpPr txBox="1"/>
          <p:nvPr/>
        </p:nvSpPr>
        <p:spPr>
          <a:xfrm>
            <a:off x="1" y="1898658"/>
            <a:ext cx="6397752" cy="523220"/>
          </a:xfrm>
          <a:prstGeom prst="rect">
            <a:avLst/>
          </a:prstGeom>
          <a:solidFill>
            <a:schemeClr val="accent4">
              <a:lumMod val="20000"/>
              <a:lumOff val="80000"/>
            </a:schemeClr>
          </a:solidFill>
        </p:spPr>
        <p:txBody>
          <a:bodyPr wrap="square">
            <a:spAutoFit/>
          </a:bodyPr>
          <a:lstStyle/>
          <a:p>
            <a:r>
              <a:rPr lang="it-IT" sz="1400" dirty="0">
                <a:latin typeface="Arial" panose="020B0604020202020204" pitchFamily="34" charset="0"/>
                <a:cs typeface="Arial" panose="020B0604020202020204" pitchFamily="34" charset="0"/>
              </a:rPr>
              <a:t>Per denotare quanto descritto da </a:t>
            </a:r>
            <a:r>
              <a:rPr lang="it-IT" sz="1400" dirty="0" err="1">
                <a:latin typeface="Arial" panose="020B0604020202020204" pitchFamily="34" charset="0"/>
                <a:cs typeface="Arial" panose="020B0604020202020204" pitchFamily="34" charset="0"/>
              </a:rPr>
              <a:t>Hotez</a:t>
            </a:r>
            <a:r>
              <a:rPr lang="it-IT" sz="1400" dirty="0">
                <a:latin typeface="Arial" panose="020B0604020202020204" pitchFamily="34" charset="0"/>
                <a:cs typeface="Arial" panose="020B0604020202020204" pitchFamily="34" charset="0"/>
              </a:rPr>
              <a:t> e </a:t>
            </a:r>
            <a:r>
              <a:rPr lang="it-IT" sz="1400" dirty="0" err="1">
                <a:latin typeface="Arial" panose="020B0604020202020204" pitchFamily="34" charset="0"/>
                <a:cs typeface="Arial" panose="020B0604020202020204" pitchFamily="34" charset="0"/>
              </a:rPr>
              <a:t>Spellberg</a:t>
            </a:r>
            <a:r>
              <a:rPr lang="it-IT" sz="1400" dirty="0">
                <a:latin typeface="Arial" panose="020B0604020202020204" pitchFamily="34" charset="0"/>
                <a:cs typeface="Arial" panose="020B0604020202020204" pitchFamily="34" charset="0"/>
              </a:rPr>
              <a:t> si parla di «</a:t>
            </a:r>
            <a:r>
              <a:rPr lang="it-IT" sz="1400" b="1" u="sng" dirty="0">
                <a:solidFill>
                  <a:srgbClr val="C00000"/>
                </a:solidFill>
                <a:latin typeface="Arial" panose="020B0604020202020204" pitchFamily="34" charset="0"/>
                <a:cs typeface="Arial" panose="020B0604020202020204" pitchFamily="34" charset="0"/>
              </a:rPr>
              <a:t>determinanti sociali della salute</a:t>
            </a:r>
            <a:r>
              <a:rPr lang="it-IT" sz="1400" dirty="0">
                <a:latin typeface="Arial" panose="020B0604020202020204" pitchFamily="34" charset="0"/>
                <a:cs typeface="Arial" panose="020B0604020202020204" pitchFamily="34" charset="0"/>
              </a:rPr>
              <a:t>». </a:t>
            </a:r>
          </a:p>
        </p:txBody>
      </p:sp>
      <p:sp>
        <p:nvSpPr>
          <p:cNvPr id="9" name="CasellaDiTesto 8">
            <a:extLst>
              <a:ext uri="{FF2B5EF4-FFF2-40B4-BE49-F238E27FC236}">
                <a16:creationId xmlns:a16="http://schemas.microsoft.com/office/drawing/2014/main" id="{5D5B3CD4-BF24-449F-AE56-5EFC0AB7635B}"/>
              </a:ext>
            </a:extLst>
          </p:cNvPr>
          <p:cNvSpPr txBox="1"/>
          <p:nvPr/>
        </p:nvSpPr>
        <p:spPr>
          <a:xfrm>
            <a:off x="-39758" y="2504654"/>
            <a:ext cx="6397752" cy="1815882"/>
          </a:xfrm>
          <a:prstGeom prst="rect">
            <a:avLst/>
          </a:prstGeom>
          <a:solidFill>
            <a:schemeClr val="accent1">
              <a:lumMod val="20000"/>
              <a:lumOff val="80000"/>
            </a:schemeClr>
          </a:solidFill>
        </p:spPr>
        <p:txBody>
          <a:bodyPr wrap="square">
            <a:spAutoFit/>
          </a:bodyPr>
          <a:lstStyle/>
          <a:p>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Come hanno dimostrato gli studi degli </a:t>
            </a:r>
            <a:r>
              <a:rPr lang="it-IT" sz="1400"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epidemiologi britanni­ci Richard Wilkinson e Rate Pickett</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a:t>
            </a:r>
            <a:r>
              <a:rPr lang="it-IT" sz="14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le società non eque sono so­cietà malsane</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a:t>
            </a:r>
            <a:r>
              <a:rPr lang="it-IT" sz="1400" dirty="0">
                <a:solidFill>
                  <a:srgbClr val="213C07"/>
                </a:solidFill>
                <a:effectLst/>
                <a:highlight>
                  <a:srgbClr val="FFFF00"/>
                </a:highlight>
                <a:latin typeface="Arial" panose="020B0604020202020204" pitchFamily="34" charset="0"/>
                <a:ea typeface="Microsoft Sans Serif" panose="020B0604020202020204" pitchFamily="34" charset="0"/>
                <a:cs typeface="Arial" panose="020B0604020202020204" pitchFamily="34" charset="0"/>
              </a:rPr>
              <a:t>più grande è il divario economico tra i più ricchi e i più poveri di un paese, più elevata è la probabilità che il paese pos­sa soffrire di speranza di vita più bassa e percentuali più alte di ma­lattie croniche, gravidanze in adolescenza e mortalità infantile. </a:t>
            </a:r>
            <a:r>
              <a:rPr lang="it-IT" sz="14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Questo fenomeno spiega in gran parte il motivo per cui COVID-19 abbia colpito in modo così grave New York, una delle città econo­micamente meno eque degli Stati Uniti.</a:t>
            </a:r>
            <a:endParaRPr lang="it-IT" sz="1400" dirty="0">
              <a:latin typeface="Arial" panose="020B0604020202020204" pitchFamily="34" charset="0"/>
              <a:cs typeface="Arial" panose="020B0604020202020204" pitchFamily="34" charset="0"/>
            </a:endParaRPr>
          </a:p>
        </p:txBody>
      </p:sp>
      <p:sp>
        <p:nvSpPr>
          <p:cNvPr id="13" name="CasellaDiTesto 12">
            <a:extLst>
              <a:ext uri="{FF2B5EF4-FFF2-40B4-BE49-F238E27FC236}">
                <a16:creationId xmlns:a16="http://schemas.microsoft.com/office/drawing/2014/main" id="{E9E4D616-A65B-4223-A773-8424DB851644}"/>
              </a:ext>
            </a:extLst>
          </p:cNvPr>
          <p:cNvSpPr txBox="1"/>
          <p:nvPr/>
        </p:nvSpPr>
        <p:spPr>
          <a:xfrm>
            <a:off x="0" y="4363121"/>
            <a:ext cx="6698973" cy="307777"/>
          </a:xfrm>
          <a:prstGeom prst="rect">
            <a:avLst/>
          </a:prstGeom>
          <a:noFill/>
        </p:spPr>
        <p:txBody>
          <a:bodyPr wrap="square">
            <a:spAutoFit/>
          </a:bodyPr>
          <a:lstStyle/>
          <a:p>
            <a:r>
              <a:rPr lang="it-IT" sz="1400" dirty="0">
                <a:latin typeface="Arial" panose="020B0604020202020204" pitchFamily="34" charset="0"/>
                <a:cs typeface="Arial" panose="020B0604020202020204" pitchFamily="34" charset="0"/>
              </a:rPr>
              <a:t>Una </a:t>
            </a:r>
            <a:r>
              <a:rPr lang="it-IT" sz="1400" b="1" dirty="0">
                <a:solidFill>
                  <a:srgbClr val="0070C0"/>
                </a:solidFill>
                <a:latin typeface="Arial" panose="020B0604020202020204" pitchFamily="34" charset="0"/>
                <a:cs typeface="Arial" panose="020B0604020202020204" pitchFamily="34" charset="0"/>
              </a:rPr>
              <a:t>transizione a livello di equità</a:t>
            </a:r>
            <a:r>
              <a:rPr lang="it-IT" sz="1400" dirty="0">
                <a:latin typeface="Arial" panose="020B0604020202020204" pitchFamily="34" charset="0"/>
                <a:cs typeface="Arial" panose="020B0604020202020204" pitchFamily="34" charset="0"/>
              </a:rPr>
              <a:t>, dunque, se non di carattere epidemiologico.</a:t>
            </a:r>
          </a:p>
        </p:txBody>
      </p:sp>
    </p:spTree>
    <p:extLst>
      <p:ext uri="{BB962C8B-B14F-4D97-AF65-F5344CB8AC3E}">
        <p14:creationId xmlns:p14="http://schemas.microsoft.com/office/powerpoint/2010/main" val="2450402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2907815" y="540328"/>
            <a:ext cx="3578352" cy="1077218"/>
          </a:xfrm>
          <a:prstGeom prst="rect">
            <a:avLst/>
          </a:prstGeom>
          <a:solidFill>
            <a:srgbClr val="002060"/>
          </a:solidFill>
        </p:spPr>
        <p:txBody>
          <a:bodyPr wrap="none" rtlCol="0">
            <a:spAutoFit/>
          </a:bodyPr>
          <a:lstStyle/>
          <a:p>
            <a:pPr algn="ctr"/>
            <a:r>
              <a:rPr lang="it-IT" sz="3200" b="1" dirty="0">
                <a:solidFill>
                  <a:schemeClr val="bg1"/>
                </a:solidFill>
              </a:rPr>
              <a:t>SISTEMI COMPLESSI</a:t>
            </a:r>
          </a:p>
          <a:p>
            <a:pPr algn="ctr"/>
            <a:r>
              <a:rPr lang="it-IT" sz="3200" b="1" dirty="0">
                <a:solidFill>
                  <a:schemeClr val="bg1"/>
                </a:solidFill>
              </a:rPr>
              <a:t>(COMMUNITY)</a:t>
            </a:r>
          </a:p>
        </p:txBody>
      </p:sp>
      <p:sp>
        <p:nvSpPr>
          <p:cNvPr id="11" name="Freccia in giù 10"/>
          <p:cNvSpPr/>
          <p:nvPr/>
        </p:nvSpPr>
        <p:spPr>
          <a:xfrm>
            <a:off x="4454675" y="1842654"/>
            <a:ext cx="484632" cy="978408"/>
          </a:xfrm>
          <a:prstGeom prst="downArrow">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CasellaDiTesto 11"/>
          <p:cNvSpPr txBox="1"/>
          <p:nvPr/>
        </p:nvSpPr>
        <p:spPr>
          <a:xfrm>
            <a:off x="1548573" y="3046170"/>
            <a:ext cx="6296852" cy="1077218"/>
          </a:xfrm>
          <a:prstGeom prst="rect">
            <a:avLst/>
          </a:prstGeom>
          <a:solidFill>
            <a:srgbClr val="002060"/>
          </a:solidFill>
        </p:spPr>
        <p:txBody>
          <a:bodyPr wrap="none" rtlCol="0">
            <a:spAutoFit/>
          </a:bodyPr>
          <a:lstStyle/>
          <a:p>
            <a:pPr algn="ctr"/>
            <a:r>
              <a:rPr lang="it-IT" sz="3200" b="1" dirty="0">
                <a:solidFill>
                  <a:schemeClr val="bg1"/>
                </a:solidFill>
              </a:rPr>
              <a:t>RICHIEDONO UNA EPISTEMIOLOGIA</a:t>
            </a:r>
          </a:p>
          <a:p>
            <a:pPr algn="ctr"/>
            <a:r>
              <a:rPr lang="it-IT" sz="3200" b="1" dirty="0">
                <a:solidFill>
                  <a:schemeClr val="bg1"/>
                </a:solidFill>
              </a:rPr>
              <a:t>«LOGICA SECONDO NATURA»</a:t>
            </a:r>
          </a:p>
        </p:txBody>
      </p:sp>
      <p:sp>
        <p:nvSpPr>
          <p:cNvPr id="13" name="Freccia in giù 12"/>
          <p:cNvSpPr/>
          <p:nvPr/>
        </p:nvSpPr>
        <p:spPr>
          <a:xfrm>
            <a:off x="4482381" y="4378050"/>
            <a:ext cx="484632" cy="978408"/>
          </a:xfrm>
          <a:prstGeom prst="downArrow">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4" name="CasellaDiTesto 13"/>
          <p:cNvSpPr txBox="1"/>
          <p:nvPr/>
        </p:nvSpPr>
        <p:spPr>
          <a:xfrm>
            <a:off x="2660637" y="5611120"/>
            <a:ext cx="4072718" cy="584775"/>
          </a:xfrm>
          <a:prstGeom prst="rect">
            <a:avLst/>
          </a:prstGeom>
          <a:solidFill>
            <a:srgbClr val="002060"/>
          </a:solidFill>
        </p:spPr>
        <p:txBody>
          <a:bodyPr wrap="none" rtlCol="0">
            <a:spAutoFit/>
          </a:bodyPr>
          <a:lstStyle/>
          <a:p>
            <a:pPr algn="ctr"/>
            <a:r>
              <a:rPr lang="it-IT" sz="3200" b="1" dirty="0">
                <a:solidFill>
                  <a:srgbClr val="FFC000"/>
                </a:solidFill>
              </a:rPr>
              <a:t>MEDICINA BIO-LOGICA</a:t>
            </a:r>
          </a:p>
        </p:txBody>
      </p:sp>
    </p:spTree>
    <p:extLst>
      <p:ext uri="{BB962C8B-B14F-4D97-AF65-F5344CB8AC3E}">
        <p14:creationId xmlns:p14="http://schemas.microsoft.com/office/powerpoint/2010/main" val="13280273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0C9AF412-1EAE-4FC9-B29A-894D220700FB}"/>
              </a:ext>
            </a:extLst>
          </p:cNvPr>
          <p:cNvPicPr>
            <a:picLocks noChangeAspect="1"/>
          </p:cNvPicPr>
          <p:nvPr/>
        </p:nvPicPr>
        <p:blipFill>
          <a:blip r:embed="rId2"/>
          <a:stretch>
            <a:fillRect/>
          </a:stretch>
        </p:blipFill>
        <p:spPr>
          <a:xfrm>
            <a:off x="55756" y="14940"/>
            <a:ext cx="5093203" cy="2826217"/>
          </a:xfrm>
          <a:prstGeom prst="rect">
            <a:avLst/>
          </a:prstGeom>
        </p:spPr>
      </p:pic>
      <p:pic>
        <p:nvPicPr>
          <p:cNvPr id="3" name="Immagine 2">
            <a:extLst>
              <a:ext uri="{FF2B5EF4-FFF2-40B4-BE49-F238E27FC236}">
                <a16:creationId xmlns:a16="http://schemas.microsoft.com/office/drawing/2014/main" id="{CC82412F-705F-45AB-A930-1164BB85DA76}"/>
              </a:ext>
            </a:extLst>
          </p:cNvPr>
          <p:cNvPicPr>
            <a:picLocks noChangeAspect="1"/>
          </p:cNvPicPr>
          <p:nvPr/>
        </p:nvPicPr>
        <p:blipFill>
          <a:blip r:embed="rId3"/>
          <a:stretch>
            <a:fillRect/>
          </a:stretch>
        </p:blipFill>
        <p:spPr>
          <a:xfrm>
            <a:off x="0" y="2825479"/>
            <a:ext cx="2826217" cy="2826217"/>
          </a:xfrm>
          <a:prstGeom prst="rect">
            <a:avLst/>
          </a:prstGeom>
        </p:spPr>
      </p:pic>
      <p:pic>
        <p:nvPicPr>
          <p:cNvPr id="4" name="Immagine 3">
            <a:extLst>
              <a:ext uri="{FF2B5EF4-FFF2-40B4-BE49-F238E27FC236}">
                <a16:creationId xmlns:a16="http://schemas.microsoft.com/office/drawing/2014/main" id="{BD76CCEE-65D7-4D77-B98B-499E775C6D88}"/>
              </a:ext>
            </a:extLst>
          </p:cNvPr>
          <p:cNvPicPr>
            <a:picLocks noChangeAspect="1"/>
          </p:cNvPicPr>
          <p:nvPr/>
        </p:nvPicPr>
        <p:blipFill>
          <a:blip r:embed="rId4"/>
          <a:stretch>
            <a:fillRect/>
          </a:stretch>
        </p:blipFill>
        <p:spPr>
          <a:xfrm>
            <a:off x="1664901" y="4705587"/>
            <a:ext cx="3859135" cy="2106109"/>
          </a:xfrm>
          <a:prstGeom prst="rect">
            <a:avLst/>
          </a:prstGeom>
        </p:spPr>
      </p:pic>
      <p:pic>
        <p:nvPicPr>
          <p:cNvPr id="5" name="Immagine 4">
            <a:extLst>
              <a:ext uri="{FF2B5EF4-FFF2-40B4-BE49-F238E27FC236}">
                <a16:creationId xmlns:a16="http://schemas.microsoft.com/office/drawing/2014/main" id="{2BCC0D86-8C90-4617-A43A-DBF8DB6200A9}"/>
              </a:ext>
            </a:extLst>
          </p:cNvPr>
          <p:cNvPicPr>
            <a:picLocks noChangeAspect="1"/>
          </p:cNvPicPr>
          <p:nvPr/>
        </p:nvPicPr>
        <p:blipFill>
          <a:blip r:embed="rId5"/>
          <a:stretch>
            <a:fillRect/>
          </a:stretch>
        </p:blipFill>
        <p:spPr>
          <a:xfrm>
            <a:off x="5713606" y="3427605"/>
            <a:ext cx="3430394" cy="3430394"/>
          </a:xfrm>
          <a:prstGeom prst="rect">
            <a:avLst/>
          </a:prstGeom>
        </p:spPr>
      </p:pic>
      <p:pic>
        <p:nvPicPr>
          <p:cNvPr id="10" name="Immagine 9">
            <a:extLst>
              <a:ext uri="{FF2B5EF4-FFF2-40B4-BE49-F238E27FC236}">
                <a16:creationId xmlns:a16="http://schemas.microsoft.com/office/drawing/2014/main" id="{9949DD99-6D23-4E2A-AFFF-2249B2825ED1}"/>
              </a:ext>
            </a:extLst>
          </p:cNvPr>
          <p:cNvPicPr>
            <a:picLocks noChangeAspect="1"/>
          </p:cNvPicPr>
          <p:nvPr/>
        </p:nvPicPr>
        <p:blipFill>
          <a:blip r:embed="rId6"/>
          <a:stretch>
            <a:fillRect/>
          </a:stretch>
        </p:blipFill>
        <p:spPr>
          <a:xfrm>
            <a:off x="5333835" y="146350"/>
            <a:ext cx="3810165" cy="2694807"/>
          </a:xfrm>
          <a:prstGeom prst="rect">
            <a:avLst/>
          </a:prstGeom>
        </p:spPr>
      </p:pic>
    </p:spTree>
    <p:extLst>
      <p:ext uri="{BB962C8B-B14F-4D97-AF65-F5344CB8AC3E}">
        <p14:creationId xmlns:p14="http://schemas.microsoft.com/office/powerpoint/2010/main" val="28610743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asellaDiTesto 2"/>
          <p:cNvSpPr txBox="1">
            <a:spLocks noChangeArrowheads="1"/>
          </p:cNvSpPr>
          <p:nvPr/>
        </p:nvSpPr>
        <p:spPr bwMode="auto">
          <a:xfrm>
            <a:off x="2868613" y="127000"/>
            <a:ext cx="3352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it-IT" altLang="it-IT" sz="6000">
                <a:solidFill>
                  <a:schemeClr val="bg1"/>
                </a:solidFill>
              </a:rPr>
              <a:t>4. PULIZIA</a:t>
            </a:r>
          </a:p>
        </p:txBody>
      </p:sp>
      <p:pic>
        <p:nvPicPr>
          <p:cNvPr id="6" name="Picture 4" descr="rubbi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338263"/>
            <a:ext cx="5308600" cy="387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tangolo 6"/>
          <p:cNvSpPr>
            <a:spLocks noChangeArrowheads="1"/>
          </p:cNvSpPr>
          <p:nvPr/>
        </p:nvSpPr>
        <p:spPr bwMode="auto">
          <a:xfrm>
            <a:off x="0" y="2112963"/>
            <a:ext cx="3810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it-IT" altLang="it-IT" sz="3600" b="1" dirty="0">
                <a:solidFill>
                  <a:srgbClr val="C00000"/>
                </a:solidFill>
              </a:rPr>
              <a:t>IL NOSTRO CORPO PUTROPPO E’ DIVENTATO UNA ……</a:t>
            </a:r>
          </a:p>
        </p:txBody>
      </p:sp>
    </p:spTree>
    <p:extLst>
      <p:ext uri="{BB962C8B-B14F-4D97-AF65-F5344CB8AC3E}">
        <p14:creationId xmlns:p14="http://schemas.microsoft.com/office/powerpoint/2010/main" val="238797145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1000" fill="hold"/>
                                        <p:tgtEl>
                                          <p:spTgt spid="33794"/>
                                        </p:tgtEl>
                                        <p:attrNameLst>
                                          <p:attrName>ppt_w</p:attrName>
                                        </p:attrNameLst>
                                      </p:cBhvr>
                                      <p:tavLst>
                                        <p:tav tm="0">
                                          <p:val>
                                            <p:fltVal val="0"/>
                                          </p:val>
                                        </p:tav>
                                        <p:tav tm="100000">
                                          <p:val>
                                            <p:strVal val="#ppt_w"/>
                                          </p:val>
                                        </p:tav>
                                      </p:tavLst>
                                    </p:anim>
                                    <p:anim calcmode="lin" valueType="num">
                                      <p:cBhvr>
                                        <p:cTn id="8" dur="1000" fill="hold"/>
                                        <p:tgtEl>
                                          <p:spTgt spid="33794"/>
                                        </p:tgtEl>
                                        <p:attrNameLst>
                                          <p:attrName>ppt_h</p:attrName>
                                        </p:attrNameLst>
                                      </p:cBhvr>
                                      <p:tavLst>
                                        <p:tav tm="0">
                                          <p:val>
                                            <p:fltVal val="0"/>
                                          </p:val>
                                        </p:tav>
                                        <p:tav tm="100000">
                                          <p:val>
                                            <p:strVal val="#ppt_h"/>
                                          </p:val>
                                        </p:tav>
                                      </p:tavLst>
                                    </p:anim>
                                    <p:anim calcmode="lin" valueType="num">
                                      <p:cBhvr>
                                        <p:cTn id="9" dur="1000" fill="hold"/>
                                        <p:tgtEl>
                                          <p:spTgt spid="33794"/>
                                        </p:tgtEl>
                                        <p:attrNameLst>
                                          <p:attrName>style.rotation</p:attrName>
                                        </p:attrNameLst>
                                      </p:cBhvr>
                                      <p:tavLst>
                                        <p:tav tm="0">
                                          <p:val>
                                            <p:fltVal val="90"/>
                                          </p:val>
                                        </p:tav>
                                        <p:tav tm="100000">
                                          <p:val>
                                            <p:fltVal val="0"/>
                                          </p:val>
                                        </p:tav>
                                      </p:tavLst>
                                    </p:anim>
                                    <p:animEffect transition="in" filter="fade">
                                      <p:cBhvr>
                                        <p:cTn id="10" dur="1000"/>
                                        <p:tgtEl>
                                          <p:spTgt spid="3379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7"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638175" y="906739"/>
            <a:ext cx="8001000" cy="1425262"/>
          </a:xfrm>
          <a:prstGeom prst="rect">
            <a:avLst/>
          </a:prstGeom>
          <a:solidFill>
            <a:srgbClr val="FFFF00"/>
          </a:solidFill>
        </p:spPr>
        <p:txBody>
          <a:bodyPr wrap="square">
            <a:spAutoFit/>
          </a:bodyPr>
          <a:lstStyle/>
          <a:p>
            <a:pPr algn="ctr"/>
            <a:r>
              <a:rPr lang="it-IT" sz="4331" b="1" dirty="0">
                <a:solidFill>
                  <a:srgbClr val="FF0000"/>
                </a:solidFill>
              </a:rPr>
              <a:t>EPIGENETICA AMBIENTALE: </a:t>
            </a:r>
          </a:p>
          <a:p>
            <a:pPr algn="ctr"/>
            <a:r>
              <a:rPr lang="it-IT" sz="4331" b="1" dirty="0">
                <a:solidFill>
                  <a:srgbClr val="FF0000"/>
                </a:solidFill>
              </a:rPr>
              <a:t>UNO STRESS INGRAVESCENTE</a:t>
            </a:r>
          </a:p>
        </p:txBody>
      </p:sp>
      <p:pic>
        <p:nvPicPr>
          <p:cNvPr id="2" name="Immagine 1">
            <a:extLst>
              <a:ext uri="{FF2B5EF4-FFF2-40B4-BE49-F238E27FC236}">
                <a16:creationId xmlns:a16="http://schemas.microsoft.com/office/drawing/2014/main" id="{A3FC9F71-6E5B-4925-953E-F805478723D5}"/>
              </a:ext>
            </a:extLst>
          </p:cNvPr>
          <p:cNvPicPr>
            <a:picLocks noChangeAspect="1"/>
          </p:cNvPicPr>
          <p:nvPr/>
        </p:nvPicPr>
        <p:blipFill>
          <a:blip r:embed="rId2"/>
          <a:stretch>
            <a:fillRect/>
          </a:stretch>
        </p:blipFill>
        <p:spPr>
          <a:xfrm>
            <a:off x="152400" y="2519362"/>
            <a:ext cx="4419600" cy="2209800"/>
          </a:xfrm>
          <a:prstGeom prst="rect">
            <a:avLst/>
          </a:prstGeom>
        </p:spPr>
      </p:pic>
      <p:pic>
        <p:nvPicPr>
          <p:cNvPr id="7" name="Immagine 6">
            <a:extLst>
              <a:ext uri="{FF2B5EF4-FFF2-40B4-BE49-F238E27FC236}">
                <a16:creationId xmlns:a16="http://schemas.microsoft.com/office/drawing/2014/main" id="{0DC515FB-A5DB-47C8-A436-27B445FBCF34}"/>
              </a:ext>
            </a:extLst>
          </p:cNvPr>
          <p:cNvPicPr>
            <a:picLocks noChangeAspect="1"/>
          </p:cNvPicPr>
          <p:nvPr/>
        </p:nvPicPr>
        <p:blipFill>
          <a:blip r:embed="rId3"/>
          <a:stretch>
            <a:fillRect/>
          </a:stretch>
        </p:blipFill>
        <p:spPr>
          <a:xfrm>
            <a:off x="4943638" y="3552823"/>
            <a:ext cx="4047962" cy="2695575"/>
          </a:xfrm>
          <a:prstGeom prst="rect">
            <a:avLst/>
          </a:prstGeom>
        </p:spPr>
      </p:pic>
    </p:spTree>
    <p:extLst>
      <p:ext uri="{BB962C8B-B14F-4D97-AF65-F5344CB8AC3E}">
        <p14:creationId xmlns:p14="http://schemas.microsoft.com/office/powerpoint/2010/main" val="6888862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5211" y="2246785"/>
            <a:ext cx="1202787" cy="1629442"/>
          </a:xfrm>
          <a:prstGeom prst="rect">
            <a:avLst/>
          </a:prstGeom>
          <a:ln w="28575">
            <a:solidFill>
              <a:srgbClr val="0000FF"/>
            </a:solidFill>
          </a:ln>
        </p:spPr>
      </p:pic>
      <p:pic>
        <p:nvPicPr>
          <p:cNvPr id="5" name="Picture 2" descr="C:\Documents and Settings\Utente\Documenti\+ ERNESTO Doc\- RICERCA\EMBRIOLOGY-DEVELOPMENT\219546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7436" y="2312070"/>
            <a:ext cx="1198337" cy="1498873"/>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6" name="Immagine 5"/>
          <p:cNvPicPr>
            <a:picLocks noChangeAspect="1"/>
          </p:cNvPicPr>
          <p:nvPr/>
        </p:nvPicPr>
        <p:blipFill>
          <a:blip r:embed="rId5"/>
          <a:stretch>
            <a:fillRect/>
          </a:stretch>
        </p:blipFill>
        <p:spPr>
          <a:xfrm>
            <a:off x="2681091" y="4655213"/>
            <a:ext cx="3071975" cy="1501664"/>
          </a:xfrm>
          <a:prstGeom prst="rect">
            <a:avLst/>
          </a:prstGeom>
          <a:solidFill>
            <a:srgbClr val="FFFF00"/>
          </a:solidFill>
          <a:ln w="28575">
            <a:solidFill>
              <a:srgbClr val="0000FF"/>
            </a:solidFill>
          </a:ln>
        </p:spPr>
      </p:pic>
      <p:sp>
        <p:nvSpPr>
          <p:cNvPr id="7" name="Rettangolo con angoli arrotondati 6"/>
          <p:cNvSpPr/>
          <p:nvPr/>
        </p:nvSpPr>
        <p:spPr>
          <a:xfrm flipH="1">
            <a:off x="2809874" y="4826338"/>
            <a:ext cx="515434" cy="19668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sz="825" dirty="0">
                <a:solidFill>
                  <a:srgbClr val="000000"/>
                </a:solidFill>
                <a:latin typeface="Verdana" panose="020B0604030504040204" pitchFamily="34" charset="0"/>
                <a:ea typeface="Verdana" panose="020B0604030504040204" pitchFamily="34" charset="0"/>
                <a:cs typeface="Verdana" panose="020B0604030504040204" pitchFamily="34" charset="0"/>
              </a:rPr>
              <a:t>from</a:t>
            </a:r>
          </a:p>
        </p:txBody>
      </p:sp>
      <p:sp>
        <p:nvSpPr>
          <p:cNvPr id="8" name="Rettangolo con angoli arrotondati 7"/>
          <p:cNvSpPr/>
          <p:nvPr/>
        </p:nvSpPr>
        <p:spPr>
          <a:xfrm>
            <a:off x="3705405" y="5048666"/>
            <a:ext cx="327076" cy="137160"/>
          </a:xfrm>
          <a:prstGeom prst="roundRect">
            <a:avLst/>
          </a:prstGeom>
          <a:solidFill>
            <a:schemeClr val="bg2">
              <a:lumMod val="60000"/>
              <a:lumOff val="4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sz="825" b="1" dirty="0">
                <a:solidFill>
                  <a:srgbClr val="000000"/>
                </a:solidFill>
                <a:latin typeface="Verdana" panose="020B0604030504040204" pitchFamily="34" charset="0"/>
                <a:ea typeface="Verdana" panose="020B0604030504040204" pitchFamily="34" charset="0"/>
                <a:cs typeface="Verdana" panose="020B0604030504040204" pitchFamily="34" charset="0"/>
              </a:rPr>
              <a:t>to</a:t>
            </a:r>
          </a:p>
        </p:txBody>
      </p:sp>
      <p:sp>
        <p:nvSpPr>
          <p:cNvPr id="10" name="Rettangolo 9"/>
          <p:cNvSpPr/>
          <p:nvPr/>
        </p:nvSpPr>
        <p:spPr>
          <a:xfrm>
            <a:off x="5211" y="1066149"/>
            <a:ext cx="6740403" cy="261610"/>
          </a:xfrm>
          <a:prstGeom prst="rect">
            <a:avLst/>
          </a:prstGeom>
          <a:solidFill>
            <a:schemeClr val="bg1"/>
          </a:solidFill>
          <a:ln w="38100">
            <a:solidFill>
              <a:srgbClr val="0000FF"/>
            </a:solidFill>
          </a:ln>
        </p:spPr>
        <p:txBody>
          <a:bodyPr wrap="square">
            <a:spAutoFit/>
          </a:bodyPr>
          <a:lstStyle/>
          <a:p>
            <a:pPr>
              <a:defRPr/>
            </a:pPr>
            <a:r>
              <a:rPr lang="en-US" sz="1100" b="1" dirty="0">
                <a:solidFill>
                  <a:srgbClr val="000000"/>
                </a:solidFill>
                <a:latin typeface="Calibri" panose="020F0502020204030204" pitchFamily="34" charset="0"/>
                <a:ea typeface="Calibri" panose="020F0502020204030204" pitchFamily="34" charset="0"/>
              </a:rPr>
              <a:t>Evolution of DOHaD: the impact of environmental hazards on the origins of current “pandemics”</a:t>
            </a:r>
            <a:endParaRPr lang="it-IT" sz="1100" dirty="0">
              <a:solidFill>
                <a:srgbClr val="000000"/>
              </a:solidFill>
              <a:latin typeface="Calibri" panose="020F0502020204030204" pitchFamily="34" charset="0"/>
              <a:ea typeface="Calibri" panose="020F0502020204030204" pitchFamily="34" charset="0"/>
            </a:endParaRPr>
          </a:p>
        </p:txBody>
      </p:sp>
      <p:pic>
        <p:nvPicPr>
          <p:cNvPr id="11" name="Picture 3" descr="evoluzioneobesità"/>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3190" y="375902"/>
            <a:ext cx="2252888" cy="1513133"/>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12" name="Freccia a destra 11"/>
          <p:cNvSpPr/>
          <p:nvPr/>
        </p:nvSpPr>
        <p:spPr>
          <a:xfrm>
            <a:off x="3337771" y="4988729"/>
            <a:ext cx="297123" cy="68580"/>
          </a:xfrm>
          <a:prstGeom prst="rightArrow">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t-IT" sz="1350">
              <a:solidFill>
                <a:srgbClr val="FFFFFF"/>
              </a:solidFill>
            </a:endParaRPr>
          </a:p>
        </p:txBody>
      </p:sp>
      <p:sp>
        <p:nvSpPr>
          <p:cNvPr id="13" name="Rettangolo 12">
            <a:extLst>
              <a:ext uri="{FF2B5EF4-FFF2-40B4-BE49-F238E27FC236}">
                <a16:creationId xmlns:a16="http://schemas.microsoft.com/office/drawing/2014/main" id="{13CE6408-A1E9-49C0-8DD8-2B048FA4E0FE}"/>
              </a:ext>
            </a:extLst>
          </p:cNvPr>
          <p:cNvSpPr/>
          <p:nvPr/>
        </p:nvSpPr>
        <p:spPr>
          <a:xfrm>
            <a:off x="33787" y="4423429"/>
            <a:ext cx="2486170" cy="1754326"/>
          </a:xfrm>
          <a:prstGeom prst="rect">
            <a:avLst/>
          </a:prstGeom>
          <a:solidFill>
            <a:schemeClr val="bg1"/>
          </a:solidFill>
          <a:ln w="28575">
            <a:solidFill>
              <a:srgbClr val="3333FF"/>
            </a:solidFill>
          </a:ln>
        </p:spPr>
        <p:txBody>
          <a:bodyPr wrap="square">
            <a:spAutoFit/>
          </a:bodyPr>
          <a:lstStyle/>
          <a:p>
            <a:pPr algn="just">
              <a:defRPr/>
            </a:pPr>
            <a:r>
              <a:rPr lang="en-GB" sz="900" dirty="0">
                <a:solidFill>
                  <a:prstClr val="black"/>
                </a:solidFill>
                <a:highlight>
                  <a:srgbClr val="FFFF00"/>
                </a:highlight>
                <a:ea typeface="Times New Roman" panose="02020603050405020304" pitchFamily="18" charset="0"/>
                <a:cs typeface="Arial" panose="020B0604020202020204" pitchFamily="34" charset="0"/>
              </a:rPr>
              <a:t>It has been well known for many years that </a:t>
            </a:r>
            <a:r>
              <a:rPr lang="en-GB" sz="900" b="1" dirty="0">
                <a:solidFill>
                  <a:prstClr val="black"/>
                </a:solidFill>
                <a:highlight>
                  <a:srgbClr val="FFFF00"/>
                </a:highlight>
                <a:ea typeface="Times New Roman" panose="02020603050405020304" pitchFamily="18" charset="0"/>
                <a:cs typeface="Arial" panose="020B0604020202020204" pitchFamily="34" charset="0"/>
              </a:rPr>
              <a:t>prenatal life is not fully protected</a:t>
            </a:r>
            <a:r>
              <a:rPr lang="en-GB" sz="900" dirty="0">
                <a:solidFill>
                  <a:prstClr val="black"/>
                </a:solidFill>
                <a:highlight>
                  <a:srgbClr val="FFFF00"/>
                </a:highlight>
                <a:ea typeface="Times New Roman" panose="02020603050405020304" pitchFamily="18" charset="0"/>
                <a:cs typeface="Arial" panose="020B0604020202020204" pitchFamily="34" charset="0"/>
              </a:rPr>
              <a:t> in the uterine microenvironment. </a:t>
            </a:r>
            <a:r>
              <a:rPr lang="en-US" sz="900" b="1" dirty="0">
                <a:solidFill>
                  <a:prstClr val="black"/>
                </a:solidFill>
                <a:highlight>
                  <a:srgbClr val="FFFF00"/>
                </a:highlight>
                <a:ea typeface="Times New Roman" panose="02020603050405020304" pitchFamily="18" charset="0"/>
                <a:cs typeface="Arial" panose="020B0604020202020204" pitchFamily="34" charset="0"/>
              </a:rPr>
              <a:t>But only over the last decade </a:t>
            </a:r>
            <a:r>
              <a:rPr lang="en-US" sz="900" dirty="0">
                <a:solidFill>
                  <a:prstClr val="black"/>
                </a:solidFill>
                <a:ea typeface="Times New Roman" panose="02020603050405020304" pitchFamily="18" charset="0"/>
                <a:cs typeface="Arial" panose="020B0604020202020204" pitchFamily="34" charset="0"/>
              </a:rPr>
              <a:t>we have been </a:t>
            </a:r>
            <a:r>
              <a:rPr lang="en-US" sz="900" dirty="0">
                <a:solidFill>
                  <a:prstClr val="black"/>
                </a:solidFill>
                <a:highlight>
                  <a:srgbClr val="FFFF00"/>
                </a:highlight>
                <a:ea typeface="Times New Roman" panose="02020603050405020304" pitchFamily="18" charset="0"/>
                <a:cs typeface="Arial" panose="020B0604020202020204" pitchFamily="34" charset="0"/>
              </a:rPr>
              <a:t>focusing on mechanisms and modalities of </a:t>
            </a:r>
            <a:r>
              <a:rPr lang="en-US" sz="900" b="1" dirty="0">
                <a:solidFill>
                  <a:prstClr val="black"/>
                </a:solidFill>
                <a:highlight>
                  <a:srgbClr val="FFFF00"/>
                </a:highlight>
                <a:ea typeface="Times New Roman" panose="02020603050405020304" pitchFamily="18" charset="0"/>
                <a:cs typeface="Arial" panose="020B0604020202020204" pitchFamily="34" charset="0"/>
              </a:rPr>
              <a:t>maternal and </a:t>
            </a:r>
            <a:r>
              <a:rPr lang="en-US" sz="900" b="1" dirty="0" err="1">
                <a:solidFill>
                  <a:prstClr val="black"/>
                </a:solidFill>
                <a:highlight>
                  <a:srgbClr val="FFFF00"/>
                </a:highlight>
                <a:ea typeface="Times New Roman" panose="02020603050405020304" pitchFamily="18" charset="0"/>
                <a:cs typeface="Arial" panose="020B0604020202020204" pitchFamily="34" charset="0"/>
              </a:rPr>
              <a:t>foetal</a:t>
            </a:r>
            <a:r>
              <a:rPr lang="en-US" sz="900" b="1" dirty="0">
                <a:solidFill>
                  <a:prstClr val="black"/>
                </a:solidFill>
                <a:highlight>
                  <a:srgbClr val="FFFF00"/>
                </a:highlight>
                <a:ea typeface="Times New Roman" panose="02020603050405020304" pitchFamily="18" charset="0"/>
                <a:cs typeface="Arial" panose="020B0604020202020204" pitchFamily="34" charset="0"/>
              </a:rPr>
              <a:t> exposure</a:t>
            </a:r>
            <a:r>
              <a:rPr lang="en-US" sz="900" dirty="0">
                <a:solidFill>
                  <a:prstClr val="black"/>
                </a:solidFill>
                <a:highlight>
                  <a:srgbClr val="FFFF00"/>
                </a:highlight>
                <a:ea typeface="Times New Roman" panose="02020603050405020304" pitchFamily="18" charset="0"/>
                <a:cs typeface="Arial" panose="020B0604020202020204" pitchFamily="34" charset="0"/>
              </a:rPr>
              <a:t> </a:t>
            </a:r>
            <a:r>
              <a:rPr lang="en-US" sz="900" dirty="0">
                <a:solidFill>
                  <a:prstClr val="black"/>
                </a:solidFill>
                <a:ea typeface="Times New Roman" panose="02020603050405020304" pitchFamily="18" charset="0"/>
                <a:cs typeface="Arial" panose="020B0604020202020204" pitchFamily="34" charset="0"/>
              </a:rPr>
              <a:t>to an impressive range of chemicals (</a:t>
            </a:r>
            <a:r>
              <a:rPr lang="en-US" sz="900" dirty="0" err="1">
                <a:solidFill>
                  <a:prstClr val="black"/>
                </a:solidFill>
                <a:ea typeface="Times New Roman" panose="02020603050405020304" pitchFamily="18" charset="0"/>
                <a:cs typeface="Arial" panose="020B0604020202020204" pitchFamily="34" charset="0"/>
              </a:rPr>
              <a:t>eg</a:t>
            </a:r>
            <a:r>
              <a:rPr lang="en-US" sz="900" dirty="0">
                <a:solidFill>
                  <a:prstClr val="black"/>
                </a:solidFill>
                <a:ea typeface="Times New Roman" panose="02020603050405020304" pitchFamily="18" charset="0"/>
                <a:cs typeface="Arial" panose="020B0604020202020204" pitchFamily="34" charset="0"/>
              </a:rPr>
              <a:t> .: endocrine disruptors) , physical factors (</a:t>
            </a:r>
            <a:r>
              <a:rPr lang="en-US" sz="900" dirty="0" err="1">
                <a:solidFill>
                  <a:prstClr val="black"/>
                </a:solidFill>
                <a:ea typeface="Times New Roman" panose="02020603050405020304" pitchFamily="18" charset="0"/>
                <a:cs typeface="Arial" panose="020B0604020202020204" pitchFamily="34" charset="0"/>
              </a:rPr>
              <a:t>eg</a:t>
            </a:r>
            <a:r>
              <a:rPr lang="en-US" sz="900" dirty="0">
                <a:solidFill>
                  <a:prstClr val="black"/>
                </a:solidFill>
                <a:ea typeface="Times New Roman" panose="02020603050405020304" pitchFamily="18" charset="0"/>
                <a:cs typeface="Arial" panose="020B0604020202020204" pitchFamily="34" charset="0"/>
              </a:rPr>
              <a:t> .:EMFs)  and biological agents (</a:t>
            </a:r>
            <a:r>
              <a:rPr lang="en-US" sz="900" dirty="0" err="1">
                <a:solidFill>
                  <a:prstClr val="black"/>
                </a:solidFill>
                <a:ea typeface="Times New Roman" panose="02020603050405020304" pitchFamily="18" charset="0"/>
                <a:cs typeface="Arial" panose="020B0604020202020204" pitchFamily="34" charset="0"/>
              </a:rPr>
              <a:t>eg</a:t>
            </a:r>
            <a:r>
              <a:rPr lang="en-US" sz="900" dirty="0">
                <a:solidFill>
                  <a:prstClr val="black"/>
                </a:solidFill>
                <a:ea typeface="Times New Roman" panose="02020603050405020304" pitchFamily="18" charset="0"/>
                <a:cs typeface="Arial" panose="020B0604020202020204" pitchFamily="34" charset="0"/>
              </a:rPr>
              <a:t> .: viruses) </a:t>
            </a:r>
            <a:r>
              <a:rPr lang="en-US" sz="900" b="1" dirty="0">
                <a:solidFill>
                  <a:prstClr val="black"/>
                </a:solidFill>
                <a:highlight>
                  <a:srgbClr val="FFFF00"/>
                </a:highlight>
                <a:ea typeface="Times New Roman" panose="02020603050405020304" pitchFamily="18" charset="0"/>
                <a:cs typeface="Arial" panose="020B0604020202020204" pitchFamily="34" charset="0"/>
              </a:rPr>
              <a:t>able to induce potentially adaptive and predictive epigenetic changes in the embryo-fetal genome, thus interfering with the programming of tissues and organs in an often irreversible way. </a:t>
            </a:r>
            <a:endParaRPr lang="it-IT" sz="900" b="1" dirty="0">
              <a:solidFill>
                <a:prstClr val="black"/>
              </a:solidFill>
              <a:highlight>
                <a:srgbClr val="FFFF00"/>
              </a:highlight>
              <a:ea typeface="Times New Roman" panose="02020603050405020304" pitchFamily="18" charset="0"/>
              <a:cs typeface="Arial" panose="020B0604020202020204" pitchFamily="34" charset="0"/>
            </a:endParaRPr>
          </a:p>
        </p:txBody>
      </p:sp>
      <p:sp>
        <p:nvSpPr>
          <p:cNvPr id="2" name="Rectangle 1">
            <a:extLst>
              <a:ext uri="{FF2B5EF4-FFF2-40B4-BE49-F238E27FC236}">
                <a16:creationId xmlns:a16="http://schemas.microsoft.com/office/drawing/2014/main" id="{5C295633-19F8-4268-B9D7-35755431264F}"/>
              </a:ext>
            </a:extLst>
          </p:cNvPr>
          <p:cNvSpPr>
            <a:spLocks noChangeArrowheads="1"/>
          </p:cNvSpPr>
          <p:nvPr/>
        </p:nvSpPr>
        <p:spPr bwMode="auto">
          <a:xfrm>
            <a:off x="-7611" y="52463"/>
            <a:ext cx="6763389" cy="923330"/>
          </a:xfrm>
          <a:prstGeom prst="rect">
            <a:avLst/>
          </a:prstGeom>
          <a:solidFill>
            <a:schemeClr val="accent6">
              <a:lumMod val="20000"/>
              <a:lumOff val="80000"/>
            </a:schemeClr>
          </a:solidFill>
          <a:ln w="57150">
            <a:solidFill>
              <a:srgbClr val="C00000"/>
            </a:solid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it-IT" altLang="it-IT" b="1" i="0" u="none" strike="noStrike" cap="none" normalizeH="0" baseline="0" dirty="0">
                <a:ln>
                  <a:noFill/>
                </a:ln>
                <a:solidFill>
                  <a:srgbClr val="C00000"/>
                </a:solidFill>
                <a:effectLst/>
                <a:latin typeface="Arial Unicode MS"/>
              </a:rPr>
              <a:t>Evoluzione del </a:t>
            </a:r>
            <a:r>
              <a:rPr kumimoji="0" lang="it-IT" altLang="it-IT" b="1" i="0" u="none" strike="noStrike" cap="none" normalizeH="0" baseline="0" dirty="0" err="1">
                <a:ln>
                  <a:noFill/>
                </a:ln>
                <a:solidFill>
                  <a:srgbClr val="C00000"/>
                </a:solidFill>
                <a:effectLst/>
                <a:latin typeface="Arial Unicode MS"/>
              </a:rPr>
              <a:t>DOHaD</a:t>
            </a:r>
            <a:r>
              <a:rPr kumimoji="0" lang="it-IT" altLang="it-IT" b="1" i="0" u="none" strike="noStrike" cap="none" normalizeH="0" baseline="0" dirty="0">
                <a:ln>
                  <a:noFill/>
                </a:ln>
                <a:solidFill>
                  <a:srgbClr val="C00000"/>
                </a:solidFill>
                <a:effectLst/>
                <a:latin typeface="Arial Unicode MS"/>
              </a:rPr>
              <a:t> </a:t>
            </a:r>
            <a:r>
              <a:rPr kumimoji="0" lang="it-IT" altLang="it-IT" b="1" i="0" u="none" strike="noStrike" cap="none" normalizeH="0" baseline="0" dirty="0">
                <a:ln>
                  <a:noFill/>
                </a:ln>
                <a:effectLst/>
                <a:latin typeface="Arial Unicode MS"/>
              </a:rPr>
              <a:t>(</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Developmental</a:t>
            </a:r>
            <a:r>
              <a:rPr lang="it-IT" b="1" i="1" dirty="0">
                <a:effectLst/>
                <a:latin typeface="Calibri" panose="020F0502020204030204" pitchFamily="34" charset="0"/>
                <a:ea typeface="Calibri" panose="020F0502020204030204" pitchFamily="34" charset="0"/>
                <a:cs typeface="Times New Roman" panose="02020603050405020304" pitchFamily="18" charset="0"/>
              </a:rPr>
              <a:t> </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Origins</a:t>
            </a:r>
            <a:r>
              <a:rPr lang="it-IT" b="1" i="1" dirty="0">
                <a:effectLst/>
                <a:latin typeface="Calibri" panose="020F0502020204030204" pitchFamily="34" charset="0"/>
                <a:ea typeface="Calibri" panose="020F0502020204030204" pitchFamily="34" charset="0"/>
                <a:cs typeface="Times New Roman" panose="02020603050405020304" pitchFamily="18" charset="0"/>
              </a:rPr>
              <a:t> of </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Health</a:t>
            </a:r>
            <a:r>
              <a:rPr lang="it-IT" b="1" i="1" dirty="0">
                <a:effectLst/>
                <a:latin typeface="Calibri" panose="020F0502020204030204" pitchFamily="34" charset="0"/>
                <a:ea typeface="Calibri" panose="020F0502020204030204" pitchFamily="34" charset="0"/>
                <a:cs typeface="Times New Roman" panose="02020603050405020304" pitchFamily="18" charset="0"/>
              </a:rPr>
              <a:t> and </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Desease</a:t>
            </a:r>
            <a:r>
              <a:rPr lang="it-IT" b="1" dirty="0">
                <a:effectLst/>
                <a:latin typeface="Calibri" panose="020F0502020204030204" pitchFamily="34" charset="0"/>
                <a:ea typeface="Calibri" panose="020F0502020204030204" pitchFamily="34" charset="0"/>
                <a:cs typeface="Times New Roman" panose="02020603050405020304" pitchFamily="18" charset="0"/>
              </a:rPr>
              <a:t>)</a:t>
            </a:r>
            <a:r>
              <a:rPr kumimoji="0" lang="it-IT" altLang="it-IT" b="1" i="0" u="none" strike="noStrike" cap="none" normalizeH="0" baseline="0" dirty="0">
                <a:ln>
                  <a:noFill/>
                </a:ln>
                <a:solidFill>
                  <a:srgbClr val="C00000"/>
                </a:solidFill>
                <a:effectLst/>
                <a:latin typeface="Arial Unicode MS"/>
              </a:rPr>
              <a:t>: l'impatto dei rischi ambientali sulle origini delle attuali "pandemie"</a:t>
            </a:r>
            <a:r>
              <a:rPr kumimoji="0" lang="it-IT" altLang="it-IT" b="1" i="0" u="none" strike="noStrike" cap="none" normalizeH="0" baseline="0" dirty="0">
                <a:ln>
                  <a:noFill/>
                </a:ln>
                <a:solidFill>
                  <a:srgbClr val="C00000"/>
                </a:solidFill>
                <a:effectLst/>
              </a:rPr>
              <a:t> </a:t>
            </a:r>
            <a:endParaRPr kumimoji="0" lang="it-IT" altLang="it-IT" b="1" i="0" u="none" strike="noStrike" cap="none" normalizeH="0" baseline="0" dirty="0">
              <a:ln>
                <a:noFill/>
              </a:ln>
              <a:solidFill>
                <a:srgbClr val="C00000"/>
              </a:solidFill>
              <a:effectLst/>
              <a:latin typeface="Arial" panose="020B0604020202020204" pitchFamily="34" charset="0"/>
            </a:endParaRPr>
          </a:p>
        </p:txBody>
      </p:sp>
      <p:sp>
        <p:nvSpPr>
          <p:cNvPr id="14" name="Rectangle 2">
            <a:extLst>
              <a:ext uri="{FF2B5EF4-FFF2-40B4-BE49-F238E27FC236}">
                <a16:creationId xmlns:a16="http://schemas.microsoft.com/office/drawing/2014/main" id="{FCF702F3-90CB-43BF-8119-AD7D4A5C2295}"/>
              </a:ext>
            </a:extLst>
          </p:cNvPr>
          <p:cNvSpPr>
            <a:spLocks noChangeArrowheads="1"/>
          </p:cNvSpPr>
          <p:nvPr/>
        </p:nvSpPr>
        <p:spPr bwMode="auto">
          <a:xfrm>
            <a:off x="1296071" y="1972406"/>
            <a:ext cx="6362029" cy="2308324"/>
          </a:xfrm>
          <a:prstGeom prst="rect">
            <a:avLst/>
          </a:prstGeom>
          <a:solidFill>
            <a:srgbClr val="FFFF00"/>
          </a:solidFill>
          <a:ln w="57150">
            <a:solidFill>
              <a:srgbClr val="0070C0"/>
            </a:solid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600" b="0" i="0" u="none" strike="noStrike" cap="none" normalizeH="0" baseline="0" dirty="0">
                <a:ln>
                  <a:noFill/>
                </a:ln>
                <a:solidFill>
                  <a:schemeClr val="tx1"/>
                </a:solidFill>
                <a:effectLst/>
                <a:latin typeface="Arial Unicode MS"/>
              </a:rPr>
              <a:t>È noto da molti anni che </a:t>
            </a:r>
            <a:r>
              <a:rPr kumimoji="0" lang="it-IT" altLang="it-IT" sz="1600" b="1" i="0" u="none" strike="noStrike" cap="none" normalizeH="0" baseline="0" dirty="0">
                <a:ln>
                  <a:noFill/>
                </a:ln>
                <a:solidFill>
                  <a:schemeClr val="tx1"/>
                </a:solidFill>
                <a:effectLst/>
                <a:latin typeface="Arial Unicode MS"/>
              </a:rPr>
              <a:t>la vita prenatale non è completamente protetta </a:t>
            </a:r>
            <a:r>
              <a:rPr kumimoji="0" lang="it-IT" altLang="it-IT" sz="1600" b="0" i="0" u="none" strike="noStrike" cap="none" normalizeH="0" baseline="0" dirty="0">
                <a:ln>
                  <a:noFill/>
                </a:ln>
                <a:solidFill>
                  <a:schemeClr val="tx1"/>
                </a:solidFill>
                <a:effectLst/>
                <a:latin typeface="Arial Unicode MS"/>
              </a:rPr>
              <a:t>nel microambiente uterino. </a:t>
            </a:r>
            <a:r>
              <a:rPr kumimoji="0" lang="it-IT" altLang="it-IT" sz="1600" b="1" i="0" u="none" strike="noStrike" cap="none" normalizeH="0" baseline="0" dirty="0">
                <a:ln>
                  <a:noFill/>
                </a:ln>
                <a:solidFill>
                  <a:schemeClr val="tx1"/>
                </a:solidFill>
                <a:effectLst/>
                <a:latin typeface="Arial Unicode MS"/>
              </a:rPr>
              <a:t>Ma solo nell'ultimo decennio </a:t>
            </a:r>
            <a:r>
              <a:rPr kumimoji="0" lang="it-IT" altLang="it-IT" sz="1600" b="0" i="0" u="none" strike="noStrike" cap="none" normalizeH="0" baseline="0" dirty="0">
                <a:ln>
                  <a:noFill/>
                </a:ln>
                <a:solidFill>
                  <a:schemeClr val="tx1"/>
                </a:solidFill>
                <a:effectLst/>
                <a:latin typeface="Arial Unicode MS"/>
              </a:rPr>
              <a:t>ci siamo concentrati sui meccanismi e le modalità di </a:t>
            </a:r>
            <a:r>
              <a:rPr kumimoji="0" lang="it-IT" altLang="it-IT" sz="1600" b="1" i="0" u="none" strike="noStrike" cap="none" normalizeH="0" baseline="0" dirty="0">
                <a:ln>
                  <a:noFill/>
                </a:ln>
                <a:solidFill>
                  <a:schemeClr val="tx1"/>
                </a:solidFill>
                <a:effectLst/>
                <a:latin typeface="Arial Unicode MS"/>
              </a:rPr>
              <a:t>esposizione materna e fetale</a:t>
            </a:r>
            <a:r>
              <a:rPr kumimoji="0" lang="it-IT" altLang="it-IT" sz="1600" b="0" i="0" u="none" strike="noStrike" cap="none" normalizeH="0" baseline="0" dirty="0">
                <a:ln>
                  <a:noFill/>
                </a:ln>
                <a:solidFill>
                  <a:schemeClr val="tx1"/>
                </a:solidFill>
                <a:effectLst/>
                <a:latin typeface="Arial Unicode MS"/>
              </a:rPr>
              <a:t> a una gamma impressionante di sostanze chimiche (es .: interferenti endocrini), fattori fisici (es .: CEM) e agenti biologici  (es .: virus) </a:t>
            </a:r>
            <a:r>
              <a:rPr kumimoji="0" lang="it-IT" altLang="it-IT" sz="1600" b="1" i="0" u="none" strike="noStrike" cap="none" normalizeH="0" baseline="0" dirty="0">
                <a:ln>
                  <a:noFill/>
                </a:ln>
                <a:solidFill>
                  <a:schemeClr val="tx1"/>
                </a:solidFill>
                <a:effectLst/>
                <a:latin typeface="Arial Unicode MS"/>
              </a:rPr>
              <a:t>in grado di indurre modificazioni epigenetiche potenzialmente adattive e predittive nel genoma embrio-fetale, interferendo così con la programmazione di tessuti e organi in modo spesso irreversibile.</a:t>
            </a:r>
            <a:endParaRPr kumimoji="0" lang="it-IT" altLang="it-IT" sz="1800" b="1" i="0" u="none" strike="noStrike" cap="none" normalizeH="0" baseline="0" dirty="0">
              <a:ln>
                <a:noFill/>
              </a:ln>
              <a:solidFill>
                <a:schemeClr val="tx1"/>
              </a:solidFill>
              <a:effectLst/>
              <a:latin typeface="Arial" panose="020B0604020202020204" pitchFamily="34" charset="0"/>
            </a:endParaRPr>
          </a:p>
        </p:txBody>
      </p:sp>
      <p:sp>
        <p:nvSpPr>
          <p:cNvPr id="18" name="CasellaDiTesto 17">
            <a:extLst>
              <a:ext uri="{FF2B5EF4-FFF2-40B4-BE49-F238E27FC236}">
                <a16:creationId xmlns:a16="http://schemas.microsoft.com/office/drawing/2014/main" id="{4ABFB7B3-9CBF-4234-A27E-6FA69422ACDF}"/>
              </a:ext>
            </a:extLst>
          </p:cNvPr>
          <p:cNvSpPr txBox="1"/>
          <p:nvPr/>
        </p:nvSpPr>
        <p:spPr>
          <a:xfrm>
            <a:off x="5891374" y="4402201"/>
            <a:ext cx="3196013" cy="1754326"/>
          </a:xfrm>
          <a:prstGeom prst="rect">
            <a:avLst/>
          </a:prstGeom>
          <a:solidFill>
            <a:schemeClr val="accent4">
              <a:lumMod val="20000"/>
              <a:lumOff val="80000"/>
            </a:schemeClr>
          </a:solidFill>
          <a:ln w="57150">
            <a:solidFill>
              <a:srgbClr val="C00000"/>
            </a:solidFill>
          </a:ln>
        </p:spPr>
        <p:txBody>
          <a:bodyPr wrap="square">
            <a:spAutoFit/>
          </a:bodyPr>
          <a:lstStyle/>
          <a:p>
            <a:pPr algn="just"/>
            <a:r>
              <a:rPr lang="it-IT" sz="1800" dirty="0">
                <a:effectLst/>
                <a:latin typeface="Calibri" panose="020F0502020204030204" pitchFamily="34" charset="0"/>
                <a:ea typeface="Calibri" panose="020F0502020204030204" pitchFamily="34" charset="0"/>
                <a:cs typeface="Times New Roman" panose="02020603050405020304" pitchFamily="18" charset="0"/>
              </a:rPr>
              <a:t>ogni patologia e in generale la salute vanno interpretate come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il modificarsi nel tempo di un programma iniziale </a:t>
            </a:r>
            <a:r>
              <a:rPr lang="it-IT" sz="1800" dirty="0">
                <a:effectLst/>
                <a:latin typeface="Calibri" panose="020F0502020204030204" pitchFamily="34" charset="0"/>
                <a:ea typeface="Calibri" panose="020F0502020204030204" pitchFamily="34" charset="0"/>
                <a:cs typeface="Times New Roman" panose="02020603050405020304" pitchFamily="18" charset="0"/>
              </a:rPr>
              <a:t>che si forma in ciascun individuo durante il suo periodo di sviluppo. </a:t>
            </a:r>
          </a:p>
        </p:txBody>
      </p:sp>
    </p:spTree>
    <p:extLst>
      <p:ext uri="{BB962C8B-B14F-4D97-AF65-F5344CB8AC3E}">
        <p14:creationId xmlns:p14="http://schemas.microsoft.com/office/powerpoint/2010/main" val="274672547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7" name="Group 2"/>
          <p:cNvGrpSpPr>
            <a:grpSpLocks/>
          </p:cNvGrpSpPr>
          <p:nvPr/>
        </p:nvGrpSpPr>
        <p:grpSpPr bwMode="auto">
          <a:xfrm>
            <a:off x="17009" y="842154"/>
            <a:ext cx="9144000" cy="5263243"/>
            <a:chOff x="158" y="1207"/>
            <a:chExt cx="5306" cy="2789"/>
          </a:xfrm>
        </p:grpSpPr>
        <p:pic>
          <p:nvPicPr>
            <p:cNvPr id="5735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 y="1207"/>
              <a:ext cx="5307" cy="2790"/>
            </a:xfrm>
            <a:prstGeom prst="rect">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pic>
        <p:sp>
          <p:nvSpPr>
            <p:cNvPr id="57358" name="Text Box 4"/>
            <p:cNvSpPr txBox="1">
              <a:spLocks noChangeArrowheads="1"/>
            </p:cNvSpPr>
            <p:nvPr/>
          </p:nvSpPr>
          <p:spPr bwMode="auto">
            <a:xfrm>
              <a:off x="158" y="1207"/>
              <a:ext cx="5307" cy="2790"/>
            </a:xfrm>
            <a:prstGeom prst="rect">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it-IT" altLang="it-IT" sz="1350" kern="0" dirty="0">
                <a:solidFill>
                  <a:prstClr val="black"/>
                </a:solidFill>
                <a:latin typeface="Calibri" panose="020F0502020204030204" pitchFamily="34" charset="0"/>
              </a:endParaRPr>
            </a:p>
          </p:txBody>
        </p:sp>
      </p:grpSp>
      <p:sp>
        <p:nvSpPr>
          <p:cNvPr id="57346" name="Text Box 1"/>
          <p:cNvSpPr txBox="1">
            <a:spLocks noChangeArrowheads="1"/>
          </p:cNvSpPr>
          <p:nvPr/>
        </p:nvSpPr>
        <p:spPr bwMode="auto">
          <a:xfrm>
            <a:off x="5710586" y="857260"/>
            <a:ext cx="3433421" cy="640556"/>
          </a:xfrm>
          <a:prstGeom prst="rect">
            <a:avLst/>
          </a:prstGeom>
          <a:solidFill>
            <a:srgbClr val="000000"/>
          </a:solidFill>
          <a:ln w="9360">
            <a:solidFill>
              <a:srgbClr val="FFFF00"/>
            </a:solidFill>
            <a:miter lim="800000"/>
            <a:headEnd/>
            <a:tailEnd/>
          </a:ln>
        </p:spPr>
        <p:txBody>
          <a:bodyPr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875" b="1" kern="0" dirty="0">
                <a:solidFill>
                  <a:srgbClr val="FFFFFF"/>
                </a:solidFill>
                <a:latin typeface="Calibri" panose="020F0502020204030204" pitchFamily="34" charset="0"/>
              </a:rPr>
              <a:t>The</a:t>
            </a:r>
            <a:r>
              <a:rPr lang="it-IT" altLang="it-IT" sz="1875" b="1" kern="0" dirty="0">
                <a:solidFill>
                  <a:srgbClr val="000000"/>
                </a:solidFill>
                <a:latin typeface="Calibri" panose="020F0502020204030204" pitchFamily="34" charset="0"/>
              </a:rPr>
              <a:t> </a:t>
            </a:r>
            <a:r>
              <a:rPr lang="it-IT" altLang="it-IT" sz="1875" b="1" kern="0" dirty="0" err="1">
                <a:solidFill>
                  <a:srgbClr val="FFFF00"/>
                </a:solidFill>
                <a:latin typeface="Calibri" panose="020F0502020204030204" pitchFamily="34" charset="0"/>
              </a:rPr>
              <a:t>gift</a:t>
            </a:r>
            <a:r>
              <a:rPr lang="it-IT" altLang="it-IT" sz="1875" b="1" kern="0" dirty="0">
                <a:solidFill>
                  <a:srgbClr val="FFFF00"/>
                </a:solidFill>
                <a:latin typeface="Calibri" panose="020F0502020204030204" pitchFamily="34" charset="0"/>
              </a:rPr>
              <a:t> </a:t>
            </a:r>
            <a:r>
              <a:rPr lang="it-IT" altLang="it-IT" sz="1875" b="1" kern="0" dirty="0" err="1">
                <a:solidFill>
                  <a:srgbClr val="FFFF00"/>
                </a:solidFill>
                <a:latin typeface="Calibri" panose="020F0502020204030204" pitchFamily="34" charset="0"/>
              </a:rPr>
              <a:t>our</a:t>
            </a:r>
            <a:r>
              <a:rPr lang="it-IT" altLang="it-IT" sz="1875" b="1" kern="0" dirty="0">
                <a:solidFill>
                  <a:srgbClr val="FFFF00"/>
                </a:solidFill>
                <a:latin typeface="Calibri" panose="020F0502020204030204" pitchFamily="34" charset="0"/>
              </a:rPr>
              <a:t> </a:t>
            </a:r>
            <a:r>
              <a:rPr lang="it-IT" altLang="it-IT" sz="1875" b="1" kern="0" dirty="0" err="1">
                <a:solidFill>
                  <a:srgbClr val="FFFF00"/>
                </a:solidFill>
                <a:latin typeface="Calibri" panose="020F0502020204030204" pitchFamily="34" charset="0"/>
              </a:rPr>
              <a:t>mothers</a:t>
            </a:r>
            <a:r>
              <a:rPr lang="it-IT" altLang="it-IT" sz="1875" b="1" kern="0" dirty="0">
                <a:solidFill>
                  <a:srgbClr val="000000"/>
                </a:solidFill>
                <a:latin typeface="Calibri" panose="020F0502020204030204" pitchFamily="34" charset="0"/>
              </a:rPr>
              <a:t> </a:t>
            </a:r>
            <a:br>
              <a:rPr lang="it-IT" altLang="it-IT" sz="1875" b="1" kern="0" dirty="0">
                <a:solidFill>
                  <a:srgbClr val="000000"/>
                </a:solidFill>
                <a:latin typeface="Calibri" panose="020F0502020204030204" pitchFamily="34" charset="0"/>
              </a:rPr>
            </a:br>
            <a:r>
              <a:rPr lang="it-IT" altLang="it-IT" sz="1875" b="1" kern="0" dirty="0" err="1">
                <a:solidFill>
                  <a:srgbClr val="FFFFFF"/>
                </a:solidFill>
                <a:latin typeface="Calibri" panose="020F0502020204030204" pitchFamily="34" charset="0"/>
              </a:rPr>
              <a:t>never</a:t>
            </a:r>
            <a:r>
              <a:rPr lang="it-IT" altLang="it-IT" sz="1875" b="1" kern="0" dirty="0">
                <a:solidFill>
                  <a:srgbClr val="FFFFFF"/>
                </a:solidFill>
                <a:latin typeface="Calibri" panose="020F0502020204030204" pitchFamily="34" charset="0"/>
              </a:rPr>
              <a:t> </a:t>
            </a:r>
            <a:r>
              <a:rPr lang="it-IT" altLang="it-IT" sz="1875" b="1" kern="0" dirty="0" err="1">
                <a:solidFill>
                  <a:srgbClr val="FFFFFF"/>
                </a:solidFill>
                <a:latin typeface="Calibri" panose="020F0502020204030204" pitchFamily="34" charset="0"/>
              </a:rPr>
              <a:t>wanted</a:t>
            </a:r>
            <a:r>
              <a:rPr lang="it-IT" altLang="it-IT" sz="1875" b="1" kern="0" dirty="0">
                <a:solidFill>
                  <a:srgbClr val="FFFFFF"/>
                </a:solidFill>
                <a:latin typeface="Calibri" panose="020F0502020204030204" pitchFamily="34" charset="0"/>
              </a:rPr>
              <a:t> to </a:t>
            </a:r>
            <a:r>
              <a:rPr lang="it-IT" altLang="it-IT" sz="1875" b="1" kern="0" dirty="0" err="1">
                <a:solidFill>
                  <a:srgbClr val="FFFFFF"/>
                </a:solidFill>
                <a:latin typeface="Calibri" panose="020F0502020204030204" pitchFamily="34" charset="0"/>
              </a:rPr>
              <a:t>give</a:t>
            </a:r>
            <a:r>
              <a:rPr lang="it-IT" altLang="it-IT" sz="1875" b="1" kern="0" dirty="0">
                <a:solidFill>
                  <a:srgbClr val="FFFFFF"/>
                </a:solidFill>
                <a:latin typeface="Calibri" panose="020F0502020204030204" pitchFamily="34" charset="0"/>
              </a:rPr>
              <a:t> </a:t>
            </a:r>
            <a:r>
              <a:rPr lang="it-IT" altLang="it-IT" sz="1875" b="1" kern="0" dirty="0" err="1">
                <a:solidFill>
                  <a:srgbClr val="FFFFFF"/>
                </a:solidFill>
                <a:latin typeface="Calibri" panose="020F0502020204030204" pitchFamily="34" charset="0"/>
              </a:rPr>
              <a:t>us</a:t>
            </a:r>
            <a:endParaRPr lang="it-IT" altLang="it-IT" sz="1875" b="1" kern="0" dirty="0">
              <a:solidFill>
                <a:srgbClr val="FFFFFF"/>
              </a:solidFill>
              <a:latin typeface="Calibri" panose="020F0502020204030204" pitchFamily="34" charset="0"/>
            </a:endParaRPr>
          </a:p>
        </p:txBody>
      </p:sp>
      <p:sp>
        <p:nvSpPr>
          <p:cNvPr id="57349" name="Rectangle 6"/>
          <p:cNvSpPr>
            <a:spLocks noChangeArrowheads="1"/>
          </p:cNvSpPr>
          <p:nvPr/>
        </p:nvSpPr>
        <p:spPr bwMode="auto">
          <a:xfrm>
            <a:off x="17009" y="871976"/>
            <a:ext cx="1982391" cy="278635"/>
          </a:xfrm>
          <a:prstGeom prst="rect">
            <a:avLst/>
          </a:prstGeom>
          <a:solidFill>
            <a:srgbClr val="000000"/>
          </a:solidFill>
          <a:ln w="9360">
            <a:solidFill>
              <a:srgbClr val="FFFF00"/>
            </a:solidFill>
            <a:miter lim="800000"/>
            <a:headEnd/>
            <a:tailEnd/>
          </a:ln>
        </p:spPr>
        <p:txBody>
          <a:bodyPr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350" b="1" kern="0">
                <a:solidFill>
                  <a:srgbClr val="99FF33"/>
                </a:solidFill>
                <a:latin typeface="Calibri" panose="020F0502020204030204" pitchFamily="34" charset="0"/>
              </a:rPr>
              <a:t>CHEMICAL FALL OUT</a:t>
            </a:r>
          </a:p>
        </p:txBody>
      </p:sp>
      <p:sp>
        <p:nvSpPr>
          <p:cNvPr id="57350" name="Rectangle 7"/>
          <p:cNvSpPr>
            <a:spLocks noChangeArrowheads="1"/>
          </p:cNvSpPr>
          <p:nvPr/>
        </p:nvSpPr>
        <p:spPr bwMode="auto">
          <a:xfrm>
            <a:off x="3856871" y="1172965"/>
            <a:ext cx="1783649" cy="278635"/>
          </a:xfrm>
          <a:prstGeom prst="rect">
            <a:avLst/>
          </a:prstGeom>
          <a:solidFill>
            <a:srgbClr val="C3D69B"/>
          </a:solidFill>
          <a:ln w="9525">
            <a:solidFill>
              <a:srgbClr val="000000"/>
            </a:solidFill>
            <a:round/>
            <a:headEnd/>
            <a:tailEnd/>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350" b="1" kern="0" dirty="0">
                <a:solidFill>
                  <a:srgbClr val="002060"/>
                </a:solidFill>
                <a:latin typeface="Calibri" panose="020F0502020204030204" pitchFamily="34" charset="0"/>
              </a:rPr>
              <a:t>ULTRAFINE PARTICLES</a:t>
            </a:r>
          </a:p>
        </p:txBody>
      </p:sp>
      <p:sp>
        <p:nvSpPr>
          <p:cNvPr id="57352" name="Rectangle 9"/>
          <p:cNvSpPr>
            <a:spLocks noChangeArrowheads="1"/>
          </p:cNvSpPr>
          <p:nvPr/>
        </p:nvSpPr>
        <p:spPr bwMode="auto">
          <a:xfrm>
            <a:off x="3" y="1146601"/>
            <a:ext cx="2284558" cy="278635"/>
          </a:xfrm>
          <a:prstGeom prst="rect">
            <a:avLst/>
          </a:prstGeom>
          <a:solidFill>
            <a:srgbClr val="D99694"/>
          </a:solidFill>
          <a:ln w="9525">
            <a:solidFill>
              <a:srgbClr val="000000"/>
            </a:solidFill>
            <a:round/>
            <a:headEnd/>
            <a:tailEnd/>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350" b="1" kern="0" dirty="0">
                <a:solidFill>
                  <a:srgbClr val="7030A0"/>
                </a:solidFill>
                <a:latin typeface="Calibri" panose="020F0502020204030204" pitchFamily="34" charset="0"/>
              </a:rPr>
              <a:t>ENDOCRINE DISRUPTORS</a:t>
            </a:r>
          </a:p>
        </p:txBody>
      </p:sp>
      <p:sp>
        <p:nvSpPr>
          <p:cNvPr id="57353" name="Oval 10"/>
          <p:cNvSpPr>
            <a:spLocks noChangeArrowheads="1"/>
          </p:cNvSpPr>
          <p:nvPr/>
        </p:nvSpPr>
        <p:spPr bwMode="auto">
          <a:xfrm>
            <a:off x="1999402" y="1184036"/>
            <a:ext cx="270272" cy="216694"/>
          </a:xfrm>
          <a:prstGeom prst="ellipse">
            <a:avLst/>
          </a:prstGeom>
          <a:solidFill>
            <a:srgbClr val="FFC000"/>
          </a:solidFill>
          <a:ln w="9360">
            <a:solidFill>
              <a:srgbClr val="404040"/>
            </a:solidFill>
            <a:miter lim="800000"/>
            <a:headEnd/>
            <a:tailEnd/>
          </a:ln>
        </p:spPr>
        <p:txBody>
          <a:bodyPr wrap="none"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dirty="0">
                <a:solidFill>
                  <a:srgbClr val="000000"/>
                </a:solidFill>
                <a:latin typeface="Calibri" panose="020F0502020204030204" pitchFamily="34" charset="0"/>
              </a:rPr>
              <a:t>1</a:t>
            </a:r>
          </a:p>
        </p:txBody>
      </p:sp>
      <p:sp>
        <p:nvSpPr>
          <p:cNvPr id="57354" name="Oval 11"/>
          <p:cNvSpPr>
            <a:spLocks noChangeArrowheads="1"/>
          </p:cNvSpPr>
          <p:nvPr/>
        </p:nvSpPr>
        <p:spPr bwMode="auto">
          <a:xfrm>
            <a:off x="2526844" y="890319"/>
            <a:ext cx="270272" cy="216694"/>
          </a:xfrm>
          <a:prstGeom prst="ellipse">
            <a:avLst/>
          </a:prstGeom>
          <a:solidFill>
            <a:srgbClr val="FFFF00"/>
          </a:solidFill>
          <a:ln w="9360">
            <a:solidFill>
              <a:srgbClr val="404040"/>
            </a:solidFill>
            <a:miter lim="800000"/>
            <a:headEnd/>
            <a:tailEnd/>
          </a:ln>
        </p:spPr>
        <p:txBody>
          <a:bodyPr wrap="none"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a:solidFill>
                  <a:srgbClr val="000000"/>
                </a:solidFill>
                <a:latin typeface="Calibri" panose="020F0502020204030204" pitchFamily="34" charset="0"/>
              </a:rPr>
              <a:t>2</a:t>
            </a:r>
          </a:p>
        </p:txBody>
      </p:sp>
      <p:sp>
        <p:nvSpPr>
          <p:cNvPr id="57355" name="Oval 12"/>
          <p:cNvSpPr>
            <a:spLocks noChangeArrowheads="1"/>
          </p:cNvSpPr>
          <p:nvPr/>
        </p:nvSpPr>
        <p:spPr bwMode="auto">
          <a:xfrm>
            <a:off x="5183299" y="857673"/>
            <a:ext cx="270272" cy="216694"/>
          </a:xfrm>
          <a:prstGeom prst="ellipse">
            <a:avLst/>
          </a:prstGeom>
          <a:solidFill>
            <a:srgbClr val="00B050"/>
          </a:solidFill>
          <a:ln w="9360">
            <a:solidFill>
              <a:srgbClr val="404040"/>
            </a:solidFill>
            <a:miter lim="800000"/>
            <a:headEnd/>
            <a:tailEnd/>
          </a:ln>
        </p:spPr>
        <p:txBody>
          <a:bodyPr wrap="none"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a:solidFill>
                  <a:srgbClr val="000000"/>
                </a:solidFill>
                <a:latin typeface="Calibri" panose="020F0502020204030204" pitchFamily="34" charset="0"/>
              </a:rPr>
              <a:t>3</a:t>
            </a:r>
          </a:p>
        </p:txBody>
      </p:sp>
      <p:sp>
        <p:nvSpPr>
          <p:cNvPr id="57356" name="Rettangolo 13"/>
          <p:cNvSpPr>
            <a:spLocks noChangeArrowheads="1"/>
          </p:cNvSpPr>
          <p:nvPr/>
        </p:nvSpPr>
        <p:spPr bwMode="auto">
          <a:xfrm>
            <a:off x="3845748" y="5484040"/>
            <a:ext cx="5316991" cy="646331"/>
          </a:xfrm>
          <a:prstGeom prst="rect">
            <a:avLst/>
          </a:prstGeom>
          <a:solidFill>
            <a:schemeClr val="bg1"/>
          </a:solidFill>
          <a:ln>
            <a:no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050" kern="0" dirty="0">
                <a:solidFill>
                  <a:prstClr val="black"/>
                </a:solidFill>
                <a:latin typeface="Calibri" panose="020F0502020204030204" pitchFamily="34" charset="0"/>
              </a:rPr>
              <a:t>.. </a:t>
            </a:r>
            <a:r>
              <a:rPr lang="en-US" altLang="it-IT" sz="1200" kern="0" dirty="0">
                <a:solidFill>
                  <a:prstClr val="black"/>
                </a:solidFill>
                <a:cs typeface="Arial" panose="020B0604020202020204" pitchFamily="34" charset="0"/>
              </a:rPr>
              <a:t>at present many studies, in various parts of the world, are evaluating the </a:t>
            </a:r>
            <a:r>
              <a:rPr lang="en-US" altLang="it-IT" sz="1200" b="1" u="sng" kern="0" dirty="0">
                <a:solidFill>
                  <a:prstClr val="black"/>
                </a:solidFill>
                <a:effectLst>
                  <a:outerShdw blurRad="38100" dist="38100" dir="2700000" algn="tl">
                    <a:srgbClr val="000000">
                      <a:alpha val="43137"/>
                    </a:srgbClr>
                  </a:outerShdw>
                </a:effectLst>
                <a:highlight>
                  <a:srgbClr val="FFFF00"/>
                </a:highlight>
                <a:cs typeface="Arial" panose="020B0604020202020204" pitchFamily="34" charset="0"/>
              </a:rPr>
              <a:t>global chemical body burden </a:t>
            </a:r>
            <a:r>
              <a:rPr lang="en-US" altLang="it-IT" sz="1200" b="1" kern="0" dirty="0">
                <a:solidFill>
                  <a:prstClr val="black"/>
                </a:solidFill>
                <a:cs typeface="Arial" panose="020B0604020202020204" pitchFamily="34" charset="0"/>
              </a:rPr>
              <a:t>.. especially </a:t>
            </a:r>
            <a:r>
              <a:rPr lang="en-US" altLang="it-IT" sz="1200" b="1" kern="0" dirty="0">
                <a:solidFill>
                  <a:prstClr val="black"/>
                </a:solidFill>
                <a:highlight>
                  <a:srgbClr val="FFFF00"/>
                </a:highlight>
                <a:cs typeface="Arial" panose="020B0604020202020204" pitchFamily="34" charset="0"/>
              </a:rPr>
              <a:t>in women, embryos/fetuses and children, providing dramatic results</a:t>
            </a:r>
            <a:r>
              <a:rPr lang="en-US" altLang="it-IT" sz="1200" kern="0" dirty="0">
                <a:solidFill>
                  <a:prstClr val="black"/>
                </a:solidFill>
                <a:highlight>
                  <a:srgbClr val="FFFF00"/>
                </a:highlight>
                <a:cs typeface="Arial" panose="020B0604020202020204" pitchFamily="34" charset="0"/>
              </a:rPr>
              <a:t>. </a:t>
            </a:r>
            <a:endParaRPr lang="it-IT" altLang="it-IT" sz="1200" kern="0" dirty="0">
              <a:solidFill>
                <a:prstClr val="black"/>
              </a:solidFill>
              <a:highlight>
                <a:srgbClr val="FFFF00"/>
              </a:highlight>
              <a:cs typeface="Arial" panose="020B0604020202020204" pitchFamily="34" charset="0"/>
            </a:endParaRPr>
          </a:p>
        </p:txBody>
      </p:sp>
      <p:sp>
        <p:nvSpPr>
          <p:cNvPr id="57351" name="Rectangle 8"/>
          <p:cNvSpPr>
            <a:spLocks noChangeArrowheads="1"/>
          </p:cNvSpPr>
          <p:nvPr/>
        </p:nvSpPr>
        <p:spPr bwMode="auto">
          <a:xfrm>
            <a:off x="2311095" y="1161910"/>
            <a:ext cx="1545772" cy="278635"/>
          </a:xfrm>
          <a:prstGeom prst="rect">
            <a:avLst/>
          </a:prstGeom>
          <a:solidFill>
            <a:srgbClr val="FFFF00"/>
          </a:solidFill>
          <a:ln w="9525">
            <a:solidFill>
              <a:srgbClr val="000000"/>
            </a:solidFill>
            <a:round/>
            <a:headEnd/>
            <a:tailEnd/>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dirty="0">
                <a:solidFill>
                  <a:srgbClr val="002060"/>
                </a:solidFill>
                <a:latin typeface="Calibri" panose="020F0502020204030204" pitchFamily="34" charset="0"/>
              </a:rPr>
              <a:t>HEAVY METALS</a:t>
            </a:r>
          </a:p>
        </p:txBody>
      </p:sp>
      <p:sp>
        <p:nvSpPr>
          <p:cNvPr id="57348" name="Rectangle 5"/>
          <p:cNvSpPr>
            <a:spLocks noChangeArrowheads="1"/>
          </p:cNvSpPr>
          <p:nvPr/>
        </p:nvSpPr>
        <p:spPr bwMode="auto">
          <a:xfrm>
            <a:off x="43727" y="5773460"/>
            <a:ext cx="2471894" cy="232468"/>
          </a:xfrm>
          <a:prstGeom prst="rect">
            <a:avLst/>
          </a:prstGeom>
          <a:solidFill>
            <a:srgbClr val="FFFF00"/>
          </a:solidFill>
          <a:ln>
            <a:noFill/>
          </a:ln>
        </p:spPr>
        <p:txBody>
          <a:bodyPr wrap="non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050" kern="0" dirty="0">
                <a:solidFill>
                  <a:srgbClr val="000000"/>
                </a:solidFill>
                <a:latin typeface="Calibri" panose="020F0502020204030204" pitchFamily="34" charset="0"/>
              </a:rPr>
              <a:t>http://www.ewg.org/reports/generations/</a:t>
            </a:r>
          </a:p>
        </p:txBody>
      </p:sp>
      <p:sp>
        <p:nvSpPr>
          <p:cNvPr id="17" name="CasellaDiTesto 16">
            <a:extLst>
              <a:ext uri="{FF2B5EF4-FFF2-40B4-BE49-F238E27FC236}">
                <a16:creationId xmlns:a16="http://schemas.microsoft.com/office/drawing/2014/main" id="{C7E84F77-4EE8-4F2D-9605-1E02994D5769}"/>
              </a:ext>
            </a:extLst>
          </p:cNvPr>
          <p:cNvSpPr txBox="1"/>
          <p:nvPr/>
        </p:nvSpPr>
        <p:spPr>
          <a:xfrm>
            <a:off x="5568601" y="311175"/>
            <a:ext cx="3717389" cy="52322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Il regalo che le nostre madri non </a:t>
            </a:r>
            <a:r>
              <a:rPr lang="it-IT" altLang="it-IT" sz="1400" dirty="0">
                <a:latin typeface="Arial Unicode MS"/>
              </a:rPr>
              <a:t>avrebbero</a:t>
            </a:r>
            <a:r>
              <a:rPr kumimoji="0" lang="it-IT" altLang="it-IT" sz="1400" b="0" i="0" u="none" strike="noStrike" cap="none" normalizeH="0" baseline="0" dirty="0">
                <a:ln>
                  <a:noFill/>
                </a:ln>
                <a:solidFill>
                  <a:schemeClr val="tx1"/>
                </a:solidFill>
                <a:effectLst/>
                <a:latin typeface="Arial Unicode MS"/>
              </a:rPr>
              <a:t> mai voluto farci</a:t>
            </a:r>
            <a:r>
              <a:rPr kumimoji="0" lang="it-IT" altLang="it-IT" sz="1400" b="0" i="0" u="none" strike="noStrike" cap="none" normalizeH="0" baseline="0" dirty="0">
                <a:ln>
                  <a:noFill/>
                </a:ln>
                <a:solidFill>
                  <a:schemeClr val="tx1"/>
                </a:solidFill>
                <a:effectLst/>
              </a:rPr>
              <a:t> </a:t>
            </a:r>
            <a:endParaRPr kumimoji="0" lang="it-IT" altLang="it-IT" sz="1400" b="0" i="0" u="none" strike="noStrike" cap="none" normalizeH="0" baseline="0" dirty="0">
              <a:ln>
                <a:noFill/>
              </a:ln>
              <a:solidFill>
                <a:schemeClr val="tx1"/>
              </a:solidFill>
              <a:effectLst/>
              <a:latin typeface="Arial" panose="020B0604020202020204" pitchFamily="34" charset="0"/>
            </a:endParaRPr>
          </a:p>
        </p:txBody>
      </p:sp>
      <p:sp>
        <p:nvSpPr>
          <p:cNvPr id="20" name="CasellaDiTesto 19">
            <a:extLst>
              <a:ext uri="{FF2B5EF4-FFF2-40B4-BE49-F238E27FC236}">
                <a16:creationId xmlns:a16="http://schemas.microsoft.com/office/drawing/2014/main" id="{66E7EB43-E160-4278-9EB5-73253088536B}"/>
              </a:ext>
            </a:extLst>
          </p:cNvPr>
          <p:cNvSpPr txBox="1"/>
          <p:nvPr/>
        </p:nvSpPr>
        <p:spPr>
          <a:xfrm>
            <a:off x="17008" y="6317114"/>
            <a:ext cx="9124465" cy="523220"/>
          </a:xfrm>
          <a:prstGeom prst="rec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 attualmente molti studi, in varie parti del mondo, stanno valutando </a:t>
            </a:r>
            <a:r>
              <a:rPr kumimoji="0" lang="it-IT" altLang="it-IT" sz="1400" b="1" i="0" u="sng" strike="noStrike" cap="none" normalizeH="0" baseline="0" dirty="0">
                <a:ln>
                  <a:noFill/>
                </a:ln>
                <a:solidFill>
                  <a:srgbClr val="B12827"/>
                </a:solidFill>
                <a:effectLst/>
                <a:latin typeface="Arial Unicode MS"/>
              </a:rPr>
              <a:t>il carico corporeo chimico globale .. </a:t>
            </a:r>
            <a:r>
              <a:rPr kumimoji="0" lang="it-IT" altLang="it-IT" sz="1400" b="0" i="0" u="none" strike="noStrike" cap="none" normalizeH="0" baseline="0" dirty="0">
                <a:ln>
                  <a:noFill/>
                </a:ln>
                <a:solidFill>
                  <a:schemeClr val="tx1"/>
                </a:solidFill>
                <a:effectLst/>
                <a:latin typeface="Arial Unicode MS"/>
              </a:rPr>
              <a:t>soprattutto </a:t>
            </a:r>
            <a:r>
              <a:rPr kumimoji="0" lang="it-IT" altLang="it-IT" sz="1400" b="1" i="0" u="none" strike="noStrike" cap="none" normalizeH="0" baseline="0" dirty="0">
                <a:ln>
                  <a:noFill/>
                </a:ln>
                <a:solidFill>
                  <a:srgbClr val="B12827"/>
                </a:solidFill>
                <a:effectLst/>
                <a:latin typeface="Arial Unicode MS"/>
              </a:rPr>
              <a:t>nelle donne, embrioni / feti e bambini, fornendo risultati drammatici.</a:t>
            </a:r>
            <a:endParaRPr kumimoji="0" lang="it-IT" altLang="it-IT" sz="1400" b="1" i="0" u="none" strike="noStrike" cap="none" normalizeH="0" baseline="0" dirty="0">
              <a:ln>
                <a:noFill/>
              </a:ln>
              <a:solidFill>
                <a:srgbClr val="B12827"/>
              </a:solidFill>
              <a:effectLst/>
            </a:endParaRPr>
          </a:p>
        </p:txBody>
      </p:sp>
    </p:spTree>
    <p:extLst>
      <p:ext uri="{BB962C8B-B14F-4D97-AF65-F5344CB8AC3E}">
        <p14:creationId xmlns:p14="http://schemas.microsoft.com/office/powerpoint/2010/main" val="2921791879"/>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1"/>
          <p:cNvSpPr txBox="1">
            <a:spLocks noChangeArrowheads="1"/>
          </p:cNvSpPr>
          <p:nvPr/>
        </p:nvSpPr>
        <p:spPr bwMode="auto">
          <a:xfrm>
            <a:off x="3486150" y="5624523"/>
            <a:ext cx="21717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900" kern="0">
                <a:solidFill>
                  <a:srgbClr val="898989"/>
                </a:solidFill>
                <a:latin typeface="Calibri" panose="020F0502020204030204" pitchFamily="34" charset="0"/>
              </a:rPr>
              <a:t>Giuseppe Giordano</a:t>
            </a:r>
          </a:p>
        </p:txBody>
      </p:sp>
      <p:pic>
        <p:nvPicPr>
          <p:cNvPr id="583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4862" y="998935"/>
            <a:ext cx="3386138" cy="467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8372" name="Rectangle 4"/>
          <p:cNvSpPr>
            <a:spLocks noChangeArrowheads="1"/>
          </p:cNvSpPr>
          <p:nvPr/>
        </p:nvSpPr>
        <p:spPr bwMode="auto">
          <a:xfrm>
            <a:off x="576735" y="309706"/>
            <a:ext cx="2697013" cy="486384"/>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500" b="1" kern="0" dirty="0">
                <a:solidFill>
                  <a:srgbClr val="000000"/>
                </a:solidFill>
                <a:latin typeface="Calibri" panose="020F0502020204030204" pitchFamily="34" charset="0"/>
              </a:rPr>
              <a:t>Monitoring Body-Burdens: </a:t>
            </a:r>
            <a:r>
              <a:rPr kumimoji="0" lang="it-IT" altLang="it-IT" sz="1200" b="1" i="0" u="none" strike="noStrike" cap="none" normalizeH="0" baseline="0" dirty="0">
                <a:ln>
                  <a:noFill/>
                </a:ln>
                <a:solidFill>
                  <a:srgbClr val="B12827"/>
                </a:solidFill>
                <a:effectLst/>
                <a:latin typeface="Arial Unicode MS"/>
              </a:rPr>
              <a:t>Monitoraggio del carico corporeo</a:t>
            </a:r>
            <a:endParaRPr lang="en-US" altLang="it-IT" sz="1500" b="1" kern="0" dirty="0">
              <a:solidFill>
                <a:srgbClr val="000000"/>
              </a:solidFill>
              <a:latin typeface="Calibri" panose="020F0502020204030204" pitchFamily="34" charset="0"/>
            </a:endParaRPr>
          </a:p>
        </p:txBody>
      </p:sp>
      <p:sp>
        <p:nvSpPr>
          <p:cNvPr id="58373" name="Rectangle 5"/>
          <p:cNvSpPr>
            <a:spLocks noChangeArrowheads="1"/>
          </p:cNvSpPr>
          <p:nvPr/>
        </p:nvSpPr>
        <p:spPr bwMode="auto">
          <a:xfrm>
            <a:off x="913210" y="1813324"/>
            <a:ext cx="3429000" cy="486384"/>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350" kern="0" dirty="0">
                <a:solidFill>
                  <a:srgbClr val="000000"/>
                </a:solidFill>
                <a:latin typeface="Calibri" panose="020F0502020204030204" pitchFamily="34" charset="0"/>
              </a:rPr>
              <a:t> </a:t>
            </a:r>
            <a:r>
              <a:rPr lang="en-US" altLang="it-IT" sz="1350" b="1" kern="0" dirty="0">
                <a:solidFill>
                  <a:srgbClr val="000000"/>
                </a:solidFill>
                <a:latin typeface="Calibri" panose="020F0502020204030204" pitchFamily="34" charset="0"/>
              </a:rPr>
              <a:t>&gt; 700 different synthetic chemicals or heavy metals found in cord blood.. </a:t>
            </a:r>
          </a:p>
        </p:txBody>
      </p:sp>
      <p:pic>
        <p:nvPicPr>
          <p:cNvPr id="583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119" y="2402681"/>
            <a:ext cx="3230166" cy="3239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8375" name="Oval 7"/>
          <p:cNvSpPr>
            <a:spLocks noChangeArrowheads="1"/>
          </p:cNvSpPr>
          <p:nvPr/>
        </p:nvSpPr>
        <p:spPr bwMode="auto">
          <a:xfrm>
            <a:off x="1925242" y="4887516"/>
            <a:ext cx="594122" cy="647700"/>
          </a:xfrm>
          <a:prstGeom prst="ellipse">
            <a:avLst/>
          </a:prstGeom>
          <a:noFill/>
          <a:ln w="3816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it-IT" altLang="it-IT" sz="1350" kern="0">
              <a:solidFill>
                <a:prstClr val="black"/>
              </a:solidFill>
              <a:latin typeface="Calibri" panose="020F0502020204030204" pitchFamily="34" charset="0"/>
            </a:endParaRPr>
          </a:p>
        </p:txBody>
      </p:sp>
      <p:sp>
        <p:nvSpPr>
          <p:cNvPr id="58376" name="AutoShape 8"/>
          <p:cNvSpPr>
            <a:spLocks noChangeArrowheads="1"/>
          </p:cNvSpPr>
          <p:nvPr/>
        </p:nvSpPr>
        <p:spPr bwMode="auto">
          <a:xfrm>
            <a:off x="4625584" y="1214437"/>
            <a:ext cx="756047" cy="3673079"/>
          </a:xfrm>
          <a:prstGeom prst="roundRect">
            <a:avLst>
              <a:gd name="adj" fmla="val 16667"/>
            </a:avLst>
          </a:prstGeom>
          <a:noFill/>
          <a:ln w="25560">
            <a:solidFill>
              <a:srgbClr val="385D8A"/>
            </a:solidFill>
            <a:miter lim="800000"/>
            <a:headEnd/>
            <a:tailEnd/>
          </a:ln>
          <a:extLst>
            <a:ext uri="{909E8E84-426E-40DD-AFC4-6F175D3DCCD1}">
              <a14:hiddenFill xmlns:a14="http://schemas.microsoft.com/office/drawing/2010/main">
                <a:solidFill>
                  <a:srgbClr val="FFFFFF"/>
                </a:solidFill>
              </a14:hiddenFill>
            </a:ext>
          </a:extLst>
        </p:spPr>
        <p:txBody>
          <a:bodyPr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endParaRPr lang="it-IT" altLang="it-IT" sz="1350" b="1" i="1" kern="0">
              <a:solidFill>
                <a:srgbClr val="FF0000"/>
              </a:solidFill>
              <a:latin typeface="Bookman Old Style" panose="02050604050505020204" pitchFamily="18" charset="0"/>
            </a:endParaRPr>
          </a:p>
          <a:p>
            <a:pPr algn="ctr" eaLnBrk="1" fontAlgn="base" hangingPunct="1">
              <a:spcBef>
                <a:spcPct val="0"/>
              </a:spcBef>
              <a:spcAft>
                <a:spcPct val="0"/>
              </a:spcAft>
              <a:defRPr/>
            </a:pPr>
            <a:r>
              <a:rPr lang="it-IT" altLang="it-IT" sz="1500" b="1" i="1" kern="0">
                <a:solidFill>
                  <a:srgbClr val="FF0000"/>
                </a:solidFill>
                <a:latin typeface="Bookman Old Style" panose="02050604050505020204" pitchFamily="18" charset="0"/>
              </a:rPr>
              <a:t>POPs</a:t>
            </a:r>
          </a:p>
        </p:txBody>
      </p:sp>
      <p:sp>
        <p:nvSpPr>
          <p:cNvPr id="58377" name="Oval 9"/>
          <p:cNvSpPr>
            <a:spLocks noChangeArrowheads="1"/>
          </p:cNvSpPr>
          <p:nvPr/>
        </p:nvSpPr>
        <p:spPr bwMode="auto">
          <a:xfrm>
            <a:off x="3654028" y="3537352"/>
            <a:ext cx="594122" cy="539353"/>
          </a:xfrm>
          <a:prstGeom prst="ellipse">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it-IT" altLang="it-IT" sz="1350" kern="0">
              <a:solidFill>
                <a:prstClr val="black"/>
              </a:solidFill>
              <a:latin typeface="Calibri" panose="020F0502020204030204" pitchFamily="34" charset="0"/>
            </a:endParaRPr>
          </a:p>
        </p:txBody>
      </p:sp>
      <p:sp>
        <p:nvSpPr>
          <p:cNvPr id="2" name="Rectangle 5">
            <a:extLst>
              <a:ext uri="{FF2B5EF4-FFF2-40B4-BE49-F238E27FC236}">
                <a16:creationId xmlns:a16="http://schemas.microsoft.com/office/drawing/2014/main" id="{85D387AC-1FA3-436E-801D-8AD3F4BB904E}"/>
              </a:ext>
            </a:extLst>
          </p:cNvPr>
          <p:cNvSpPr>
            <a:spLocks noChangeArrowheads="1"/>
          </p:cNvSpPr>
          <p:nvPr/>
        </p:nvSpPr>
        <p:spPr bwMode="auto">
          <a:xfrm>
            <a:off x="639816" y="998935"/>
            <a:ext cx="3889323" cy="717216"/>
          </a:xfrm>
          <a:prstGeom prst="rect">
            <a:avLst/>
          </a:prstGeom>
          <a:solidFill>
            <a:schemeClr val="accent6">
              <a:lumMod val="20000"/>
              <a:lumOff val="80000"/>
            </a:schemeClr>
          </a:solidFill>
          <a:ln>
            <a:noFill/>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350" kern="0" dirty="0">
                <a:solidFill>
                  <a:srgbClr val="000000"/>
                </a:solidFill>
                <a:latin typeface="Calibri" panose="020F0502020204030204" pitchFamily="34" charset="0"/>
              </a:rPr>
              <a:t> </a:t>
            </a:r>
            <a:r>
              <a:rPr lang="it-IT" sz="1400" dirty="0"/>
              <a:t>&gt; </a:t>
            </a:r>
            <a:r>
              <a:rPr lang="it-IT" sz="1400" b="1" dirty="0"/>
              <a:t>700 diversi prodotti chimici di sintesi o metalli pesanti </a:t>
            </a:r>
            <a:r>
              <a:rPr lang="it-IT" sz="1400" dirty="0"/>
              <a:t>si trovano nel </a:t>
            </a:r>
            <a:r>
              <a:rPr lang="it-IT" sz="1400" b="1" dirty="0"/>
              <a:t>sangue cordonale e nella placenta.</a:t>
            </a:r>
            <a:endParaRPr lang="en-US" altLang="it-IT" sz="1400" b="1" kern="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502415494"/>
      </p:ext>
    </p:extLst>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C:\Documents and Settings\Utente\Documenti\Immagini\DOHAD\08thweek_p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68336" y="2518172"/>
            <a:ext cx="1949053" cy="1594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ttangolo 1"/>
          <p:cNvSpPr>
            <a:spLocks noChangeArrowheads="1"/>
          </p:cNvSpPr>
          <p:nvPr/>
        </p:nvSpPr>
        <p:spPr bwMode="auto">
          <a:xfrm>
            <a:off x="3113492" y="2025256"/>
            <a:ext cx="3240881"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Obesity/Metabolic Syndrome/Diabetes 2</a:t>
            </a:r>
            <a:endParaRPr lang="it-IT" altLang="it-IT" sz="1350" kern="0">
              <a:solidFill>
                <a:prstClr val="black"/>
              </a:solidFill>
              <a:latin typeface="Calibri" panose="020F0502020204030204" pitchFamily="34" charset="0"/>
            </a:endParaRPr>
          </a:p>
        </p:txBody>
      </p:sp>
      <p:sp>
        <p:nvSpPr>
          <p:cNvPr id="13316" name="Rettangolo 2"/>
          <p:cNvSpPr>
            <a:spLocks noChangeArrowheads="1"/>
          </p:cNvSpPr>
          <p:nvPr/>
        </p:nvSpPr>
        <p:spPr bwMode="auto">
          <a:xfrm>
            <a:off x="5268517" y="4875614"/>
            <a:ext cx="2518172"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Neurobehavioral Deficits </a:t>
            </a:r>
          </a:p>
          <a:p>
            <a:pPr algn="ctr" defTabSz="685800">
              <a:defRPr/>
            </a:pPr>
            <a:r>
              <a:rPr lang="it-IT" altLang="it-IT" sz="1350" b="1" kern="0">
                <a:solidFill>
                  <a:prstClr val="black"/>
                </a:solidFill>
                <a:latin typeface="Calibri" panose="020F0502020204030204" pitchFamily="34" charset="0"/>
              </a:rPr>
              <a:t>and Diseases</a:t>
            </a:r>
            <a:endParaRPr lang="it-IT" altLang="it-IT" sz="1350" kern="0">
              <a:solidFill>
                <a:prstClr val="black"/>
              </a:solidFill>
              <a:latin typeface="Calibri" panose="020F0502020204030204" pitchFamily="34" charset="0"/>
            </a:endParaRPr>
          </a:p>
        </p:txBody>
      </p:sp>
      <p:sp>
        <p:nvSpPr>
          <p:cNvPr id="13317" name="Rettangolo 3"/>
          <p:cNvSpPr>
            <a:spLocks noChangeArrowheads="1"/>
          </p:cNvSpPr>
          <p:nvPr/>
        </p:nvSpPr>
        <p:spPr bwMode="auto">
          <a:xfrm>
            <a:off x="3607597" y="5250657"/>
            <a:ext cx="803672" cy="55399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500" b="1" kern="0">
                <a:solidFill>
                  <a:prstClr val="black"/>
                </a:solidFill>
                <a:latin typeface="Calibri" panose="020F0502020204030204" pitchFamily="34" charset="0"/>
              </a:rPr>
              <a:t>CANCER</a:t>
            </a:r>
            <a:endParaRPr lang="it-IT" altLang="it-IT" sz="1500" kern="0">
              <a:solidFill>
                <a:prstClr val="black"/>
              </a:solidFill>
              <a:latin typeface="Calibri" panose="020F0502020204030204" pitchFamily="34" charset="0"/>
            </a:endParaRPr>
          </a:p>
        </p:txBody>
      </p:sp>
      <p:sp>
        <p:nvSpPr>
          <p:cNvPr id="13318" name="Rettangolo 4"/>
          <p:cNvSpPr>
            <a:spLocks noChangeArrowheads="1"/>
          </p:cNvSpPr>
          <p:nvPr/>
        </p:nvSpPr>
        <p:spPr bwMode="auto">
          <a:xfrm>
            <a:off x="1143007" y="4714880"/>
            <a:ext cx="2089547"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Reproductive Diseases/Dysfunctions</a:t>
            </a:r>
            <a:endParaRPr lang="it-IT" altLang="it-IT" sz="1350" kern="0">
              <a:solidFill>
                <a:prstClr val="black"/>
              </a:solidFill>
              <a:latin typeface="Calibri" panose="020F0502020204030204" pitchFamily="34" charset="0"/>
            </a:endParaRPr>
          </a:p>
        </p:txBody>
      </p:sp>
      <p:sp>
        <p:nvSpPr>
          <p:cNvPr id="13319" name="Rettangolo 5"/>
          <p:cNvSpPr>
            <a:spLocks noChangeArrowheads="1"/>
          </p:cNvSpPr>
          <p:nvPr/>
        </p:nvSpPr>
        <p:spPr bwMode="auto">
          <a:xfrm>
            <a:off x="1143000" y="2303870"/>
            <a:ext cx="1704313" cy="507831"/>
          </a:xfrm>
          <a:prstGeom prst="rect">
            <a:avLst/>
          </a:prstGeom>
          <a:solidFill>
            <a:srgbClr val="92D050"/>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en-US" altLang="it-IT" sz="1350" i="1" kern="0">
                <a:solidFill>
                  <a:prstClr val="black"/>
                </a:solidFill>
                <a:latin typeface="Calibri" panose="020F0502020204030204" pitchFamily="34" charset="0"/>
              </a:rPr>
              <a:t>Multiorgan Effects of </a:t>
            </a:r>
          </a:p>
          <a:p>
            <a:pPr defTabSz="685800">
              <a:defRPr/>
            </a:pPr>
            <a:r>
              <a:rPr lang="en-US" altLang="it-IT" sz="1350" i="1" kern="0">
                <a:solidFill>
                  <a:prstClr val="black"/>
                </a:solidFill>
                <a:latin typeface="Calibri" panose="020F0502020204030204" pitchFamily="34" charset="0"/>
              </a:rPr>
              <a:t>Endocrine Disruptors</a:t>
            </a:r>
            <a:endParaRPr lang="it-IT" altLang="it-IT" sz="1350" i="1" kern="0">
              <a:solidFill>
                <a:prstClr val="black"/>
              </a:solidFill>
              <a:latin typeface="Calibri" panose="020F0502020204030204" pitchFamily="34" charset="0"/>
            </a:endParaRPr>
          </a:p>
        </p:txBody>
      </p:sp>
      <p:sp>
        <p:nvSpPr>
          <p:cNvPr id="13320" name="Rettangolo 6"/>
          <p:cNvSpPr>
            <a:spLocks noChangeArrowheads="1"/>
          </p:cNvSpPr>
          <p:nvPr/>
        </p:nvSpPr>
        <p:spPr bwMode="auto">
          <a:xfrm>
            <a:off x="1143007" y="3482578"/>
            <a:ext cx="1611339" cy="300082"/>
          </a:xfrm>
          <a:prstGeom prst="rect">
            <a:avLst/>
          </a:prstGeom>
          <a:solidFill>
            <a:srgbClr val="99FFCC"/>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In Vitro Fertilization </a:t>
            </a:r>
          </a:p>
        </p:txBody>
      </p:sp>
      <p:sp>
        <p:nvSpPr>
          <p:cNvPr id="13321" name="Rettangolo 7"/>
          <p:cNvSpPr>
            <a:spLocks noChangeArrowheads="1"/>
          </p:cNvSpPr>
          <p:nvPr/>
        </p:nvSpPr>
        <p:spPr bwMode="auto">
          <a:xfrm>
            <a:off x="1250164" y="5250656"/>
            <a:ext cx="1765227"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Semen Abnormalities </a:t>
            </a:r>
          </a:p>
        </p:txBody>
      </p:sp>
      <p:sp>
        <p:nvSpPr>
          <p:cNvPr id="13322" name="Rettangolo 8"/>
          <p:cNvSpPr>
            <a:spLocks noChangeArrowheads="1"/>
          </p:cNvSpPr>
          <p:nvPr/>
        </p:nvSpPr>
        <p:spPr bwMode="auto">
          <a:xfrm>
            <a:off x="1143000" y="1982391"/>
            <a:ext cx="957313" cy="300082"/>
          </a:xfrm>
          <a:prstGeom prst="rect">
            <a:avLst/>
          </a:prstGeom>
          <a:solidFill>
            <a:srgbClr val="92D050"/>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Obesogens</a:t>
            </a:r>
            <a:endParaRPr lang="it-IT" altLang="it-IT" sz="1350" kern="0">
              <a:solidFill>
                <a:prstClr val="black"/>
              </a:solidFill>
              <a:latin typeface="Calibri" panose="020F0502020204030204" pitchFamily="34" charset="0"/>
            </a:endParaRPr>
          </a:p>
        </p:txBody>
      </p:sp>
      <p:sp>
        <p:nvSpPr>
          <p:cNvPr id="13323" name="Rettangolo 9"/>
          <p:cNvSpPr>
            <a:spLocks noChangeArrowheads="1"/>
          </p:cNvSpPr>
          <p:nvPr/>
        </p:nvSpPr>
        <p:spPr bwMode="auto">
          <a:xfrm>
            <a:off x="3762375" y="5700713"/>
            <a:ext cx="857250" cy="3231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500" b="1" kern="0">
                <a:solidFill>
                  <a:prstClr val="black"/>
                </a:solidFill>
                <a:latin typeface="Calibri" panose="020F0502020204030204" pitchFamily="34" charset="0"/>
              </a:rPr>
              <a:t>DOHAD</a:t>
            </a:r>
            <a:endParaRPr lang="it-IT" altLang="it-IT" sz="1500" kern="0">
              <a:solidFill>
                <a:prstClr val="black"/>
              </a:solidFill>
              <a:latin typeface="Calibri" panose="020F0502020204030204" pitchFamily="34" charset="0"/>
            </a:endParaRPr>
          </a:p>
        </p:txBody>
      </p:sp>
      <p:pic>
        <p:nvPicPr>
          <p:cNvPr id="13324" name="Picture 2" descr="C:\Documents and Settings\Utente\Documenti\Immagini\DOHAD\dohad_journal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5107" y="857250"/>
            <a:ext cx="1435894"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Rettangolo 15"/>
          <p:cNvSpPr>
            <a:spLocks noChangeArrowheads="1"/>
          </p:cNvSpPr>
          <p:nvPr/>
        </p:nvSpPr>
        <p:spPr bwMode="auto">
          <a:xfrm>
            <a:off x="6122194" y="3857625"/>
            <a:ext cx="1683474"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Asthma and allergies</a:t>
            </a:r>
          </a:p>
        </p:txBody>
      </p:sp>
      <p:sp>
        <p:nvSpPr>
          <p:cNvPr id="13326" name="Rettangolo 16"/>
          <p:cNvSpPr>
            <a:spLocks noChangeArrowheads="1"/>
          </p:cNvSpPr>
          <p:nvPr/>
        </p:nvSpPr>
        <p:spPr bwMode="auto">
          <a:xfrm>
            <a:off x="5000632" y="5464969"/>
            <a:ext cx="1611339"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Psychiatric Diseases</a:t>
            </a:r>
          </a:p>
        </p:txBody>
      </p:sp>
      <p:sp>
        <p:nvSpPr>
          <p:cNvPr id="13327" name="Rettangolo 17"/>
          <p:cNvSpPr>
            <a:spLocks noChangeArrowheads="1"/>
          </p:cNvSpPr>
          <p:nvPr/>
        </p:nvSpPr>
        <p:spPr bwMode="auto">
          <a:xfrm>
            <a:off x="6642707" y="2888467"/>
            <a:ext cx="1279517"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Cardiovascular </a:t>
            </a:r>
            <a:br>
              <a:rPr lang="it-IT" altLang="it-IT" sz="1350" b="1" kern="0">
                <a:solidFill>
                  <a:prstClr val="black"/>
                </a:solidFill>
                <a:latin typeface="Calibri" panose="020F0502020204030204" pitchFamily="34" charset="0"/>
              </a:rPr>
            </a:br>
            <a:r>
              <a:rPr lang="it-IT" altLang="it-IT" sz="1350" b="1" kern="0">
                <a:solidFill>
                  <a:prstClr val="black"/>
                </a:solidFill>
                <a:latin typeface="Calibri" panose="020F0502020204030204" pitchFamily="34" charset="0"/>
              </a:rPr>
              <a:t>Diseases</a:t>
            </a:r>
          </a:p>
        </p:txBody>
      </p:sp>
      <p:sp>
        <p:nvSpPr>
          <p:cNvPr id="13328" name="Rettangolo 19"/>
          <p:cNvSpPr>
            <a:spLocks noChangeArrowheads="1"/>
          </p:cNvSpPr>
          <p:nvPr/>
        </p:nvSpPr>
        <p:spPr bwMode="auto">
          <a:xfrm>
            <a:off x="6678223" y="3482578"/>
            <a:ext cx="1008609"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Ipertension</a:t>
            </a:r>
          </a:p>
        </p:txBody>
      </p:sp>
      <p:cxnSp>
        <p:nvCxnSpPr>
          <p:cNvPr id="24" name="Connettore 2 23"/>
          <p:cNvCxnSpPr/>
          <p:nvPr/>
        </p:nvCxnSpPr>
        <p:spPr>
          <a:xfrm>
            <a:off x="5697143" y="3214688"/>
            <a:ext cx="589359" cy="1191"/>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rot="16200000" flipH="1">
            <a:off x="5670359" y="3830841"/>
            <a:ext cx="482203" cy="42862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2" name="Connettore 2 31"/>
          <p:cNvCxnSpPr/>
          <p:nvPr/>
        </p:nvCxnSpPr>
        <p:spPr>
          <a:xfrm rot="5400000">
            <a:off x="3714750" y="4554150"/>
            <a:ext cx="1071563" cy="21431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4" name="Connettore 2 33"/>
          <p:cNvCxnSpPr/>
          <p:nvPr/>
        </p:nvCxnSpPr>
        <p:spPr>
          <a:xfrm rot="10800000" flipV="1">
            <a:off x="3232555" y="4125526"/>
            <a:ext cx="696515" cy="48220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3" name="Rettangolo 40"/>
          <p:cNvSpPr>
            <a:spLocks noChangeArrowheads="1"/>
          </p:cNvSpPr>
          <p:nvPr/>
        </p:nvSpPr>
        <p:spPr bwMode="auto">
          <a:xfrm>
            <a:off x="3500437" y="4018360"/>
            <a:ext cx="2357438"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en-US" altLang="it-IT" sz="900" b="1" kern="0">
                <a:solidFill>
                  <a:prstClr val="black"/>
                </a:solidFill>
                <a:latin typeface="Calibri" panose="020F0502020204030204" pitchFamily="34" charset="0"/>
              </a:rPr>
              <a:t>Developmental Time Windows of Vulnerability </a:t>
            </a:r>
            <a:endParaRPr lang="it-IT" altLang="it-IT" sz="900" b="1" kern="0">
              <a:solidFill>
                <a:prstClr val="black"/>
              </a:solidFill>
              <a:latin typeface="Calibri" panose="020F0502020204030204" pitchFamily="34" charset="0"/>
            </a:endParaRPr>
          </a:p>
        </p:txBody>
      </p:sp>
      <p:cxnSp>
        <p:nvCxnSpPr>
          <p:cNvPr id="43" name="Connettore 2 42"/>
          <p:cNvCxnSpPr/>
          <p:nvPr/>
        </p:nvCxnSpPr>
        <p:spPr>
          <a:xfrm rot="16200000" flipH="1">
            <a:off x="5322101" y="4286255"/>
            <a:ext cx="535781" cy="42862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5" name="Rettangolo 43"/>
          <p:cNvSpPr>
            <a:spLocks noChangeArrowheads="1"/>
          </p:cNvSpPr>
          <p:nvPr/>
        </p:nvSpPr>
        <p:spPr bwMode="auto">
          <a:xfrm>
            <a:off x="1143000" y="2839641"/>
            <a:ext cx="875561" cy="300082"/>
          </a:xfrm>
          <a:prstGeom prst="rect">
            <a:avLst/>
          </a:prstGeom>
          <a:solidFill>
            <a:srgbClr val="CCFF66"/>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Pesticides</a:t>
            </a:r>
          </a:p>
        </p:txBody>
      </p:sp>
      <p:sp>
        <p:nvSpPr>
          <p:cNvPr id="45" name="Freccia a destra 44"/>
          <p:cNvSpPr/>
          <p:nvPr/>
        </p:nvSpPr>
        <p:spPr>
          <a:xfrm rot="20218193">
            <a:off x="2865836" y="3269466"/>
            <a:ext cx="589359" cy="160735"/>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sp>
        <p:nvSpPr>
          <p:cNvPr id="46" name="Freccia a destra 45"/>
          <p:cNvSpPr/>
          <p:nvPr/>
        </p:nvSpPr>
        <p:spPr>
          <a:xfrm rot="1039343">
            <a:off x="2922992" y="2755116"/>
            <a:ext cx="535781" cy="160735"/>
          </a:xfrm>
          <a:prstGeom prst="rightArrow">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sp>
        <p:nvSpPr>
          <p:cNvPr id="13338" name="Rettangolo 50"/>
          <p:cNvSpPr>
            <a:spLocks noChangeArrowheads="1"/>
          </p:cNvSpPr>
          <p:nvPr/>
        </p:nvSpPr>
        <p:spPr bwMode="auto">
          <a:xfrm>
            <a:off x="6232923" y="4232678"/>
            <a:ext cx="1768078"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kern="0">
                <a:solidFill>
                  <a:prstClr val="black"/>
                </a:solidFill>
                <a:latin typeface="Calibri" panose="020F0502020204030204" pitchFamily="34" charset="0"/>
              </a:rPr>
              <a:t>Lung Development </a:t>
            </a:r>
          </a:p>
        </p:txBody>
      </p:sp>
      <p:sp>
        <p:nvSpPr>
          <p:cNvPr id="52" name="Freccia in giù 51"/>
          <p:cNvSpPr/>
          <p:nvPr/>
        </p:nvSpPr>
        <p:spPr>
          <a:xfrm>
            <a:off x="7840269" y="4286260"/>
            <a:ext cx="53578" cy="160735"/>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cxnSp>
        <p:nvCxnSpPr>
          <p:cNvPr id="56" name="Connettore 2 55"/>
          <p:cNvCxnSpPr/>
          <p:nvPr/>
        </p:nvCxnSpPr>
        <p:spPr>
          <a:xfrm>
            <a:off x="5750719" y="3536156"/>
            <a:ext cx="482204" cy="267891"/>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41" name="Rettangolo 56"/>
          <p:cNvSpPr>
            <a:spLocks noChangeArrowheads="1"/>
          </p:cNvSpPr>
          <p:nvPr/>
        </p:nvSpPr>
        <p:spPr bwMode="auto">
          <a:xfrm>
            <a:off x="3286128" y="3536157"/>
            <a:ext cx="1054894" cy="3231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en-US" altLang="it-IT" sz="750" kern="0">
                <a:solidFill>
                  <a:prstClr val="black"/>
                </a:solidFill>
                <a:latin typeface="Calibri" panose="020F0502020204030204" pitchFamily="34" charset="0"/>
              </a:rPr>
              <a:t>Placenta: </a:t>
            </a:r>
            <a:r>
              <a:rPr lang="en-US" altLang="it-IT" sz="750" i="1" kern="0">
                <a:solidFill>
                  <a:prstClr val="black"/>
                </a:solidFill>
                <a:latin typeface="Calibri" panose="020F0502020204030204" pitchFamily="34" charset="0"/>
              </a:rPr>
              <a:t>Prediction</a:t>
            </a:r>
            <a:r>
              <a:rPr lang="en-US" altLang="it-IT" sz="750" kern="0">
                <a:solidFill>
                  <a:prstClr val="black"/>
                </a:solidFill>
                <a:latin typeface="Calibri" panose="020F0502020204030204" pitchFamily="34" charset="0"/>
              </a:rPr>
              <a:t> </a:t>
            </a:r>
          </a:p>
          <a:p>
            <a:pPr algn="ctr" defTabSz="685800">
              <a:defRPr/>
            </a:pPr>
            <a:r>
              <a:rPr lang="en-US" altLang="it-IT" sz="750" kern="0">
                <a:solidFill>
                  <a:prstClr val="black"/>
                </a:solidFill>
                <a:latin typeface="Calibri" panose="020F0502020204030204" pitchFamily="34" charset="0"/>
              </a:rPr>
              <a:t>of Future Health</a:t>
            </a:r>
            <a:endParaRPr lang="it-IT" altLang="it-IT" sz="750" kern="0">
              <a:solidFill>
                <a:prstClr val="black"/>
              </a:solidFill>
              <a:latin typeface="Calibri" panose="020F0502020204030204" pitchFamily="34" charset="0"/>
            </a:endParaRPr>
          </a:p>
        </p:txBody>
      </p:sp>
      <p:sp>
        <p:nvSpPr>
          <p:cNvPr id="13342" name="Rettangolo 57"/>
          <p:cNvSpPr>
            <a:spLocks noChangeArrowheads="1"/>
          </p:cNvSpPr>
          <p:nvPr/>
        </p:nvSpPr>
        <p:spPr bwMode="auto">
          <a:xfrm>
            <a:off x="1143007" y="3911203"/>
            <a:ext cx="1641796" cy="300082"/>
          </a:xfrm>
          <a:prstGeom prst="rect">
            <a:avLst/>
          </a:prstGeom>
          <a:solidFill>
            <a:srgbClr val="CCFF99"/>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Materno Fetal Stress</a:t>
            </a:r>
          </a:p>
        </p:txBody>
      </p:sp>
      <p:sp>
        <p:nvSpPr>
          <p:cNvPr id="37" name="Freccia a destra 36"/>
          <p:cNvSpPr/>
          <p:nvPr/>
        </p:nvSpPr>
        <p:spPr>
          <a:xfrm rot="16200000">
            <a:off x="4328524" y="2375897"/>
            <a:ext cx="378619" cy="2155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it-IT" sz="1350" kern="0">
              <a:solidFill>
                <a:sysClr val="windowText" lastClr="000000"/>
              </a:solidFill>
              <a:latin typeface="Calibri"/>
            </a:endParaRPr>
          </a:p>
        </p:txBody>
      </p:sp>
      <p:sp>
        <p:nvSpPr>
          <p:cNvPr id="38" name="Rettangolo 37"/>
          <p:cNvSpPr/>
          <p:nvPr/>
        </p:nvSpPr>
        <p:spPr>
          <a:xfrm>
            <a:off x="-10634" y="526938"/>
            <a:ext cx="6516291" cy="830997"/>
          </a:xfrm>
          <a:prstGeom prst="rect">
            <a:avLst/>
          </a:prstGeom>
          <a:solidFill>
            <a:srgbClr val="FFFF00"/>
          </a:solidFill>
        </p:spPr>
        <p:txBody>
          <a:bodyPr wrap="square">
            <a:spAutoFit/>
          </a:bodyPr>
          <a:lstStyle/>
          <a:p>
            <a:pPr defTabSz="685800">
              <a:defRPr/>
            </a:pPr>
            <a:r>
              <a:rPr lang="en-GB" sz="1200" kern="0" dirty="0">
                <a:solidFill>
                  <a:sysClr val="windowText" lastClr="000000"/>
                </a:solidFill>
                <a:latin typeface="Arial" charset="0"/>
              </a:rPr>
              <a:t>Eventually, during the last years, </a:t>
            </a:r>
            <a:r>
              <a:rPr lang="en-GB" sz="1200" u="sng" kern="0" dirty="0">
                <a:solidFill>
                  <a:sysClr val="windowText" lastClr="000000"/>
                </a:solidFill>
                <a:latin typeface="Arial" charset="0"/>
              </a:rPr>
              <a:t>the </a:t>
            </a:r>
            <a:r>
              <a:rPr lang="en-GB" sz="1200" b="1" i="1" u="sng" kern="0" dirty="0" err="1">
                <a:solidFill>
                  <a:sysClr val="windowText" lastClr="000000"/>
                </a:solidFill>
                <a:latin typeface="Arial" charset="0"/>
              </a:rPr>
              <a:t>fetal</a:t>
            </a:r>
            <a:r>
              <a:rPr lang="en-GB" sz="1200" b="1" i="1" u="sng" kern="0" dirty="0">
                <a:solidFill>
                  <a:sysClr val="windowText" lastClr="000000"/>
                </a:solidFill>
                <a:latin typeface="Arial" charset="0"/>
              </a:rPr>
              <a:t> programming mismatch theory</a:t>
            </a:r>
            <a:r>
              <a:rPr lang="en-GB" sz="1200" u="sng" kern="0" dirty="0">
                <a:solidFill>
                  <a:sysClr val="windowText" lastClr="000000"/>
                </a:solidFill>
                <a:latin typeface="Arial" charset="0"/>
              </a:rPr>
              <a:t> </a:t>
            </a:r>
            <a:r>
              <a:rPr lang="en-GB" sz="1200" kern="0" dirty="0">
                <a:solidFill>
                  <a:sysClr val="windowText" lastClr="000000"/>
                </a:solidFill>
                <a:latin typeface="Arial" charset="0"/>
              </a:rPr>
              <a:t>has been transformed  </a:t>
            </a:r>
            <a:r>
              <a:rPr lang="en-GB" sz="1200" b="1" kern="0" dirty="0">
                <a:solidFill>
                  <a:sysClr val="windowText" lastClr="000000"/>
                </a:solidFill>
                <a:latin typeface="Arial" charset="0"/>
              </a:rPr>
              <a:t>from a theory essentially useful to explain the pathogenic mechanisms causing  certain diseases  of adulthood, </a:t>
            </a:r>
            <a:r>
              <a:rPr lang="en-GB" sz="1200" b="1" u="sng" kern="0" dirty="0">
                <a:solidFill>
                  <a:sysClr val="windowText" lastClr="000000"/>
                </a:solidFill>
                <a:effectLst>
                  <a:outerShdw blurRad="38100" dist="38100" dir="2700000" algn="tl">
                    <a:srgbClr val="000000">
                      <a:alpha val="43137"/>
                    </a:srgbClr>
                  </a:outerShdw>
                </a:effectLst>
                <a:latin typeface="Arial" charset="0"/>
              </a:rPr>
              <a:t>into the key-model theory of the embryo-</a:t>
            </a:r>
            <a:r>
              <a:rPr lang="en-GB" sz="1200" b="1" u="sng" kern="0" dirty="0" err="1">
                <a:solidFill>
                  <a:sysClr val="windowText" lastClr="000000"/>
                </a:solidFill>
                <a:effectLst>
                  <a:outerShdw blurRad="38100" dist="38100" dir="2700000" algn="tl">
                    <a:srgbClr val="000000">
                      <a:alpha val="43137"/>
                    </a:srgbClr>
                  </a:outerShdw>
                </a:effectLst>
                <a:latin typeface="Arial" charset="0"/>
              </a:rPr>
              <a:t>fetal</a:t>
            </a:r>
            <a:r>
              <a:rPr lang="en-GB" sz="1200" b="1" u="sng" kern="0" dirty="0">
                <a:solidFill>
                  <a:sysClr val="windowText" lastClr="000000"/>
                </a:solidFill>
                <a:effectLst>
                  <a:outerShdw blurRad="38100" dist="38100" dir="2700000" algn="tl">
                    <a:srgbClr val="000000">
                      <a:alpha val="43137"/>
                    </a:srgbClr>
                  </a:outerShdw>
                </a:effectLst>
                <a:latin typeface="Arial" charset="0"/>
              </a:rPr>
              <a:t> origins of adult diseases (DOHA-Developmental Origins of Health and Diseases)</a:t>
            </a:r>
            <a:endParaRPr lang="it-IT" sz="1200" u="sng" kern="0" dirty="0">
              <a:solidFill>
                <a:sysClr val="windowText" lastClr="000000"/>
              </a:solidFill>
              <a:effectLst>
                <a:outerShdw blurRad="38100" dist="38100" dir="2700000" algn="tl">
                  <a:srgbClr val="000000">
                    <a:alpha val="43137"/>
                  </a:srgbClr>
                </a:outerShdw>
              </a:effectLst>
              <a:latin typeface="Arial" charset="0"/>
            </a:endParaRPr>
          </a:p>
        </p:txBody>
      </p:sp>
      <p:sp>
        <p:nvSpPr>
          <p:cNvPr id="35" name="CasellaDiTesto 34">
            <a:extLst>
              <a:ext uri="{FF2B5EF4-FFF2-40B4-BE49-F238E27FC236}">
                <a16:creationId xmlns:a16="http://schemas.microsoft.com/office/drawing/2014/main" id="{DFDDF2F9-EB39-4711-A975-261056698EB4}"/>
              </a:ext>
            </a:extLst>
          </p:cNvPr>
          <p:cNvSpPr txBox="1"/>
          <p:nvPr/>
        </p:nvSpPr>
        <p:spPr>
          <a:xfrm>
            <a:off x="-10634" y="-20503"/>
            <a:ext cx="9154631" cy="369332"/>
          </a:xfrm>
          <a:prstGeom prst="rect">
            <a:avLst/>
          </a:prstGeom>
          <a:solidFill>
            <a:schemeClr val="accent6">
              <a:lumMod val="40000"/>
              <a:lumOff val="60000"/>
            </a:schemeClr>
          </a:solidFill>
          <a:ln w="38100">
            <a:solidFill>
              <a:srgbClr val="B12827"/>
            </a:solidFill>
          </a:ln>
        </p:spPr>
        <p:txBody>
          <a:bodyPr wrap="square">
            <a:spAutoFit/>
          </a:bodyPr>
          <a:lstStyle/>
          <a:p>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Fattori di rischio che disturbano la formattazione dell'epigenoma nel periodo embrio-fetale.</a:t>
            </a:r>
            <a:endParaRPr lang="it-IT" dirty="0"/>
          </a:p>
        </p:txBody>
      </p:sp>
      <p:sp>
        <p:nvSpPr>
          <p:cNvPr id="39" name="CasellaDiTesto 38">
            <a:extLst>
              <a:ext uri="{FF2B5EF4-FFF2-40B4-BE49-F238E27FC236}">
                <a16:creationId xmlns:a16="http://schemas.microsoft.com/office/drawing/2014/main" id="{B2588E5E-60DA-4399-BF57-006221522091}"/>
              </a:ext>
            </a:extLst>
          </p:cNvPr>
          <p:cNvSpPr txBox="1"/>
          <p:nvPr/>
        </p:nvSpPr>
        <p:spPr>
          <a:xfrm>
            <a:off x="-45762" y="1414025"/>
            <a:ext cx="1313959" cy="470898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Arial Unicode MS"/>
              </a:rPr>
              <a:t>Alla fine, negli ultimi anni</a:t>
            </a:r>
            <a:r>
              <a:rPr kumimoji="0" lang="it-IT" altLang="it-IT" sz="1200" b="1" i="0" u="sng" strike="noStrike" cap="none" normalizeH="0" baseline="0" dirty="0">
                <a:ln>
                  <a:noFill/>
                </a:ln>
                <a:solidFill>
                  <a:schemeClr val="tx1"/>
                </a:solidFill>
                <a:effectLst/>
                <a:latin typeface="Arial Unicode MS"/>
              </a:rPr>
              <a:t>, la teoria del mismatch di programmazione fetale</a:t>
            </a:r>
            <a:r>
              <a:rPr kumimoji="0" lang="it-IT" altLang="it-IT" sz="1200" b="0" i="0" u="none" strike="noStrike" cap="none" normalizeH="0" baseline="0" dirty="0">
                <a:ln>
                  <a:noFill/>
                </a:ln>
                <a:solidFill>
                  <a:schemeClr val="tx1"/>
                </a:solidFill>
                <a:effectLst/>
                <a:latin typeface="Arial Unicode MS"/>
              </a:rPr>
              <a:t> si è </a:t>
            </a:r>
            <a:r>
              <a:rPr kumimoji="0" lang="it-IT" altLang="it-IT" sz="1200" b="1" i="0" u="none" strike="noStrike" cap="none" normalizeH="0" baseline="0" dirty="0">
                <a:ln>
                  <a:noFill/>
                </a:ln>
                <a:solidFill>
                  <a:schemeClr val="tx1"/>
                </a:solidFill>
                <a:effectLst/>
                <a:latin typeface="Arial Unicode MS"/>
              </a:rPr>
              <a:t>trasformata da teoria essenzialmente utile per spiegare i meccanismi patogeni che causano alcune malattie dell'età adulta: </a:t>
            </a:r>
            <a:r>
              <a:rPr kumimoji="0" lang="it-IT" altLang="it-IT" sz="1200" b="1" i="0" u="sng" strike="noStrike" cap="none" normalizeH="0" baseline="0" dirty="0">
                <a:ln>
                  <a:noFill/>
                </a:ln>
                <a:solidFill>
                  <a:schemeClr val="tx1"/>
                </a:solidFill>
                <a:effectLst/>
                <a:latin typeface="Arial Unicode MS"/>
              </a:rPr>
              <a:t>la teoria delle origini embrio-fetali delle malattie adulte (</a:t>
            </a:r>
            <a:r>
              <a:rPr kumimoji="0" lang="it-IT" altLang="it-IT" sz="1200" b="1" i="0" u="sng" strike="noStrike" cap="none" normalizeH="0" baseline="0" dirty="0">
                <a:ln>
                  <a:noFill/>
                </a:ln>
                <a:solidFill>
                  <a:srgbClr val="B12827"/>
                </a:solidFill>
                <a:effectLst/>
                <a:latin typeface="Arial Unicode MS"/>
              </a:rPr>
              <a:t>DOHA-Sviluppo e Origini della salute e delle malattie</a:t>
            </a:r>
            <a:r>
              <a:rPr kumimoji="0" lang="it-IT" altLang="it-IT" sz="1200" b="1" i="0" u="sng" strike="noStrike" cap="none" normalizeH="0" baseline="0" dirty="0">
                <a:ln>
                  <a:noFill/>
                </a:ln>
                <a:solidFill>
                  <a:schemeClr val="tx1"/>
                </a:solidFill>
                <a:effectLst/>
                <a:latin typeface="Arial Unicode MS"/>
              </a:rPr>
              <a:t>)</a:t>
            </a:r>
            <a:r>
              <a:rPr kumimoji="0" lang="it-IT" altLang="it-IT" sz="1200" b="1" i="0" u="sng" strike="noStrike" cap="none" normalizeH="0" baseline="0" dirty="0">
                <a:ln>
                  <a:noFill/>
                </a:ln>
                <a:solidFill>
                  <a:schemeClr val="tx1"/>
                </a:solidFill>
                <a:effectLst/>
              </a:rPr>
              <a:t> </a:t>
            </a:r>
            <a:endParaRPr kumimoji="0" lang="it-IT" altLang="it-IT" sz="1200" b="1" i="0" u="sng" strike="noStrike" cap="none" normalizeH="0" baseline="0" dirty="0">
              <a:ln>
                <a:noFill/>
              </a:ln>
              <a:solidFill>
                <a:schemeClr val="tx1"/>
              </a:solidFill>
              <a:effectLst/>
              <a:latin typeface="Arial" panose="020B0604020202020204" pitchFamily="34" charset="0"/>
            </a:endParaRPr>
          </a:p>
        </p:txBody>
      </p:sp>
      <p:sp>
        <p:nvSpPr>
          <p:cNvPr id="40" name="CasellaDiTesto 39">
            <a:extLst>
              <a:ext uri="{FF2B5EF4-FFF2-40B4-BE49-F238E27FC236}">
                <a16:creationId xmlns:a16="http://schemas.microsoft.com/office/drawing/2014/main" id="{266AFC71-C6E9-4CDA-997A-0B631876F9AF}"/>
              </a:ext>
            </a:extLst>
          </p:cNvPr>
          <p:cNvSpPr txBox="1"/>
          <p:nvPr/>
        </p:nvSpPr>
        <p:spPr>
          <a:xfrm>
            <a:off x="7976255" y="963713"/>
            <a:ext cx="1167745" cy="5262979"/>
          </a:xfrm>
          <a:prstGeom prst="rect">
            <a:avLst/>
          </a:prstGeom>
          <a:noFill/>
        </p:spPr>
        <p:txBody>
          <a:bodyPr wrap="square">
            <a:spAutoFit/>
          </a:bodyPr>
          <a:lstStyle/>
          <a:p>
            <a:pPr algn="just"/>
            <a:r>
              <a:rPr lang="it-IT" sz="1400" dirty="0">
                <a:effectLst/>
                <a:latin typeface="Calibri" panose="020F0502020204030204" pitchFamily="34" charset="0"/>
                <a:ea typeface="Calibri" panose="020F0502020204030204" pitchFamily="34" charset="0"/>
                <a:cs typeface="Times New Roman" panose="02020603050405020304" pitchFamily="18" charset="0"/>
              </a:rPr>
              <a:t>Tutte queste patologie sono legate a quanto avviene nelle prime fasi della vita e i fattori sulla sinistra </a:t>
            </a:r>
            <a:r>
              <a:rPr lang="it-IT" sz="1400" b="1" u="sng"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stanno disturbando la piccola creatura che sta formattando il proprio epigenoma. La placenta è una sorta di cabina di regi</a:t>
            </a:r>
            <a:r>
              <a:rPr lang="it-IT" sz="1400" b="1"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a</a:t>
            </a:r>
            <a:r>
              <a:rPr lang="it-IT" sz="1400" dirty="0">
                <a:effectLst/>
                <a:latin typeface="Calibri" panose="020F0502020204030204" pitchFamily="34" charset="0"/>
                <a:ea typeface="Calibri" panose="020F0502020204030204" pitchFamily="34" charset="0"/>
                <a:cs typeface="Times New Roman" panose="02020603050405020304" pitchFamily="18" charset="0"/>
              </a:rPr>
              <a:t>, quindi va studiata invece che buttarla via.</a:t>
            </a:r>
          </a:p>
        </p:txBody>
      </p:sp>
    </p:spTree>
    <p:extLst>
      <p:ext uri="{BB962C8B-B14F-4D97-AF65-F5344CB8AC3E}">
        <p14:creationId xmlns:p14="http://schemas.microsoft.com/office/powerpoint/2010/main" val="26733318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3" y="3321853"/>
            <a:ext cx="4218393" cy="2604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47" name="Text Box 3"/>
          <p:cNvSpPr txBox="1">
            <a:spLocks noChangeArrowheads="1"/>
          </p:cNvSpPr>
          <p:nvPr/>
        </p:nvSpPr>
        <p:spPr bwMode="auto">
          <a:xfrm>
            <a:off x="1035844" y="1232307"/>
            <a:ext cx="6172200" cy="854869"/>
          </a:xfrm>
          <a:prstGeom prst="rect">
            <a:avLst/>
          </a:prstGeom>
          <a:solidFill>
            <a:srgbClr val="C00000"/>
          </a:solidFill>
          <a:ln>
            <a:noFill/>
          </a:ln>
        </p:spPr>
        <p:txBody>
          <a:bodyPr anchor="ct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gn="ct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3300" b="1" kern="0">
                <a:solidFill>
                  <a:srgbClr val="FFFF00"/>
                </a:solidFill>
                <a:latin typeface="Calibri" panose="020F0502020204030204" pitchFamily="34" charset="0"/>
              </a:rPr>
              <a:t>A Silent Pandemic</a:t>
            </a:r>
          </a:p>
        </p:txBody>
      </p:sp>
      <p:sp>
        <p:nvSpPr>
          <p:cNvPr id="57348" name="Text Box 4"/>
          <p:cNvSpPr txBox="1">
            <a:spLocks noChangeArrowheads="1"/>
          </p:cNvSpPr>
          <p:nvPr/>
        </p:nvSpPr>
        <p:spPr bwMode="auto">
          <a:xfrm>
            <a:off x="1946672" y="1875235"/>
            <a:ext cx="4714875" cy="813197"/>
          </a:xfrm>
          <a:prstGeom prst="rect">
            <a:avLst/>
          </a:prstGeom>
          <a:solidFill>
            <a:srgbClr val="C00000"/>
          </a:solidFill>
          <a:ln w="9360">
            <a:solidFill>
              <a:srgbClr val="FFFF00"/>
            </a:solidFill>
            <a:miter lim="800000"/>
            <a:headEnd/>
            <a:tailEnd/>
          </a:ln>
        </p:spPr>
        <p:txBody>
          <a:bodyPr/>
          <a:lstStyle>
            <a:lvl1pPr marL="342900" indent="-33655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1pPr>
            <a:lvl2pPr marL="742950" indent="-28575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2pPr>
            <a:lvl3pPr marL="1143000" indent="-22860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3pPr>
            <a:lvl4pPr marL="1600200" indent="-22860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4pPr>
            <a:lvl5pPr marL="2057400" indent="-22860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9pPr>
          </a:lstStyle>
          <a:p>
            <a:pPr marL="257175" indent="-252413" algn="ctr" defTabSz="336947" eaLnBrk="1" hangingPunct="1">
              <a:spcBef>
                <a:spcPts val="338"/>
              </a:spcBef>
              <a:tabLst>
                <a:tab pos="257175" algn="l"/>
                <a:tab pos="592931" algn="l"/>
                <a:tab pos="929879" algn="l"/>
                <a:tab pos="1266825" algn="l"/>
                <a:tab pos="1603772" algn="l"/>
                <a:tab pos="1940719" algn="l"/>
                <a:tab pos="2277666" algn="l"/>
                <a:tab pos="2614613" algn="l"/>
                <a:tab pos="2951560" algn="l"/>
                <a:tab pos="3288506" algn="l"/>
                <a:tab pos="3625454" algn="l"/>
                <a:tab pos="3962400" algn="l"/>
                <a:tab pos="4299347" algn="l"/>
                <a:tab pos="4636294" algn="l"/>
                <a:tab pos="4973241" algn="l"/>
                <a:tab pos="5310188" algn="l"/>
                <a:tab pos="5647135" algn="l"/>
                <a:tab pos="5984081" algn="l"/>
                <a:tab pos="6321029" algn="l"/>
                <a:tab pos="6657975" algn="l"/>
                <a:tab pos="6994922" algn="l"/>
              </a:tabLst>
              <a:defRPr/>
            </a:pPr>
            <a:r>
              <a:rPr lang="it-IT" altLang="it-IT" sz="1350" b="1" kern="0" dirty="0">
                <a:solidFill>
                  <a:srgbClr val="FFFF00"/>
                </a:solidFill>
                <a:latin typeface="Calibri" panose="020F0502020204030204" pitchFamily="34" charset="0"/>
              </a:rPr>
              <a:t>Industrial </a:t>
            </a:r>
            <a:r>
              <a:rPr lang="it-IT" altLang="it-IT" sz="1350" b="1" kern="0" dirty="0" err="1">
                <a:solidFill>
                  <a:srgbClr val="FFFF00"/>
                </a:solidFill>
                <a:latin typeface="Calibri" panose="020F0502020204030204" pitchFamily="34" charset="0"/>
              </a:rPr>
              <a:t>Chemicals</a:t>
            </a:r>
            <a:r>
              <a:rPr lang="it-IT" altLang="it-IT" sz="1350" b="1" kern="0" dirty="0">
                <a:solidFill>
                  <a:srgbClr val="FFFF00"/>
                </a:solidFill>
                <a:latin typeface="Calibri" panose="020F0502020204030204" pitchFamily="34" charset="0"/>
              </a:rPr>
              <a:t> Are </a:t>
            </a:r>
            <a:r>
              <a:rPr lang="it-IT" altLang="it-IT" sz="1350" b="1" kern="0" dirty="0" err="1">
                <a:solidFill>
                  <a:srgbClr val="FFFF00"/>
                </a:solidFill>
                <a:latin typeface="Calibri" panose="020F0502020204030204" pitchFamily="34" charset="0"/>
              </a:rPr>
              <a:t>Impairing</a:t>
            </a:r>
            <a:r>
              <a:rPr lang="it-IT" altLang="it-IT" sz="1350" b="1" kern="0" dirty="0">
                <a:solidFill>
                  <a:srgbClr val="FFFF00"/>
                </a:solidFill>
                <a:latin typeface="Calibri" panose="020F0502020204030204" pitchFamily="34" charset="0"/>
              </a:rPr>
              <a:t> </a:t>
            </a:r>
          </a:p>
          <a:p>
            <a:pPr marL="257175" indent="-252413" algn="ctr" defTabSz="336947" eaLnBrk="1" hangingPunct="1">
              <a:spcBef>
                <a:spcPts val="338"/>
              </a:spcBef>
              <a:tabLst>
                <a:tab pos="257175" algn="l"/>
                <a:tab pos="592931" algn="l"/>
                <a:tab pos="929879" algn="l"/>
                <a:tab pos="1266825" algn="l"/>
                <a:tab pos="1603772" algn="l"/>
                <a:tab pos="1940719" algn="l"/>
                <a:tab pos="2277666" algn="l"/>
                <a:tab pos="2614613" algn="l"/>
                <a:tab pos="2951560" algn="l"/>
                <a:tab pos="3288506" algn="l"/>
                <a:tab pos="3625454" algn="l"/>
                <a:tab pos="3962400" algn="l"/>
                <a:tab pos="4299347" algn="l"/>
                <a:tab pos="4636294" algn="l"/>
                <a:tab pos="4973241" algn="l"/>
                <a:tab pos="5310188" algn="l"/>
                <a:tab pos="5647135" algn="l"/>
                <a:tab pos="5984081" algn="l"/>
                <a:tab pos="6321029" algn="l"/>
                <a:tab pos="6657975" algn="l"/>
                <a:tab pos="6994922" algn="l"/>
              </a:tabLst>
              <a:defRPr/>
            </a:pPr>
            <a:r>
              <a:rPr lang="it-IT" altLang="it-IT" sz="1350" b="1" kern="0" dirty="0">
                <a:solidFill>
                  <a:srgbClr val="FFFF00"/>
                </a:solidFill>
                <a:latin typeface="Calibri" panose="020F0502020204030204" pitchFamily="34" charset="0"/>
              </a:rPr>
              <a:t>The Brain Development of </a:t>
            </a:r>
            <a:r>
              <a:rPr lang="it-IT" altLang="it-IT" sz="1350" b="1" kern="0" dirty="0" err="1">
                <a:solidFill>
                  <a:srgbClr val="FFFF00"/>
                </a:solidFill>
                <a:latin typeface="Calibri" panose="020F0502020204030204" pitchFamily="34" charset="0"/>
              </a:rPr>
              <a:t>Children</a:t>
            </a:r>
            <a:r>
              <a:rPr lang="it-IT" altLang="it-IT" sz="1350" b="1" kern="0" dirty="0">
                <a:solidFill>
                  <a:srgbClr val="FFFF00"/>
                </a:solidFill>
                <a:latin typeface="Calibri" panose="020F0502020204030204" pitchFamily="34" charset="0"/>
              </a:rPr>
              <a:t> Worldwide</a:t>
            </a:r>
            <a:r>
              <a:rPr lang="it-IT" altLang="it-IT" sz="1350" kern="0" dirty="0">
                <a:solidFill>
                  <a:srgbClr val="FFFF00"/>
                </a:solidFill>
                <a:latin typeface="Calibri" panose="020F0502020204030204" pitchFamily="34" charset="0"/>
              </a:rPr>
              <a:t> </a:t>
            </a:r>
          </a:p>
        </p:txBody>
      </p:sp>
      <p:grpSp>
        <p:nvGrpSpPr>
          <p:cNvPr id="31749" name="Group 5"/>
          <p:cNvGrpSpPr>
            <a:grpSpLocks/>
          </p:cNvGrpSpPr>
          <p:nvPr/>
        </p:nvGrpSpPr>
        <p:grpSpPr bwMode="auto">
          <a:xfrm>
            <a:off x="1143001" y="857260"/>
            <a:ext cx="6853238" cy="460772"/>
            <a:chOff x="0" y="0"/>
            <a:chExt cx="5756" cy="387"/>
          </a:xfrm>
        </p:grpSpPr>
        <p:pic>
          <p:nvPicPr>
            <p:cNvPr id="3176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756"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62" name="Text Box 7"/>
            <p:cNvSpPr txBox="1">
              <a:spLocks noChangeArrowheads="1"/>
            </p:cNvSpPr>
            <p:nvPr/>
          </p:nvSpPr>
          <p:spPr bwMode="auto">
            <a:xfrm>
              <a:off x="0" y="0"/>
              <a:ext cx="5756"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eaLnBrk="1" hangingPunct="1">
                <a:defRPr/>
              </a:pPr>
              <a:endParaRPr lang="fr-FR" altLang="it-IT" sz="1350" kern="0">
                <a:solidFill>
                  <a:prstClr val="black"/>
                </a:solidFill>
              </a:endParaRPr>
            </a:p>
          </p:txBody>
        </p:sp>
      </p:grpSp>
      <p:sp>
        <p:nvSpPr>
          <p:cNvPr id="57350" name="Rectangle 8"/>
          <p:cNvSpPr>
            <a:spLocks noChangeArrowheads="1"/>
          </p:cNvSpPr>
          <p:nvPr/>
        </p:nvSpPr>
        <p:spPr bwMode="auto">
          <a:xfrm>
            <a:off x="3071813" y="2444839"/>
            <a:ext cx="2604943" cy="3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nchor="ctr">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900" b="1" kern="0">
                <a:solidFill>
                  <a:srgbClr val="FFFF00"/>
                </a:solidFill>
                <a:latin typeface="Calibri" panose="020F0502020204030204" pitchFamily="34" charset="0"/>
              </a:rPr>
              <a:t>For immediate release: Tuesday, November 7, 2006</a:t>
            </a:r>
            <a:br>
              <a:rPr lang="it-IT" altLang="it-IT" sz="900" b="1" kern="0">
                <a:solidFill>
                  <a:srgbClr val="FFFF00"/>
                </a:solidFill>
                <a:latin typeface="Calibri" panose="020F0502020204030204" pitchFamily="34" charset="0"/>
              </a:rPr>
            </a:br>
            <a:endParaRPr lang="it-IT" altLang="it-IT" sz="900" b="1" kern="0">
              <a:solidFill>
                <a:srgbClr val="FFFF00"/>
              </a:solidFill>
              <a:latin typeface="Calibri" panose="020F0502020204030204" pitchFamily="34" charset="0"/>
            </a:endParaRPr>
          </a:p>
        </p:txBody>
      </p:sp>
      <p:sp>
        <p:nvSpPr>
          <p:cNvPr id="331785" name="Rectangle 9"/>
          <p:cNvSpPr>
            <a:spLocks noChangeArrowheads="1"/>
          </p:cNvSpPr>
          <p:nvPr/>
        </p:nvSpPr>
        <p:spPr bwMode="auto">
          <a:xfrm>
            <a:off x="4262320" y="4263903"/>
            <a:ext cx="2879347" cy="1732879"/>
          </a:xfrm>
          <a:prstGeom prst="rect">
            <a:avLst/>
          </a:prstGeom>
          <a:solidFill>
            <a:schemeClr val="bg1"/>
          </a:solidFill>
          <a:ln>
            <a:solidFill>
              <a:schemeClr val="tx2"/>
            </a:solidFill>
          </a:ln>
          <a:effectLst/>
        </p:spPr>
        <p:txBody>
          <a:bodyPr wrap="square" lIns="67500" tIns="35100" rIns="67500" bIns="35100" anchor="ctr">
            <a:spAutoFit/>
          </a:bodyPr>
          <a:lstStyle/>
          <a:p>
            <a:r>
              <a:rPr lang="en-US" sz="1350" dirty="0"/>
              <a:t>Ten years ago two well-known experts in </a:t>
            </a:r>
            <a:r>
              <a:rPr lang="en-US" sz="1350" i="1" dirty="0"/>
              <a:t>Environmental Health</a:t>
            </a:r>
            <a:r>
              <a:rPr lang="en-US" sz="1350" dirty="0"/>
              <a:t>, a pediatrician and an epidemiologist, launched an alarm </a:t>
            </a:r>
            <a:r>
              <a:rPr lang="en-US" sz="1350" u="sng" dirty="0">
                <a:highlight>
                  <a:srgbClr val="FFFF00"/>
                </a:highlight>
              </a:rPr>
              <a:t>from the pages of </a:t>
            </a:r>
            <a:r>
              <a:rPr lang="en-US" sz="1350" b="1" i="1" u="sng" dirty="0">
                <a:highlight>
                  <a:srgbClr val="FFFF00"/>
                </a:highlight>
              </a:rPr>
              <a:t>the</a:t>
            </a:r>
            <a:r>
              <a:rPr lang="en-US" sz="1350" i="1" u="sng" dirty="0">
                <a:highlight>
                  <a:srgbClr val="FFFF00"/>
                </a:highlight>
              </a:rPr>
              <a:t> </a:t>
            </a:r>
            <a:r>
              <a:rPr lang="en-US" sz="1350" b="1" i="1" u="sng" dirty="0">
                <a:highlight>
                  <a:srgbClr val="FFFF00"/>
                </a:highlight>
              </a:rPr>
              <a:t>Lancet</a:t>
            </a:r>
            <a:r>
              <a:rPr lang="en-US" sz="1350" u="sng" dirty="0">
                <a:highlight>
                  <a:srgbClr val="FFFF00"/>
                </a:highlight>
              </a:rPr>
              <a:t>, affirming that a </a:t>
            </a:r>
            <a:r>
              <a:rPr lang="en-US" sz="1350" b="1" i="1" u="sng" dirty="0">
                <a:highlight>
                  <a:srgbClr val="FFFF00"/>
                </a:highlight>
              </a:rPr>
              <a:t>silent pandemic </a:t>
            </a:r>
            <a:r>
              <a:rPr lang="en-US" sz="1350" b="1" u="sng" dirty="0">
                <a:highlight>
                  <a:srgbClr val="FFFF00"/>
                </a:highlight>
              </a:rPr>
              <a:t>of neurodevelopmental disorders </a:t>
            </a:r>
            <a:r>
              <a:rPr lang="en-US" sz="1350" u="sng" dirty="0">
                <a:highlight>
                  <a:srgbClr val="FFFF00"/>
                </a:highlight>
              </a:rPr>
              <a:t>was spreading</a:t>
            </a:r>
            <a:r>
              <a:rPr lang="en-US" sz="1350" dirty="0">
                <a:highlight>
                  <a:srgbClr val="FFFF00"/>
                </a:highlight>
              </a:rPr>
              <a:t>,</a:t>
            </a:r>
            <a:r>
              <a:rPr lang="en-US" sz="1350" dirty="0"/>
              <a:t> also due to the </a:t>
            </a:r>
            <a:r>
              <a:rPr lang="en-US" sz="1350" i="1" dirty="0"/>
              <a:t>shortage of funds in this area of research </a:t>
            </a:r>
            <a:endParaRPr lang="it-IT" sz="1350" dirty="0"/>
          </a:p>
        </p:txBody>
      </p:sp>
      <p:sp>
        <p:nvSpPr>
          <p:cNvPr id="57352" name="Rectangle 10"/>
          <p:cNvSpPr>
            <a:spLocks noChangeArrowheads="1"/>
          </p:cNvSpPr>
          <p:nvPr/>
        </p:nvSpPr>
        <p:spPr bwMode="auto">
          <a:xfrm>
            <a:off x="2750346" y="2357437"/>
            <a:ext cx="3161110" cy="53579"/>
          </a:xfrm>
          <a:prstGeom prst="rect">
            <a:avLst/>
          </a:prstGeom>
          <a:solidFill>
            <a:srgbClr val="FFC000"/>
          </a:solidFill>
          <a:ln w="19080">
            <a:solidFill>
              <a:srgbClr val="0000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eaLnBrk="1" hangingPunct="1">
              <a:defRPr/>
            </a:pPr>
            <a:endParaRPr lang="fr-FR" altLang="it-IT" sz="1350" kern="0">
              <a:solidFill>
                <a:prstClr val="black"/>
              </a:solidFill>
            </a:endParaRPr>
          </a:p>
        </p:txBody>
      </p:sp>
      <p:pic>
        <p:nvPicPr>
          <p:cNvPr id="31753"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849015"/>
            <a:ext cx="3348582" cy="45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31788" name="Rectangle 12"/>
          <p:cNvSpPr>
            <a:spLocks noChangeArrowheads="1"/>
          </p:cNvSpPr>
          <p:nvPr/>
        </p:nvSpPr>
        <p:spPr bwMode="auto">
          <a:xfrm>
            <a:off x="5201081" y="2774546"/>
            <a:ext cx="3864429" cy="717216"/>
          </a:xfrm>
          <a:prstGeom prst="rect">
            <a:avLst/>
          </a:prstGeom>
          <a:solidFill>
            <a:srgbClr val="FFFF00"/>
          </a:solidFill>
          <a:ln w="28440">
            <a:solidFill>
              <a:srgbClr val="C00000"/>
            </a:solidFill>
            <a:miter lim="800000"/>
            <a:headEnd/>
            <a:tailEnd/>
          </a:ln>
          <a:effectLst/>
        </p:spPr>
        <p:txBody>
          <a:bodyPr wrap="square" lIns="67500" tIns="35100" rIns="67500" bIns="35100">
            <a:spAutoFit/>
          </a:bodyPr>
          <a:lstStyle/>
          <a:p>
            <a:r>
              <a:rPr lang="en-US" sz="1050" dirty="0"/>
              <a:t>A few industrial chemicals (</a:t>
            </a:r>
            <a:r>
              <a:rPr lang="en-US" sz="1050" dirty="0" err="1"/>
              <a:t>eg</a:t>
            </a:r>
            <a:r>
              <a:rPr lang="en-US" sz="1050" dirty="0"/>
              <a:t>, </a:t>
            </a:r>
            <a:r>
              <a:rPr lang="en-US" sz="1050" b="1" u="sng" dirty="0"/>
              <a:t>lead, methylmercury, polychlorinated biphenyls [PCBs], arsenic</a:t>
            </a:r>
            <a:r>
              <a:rPr lang="en-US" sz="1050" dirty="0"/>
              <a:t>, and </a:t>
            </a:r>
            <a:r>
              <a:rPr lang="en-US" sz="1050" b="1" u="sng" dirty="0"/>
              <a:t>toluene</a:t>
            </a:r>
            <a:r>
              <a:rPr lang="en-US" sz="1050" dirty="0"/>
              <a:t>) were recognized causes of neurodevelopmental disorders and subclinical brain dysfunction. </a:t>
            </a:r>
            <a:endParaRPr lang="it-IT" sz="1050" dirty="0"/>
          </a:p>
        </p:txBody>
      </p:sp>
      <p:sp>
        <p:nvSpPr>
          <p:cNvPr id="57355" name="Rectangle 15"/>
          <p:cNvSpPr>
            <a:spLocks noChangeArrowheads="1"/>
          </p:cNvSpPr>
          <p:nvPr/>
        </p:nvSpPr>
        <p:spPr bwMode="auto">
          <a:xfrm>
            <a:off x="1451380" y="3321853"/>
            <a:ext cx="516231" cy="16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en-US" altLang="it-IT" sz="600" b="1" kern="0">
                <a:solidFill>
                  <a:srgbClr val="000000"/>
                </a:solidFill>
                <a:latin typeface="Calibri" panose="020F0502020204030204" pitchFamily="34" charset="0"/>
              </a:rPr>
              <a:t>*               **</a:t>
            </a:r>
          </a:p>
        </p:txBody>
      </p:sp>
      <p:pic>
        <p:nvPicPr>
          <p:cNvPr id="31756"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55" y="937618"/>
            <a:ext cx="991195" cy="83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57" name="Rectangle 17"/>
          <p:cNvSpPr>
            <a:spLocks noChangeArrowheads="1"/>
          </p:cNvSpPr>
          <p:nvPr/>
        </p:nvSpPr>
        <p:spPr bwMode="auto">
          <a:xfrm>
            <a:off x="145291" y="1890661"/>
            <a:ext cx="700575" cy="18630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750" kern="0">
                <a:solidFill>
                  <a:srgbClr val="000000"/>
                </a:solidFill>
              </a:rPr>
              <a:t>Grandjean P.</a:t>
            </a:r>
          </a:p>
        </p:txBody>
      </p:sp>
      <p:pic>
        <p:nvPicPr>
          <p:cNvPr id="31758"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03400" y="897434"/>
            <a:ext cx="1097779" cy="919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59" name="Rectangle 19"/>
          <p:cNvSpPr>
            <a:spLocks noChangeArrowheads="1"/>
          </p:cNvSpPr>
          <p:nvPr/>
        </p:nvSpPr>
        <p:spPr bwMode="auto">
          <a:xfrm>
            <a:off x="8001007" y="1902620"/>
            <a:ext cx="703781" cy="18630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750" kern="0">
                <a:solidFill>
                  <a:srgbClr val="000000"/>
                </a:solidFill>
              </a:rPr>
              <a:t>Landrigan Ph</a:t>
            </a:r>
          </a:p>
        </p:txBody>
      </p:sp>
      <p:pic>
        <p:nvPicPr>
          <p:cNvPr id="31760"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08044" y="4637173"/>
            <a:ext cx="1935956" cy="1363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0" name="CasellaDiTesto 19">
            <a:extLst>
              <a:ext uri="{FF2B5EF4-FFF2-40B4-BE49-F238E27FC236}">
                <a16:creationId xmlns:a16="http://schemas.microsoft.com/office/drawing/2014/main" id="{297F9DBA-2A77-4F69-B8A9-06AB1B6C7F84}"/>
              </a:ext>
            </a:extLst>
          </p:cNvPr>
          <p:cNvSpPr txBox="1"/>
          <p:nvPr/>
        </p:nvSpPr>
        <p:spPr>
          <a:xfrm>
            <a:off x="2299291" y="127775"/>
            <a:ext cx="4598580" cy="369332"/>
          </a:xfrm>
          <a:prstGeom prst="rect">
            <a:avLst/>
          </a:prstGeom>
          <a:solidFill>
            <a:srgbClr val="FFFF00"/>
          </a:solidFill>
          <a:ln w="38100">
            <a:solidFill>
              <a:srgbClr val="FF0000"/>
            </a:solidFill>
          </a:ln>
        </p:spPr>
        <p:txBody>
          <a:bodyPr wrap="square">
            <a:spAutoFit/>
          </a:bodyPr>
          <a:lstStyle/>
          <a:p>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Epidemiologia dei disturbi del neurosviluppo.</a:t>
            </a:r>
            <a:endParaRPr lang="it-IT" dirty="0"/>
          </a:p>
        </p:txBody>
      </p:sp>
      <p:sp>
        <p:nvSpPr>
          <p:cNvPr id="23" name="CasellaDiTesto 22">
            <a:extLst>
              <a:ext uri="{FF2B5EF4-FFF2-40B4-BE49-F238E27FC236}">
                <a16:creationId xmlns:a16="http://schemas.microsoft.com/office/drawing/2014/main" id="{36ED5938-5FC8-40B6-914B-5A90BDACEA3B}"/>
              </a:ext>
            </a:extLst>
          </p:cNvPr>
          <p:cNvSpPr txBox="1"/>
          <p:nvPr/>
        </p:nvSpPr>
        <p:spPr>
          <a:xfrm>
            <a:off x="5081333" y="3478347"/>
            <a:ext cx="4120668" cy="83099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Arial Unicode MS"/>
              </a:rPr>
              <a:t>Alcune sostanze chimiche industriali (p. Es</a:t>
            </a:r>
            <a:r>
              <a:rPr kumimoji="0" lang="it-IT" altLang="it-IT" sz="1200" b="1" i="0" u="sng" strike="noStrike" cap="none" normalizeH="0" baseline="0" dirty="0">
                <a:ln>
                  <a:noFill/>
                </a:ln>
                <a:solidFill>
                  <a:schemeClr val="tx1"/>
                </a:solidFill>
                <a:effectLst/>
                <a:latin typeface="Arial Unicode MS"/>
              </a:rPr>
              <a:t>., Piombo, metilmercurio, </a:t>
            </a:r>
            <a:r>
              <a:rPr kumimoji="0" lang="it-IT" altLang="it-IT" sz="1200" b="1" i="0" u="sng" strike="noStrike" cap="none" normalizeH="0" baseline="0" dirty="0" err="1">
                <a:ln>
                  <a:noFill/>
                </a:ln>
                <a:solidFill>
                  <a:schemeClr val="tx1"/>
                </a:solidFill>
                <a:effectLst/>
                <a:latin typeface="Arial Unicode MS"/>
              </a:rPr>
              <a:t>bifenili</a:t>
            </a:r>
            <a:r>
              <a:rPr kumimoji="0" lang="it-IT" altLang="it-IT" sz="1200" b="1" i="0" u="sng" strike="noStrike" cap="none" normalizeH="0" baseline="0" dirty="0">
                <a:ln>
                  <a:noFill/>
                </a:ln>
                <a:solidFill>
                  <a:schemeClr val="tx1"/>
                </a:solidFill>
                <a:effectLst/>
                <a:latin typeface="Arial Unicode MS"/>
              </a:rPr>
              <a:t> </a:t>
            </a:r>
            <a:r>
              <a:rPr kumimoji="0" lang="it-IT" altLang="it-IT" sz="1200" b="1" i="0" u="sng" strike="noStrike" cap="none" normalizeH="0" baseline="0" dirty="0" err="1">
                <a:ln>
                  <a:noFill/>
                </a:ln>
                <a:solidFill>
                  <a:schemeClr val="tx1"/>
                </a:solidFill>
                <a:effectLst/>
                <a:latin typeface="Arial Unicode MS"/>
              </a:rPr>
              <a:t>policlorurati</a:t>
            </a:r>
            <a:r>
              <a:rPr kumimoji="0" lang="it-IT" altLang="it-IT" sz="1200" b="1" i="0" u="sng" strike="noStrike" cap="none" normalizeH="0" baseline="0" dirty="0">
                <a:ln>
                  <a:noFill/>
                </a:ln>
                <a:solidFill>
                  <a:schemeClr val="tx1"/>
                </a:solidFill>
                <a:effectLst/>
                <a:latin typeface="Arial Unicode MS"/>
              </a:rPr>
              <a:t> [PCB], arsenico </a:t>
            </a:r>
            <a:r>
              <a:rPr kumimoji="0" lang="it-IT" altLang="it-IT" sz="1200" b="0" i="0" u="none" strike="noStrike" cap="none" normalizeH="0" baseline="0" dirty="0">
                <a:ln>
                  <a:noFill/>
                </a:ln>
                <a:solidFill>
                  <a:schemeClr val="tx1"/>
                </a:solidFill>
                <a:effectLst/>
                <a:latin typeface="Arial Unicode MS"/>
              </a:rPr>
              <a:t>e t</a:t>
            </a:r>
            <a:r>
              <a:rPr kumimoji="0" lang="it-IT" altLang="it-IT" sz="1200" b="1" i="0" u="sng" strike="noStrike" cap="none" normalizeH="0" baseline="0" dirty="0">
                <a:ln>
                  <a:noFill/>
                </a:ln>
                <a:solidFill>
                  <a:schemeClr val="tx1"/>
                </a:solidFill>
                <a:effectLst/>
                <a:latin typeface="Arial Unicode MS"/>
              </a:rPr>
              <a:t>oluene</a:t>
            </a:r>
            <a:r>
              <a:rPr kumimoji="0" lang="it-IT" altLang="it-IT" sz="1200" b="0" i="0" u="none" strike="noStrike" cap="none" normalizeH="0" baseline="0" dirty="0">
                <a:ln>
                  <a:noFill/>
                </a:ln>
                <a:solidFill>
                  <a:schemeClr val="tx1"/>
                </a:solidFill>
                <a:effectLst/>
                <a:latin typeface="Arial Unicode MS"/>
              </a:rPr>
              <a:t>) sono state riconosciute cause di disturbi dello sviluppo neurologico e disfunzione cerebrale subclinica.</a:t>
            </a:r>
            <a:r>
              <a:rPr kumimoji="0" lang="it-IT" altLang="it-IT" sz="1200" b="0" i="0" u="none" strike="noStrike" cap="none" normalizeH="0" baseline="0" dirty="0">
                <a:ln>
                  <a:noFill/>
                </a:ln>
                <a:solidFill>
                  <a:schemeClr val="tx1"/>
                </a:solidFill>
                <a:effectLst/>
              </a:rPr>
              <a:t> </a:t>
            </a:r>
            <a:endParaRPr kumimoji="0" lang="it-IT" altLang="it-IT" sz="1200" b="0" i="0" u="none" strike="noStrike" cap="none" normalizeH="0" baseline="0" dirty="0">
              <a:ln>
                <a:noFill/>
              </a:ln>
              <a:solidFill>
                <a:schemeClr val="tx1"/>
              </a:solidFill>
              <a:effectLst/>
              <a:latin typeface="Arial" panose="020B0604020202020204" pitchFamily="34" charset="0"/>
            </a:endParaRPr>
          </a:p>
        </p:txBody>
      </p:sp>
      <p:sp>
        <p:nvSpPr>
          <p:cNvPr id="26" name="CasellaDiTesto 25">
            <a:extLst>
              <a:ext uri="{FF2B5EF4-FFF2-40B4-BE49-F238E27FC236}">
                <a16:creationId xmlns:a16="http://schemas.microsoft.com/office/drawing/2014/main" id="{60D1448B-AE33-4186-A55A-C2D512D25041}"/>
              </a:ext>
            </a:extLst>
          </p:cNvPr>
          <p:cNvSpPr txBox="1"/>
          <p:nvPr/>
        </p:nvSpPr>
        <p:spPr>
          <a:xfrm>
            <a:off x="1" y="6086547"/>
            <a:ext cx="9144000" cy="738664"/>
          </a:xfrm>
          <a:prstGeom prst="rect">
            <a:avLst/>
          </a:prstGeom>
          <a:solidFill>
            <a:srgbClr val="FFFF00"/>
          </a:solidFill>
          <a:ln w="38100">
            <a:solidFill>
              <a:srgbClr val="002060"/>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Dieci anni fa due noti esperti di Salute Ambientale, un pediatra e un epidemiologo, lanciarono un allarme </a:t>
            </a:r>
            <a:r>
              <a:rPr kumimoji="0" lang="it-IT" altLang="it-IT" sz="1400" b="0" i="0" u="sng" strike="noStrike" cap="none" normalizeH="0" baseline="0" dirty="0">
                <a:ln>
                  <a:noFill/>
                </a:ln>
                <a:solidFill>
                  <a:schemeClr val="tx1"/>
                </a:solidFill>
                <a:effectLst/>
                <a:latin typeface="Arial Unicode MS"/>
              </a:rPr>
              <a:t>dalle pagine </a:t>
            </a:r>
            <a:r>
              <a:rPr kumimoji="0" lang="it-IT" altLang="it-IT" sz="1400" b="1" i="1" u="sng" strike="noStrike" cap="none" normalizeH="0" baseline="0" dirty="0">
                <a:ln>
                  <a:noFill/>
                </a:ln>
                <a:solidFill>
                  <a:schemeClr val="tx1"/>
                </a:solidFill>
                <a:effectLst/>
                <a:latin typeface="Arial Unicode MS"/>
              </a:rPr>
              <a:t>di Lancet</a:t>
            </a:r>
            <a:r>
              <a:rPr kumimoji="0" lang="it-IT" altLang="it-IT" sz="1400" b="0" i="0" u="sng" strike="noStrike" cap="none" normalizeH="0" baseline="0" dirty="0">
                <a:ln>
                  <a:noFill/>
                </a:ln>
                <a:solidFill>
                  <a:schemeClr val="tx1"/>
                </a:solidFill>
                <a:effectLst/>
                <a:latin typeface="Arial Unicode MS"/>
              </a:rPr>
              <a:t>, affermando che </a:t>
            </a:r>
            <a:r>
              <a:rPr kumimoji="0" lang="it-IT" altLang="it-IT" sz="1400" b="1" i="0" u="sng" strike="noStrike" cap="none" normalizeH="0" baseline="0" dirty="0">
                <a:ln>
                  <a:noFill/>
                </a:ln>
                <a:solidFill>
                  <a:schemeClr val="tx1"/>
                </a:solidFill>
                <a:effectLst/>
                <a:latin typeface="Arial Unicode MS"/>
              </a:rPr>
              <a:t>si stava diffondendo una silenziosa pandemia di disturbi del neurosviluppo</a:t>
            </a:r>
            <a:r>
              <a:rPr kumimoji="0" lang="it-IT" altLang="it-IT" sz="1400" b="0" i="0" u="none" strike="noStrike" cap="none" normalizeH="0" baseline="0" dirty="0">
                <a:ln>
                  <a:noFill/>
                </a:ln>
                <a:solidFill>
                  <a:schemeClr val="tx1"/>
                </a:solidFill>
                <a:effectLst/>
                <a:latin typeface="Arial Unicode MS"/>
              </a:rPr>
              <a:t>, anche a causa della carenza di fondi in quest'area di ricerca</a:t>
            </a:r>
            <a:r>
              <a:rPr kumimoji="0" lang="it-IT" altLang="it-IT" sz="1400" b="0" i="0" u="none" strike="noStrike" cap="none" normalizeH="0" baseline="0" dirty="0">
                <a:ln>
                  <a:noFill/>
                </a:ln>
                <a:solidFill>
                  <a:schemeClr val="tx1"/>
                </a:solidFill>
                <a:effectLst/>
              </a:rPr>
              <a:t> </a:t>
            </a:r>
            <a:endParaRPr kumimoji="0" lang="it-IT" altLang="it-IT"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878468752"/>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4" descr="C:\Documents and Settings\Utente\Desktop\CONGRESSI\14 04 23-24 Lyon Natecia\autism-4f7f49f-intr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857250"/>
            <a:ext cx="6858000" cy="500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1143001" y="5776922"/>
            <a:ext cx="7100888" cy="230832"/>
          </a:xfrm>
          <a:prstGeom prst="rect">
            <a:avLst/>
          </a:prstGeom>
          <a:solidFill>
            <a:schemeClr val="accent3">
              <a:lumMod val="75000"/>
            </a:schemeClr>
          </a:solidFill>
        </p:spPr>
        <p:txBody>
          <a:bodyPr>
            <a:spAutoFit/>
          </a:bodyPr>
          <a:lstStyle/>
          <a:p>
            <a:pPr algn="ctr" defTabSz="685800">
              <a:defRPr/>
            </a:pPr>
            <a:r>
              <a:rPr lang="it-IT" sz="900" kern="0" dirty="0">
                <a:solidFill>
                  <a:sysClr val="windowText" lastClr="000000"/>
                </a:solidFill>
                <a:latin typeface="Calibri" panose="020F0502020204030204"/>
                <a:cs typeface="Arial" panose="020B0604020202020204" pitchFamily="34" charset="0"/>
              </a:rPr>
              <a:t>http://arstechnica.com/science/2012/04/new-autism-studies-find-new-mutations-many-genes-behind-the-disorder/</a:t>
            </a:r>
          </a:p>
        </p:txBody>
      </p:sp>
      <p:pic>
        <p:nvPicPr>
          <p:cNvPr id="132100" name="Picture 2" descr="C:\Documents and Settings\Utente\Documenti\Immagini\loghi\CDC.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2350" y="1322785"/>
            <a:ext cx="6286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Connettore 1 5"/>
          <p:cNvCxnSpPr/>
          <p:nvPr/>
        </p:nvCxnSpPr>
        <p:spPr>
          <a:xfrm flipH="1">
            <a:off x="2357440" y="3105150"/>
            <a:ext cx="594122" cy="539354"/>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Connettore 1 7"/>
          <p:cNvCxnSpPr/>
          <p:nvPr/>
        </p:nvCxnSpPr>
        <p:spPr>
          <a:xfrm>
            <a:off x="2519364" y="3105160"/>
            <a:ext cx="540544" cy="594122"/>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Rettangolo 9"/>
          <p:cNvSpPr/>
          <p:nvPr/>
        </p:nvSpPr>
        <p:spPr>
          <a:xfrm>
            <a:off x="2195512" y="3644505"/>
            <a:ext cx="965329"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2014 1 : 68</a:t>
            </a:r>
            <a:endParaRPr lang="it-IT" sz="1350" kern="0" dirty="0">
              <a:solidFill>
                <a:sysClr val="windowText" lastClr="000000"/>
              </a:solidFill>
              <a:latin typeface="Calibri" panose="020F0502020204030204"/>
              <a:cs typeface="Arial" panose="020B0604020202020204" pitchFamily="34" charset="0"/>
            </a:endParaRPr>
          </a:p>
        </p:txBody>
      </p:sp>
      <p:cxnSp>
        <p:nvCxnSpPr>
          <p:cNvPr id="12" name="Connettore 1 11"/>
          <p:cNvCxnSpPr/>
          <p:nvPr/>
        </p:nvCxnSpPr>
        <p:spPr>
          <a:xfrm>
            <a:off x="5543557" y="3537347"/>
            <a:ext cx="1513285"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Connettore 2 13"/>
          <p:cNvCxnSpPr/>
          <p:nvPr/>
        </p:nvCxnSpPr>
        <p:spPr>
          <a:xfrm>
            <a:off x="3059906" y="3914775"/>
            <a:ext cx="1620441" cy="81081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a:off x="3006336" y="3914775"/>
            <a:ext cx="863203" cy="81081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 name="Rettangolo 12"/>
          <p:cNvSpPr/>
          <p:nvPr/>
        </p:nvSpPr>
        <p:spPr>
          <a:xfrm>
            <a:off x="7080648" y="4455319"/>
            <a:ext cx="965329"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rgbClr val="0000FF"/>
                </a:solidFill>
                <a:effectLst>
                  <a:outerShdw blurRad="38100" dist="38100" dir="2700000" algn="tl">
                    <a:srgbClr val="000000">
                      <a:alpha val="43137"/>
                    </a:srgbClr>
                  </a:outerShdw>
                </a:effectLst>
                <a:latin typeface="Calibri" pitchFamily="34" charset="0"/>
                <a:cs typeface="Arial" panose="020B0604020202020204" pitchFamily="34" charset="0"/>
              </a:rPr>
              <a:t>2014 1 : 68</a:t>
            </a:r>
            <a:endParaRPr lang="it-IT" sz="1350" kern="0" dirty="0">
              <a:solidFill>
                <a:srgbClr val="0000FF"/>
              </a:solidFill>
              <a:latin typeface="Calibri" panose="020F0502020204030204"/>
              <a:cs typeface="Arial" panose="020B0604020202020204" pitchFamily="34" charset="0"/>
            </a:endParaRPr>
          </a:p>
        </p:txBody>
      </p:sp>
      <p:sp>
        <p:nvSpPr>
          <p:cNvPr id="15" name="Rettangolo 14"/>
          <p:cNvSpPr/>
          <p:nvPr/>
        </p:nvSpPr>
        <p:spPr>
          <a:xfrm>
            <a:off x="7080648" y="3644503"/>
            <a:ext cx="965329"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2008 1 : 88</a:t>
            </a:r>
            <a:endParaRPr lang="it-IT" sz="1350" kern="0" dirty="0">
              <a:solidFill>
                <a:sysClr val="windowText" lastClr="000000"/>
              </a:solidFill>
              <a:latin typeface="Calibri" panose="020F0502020204030204"/>
              <a:cs typeface="Arial" panose="020B0604020202020204" pitchFamily="34" charset="0"/>
            </a:endParaRPr>
          </a:p>
        </p:txBody>
      </p:sp>
      <p:sp>
        <p:nvSpPr>
          <p:cNvPr id="17" name="Rettangolo 16"/>
          <p:cNvSpPr/>
          <p:nvPr/>
        </p:nvSpPr>
        <p:spPr>
          <a:xfrm>
            <a:off x="6993732" y="2943225"/>
            <a:ext cx="1053494"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2006 1 : 110</a:t>
            </a:r>
            <a:endParaRPr lang="it-IT" sz="1350" kern="0" dirty="0">
              <a:solidFill>
                <a:sysClr val="windowText" lastClr="000000"/>
              </a:solidFill>
              <a:latin typeface="Calibri" panose="020F0502020204030204"/>
              <a:cs typeface="Arial" panose="020B0604020202020204" pitchFamily="34" charset="0"/>
            </a:endParaRPr>
          </a:p>
        </p:txBody>
      </p:sp>
      <p:sp>
        <p:nvSpPr>
          <p:cNvPr id="18" name="Rettangolo 17"/>
          <p:cNvSpPr/>
          <p:nvPr/>
        </p:nvSpPr>
        <p:spPr>
          <a:xfrm>
            <a:off x="6954441" y="2511030"/>
            <a:ext cx="1091966"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2002  1 : 150</a:t>
            </a:r>
            <a:endParaRPr lang="it-IT" sz="1350" kern="0" dirty="0">
              <a:solidFill>
                <a:sysClr val="windowText" lastClr="000000"/>
              </a:solidFill>
              <a:latin typeface="Calibri" panose="020F0502020204030204"/>
              <a:cs typeface="Arial" panose="020B0604020202020204" pitchFamily="34" charset="0"/>
            </a:endParaRPr>
          </a:p>
        </p:txBody>
      </p:sp>
      <p:sp>
        <p:nvSpPr>
          <p:cNvPr id="19" name="Rettangolo 18"/>
          <p:cNvSpPr/>
          <p:nvPr/>
        </p:nvSpPr>
        <p:spPr>
          <a:xfrm>
            <a:off x="6868717" y="1970486"/>
            <a:ext cx="1180131"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FFFFFF"/>
                  </a:outerShdw>
                </a:effectLst>
                <a:latin typeface="Calibri" pitchFamily="34" charset="0"/>
                <a:cs typeface="Arial" panose="020B0604020202020204" pitchFamily="34" charset="0"/>
              </a:rPr>
              <a:t>1980  1 : 1500</a:t>
            </a:r>
            <a:endParaRPr lang="it-IT" sz="1350" kern="0" dirty="0">
              <a:solidFill>
                <a:sysClr val="windowText" lastClr="000000"/>
              </a:solidFill>
              <a:latin typeface="Calibri" pitchFamily="34" charset="0"/>
              <a:cs typeface="Arial" panose="020B0604020202020204" pitchFamily="34" charset="0"/>
            </a:endParaRPr>
          </a:p>
        </p:txBody>
      </p:sp>
      <p:sp>
        <p:nvSpPr>
          <p:cNvPr id="2" name="Rettangolo 1"/>
          <p:cNvSpPr/>
          <p:nvPr/>
        </p:nvSpPr>
        <p:spPr>
          <a:xfrm>
            <a:off x="1143006" y="5349194"/>
            <a:ext cx="6858001" cy="415498"/>
          </a:xfrm>
          <a:prstGeom prst="rect">
            <a:avLst/>
          </a:prstGeom>
          <a:solidFill>
            <a:srgbClr val="FFFF00"/>
          </a:solidFill>
        </p:spPr>
        <p:txBody>
          <a:bodyPr wrap="square">
            <a:spAutoFit/>
          </a:bodyPr>
          <a:lstStyle/>
          <a:p>
            <a:pPr defTabSz="685800">
              <a:defRPr/>
            </a:pPr>
            <a:r>
              <a:rPr lang="en-US" sz="1050" b="1" u="sng" kern="0" dirty="0">
                <a:solidFill>
                  <a:srgbClr val="0000FF"/>
                </a:solidFill>
                <a:effectLst>
                  <a:outerShdw blurRad="38100" dist="38100" dir="2700000" algn="tl">
                    <a:srgbClr val="000000">
                      <a:alpha val="43137"/>
                    </a:srgbClr>
                  </a:outerShdw>
                </a:effectLst>
                <a:latin typeface="Calibri" panose="020F0502020204030204"/>
                <a:ea typeface="Times New Roman" panose="02020603050405020304" pitchFamily="18" charset="0"/>
              </a:rPr>
              <a:t>The reported prevalence of autism has increased dramatically</a:t>
            </a:r>
            <a:r>
              <a:rPr lang="en-US" sz="1050" b="1" kern="0" dirty="0">
                <a:solidFill>
                  <a:prstClr val="black"/>
                </a:solidFill>
                <a:latin typeface="Calibri" panose="020F0502020204030204"/>
                <a:ea typeface="Times New Roman" panose="02020603050405020304" pitchFamily="18" charset="0"/>
              </a:rPr>
              <a:t>, from 4-5 cases per 10,000 in 1966 to approximately 100/10,000 (&gt;1%) </a:t>
            </a:r>
            <a:r>
              <a:rPr lang="en-US" sz="1050" kern="0" dirty="0" err="1">
                <a:solidFill>
                  <a:sysClr val="windowText" lastClr="000000"/>
                </a:solidFill>
                <a:latin typeface="Times New Roman" panose="02020603050405020304" pitchFamily="18" charset="0"/>
                <a:ea typeface="Times New Roman" panose="02020603050405020304" pitchFamily="18" charset="0"/>
              </a:rPr>
              <a:t>Fombonne</a:t>
            </a:r>
            <a:r>
              <a:rPr lang="en-US" sz="1050" kern="0" dirty="0">
                <a:solidFill>
                  <a:sysClr val="windowText" lastClr="000000"/>
                </a:solidFill>
                <a:latin typeface="Times New Roman" panose="02020603050405020304" pitchFamily="18" charset="0"/>
                <a:ea typeface="Times New Roman" panose="02020603050405020304" pitchFamily="18" charset="0"/>
              </a:rPr>
              <a:t> E. </a:t>
            </a:r>
            <a:r>
              <a:rPr lang="en-US" sz="1050" b="1" i="1" kern="0" dirty="0">
                <a:solidFill>
                  <a:sysClr val="windowText" lastClr="000000"/>
                </a:solidFill>
                <a:latin typeface="Times New Roman" panose="02020603050405020304" pitchFamily="18" charset="0"/>
                <a:ea typeface="Times New Roman" panose="02020603050405020304" pitchFamily="18" charset="0"/>
              </a:rPr>
              <a:t>Epidemiology of pervasive developmental disorders</a:t>
            </a:r>
            <a:r>
              <a:rPr lang="en-US" sz="1050" kern="0" dirty="0">
                <a:solidFill>
                  <a:sysClr val="windowText" lastClr="000000"/>
                </a:solidFill>
                <a:latin typeface="Times New Roman" panose="02020603050405020304" pitchFamily="18" charset="0"/>
                <a:ea typeface="Times New Roman" panose="02020603050405020304" pitchFamily="18" charset="0"/>
              </a:rPr>
              <a:t> </a:t>
            </a:r>
            <a:r>
              <a:rPr lang="en-US" sz="1050" kern="0" dirty="0" err="1">
                <a:solidFill>
                  <a:sysClr val="windowText" lastClr="000000"/>
                </a:solidFill>
                <a:latin typeface="Times New Roman" panose="02020603050405020304" pitchFamily="18" charset="0"/>
                <a:ea typeface="Times New Roman" panose="02020603050405020304" pitchFamily="18" charset="0"/>
              </a:rPr>
              <a:t>Pediatr</a:t>
            </a:r>
            <a:r>
              <a:rPr lang="en-US" sz="1050" kern="0" dirty="0">
                <a:solidFill>
                  <a:sysClr val="windowText" lastClr="000000"/>
                </a:solidFill>
                <a:latin typeface="Times New Roman" panose="02020603050405020304" pitchFamily="18" charset="0"/>
                <a:ea typeface="Times New Roman" panose="02020603050405020304" pitchFamily="18" charset="0"/>
              </a:rPr>
              <a:t> Res, 65 (2009), pp. 591–598 </a:t>
            </a:r>
            <a:endParaRPr lang="it-IT" sz="1050" kern="0" dirty="0">
              <a:solidFill>
                <a:prstClr val="black"/>
              </a:solidFill>
              <a:latin typeface="Calibri" panose="020F0502020204030204"/>
            </a:endParaRPr>
          </a:p>
        </p:txBody>
      </p:sp>
      <p:sp>
        <p:nvSpPr>
          <p:cNvPr id="4" name="CasellaDiTesto 3">
            <a:extLst>
              <a:ext uri="{FF2B5EF4-FFF2-40B4-BE49-F238E27FC236}">
                <a16:creationId xmlns:a16="http://schemas.microsoft.com/office/drawing/2014/main" id="{8B62D858-18B1-47FD-8F7C-93307BB9DE3E}"/>
              </a:ext>
            </a:extLst>
          </p:cNvPr>
          <p:cNvSpPr txBox="1"/>
          <p:nvPr/>
        </p:nvSpPr>
        <p:spPr>
          <a:xfrm>
            <a:off x="2299291" y="127775"/>
            <a:ext cx="4598580" cy="369332"/>
          </a:xfrm>
          <a:prstGeom prst="rect">
            <a:avLst/>
          </a:prstGeom>
          <a:solidFill>
            <a:srgbClr val="FFFF00"/>
          </a:solidFill>
          <a:ln w="38100">
            <a:solidFill>
              <a:srgbClr val="FF0000"/>
            </a:solidFill>
          </a:ln>
        </p:spPr>
        <p:txBody>
          <a:bodyPr wrap="square">
            <a:spAutoFit/>
          </a:bodyPr>
          <a:lstStyle/>
          <a:p>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Epidemiologia dei disturbi del neurosviluppo.</a:t>
            </a:r>
            <a:endParaRPr lang="it-IT" dirty="0"/>
          </a:p>
        </p:txBody>
      </p:sp>
    </p:spTree>
    <p:extLst>
      <p:ext uri="{BB962C8B-B14F-4D97-AF65-F5344CB8AC3E}">
        <p14:creationId xmlns:p14="http://schemas.microsoft.com/office/powerpoint/2010/main" val="388799789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021403" y="890884"/>
            <a:ext cx="6858000" cy="1790700"/>
          </a:xfrm>
          <a:solidFill>
            <a:srgbClr val="FFFF99"/>
          </a:solidFill>
        </p:spPr>
        <p:txBody>
          <a:bodyPr>
            <a:normAutofit/>
          </a:bodyPr>
          <a:lstStyle/>
          <a:p>
            <a:br>
              <a:rPr lang="it-IT" sz="2700" b="1" i="1" dirty="0">
                <a:effectLst>
                  <a:outerShdw blurRad="38100" dist="38100" dir="2700000" algn="tl">
                    <a:srgbClr val="000000">
                      <a:alpha val="43137"/>
                    </a:srgbClr>
                  </a:outerShdw>
                </a:effectLst>
              </a:rPr>
            </a:br>
            <a:r>
              <a:rPr lang="it-IT" sz="2700" dirty="0"/>
              <a:t> </a:t>
            </a:r>
            <a:br>
              <a:rPr lang="it-IT" sz="2700" dirty="0"/>
            </a:br>
            <a:endParaRPr lang="it-IT" sz="2100" b="1" dirty="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3718" y="4429111"/>
            <a:ext cx="3737335" cy="184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ggetto 3"/>
          <p:cNvGraphicFramePr>
            <a:graphicFrameLocks noChangeAspect="1"/>
          </p:cNvGraphicFramePr>
          <p:nvPr/>
        </p:nvGraphicFramePr>
        <p:xfrm>
          <a:off x="7039348" y="857694"/>
          <a:ext cx="2104652" cy="1824334"/>
        </p:xfrm>
        <a:graphic>
          <a:graphicData uri="http://schemas.openxmlformats.org/presentationml/2006/ole">
            <mc:AlternateContent xmlns:mc="http://schemas.openxmlformats.org/markup-compatibility/2006">
              <mc:Choice xmlns:v="urn:schemas-microsoft-com:vml" Requires="v">
                <p:oleObj spid="_x0000_s3102" name="Fotografia di Photo Editor" r:id="rId4" imgW="2943636" imgH="3524742" progId="">
                  <p:embed/>
                </p:oleObj>
              </mc:Choice>
              <mc:Fallback>
                <p:oleObj name="Fotografia di Photo Editor" r:id="rId4" imgW="2943636" imgH="3524742" progId="">
                  <p:embed/>
                  <p:pic>
                    <p:nvPicPr>
                      <p:cNvPr id="4" name="Oggetto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9348" y="857694"/>
                        <a:ext cx="2104652" cy="1824334"/>
                      </a:xfrm>
                      <a:prstGeom prst="rect">
                        <a:avLst/>
                      </a:prstGeom>
                      <a:noFill/>
                      <a:ln>
                        <a:noFill/>
                      </a:ln>
                    </p:spPr>
                  </p:pic>
                </p:oleObj>
              </mc:Fallback>
            </mc:AlternateContent>
          </a:graphicData>
        </a:graphic>
      </p:graphicFrame>
      <p:sp>
        <p:nvSpPr>
          <p:cNvPr id="5" name="Rettangolo 4"/>
          <p:cNvSpPr/>
          <p:nvPr/>
        </p:nvSpPr>
        <p:spPr>
          <a:xfrm>
            <a:off x="7047131" y="2552157"/>
            <a:ext cx="2076995" cy="11756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900" dirty="0">
                <a:solidFill>
                  <a:prstClr val="black"/>
                </a:solidFill>
                <a:latin typeface="Calibri" panose="020F0502020204030204"/>
                <a:ea typeface="Calibri"/>
                <a:cs typeface="Times New Roman"/>
              </a:rPr>
              <a:t>GLOSSARIO</a:t>
            </a:r>
            <a:endParaRPr lang="it-IT" sz="900" dirty="0">
              <a:solidFill>
                <a:prstClr val="white"/>
              </a:solidFill>
              <a:latin typeface="Calibri" panose="020F0502020204030204"/>
            </a:endParaRPr>
          </a:p>
        </p:txBody>
      </p:sp>
      <p:pic>
        <p:nvPicPr>
          <p:cNvPr id="8" name="Picture 5" descr="CELLULARE ASSORBIMENTO">
            <a:extLst>
              <a:ext uri="{FF2B5EF4-FFF2-40B4-BE49-F238E27FC236}">
                <a16:creationId xmlns:a16="http://schemas.microsoft.com/office/drawing/2014/main" id="{BB1C498B-1208-436B-AC17-45F0A5BE77F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963" y="4350567"/>
            <a:ext cx="3409685" cy="1940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ggetto 2"/>
          <p:cNvGraphicFramePr>
            <a:graphicFrameLocks noChangeAspect="1"/>
          </p:cNvGraphicFramePr>
          <p:nvPr/>
        </p:nvGraphicFramePr>
        <p:xfrm>
          <a:off x="296" y="857256"/>
          <a:ext cx="1861457" cy="2836505"/>
        </p:xfrm>
        <a:graphic>
          <a:graphicData uri="http://schemas.openxmlformats.org/presentationml/2006/ole">
            <mc:AlternateContent xmlns:mc="http://schemas.openxmlformats.org/markup-compatibility/2006">
              <mc:Choice xmlns:v="urn:schemas-microsoft-com:vml" Requires="v">
                <p:oleObj spid="_x0000_s3103" name="Fotografia di Photo Editor" r:id="rId7" imgW="2180952" imgH="2857899" progId="MSPhotoEd.3">
                  <p:embed/>
                </p:oleObj>
              </mc:Choice>
              <mc:Fallback>
                <p:oleObj name="Fotografia di Photo Editor" r:id="rId7" imgW="2180952" imgH="2857899" progId="MSPhotoEd.3">
                  <p:embed/>
                  <p:pic>
                    <p:nvPicPr>
                      <p:cNvPr id="3" name="Oggetto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6" y="857256"/>
                        <a:ext cx="1861457" cy="2836505"/>
                      </a:xfrm>
                      <a:prstGeom prst="rect">
                        <a:avLst/>
                      </a:prstGeom>
                      <a:noFill/>
                      <a:ln>
                        <a:noFill/>
                      </a:ln>
                      <a:effectLst/>
                    </p:spPr>
                  </p:pic>
                </p:oleObj>
              </mc:Fallback>
            </mc:AlternateContent>
          </a:graphicData>
        </a:graphic>
      </p:graphicFrame>
      <p:cxnSp>
        <p:nvCxnSpPr>
          <p:cNvPr id="7" name="Connettore 2 6"/>
          <p:cNvCxnSpPr/>
          <p:nvPr/>
        </p:nvCxnSpPr>
        <p:spPr>
          <a:xfrm flipH="1">
            <a:off x="2424149" y="1431716"/>
            <a:ext cx="292474" cy="55351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a:off x="5052598" y="1427891"/>
            <a:ext cx="403412" cy="544606"/>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flipH="1">
            <a:off x="2218671" y="2506789"/>
            <a:ext cx="292474" cy="55351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ttore 2 12"/>
          <p:cNvCxnSpPr>
            <a:cxnSpLocks/>
          </p:cNvCxnSpPr>
          <p:nvPr/>
        </p:nvCxnSpPr>
        <p:spPr>
          <a:xfrm>
            <a:off x="4735575" y="2610940"/>
            <a:ext cx="205043" cy="556913"/>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 name="Ovale 5"/>
          <p:cNvSpPr/>
          <p:nvPr/>
        </p:nvSpPr>
        <p:spPr>
          <a:xfrm>
            <a:off x="2719041" y="1507505"/>
            <a:ext cx="461426"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A</a:t>
            </a:r>
          </a:p>
        </p:txBody>
      </p:sp>
      <p:sp>
        <p:nvSpPr>
          <p:cNvPr id="15" name="Ovale 14"/>
          <p:cNvSpPr/>
          <p:nvPr/>
        </p:nvSpPr>
        <p:spPr>
          <a:xfrm>
            <a:off x="4157892" y="1554222"/>
            <a:ext cx="461426" cy="457200"/>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B</a:t>
            </a:r>
          </a:p>
        </p:txBody>
      </p:sp>
      <p:cxnSp>
        <p:nvCxnSpPr>
          <p:cNvPr id="11" name="Connettore 2 10"/>
          <p:cNvCxnSpPr>
            <a:cxnSpLocks/>
          </p:cNvCxnSpPr>
          <p:nvPr/>
        </p:nvCxnSpPr>
        <p:spPr>
          <a:xfrm flipV="1">
            <a:off x="2982685" y="2284711"/>
            <a:ext cx="1063535" cy="20339"/>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Connettore 2 16"/>
          <p:cNvCxnSpPr>
            <a:cxnSpLocks/>
          </p:cNvCxnSpPr>
          <p:nvPr/>
        </p:nvCxnSpPr>
        <p:spPr>
          <a:xfrm flipH="1">
            <a:off x="2906542" y="2183915"/>
            <a:ext cx="1065987" cy="916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5" name="Ovale 24"/>
          <p:cNvSpPr/>
          <p:nvPr/>
        </p:nvSpPr>
        <p:spPr>
          <a:xfrm>
            <a:off x="1727806" y="3134911"/>
            <a:ext cx="230714" cy="24323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A</a:t>
            </a:r>
          </a:p>
        </p:txBody>
      </p:sp>
      <p:sp>
        <p:nvSpPr>
          <p:cNvPr id="26" name="Ovale 25"/>
          <p:cNvSpPr/>
          <p:nvPr/>
        </p:nvSpPr>
        <p:spPr>
          <a:xfrm>
            <a:off x="5075865" y="3025253"/>
            <a:ext cx="286390" cy="303974"/>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B</a:t>
            </a:r>
          </a:p>
        </p:txBody>
      </p:sp>
      <p:sp>
        <p:nvSpPr>
          <p:cNvPr id="24" name="Rettangolo 23">
            <a:extLst>
              <a:ext uri="{FF2B5EF4-FFF2-40B4-BE49-F238E27FC236}">
                <a16:creationId xmlns:a16="http://schemas.microsoft.com/office/drawing/2014/main" id="{CB34A012-C77E-4F40-A3F4-DD91092B3183}"/>
              </a:ext>
            </a:extLst>
          </p:cNvPr>
          <p:cNvSpPr/>
          <p:nvPr/>
        </p:nvSpPr>
        <p:spPr>
          <a:xfrm>
            <a:off x="2473585" y="919233"/>
            <a:ext cx="3693062" cy="507831"/>
          </a:xfrm>
          <a:prstGeom prst="rect">
            <a:avLst/>
          </a:prstGeom>
          <a:ln>
            <a:solidFill>
              <a:schemeClr val="tx1"/>
            </a:solidFill>
          </a:ln>
        </p:spPr>
        <p:txBody>
          <a:bodyPr wrap="none">
            <a:spAutoFit/>
          </a:bodyPr>
          <a:lstStyle/>
          <a:p>
            <a:pPr defTabSz="685800">
              <a:defRPr/>
            </a:pPr>
            <a:r>
              <a:rPr lang="it-IT" sz="2700" b="1" i="1" dirty="0" err="1">
                <a:solidFill>
                  <a:prstClr val="black"/>
                </a:solidFill>
                <a:effectLst>
                  <a:outerShdw blurRad="38100" dist="38100" dir="2700000" algn="tl">
                    <a:srgbClr val="000000">
                      <a:alpha val="43137"/>
                    </a:srgbClr>
                  </a:outerShdw>
                </a:effectLst>
                <a:latin typeface="Calibri Light" panose="020F0302020204030204"/>
              </a:rPr>
              <a:t>EMFs</a:t>
            </a:r>
            <a:r>
              <a:rPr lang="it-IT" sz="2700" dirty="0">
                <a:solidFill>
                  <a:prstClr val="black"/>
                </a:solidFill>
                <a:latin typeface="Calibri Light" panose="020F0302020204030204"/>
              </a:rPr>
              <a:t>       </a:t>
            </a:r>
            <a:r>
              <a:rPr lang="it-IT" sz="2700" b="1" i="1" dirty="0">
                <a:solidFill>
                  <a:srgbClr val="0000FF"/>
                </a:solidFill>
                <a:effectLst>
                  <a:outerShdw blurRad="38100" dist="38100" dir="2700000" algn="tl">
                    <a:srgbClr val="000000">
                      <a:alpha val="43137"/>
                    </a:srgbClr>
                  </a:outerShdw>
                </a:effectLst>
                <a:latin typeface="Calibri Light" panose="020F0302020204030204"/>
              </a:rPr>
              <a:t>Digital </a:t>
            </a:r>
            <a:r>
              <a:rPr lang="it-IT" sz="2700" b="1" i="1" dirty="0" err="1">
                <a:solidFill>
                  <a:srgbClr val="0000FF"/>
                </a:solidFill>
                <a:effectLst>
                  <a:outerShdw blurRad="38100" dist="38100" dir="2700000" algn="tl">
                    <a:srgbClr val="000000">
                      <a:alpha val="43137"/>
                    </a:srgbClr>
                  </a:outerShdw>
                </a:effectLst>
                <a:latin typeface="Calibri Light" panose="020F0302020204030204"/>
              </a:rPr>
              <a:t>addiction</a:t>
            </a:r>
            <a:endParaRPr lang="it-IT" sz="1350" dirty="0">
              <a:solidFill>
                <a:srgbClr val="0000FF"/>
              </a:solidFill>
              <a:latin typeface="Calibri" panose="020F0502020204030204"/>
            </a:endParaRPr>
          </a:p>
        </p:txBody>
      </p:sp>
      <p:sp>
        <p:nvSpPr>
          <p:cNvPr id="28" name="Rettangolo 27">
            <a:extLst>
              <a:ext uri="{FF2B5EF4-FFF2-40B4-BE49-F238E27FC236}">
                <a16:creationId xmlns:a16="http://schemas.microsoft.com/office/drawing/2014/main" id="{6388FFFD-303C-4890-987A-246AE634E8F2}"/>
              </a:ext>
            </a:extLst>
          </p:cNvPr>
          <p:cNvSpPr/>
          <p:nvPr/>
        </p:nvSpPr>
        <p:spPr>
          <a:xfrm>
            <a:off x="2019845" y="2067298"/>
            <a:ext cx="848309" cy="415498"/>
          </a:xfrm>
          <a:prstGeom prst="rect">
            <a:avLst/>
          </a:prstGeom>
          <a:ln>
            <a:solidFill>
              <a:schemeClr val="tx1"/>
            </a:solidFill>
          </a:ln>
        </p:spPr>
        <p:txBody>
          <a:bodyPr wrap="none">
            <a:spAutoFit/>
          </a:bodyPr>
          <a:lstStyle/>
          <a:p>
            <a:pPr defTabSz="685800">
              <a:defRPr/>
            </a:pPr>
            <a:r>
              <a:rPr lang="it-IT" sz="2100" b="1" i="1" dirty="0">
                <a:solidFill>
                  <a:prstClr val="black"/>
                </a:solidFill>
                <a:effectLst>
                  <a:outerShdw blurRad="38100" dist="38100" dir="2700000" algn="tl">
                    <a:srgbClr val="000000">
                      <a:alpha val="43137"/>
                    </a:srgbClr>
                  </a:outerShdw>
                </a:effectLst>
                <a:latin typeface="Calibri Light" panose="020F0302020204030204"/>
              </a:rPr>
              <a:t>BRAIN</a:t>
            </a:r>
            <a:endParaRPr lang="it-IT" sz="2100" b="1" i="1" dirty="0">
              <a:solidFill>
                <a:prstClr val="black"/>
              </a:solidFill>
              <a:effectLst>
                <a:outerShdw blurRad="38100" dist="38100" dir="2700000" algn="tl">
                  <a:srgbClr val="000000">
                    <a:alpha val="43137"/>
                  </a:srgbClr>
                </a:outerShdw>
              </a:effectLst>
              <a:latin typeface="Calibri" panose="020F0502020204030204"/>
            </a:endParaRPr>
          </a:p>
        </p:txBody>
      </p:sp>
      <p:sp>
        <p:nvSpPr>
          <p:cNvPr id="30" name="Rettangolo 29">
            <a:extLst>
              <a:ext uri="{FF2B5EF4-FFF2-40B4-BE49-F238E27FC236}">
                <a16:creationId xmlns:a16="http://schemas.microsoft.com/office/drawing/2014/main" id="{73535859-43C6-4F59-BD09-599BAC839DC3}"/>
              </a:ext>
            </a:extLst>
          </p:cNvPr>
          <p:cNvSpPr/>
          <p:nvPr/>
        </p:nvSpPr>
        <p:spPr>
          <a:xfrm>
            <a:off x="4151264" y="2089420"/>
            <a:ext cx="2735044" cy="415498"/>
          </a:xfrm>
          <a:prstGeom prst="rect">
            <a:avLst/>
          </a:prstGeom>
          <a:solidFill>
            <a:srgbClr val="FFFF00"/>
          </a:solidFill>
          <a:ln>
            <a:solidFill>
              <a:schemeClr val="tx1"/>
            </a:solidFill>
          </a:ln>
        </p:spPr>
        <p:txBody>
          <a:bodyPr wrap="none">
            <a:spAutoFit/>
          </a:bodyPr>
          <a:lstStyle/>
          <a:p>
            <a:pPr defTabSz="685800">
              <a:defRPr/>
            </a:pPr>
            <a:r>
              <a:rPr lang="en-US" sz="2100" b="1" i="1" dirty="0">
                <a:solidFill>
                  <a:srgbClr val="0000FF"/>
                </a:solidFill>
                <a:latin typeface="Calibri Light" panose="020F0302020204030204"/>
              </a:rPr>
              <a:t>Mind</a:t>
            </a:r>
            <a:r>
              <a:rPr lang="en-US" sz="2100" b="1" dirty="0">
                <a:solidFill>
                  <a:srgbClr val="0000FF"/>
                </a:solidFill>
                <a:latin typeface="Calibri Light" panose="020F0302020204030204"/>
              </a:rPr>
              <a:t> / </a:t>
            </a:r>
            <a:r>
              <a:rPr lang="en-US" sz="2100" b="1" i="1" dirty="0">
                <a:solidFill>
                  <a:srgbClr val="0000FF"/>
                </a:solidFill>
                <a:latin typeface="Calibri Light" panose="020F0302020204030204"/>
              </a:rPr>
              <a:t>Neuronal circuits</a:t>
            </a:r>
            <a:endParaRPr lang="it-IT" sz="1350" b="1" i="1" dirty="0">
              <a:solidFill>
                <a:srgbClr val="0000FF"/>
              </a:solidFill>
              <a:latin typeface="Calibri" panose="020F0502020204030204"/>
            </a:endParaRPr>
          </a:p>
        </p:txBody>
      </p:sp>
      <p:sp>
        <p:nvSpPr>
          <p:cNvPr id="29701" name="Rettangolo 29700">
            <a:extLst>
              <a:ext uri="{FF2B5EF4-FFF2-40B4-BE49-F238E27FC236}">
                <a16:creationId xmlns:a16="http://schemas.microsoft.com/office/drawing/2014/main" id="{2C47537E-155A-451B-BA63-95CAEAE45BC8}"/>
              </a:ext>
            </a:extLst>
          </p:cNvPr>
          <p:cNvSpPr/>
          <p:nvPr/>
        </p:nvSpPr>
        <p:spPr>
          <a:xfrm>
            <a:off x="6772822" y="2539991"/>
            <a:ext cx="2419252" cy="253916"/>
          </a:xfrm>
          <a:prstGeom prst="rect">
            <a:avLst/>
          </a:prstGeom>
          <a:solidFill>
            <a:srgbClr val="FFFF00"/>
          </a:solidFill>
        </p:spPr>
        <p:txBody>
          <a:bodyPr wrap="none">
            <a:spAutoFit/>
          </a:bodyPr>
          <a:lstStyle/>
          <a:p>
            <a:pPr defTabSz="685800">
              <a:defRPr/>
            </a:pPr>
            <a:r>
              <a:rPr lang="en-US" sz="1050" b="1" dirty="0">
                <a:solidFill>
                  <a:srgbClr val="0000FF"/>
                </a:solidFill>
                <a:latin typeface="Calibri" panose="020F0502020204030204"/>
              </a:rPr>
              <a:t>Gaming disorder/</a:t>
            </a:r>
            <a:r>
              <a:rPr lang="it-IT" sz="1050" b="1" dirty="0">
                <a:solidFill>
                  <a:prstClr val="black"/>
                </a:solidFill>
                <a:latin typeface="Calibri" panose="020F0502020204030204"/>
              </a:rPr>
              <a:t> Video game </a:t>
            </a:r>
            <a:r>
              <a:rPr lang="it-IT" sz="1050" b="1" dirty="0" err="1">
                <a:solidFill>
                  <a:prstClr val="black"/>
                </a:solidFill>
                <a:latin typeface="Calibri" panose="020F0502020204030204"/>
              </a:rPr>
              <a:t>addiction</a:t>
            </a:r>
            <a:endParaRPr lang="it-IT" sz="1050" dirty="0">
              <a:solidFill>
                <a:prstClr val="black"/>
              </a:solidFill>
              <a:latin typeface="Calibri" panose="020F0502020204030204"/>
            </a:endParaRPr>
          </a:p>
        </p:txBody>
      </p:sp>
      <p:sp>
        <p:nvSpPr>
          <p:cNvPr id="29702" name="Rettangolo 29701">
            <a:extLst>
              <a:ext uri="{FF2B5EF4-FFF2-40B4-BE49-F238E27FC236}">
                <a16:creationId xmlns:a16="http://schemas.microsoft.com/office/drawing/2014/main" id="{8CE4956E-4C87-4CEC-9D55-0F200F534554}"/>
              </a:ext>
            </a:extLst>
          </p:cNvPr>
          <p:cNvSpPr/>
          <p:nvPr/>
        </p:nvSpPr>
        <p:spPr>
          <a:xfrm>
            <a:off x="5518786" y="4047018"/>
            <a:ext cx="1444626" cy="253916"/>
          </a:xfrm>
          <a:prstGeom prst="rect">
            <a:avLst/>
          </a:prstGeom>
          <a:solidFill>
            <a:srgbClr val="FFFF00"/>
          </a:solidFill>
        </p:spPr>
        <p:txBody>
          <a:bodyPr wrap="none">
            <a:spAutoFit/>
          </a:bodyPr>
          <a:lstStyle/>
          <a:p>
            <a:pPr defTabSz="685800">
              <a:defRPr/>
            </a:pPr>
            <a:r>
              <a:rPr lang="en-US" sz="1050" b="1" i="1" dirty="0">
                <a:solidFill>
                  <a:srgbClr val="FF0000"/>
                </a:solidFill>
                <a:latin typeface="Calibri" panose="020F0502020204030204"/>
              </a:rPr>
              <a:t>Social media addiction</a:t>
            </a:r>
            <a:endParaRPr lang="it-IT" sz="1050" dirty="0">
              <a:solidFill>
                <a:prstClr val="black"/>
              </a:solidFill>
              <a:latin typeface="Calibri" panose="020F0502020204030204"/>
            </a:endParaRPr>
          </a:p>
        </p:txBody>
      </p:sp>
      <p:sp>
        <p:nvSpPr>
          <p:cNvPr id="29703" name="Rettangolo 29702">
            <a:extLst>
              <a:ext uri="{FF2B5EF4-FFF2-40B4-BE49-F238E27FC236}">
                <a16:creationId xmlns:a16="http://schemas.microsoft.com/office/drawing/2014/main" id="{B0DF4EF5-6790-4362-A876-0229867B8082}"/>
              </a:ext>
            </a:extLst>
          </p:cNvPr>
          <p:cNvSpPr/>
          <p:nvPr/>
        </p:nvSpPr>
        <p:spPr>
          <a:xfrm>
            <a:off x="5156082" y="2764534"/>
            <a:ext cx="1677062" cy="253916"/>
          </a:xfrm>
          <a:prstGeom prst="rect">
            <a:avLst/>
          </a:prstGeom>
          <a:solidFill>
            <a:srgbClr val="FFFF00"/>
          </a:solidFill>
        </p:spPr>
        <p:txBody>
          <a:bodyPr wrap="none">
            <a:spAutoFit/>
          </a:bodyPr>
          <a:lstStyle/>
          <a:p>
            <a:pPr defTabSz="685800">
              <a:defRPr/>
            </a:pPr>
            <a:r>
              <a:rPr lang="en-US" sz="1050" b="1" i="1" dirty="0">
                <a:solidFill>
                  <a:prstClr val="black"/>
                </a:solidFill>
                <a:latin typeface="Calibri" panose="020F0502020204030204"/>
              </a:rPr>
              <a:t>Internet addiction disorder</a:t>
            </a:r>
            <a:endParaRPr lang="it-IT" sz="1050" dirty="0">
              <a:solidFill>
                <a:prstClr val="black"/>
              </a:solidFill>
              <a:latin typeface="Calibri" panose="020F0502020204030204"/>
            </a:endParaRPr>
          </a:p>
        </p:txBody>
      </p:sp>
      <p:sp>
        <p:nvSpPr>
          <p:cNvPr id="29704" name="Rettangolo 29703">
            <a:extLst>
              <a:ext uri="{FF2B5EF4-FFF2-40B4-BE49-F238E27FC236}">
                <a16:creationId xmlns:a16="http://schemas.microsoft.com/office/drawing/2014/main" id="{8C678B04-A64F-482A-9381-D8A97BD27DD4}"/>
              </a:ext>
            </a:extLst>
          </p:cNvPr>
          <p:cNvSpPr/>
          <p:nvPr/>
        </p:nvSpPr>
        <p:spPr>
          <a:xfrm>
            <a:off x="2755626" y="2811588"/>
            <a:ext cx="2077813" cy="253916"/>
          </a:xfrm>
          <a:prstGeom prst="rect">
            <a:avLst/>
          </a:prstGeom>
          <a:solidFill>
            <a:srgbClr val="FFFF00"/>
          </a:solidFill>
        </p:spPr>
        <p:txBody>
          <a:bodyPr wrap="none">
            <a:spAutoFit/>
          </a:bodyPr>
          <a:lstStyle/>
          <a:p>
            <a:pPr defTabSz="685800">
              <a:defRPr/>
            </a:pPr>
            <a:r>
              <a:rPr lang="en-US" sz="1050" b="1" i="1" dirty="0">
                <a:solidFill>
                  <a:prstClr val="black"/>
                </a:solidFill>
                <a:latin typeface="Calibri" panose="020F0502020204030204"/>
              </a:rPr>
              <a:t>Smartphone / cellphone addiction</a:t>
            </a:r>
            <a:endParaRPr lang="it-IT" sz="1050" b="1" dirty="0">
              <a:solidFill>
                <a:prstClr val="black"/>
              </a:solidFill>
              <a:latin typeface="Calibri" panose="020F0502020204030204"/>
            </a:endParaRPr>
          </a:p>
        </p:txBody>
      </p:sp>
      <p:sp>
        <p:nvSpPr>
          <p:cNvPr id="29705" name="Rettangolo 29704">
            <a:extLst>
              <a:ext uri="{FF2B5EF4-FFF2-40B4-BE49-F238E27FC236}">
                <a16:creationId xmlns:a16="http://schemas.microsoft.com/office/drawing/2014/main" id="{CBDF3B56-FB8A-4063-83B0-F3DBE9D50C80}"/>
              </a:ext>
            </a:extLst>
          </p:cNvPr>
          <p:cNvSpPr/>
          <p:nvPr/>
        </p:nvSpPr>
        <p:spPr>
          <a:xfrm>
            <a:off x="3141568" y="3126735"/>
            <a:ext cx="909223" cy="253916"/>
          </a:xfrm>
          <a:prstGeom prst="rect">
            <a:avLst/>
          </a:prstGeom>
          <a:solidFill>
            <a:srgbClr val="FFFF00"/>
          </a:solidFill>
        </p:spPr>
        <p:txBody>
          <a:bodyPr wrap="none">
            <a:spAutoFit/>
          </a:bodyPr>
          <a:lstStyle/>
          <a:p>
            <a:pPr defTabSz="685800">
              <a:defRPr/>
            </a:pPr>
            <a:r>
              <a:rPr lang="en-US" sz="1050" b="1" i="1" dirty="0">
                <a:solidFill>
                  <a:prstClr val="black"/>
                </a:solidFill>
                <a:latin typeface="Calibri" panose="020F0502020204030204"/>
              </a:rPr>
              <a:t>Nomophobia</a:t>
            </a:r>
            <a:endParaRPr lang="it-IT" sz="1350" dirty="0">
              <a:solidFill>
                <a:prstClr val="black"/>
              </a:solidFill>
              <a:latin typeface="Calibri" panose="020F0502020204030204"/>
            </a:endParaRPr>
          </a:p>
        </p:txBody>
      </p:sp>
      <p:sp>
        <p:nvSpPr>
          <p:cNvPr id="29706" name="Rettangolo 29705">
            <a:extLst>
              <a:ext uri="{FF2B5EF4-FFF2-40B4-BE49-F238E27FC236}">
                <a16:creationId xmlns:a16="http://schemas.microsoft.com/office/drawing/2014/main" id="{12E33535-5111-4C8C-91B7-1CC32A94E9D7}"/>
              </a:ext>
            </a:extLst>
          </p:cNvPr>
          <p:cNvSpPr/>
          <p:nvPr/>
        </p:nvSpPr>
        <p:spPr>
          <a:xfrm>
            <a:off x="6210309" y="3063958"/>
            <a:ext cx="947695" cy="253916"/>
          </a:xfrm>
          <a:prstGeom prst="rect">
            <a:avLst/>
          </a:prstGeom>
          <a:solidFill>
            <a:srgbClr val="FFFF00"/>
          </a:solidFill>
        </p:spPr>
        <p:txBody>
          <a:bodyPr wrap="none">
            <a:spAutoFit/>
          </a:bodyPr>
          <a:lstStyle/>
          <a:p>
            <a:pPr defTabSz="685800">
              <a:defRPr/>
            </a:pPr>
            <a:r>
              <a:rPr lang="it-IT" sz="1050" b="1" i="1" dirty="0" err="1">
                <a:solidFill>
                  <a:prstClr val="black"/>
                </a:solidFill>
                <a:latin typeface="Calibri" panose="020F0502020204030204"/>
              </a:rPr>
              <a:t>Cyberbullying</a:t>
            </a:r>
            <a:endParaRPr lang="it-IT" sz="1050" b="1" i="1" dirty="0">
              <a:solidFill>
                <a:prstClr val="black"/>
              </a:solidFill>
              <a:latin typeface="Calibri" panose="020F0502020204030204"/>
            </a:endParaRPr>
          </a:p>
        </p:txBody>
      </p:sp>
      <p:sp>
        <p:nvSpPr>
          <p:cNvPr id="29707" name="Rettangolo 29706">
            <a:extLst>
              <a:ext uri="{FF2B5EF4-FFF2-40B4-BE49-F238E27FC236}">
                <a16:creationId xmlns:a16="http://schemas.microsoft.com/office/drawing/2014/main" id="{759BFC2F-4E57-4293-AB71-28B23FEED545}"/>
              </a:ext>
            </a:extLst>
          </p:cNvPr>
          <p:cNvSpPr/>
          <p:nvPr/>
        </p:nvSpPr>
        <p:spPr>
          <a:xfrm>
            <a:off x="8193817" y="2839254"/>
            <a:ext cx="797013" cy="253916"/>
          </a:xfrm>
          <a:prstGeom prst="rect">
            <a:avLst/>
          </a:prstGeom>
          <a:solidFill>
            <a:srgbClr val="FFFF00"/>
          </a:solidFill>
        </p:spPr>
        <p:txBody>
          <a:bodyPr wrap="none">
            <a:spAutoFit/>
          </a:bodyPr>
          <a:lstStyle/>
          <a:p>
            <a:pPr defTabSz="685800">
              <a:defRPr/>
            </a:pPr>
            <a:r>
              <a:rPr lang="it-IT" sz="1050" b="1" i="1" dirty="0" err="1">
                <a:solidFill>
                  <a:prstClr val="black"/>
                </a:solidFill>
                <a:effectLst>
                  <a:outerShdw blurRad="38100" dist="38100" dir="2700000" algn="tl">
                    <a:srgbClr val="000000">
                      <a:alpha val="43137"/>
                    </a:srgbClr>
                  </a:outerShdw>
                </a:effectLst>
                <a:latin typeface="Calibri" panose="020F0502020204030204"/>
              </a:rPr>
              <a:t>Hikikomori</a:t>
            </a:r>
            <a:endParaRPr lang="it-IT" sz="1050" b="1" i="1" dirty="0">
              <a:solidFill>
                <a:prstClr val="black"/>
              </a:solidFill>
              <a:effectLst>
                <a:outerShdw blurRad="38100" dist="38100" dir="2700000" algn="tl">
                  <a:srgbClr val="000000">
                    <a:alpha val="43137"/>
                  </a:srgbClr>
                </a:outerShdw>
              </a:effectLst>
              <a:latin typeface="Calibri" panose="020F0502020204030204"/>
            </a:endParaRPr>
          </a:p>
        </p:txBody>
      </p:sp>
      <p:pic>
        <p:nvPicPr>
          <p:cNvPr id="46086"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51788" y="3925114"/>
            <a:ext cx="1898008" cy="2975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Connettore 4 13"/>
          <p:cNvCxnSpPr>
            <a:cxnSpLocks/>
          </p:cNvCxnSpPr>
          <p:nvPr/>
        </p:nvCxnSpPr>
        <p:spPr>
          <a:xfrm>
            <a:off x="7027734" y="4300934"/>
            <a:ext cx="448107" cy="239057"/>
          </a:xfrm>
          <a:prstGeom prst="bentConnector3">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Ovale 30"/>
          <p:cNvSpPr/>
          <p:nvPr/>
        </p:nvSpPr>
        <p:spPr>
          <a:xfrm>
            <a:off x="7263506" y="4046593"/>
            <a:ext cx="286390" cy="303974"/>
          </a:xfrm>
          <a:prstGeom prst="ellipse">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C</a:t>
            </a:r>
          </a:p>
        </p:txBody>
      </p:sp>
      <p:sp>
        <p:nvSpPr>
          <p:cNvPr id="9" name="Rettangolo 8">
            <a:extLst>
              <a:ext uri="{FF2B5EF4-FFF2-40B4-BE49-F238E27FC236}">
                <a16:creationId xmlns:a16="http://schemas.microsoft.com/office/drawing/2014/main" id="{DA090BAB-B735-4F7D-9964-1D9D09C5E017}"/>
              </a:ext>
            </a:extLst>
          </p:cNvPr>
          <p:cNvSpPr/>
          <p:nvPr/>
        </p:nvSpPr>
        <p:spPr>
          <a:xfrm>
            <a:off x="7339911" y="3038136"/>
            <a:ext cx="1860620" cy="1015663"/>
          </a:xfrm>
          <a:prstGeom prst="rect">
            <a:avLst/>
          </a:prstGeom>
        </p:spPr>
        <p:txBody>
          <a:bodyPr wrap="square">
            <a:spAutoFit/>
          </a:bodyPr>
          <a:lstStyle/>
          <a:p>
            <a:r>
              <a:rPr lang="it-IT" sz="1200" dirty="0"/>
              <a:t>coloro che hanno scelto di ritirarsi dalla vita sociale, spesso cercando livelli estremi di isolamento e confinamento</a:t>
            </a:r>
          </a:p>
        </p:txBody>
      </p:sp>
      <p:sp>
        <p:nvSpPr>
          <p:cNvPr id="16" name="Rettangolo 15">
            <a:extLst>
              <a:ext uri="{FF2B5EF4-FFF2-40B4-BE49-F238E27FC236}">
                <a16:creationId xmlns:a16="http://schemas.microsoft.com/office/drawing/2014/main" id="{5B2CD950-B182-41B6-80D2-AD867EC6F4A4}"/>
              </a:ext>
            </a:extLst>
          </p:cNvPr>
          <p:cNvSpPr/>
          <p:nvPr/>
        </p:nvSpPr>
        <p:spPr>
          <a:xfrm>
            <a:off x="5548492" y="3308360"/>
            <a:ext cx="1917382" cy="646331"/>
          </a:xfrm>
          <a:prstGeom prst="rect">
            <a:avLst/>
          </a:prstGeom>
        </p:spPr>
        <p:txBody>
          <a:bodyPr wrap="square">
            <a:spAutoFit/>
          </a:bodyPr>
          <a:lstStyle/>
          <a:p>
            <a:r>
              <a:rPr lang="it-IT" sz="1200" dirty="0"/>
              <a:t>forma di bullismo o molestia che utilizza mezzi elettronici: </a:t>
            </a:r>
            <a:r>
              <a:rPr lang="it-IT" sz="1200" b="1" dirty="0"/>
              <a:t>bullismo online</a:t>
            </a:r>
            <a:endParaRPr lang="it-IT" sz="1200" dirty="0"/>
          </a:p>
        </p:txBody>
      </p:sp>
      <p:sp>
        <p:nvSpPr>
          <p:cNvPr id="18" name="Rettangolo 17">
            <a:extLst>
              <a:ext uri="{FF2B5EF4-FFF2-40B4-BE49-F238E27FC236}">
                <a16:creationId xmlns:a16="http://schemas.microsoft.com/office/drawing/2014/main" id="{7DD6F769-D7F4-463F-9BAB-4F2862D18320}"/>
              </a:ext>
            </a:extLst>
          </p:cNvPr>
          <p:cNvSpPr/>
          <p:nvPr/>
        </p:nvSpPr>
        <p:spPr>
          <a:xfrm>
            <a:off x="1630568" y="3429000"/>
            <a:ext cx="3496260" cy="830997"/>
          </a:xfrm>
          <a:prstGeom prst="rect">
            <a:avLst/>
          </a:prstGeom>
        </p:spPr>
        <p:txBody>
          <a:bodyPr wrap="square">
            <a:spAutoFit/>
          </a:bodyPr>
          <a:lstStyle/>
          <a:p>
            <a:r>
              <a:rPr lang="it-IT" sz="1200" dirty="0"/>
              <a:t>la paura incontrollata di rimanere sconnessi dalla rete, </a:t>
            </a:r>
            <a:r>
              <a:rPr lang="it-IT" sz="1200" b="1" dirty="0"/>
              <a:t>sofferenza legata al non avere il telefono cellulare a portata di mano e alla paura di perderlo, paura di non essere online e rintracciabili. </a:t>
            </a:r>
            <a:endParaRPr lang="it-IT" sz="1200" dirty="0"/>
          </a:p>
        </p:txBody>
      </p:sp>
    </p:spTree>
    <p:extLst>
      <p:ext uri="{BB962C8B-B14F-4D97-AF65-F5344CB8AC3E}">
        <p14:creationId xmlns:p14="http://schemas.microsoft.com/office/powerpoint/2010/main" val="6558044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3CED7D8B-A6F9-40CA-ABB9-AAEBB16D9EDB}"/>
              </a:ext>
            </a:extLst>
          </p:cNvPr>
          <p:cNvSpPr txBox="1"/>
          <p:nvPr/>
        </p:nvSpPr>
        <p:spPr>
          <a:xfrm>
            <a:off x="563216" y="188640"/>
            <a:ext cx="8580784" cy="369332"/>
          </a:xfrm>
          <a:prstGeom prst="rect">
            <a:avLst/>
          </a:prstGeom>
          <a:solidFill>
            <a:schemeClr val="bg1"/>
          </a:solidFill>
        </p:spPr>
        <p:txBody>
          <a:bodyPr wrap="square" rtlCol="0">
            <a:spAutoFit/>
          </a:bodyPr>
          <a:lstStyle/>
          <a:p>
            <a:pPr algn="ctr"/>
            <a:r>
              <a:rPr lang="it-IT" b="1" dirty="0">
                <a:solidFill>
                  <a:srgbClr val="C00000"/>
                </a:solidFill>
                <a:effectLst>
                  <a:outerShdw blurRad="38100" dist="38100" dir="2700000" algn="tl">
                    <a:srgbClr val="000000">
                      <a:alpha val="43137"/>
                    </a:srgbClr>
                  </a:outerShdw>
                </a:effectLst>
              </a:rPr>
              <a:t>MEDICINA OMEOSINERGETICA </a:t>
            </a:r>
            <a:r>
              <a:rPr lang="it-IT" b="1" dirty="0">
                <a:solidFill>
                  <a:srgbClr val="C00000"/>
                </a:solidFill>
              </a:rPr>
              <a:t>(</a:t>
            </a:r>
            <a:r>
              <a:rPr lang="it-IT" b="1" dirty="0" err="1">
                <a:solidFill>
                  <a:srgbClr val="C00000"/>
                </a:solidFill>
                <a:effectLst>
                  <a:outerShdw blurRad="38100" dist="38100" dir="2700000" algn="tl">
                    <a:srgbClr val="000000">
                      <a:alpha val="43137"/>
                    </a:srgbClr>
                  </a:outerShdw>
                </a:effectLst>
              </a:rPr>
              <a:t>o.medi.sine</a:t>
            </a:r>
            <a:r>
              <a:rPr lang="it-IT" b="1" dirty="0">
                <a:solidFill>
                  <a:srgbClr val="C00000"/>
                </a:solidFill>
              </a:rPr>
              <a:t>)</a:t>
            </a:r>
          </a:p>
        </p:txBody>
      </p:sp>
      <p:pic>
        <p:nvPicPr>
          <p:cNvPr id="2" name="Immagine 1">
            <a:extLst>
              <a:ext uri="{FF2B5EF4-FFF2-40B4-BE49-F238E27FC236}">
                <a16:creationId xmlns:a16="http://schemas.microsoft.com/office/drawing/2014/main" id="{B6C59361-B4CA-481C-AE05-CAF15D74AC23}"/>
              </a:ext>
            </a:extLst>
          </p:cNvPr>
          <p:cNvPicPr>
            <a:picLocks noChangeAspect="1"/>
          </p:cNvPicPr>
          <p:nvPr/>
        </p:nvPicPr>
        <p:blipFill>
          <a:blip r:embed="rId2"/>
          <a:stretch>
            <a:fillRect/>
          </a:stretch>
        </p:blipFill>
        <p:spPr>
          <a:xfrm>
            <a:off x="-36512" y="622507"/>
            <a:ext cx="9118559" cy="2905536"/>
          </a:xfrm>
          <a:prstGeom prst="rect">
            <a:avLst/>
          </a:prstGeom>
        </p:spPr>
      </p:pic>
      <p:pic>
        <p:nvPicPr>
          <p:cNvPr id="3" name="Immagine 2">
            <a:extLst>
              <a:ext uri="{FF2B5EF4-FFF2-40B4-BE49-F238E27FC236}">
                <a16:creationId xmlns:a16="http://schemas.microsoft.com/office/drawing/2014/main" id="{59FB8046-DA74-40F9-8526-0647491963A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484" y="3789039"/>
            <a:ext cx="9108516" cy="3058567"/>
          </a:xfrm>
          <a:prstGeom prst="rect">
            <a:avLst/>
          </a:prstGeom>
        </p:spPr>
      </p:pic>
    </p:spTree>
    <p:extLst>
      <p:ext uri="{BB962C8B-B14F-4D97-AF65-F5344CB8AC3E}">
        <p14:creationId xmlns:p14="http://schemas.microsoft.com/office/powerpoint/2010/main" val="41196160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76B91662-7156-4219-A52C-4C89C7D53C68}"/>
              </a:ext>
            </a:extLst>
          </p:cNvPr>
          <p:cNvSpPr>
            <a:spLocks noGrp="1" noChangeArrowheads="1"/>
          </p:cNvSpPr>
          <p:nvPr>
            <p:ph type="title"/>
          </p:nvPr>
        </p:nvSpPr>
        <p:spPr>
          <a:xfrm>
            <a:off x="1371600" y="1045369"/>
            <a:ext cx="5029200" cy="685800"/>
          </a:xfrm>
          <a:noFill/>
        </p:spPr>
        <p:txBody>
          <a:bodyPr vert="horz" lIns="67866" tIns="33338" rIns="67866" bIns="33338" rtlCol="0" anchor="t">
            <a:normAutofit/>
          </a:bodyPr>
          <a:lstStyle/>
          <a:p>
            <a:pPr algn="l" eaLnBrk="1" hangingPunct="1"/>
            <a:br>
              <a:rPr lang="en-US" altLang="it-IT" sz="2100"/>
            </a:br>
            <a:r>
              <a:rPr lang="en-US" altLang="it-IT" sz="1200"/>
              <a:t>Extremely Low Frequency (ELF) to Radio Frequency (RF)</a:t>
            </a:r>
            <a:endParaRPr lang="en-US" altLang="it-IT" sz="2100"/>
          </a:p>
        </p:txBody>
      </p:sp>
      <p:sp>
        <p:nvSpPr>
          <p:cNvPr id="50179" name="Text Box 3">
            <a:extLst>
              <a:ext uri="{FF2B5EF4-FFF2-40B4-BE49-F238E27FC236}">
                <a16:creationId xmlns:a16="http://schemas.microsoft.com/office/drawing/2014/main" id="{B05F2F6A-5D57-4DDB-AC9F-876667E56D19}"/>
              </a:ext>
            </a:extLst>
          </p:cNvPr>
          <p:cNvSpPr txBox="1">
            <a:spLocks noChangeArrowheads="1"/>
          </p:cNvSpPr>
          <p:nvPr/>
        </p:nvSpPr>
        <p:spPr bwMode="auto">
          <a:xfrm>
            <a:off x="1404020" y="1694260"/>
            <a:ext cx="84670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350" b="1" kern="0">
                <a:solidFill>
                  <a:srgbClr val="0000FF"/>
                </a:solidFill>
                <a:latin typeface="Calibri" panose="020F0502020204030204" pitchFamily="34" charset="0"/>
                <a:ea typeface="Osaka"/>
                <a:cs typeface="Osaka"/>
              </a:rPr>
              <a:t>exposure</a:t>
            </a:r>
            <a:endParaRPr lang="en-US" altLang="it-IT" sz="1500" kern="0">
              <a:solidFill>
                <a:srgbClr val="0000FF"/>
              </a:solidFill>
              <a:latin typeface="Calibri" panose="020F0502020204030204" pitchFamily="34" charset="0"/>
              <a:ea typeface="Osaka"/>
              <a:cs typeface="Osaka"/>
            </a:endParaRPr>
          </a:p>
        </p:txBody>
      </p:sp>
      <p:sp>
        <p:nvSpPr>
          <p:cNvPr id="50180" name="Line 4">
            <a:extLst>
              <a:ext uri="{FF2B5EF4-FFF2-40B4-BE49-F238E27FC236}">
                <a16:creationId xmlns:a16="http://schemas.microsoft.com/office/drawing/2014/main" id="{8841158F-15FC-4F1A-827C-C7A1556F25EA}"/>
              </a:ext>
            </a:extLst>
          </p:cNvPr>
          <p:cNvSpPr>
            <a:spLocks noChangeShapeType="1"/>
          </p:cNvSpPr>
          <p:nvPr/>
        </p:nvSpPr>
        <p:spPr bwMode="auto">
          <a:xfrm flipV="1">
            <a:off x="1257300" y="1674019"/>
            <a:ext cx="0" cy="4057650"/>
          </a:xfrm>
          <a:prstGeom prst="line">
            <a:avLst/>
          </a:prstGeom>
          <a:noFill/>
          <a:ln w="38100">
            <a:solidFill>
              <a:srgbClr val="0000FF"/>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181" name="Line 5">
            <a:extLst>
              <a:ext uri="{FF2B5EF4-FFF2-40B4-BE49-F238E27FC236}">
                <a16:creationId xmlns:a16="http://schemas.microsoft.com/office/drawing/2014/main" id="{A72293DA-2E0A-4B5E-802B-16009BCC2F2B}"/>
              </a:ext>
            </a:extLst>
          </p:cNvPr>
          <p:cNvSpPr>
            <a:spLocks noChangeShapeType="1"/>
          </p:cNvSpPr>
          <p:nvPr/>
        </p:nvSpPr>
        <p:spPr bwMode="auto">
          <a:xfrm flipV="1">
            <a:off x="1257300" y="5731669"/>
            <a:ext cx="6400800" cy="0"/>
          </a:xfrm>
          <a:prstGeom prst="line">
            <a:avLst/>
          </a:prstGeom>
          <a:noFill/>
          <a:ln w="38100">
            <a:solidFill>
              <a:srgbClr val="0000FF"/>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4102" name="Freeform 6">
            <a:extLst>
              <a:ext uri="{FF2B5EF4-FFF2-40B4-BE49-F238E27FC236}">
                <a16:creationId xmlns:a16="http://schemas.microsoft.com/office/drawing/2014/main" id="{F15F24D3-F24C-4EA3-849B-195D65388A18}"/>
              </a:ext>
            </a:extLst>
          </p:cNvPr>
          <p:cNvSpPr>
            <a:spLocks/>
          </p:cNvSpPr>
          <p:nvPr/>
        </p:nvSpPr>
        <p:spPr bwMode="auto">
          <a:xfrm>
            <a:off x="1257300" y="1616869"/>
            <a:ext cx="5257800" cy="4114800"/>
          </a:xfrm>
          <a:custGeom>
            <a:avLst/>
            <a:gdLst>
              <a:gd name="T0" fmla="*/ 0 w 4416"/>
              <a:gd name="T1" fmla="*/ 2147483647 h 3456"/>
              <a:gd name="T2" fmla="*/ 2147483647 w 4416"/>
              <a:gd name="T3" fmla="*/ 2147483647 h 3456"/>
              <a:gd name="T4" fmla="*/ 2147483647 w 4416"/>
              <a:gd name="T5" fmla="*/ 2147483647 h 3456"/>
              <a:gd name="T6" fmla="*/ 2147483647 w 4416"/>
              <a:gd name="T7" fmla="*/ 2147483647 h 3456"/>
              <a:gd name="T8" fmla="*/ 2147483647 w 4416"/>
              <a:gd name="T9" fmla="*/ 2147483647 h 3456"/>
              <a:gd name="T10" fmla="*/ 2147483647 w 4416"/>
              <a:gd name="T11" fmla="*/ 2147483647 h 3456"/>
              <a:gd name="T12" fmla="*/ 2147483647 w 4416"/>
              <a:gd name="T13" fmla="*/ 0 h 3456"/>
              <a:gd name="T14" fmla="*/ 0 60000 65536"/>
              <a:gd name="T15" fmla="*/ 0 60000 65536"/>
              <a:gd name="T16" fmla="*/ 0 60000 65536"/>
              <a:gd name="T17" fmla="*/ 0 60000 65536"/>
              <a:gd name="T18" fmla="*/ 0 60000 65536"/>
              <a:gd name="T19" fmla="*/ 0 60000 65536"/>
              <a:gd name="T20" fmla="*/ 0 60000 65536"/>
              <a:gd name="T21" fmla="*/ 0 w 4416"/>
              <a:gd name="T22" fmla="*/ 0 h 3456"/>
              <a:gd name="T23" fmla="*/ 4416 w 4416"/>
              <a:gd name="T24" fmla="*/ 3456 h 34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16" h="3456">
                <a:moveTo>
                  <a:pt x="0" y="3456"/>
                </a:moveTo>
                <a:cubicBezTo>
                  <a:pt x="144" y="3244"/>
                  <a:pt x="288" y="3032"/>
                  <a:pt x="528" y="2880"/>
                </a:cubicBezTo>
                <a:cubicBezTo>
                  <a:pt x="768" y="2728"/>
                  <a:pt x="1112" y="2656"/>
                  <a:pt x="1440" y="2544"/>
                </a:cubicBezTo>
                <a:cubicBezTo>
                  <a:pt x="1768" y="2432"/>
                  <a:pt x="2160" y="2360"/>
                  <a:pt x="2496" y="2208"/>
                </a:cubicBezTo>
                <a:cubicBezTo>
                  <a:pt x="2832" y="2056"/>
                  <a:pt x="3208" y="1840"/>
                  <a:pt x="3456" y="1632"/>
                </a:cubicBezTo>
                <a:cubicBezTo>
                  <a:pt x="3704" y="1424"/>
                  <a:pt x="3824" y="1232"/>
                  <a:pt x="3984" y="960"/>
                </a:cubicBezTo>
                <a:cubicBezTo>
                  <a:pt x="4144" y="688"/>
                  <a:pt x="4280" y="344"/>
                  <a:pt x="4416" y="0"/>
                </a:cubicBezTo>
              </a:path>
            </a:pathLst>
          </a:custGeom>
          <a:noFill/>
          <a:ln w="38100">
            <a:solidFill>
              <a:srgbClr val="0000FF"/>
            </a:solidFill>
            <a:round/>
            <a:headEnd/>
            <a:tailEnd type="stealth" w="lg" len="lg"/>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sz="1350" kern="0">
              <a:solidFill>
                <a:prstClr val="black"/>
              </a:solidFill>
              <a:latin typeface="Calibri" panose="020F0502020204030204" pitchFamily="34" charset="0"/>
            </a:endParaRPr>
          </a:p>
        </p:txBody>
      </p:sp>
      <p:sp>
        <p:nvSpPr>
          <p:cNvPr id="50183" name="Text Box 7">
            <a:extLst>
              <a:ext uri="{FF2B5EF4-FFF2-40B4-BE49-F238E27FC236}">
                <a16:creationId xmlns:a16="http://schemas.microsoft.com/office/drawing/2014/main" id="{0FC9C0D2-0936-4BFD-B50A-67EF28252CD1}"/>
              </a:ext>
            </a:extLst>
          </p:cNvPr>
          <p:cNvSpPr txBox="1">
            <a:spLocks noChangeArrowheads="1"/>
          </p:cNvSpPr>
          <p:nvPr/>
        </p:nvSpPr>
        <p:spPr bwMode="auto">
          <a:xfrm>
            <a:off x="4229372" y="5725716"/>
            <a:ext cx="51488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350" b="1" kern="0">
                <a:solidFill>
                  <a:srgbClr val="0000FF"/>
                </a:solidFill>
                <a:latin typeface="Calibri" panose="020F0502020204030204" pitchFamily="34" charset="0"/>
                <a:ea typeface="Osaka"/>
                <a:cs typeface="Osaka"/>
              </a:rPr>
              <a:t>time</a:t>
            </a:r>
            <a:endParaRPr lang="en-US" altLang="it-IT" sz="1050" b="1" kern="0">
              <a:solidFill>
                <a:srgbClr val="0000FF"/>
              </a:solidFill>
              <a:latin typeface="Calibri" panose="020F0502020204030204" pitchFamily="34" charset="0"/>
              <a:ea typeface="Osaka"/>
              <a:cs typeface="Osaka"/>
            </a:endParaRPr>
          </a:p>
        </p:txBody>
      </p:sp>
      <p:sp>
        <p:nvSpPr>
          <p:cNvPr id="50184" name="Text Box 8">
            <a:extLst>
              <a:ext uri="{FF2B5EF4-FFF2-40B4-BE49-F238E27FC236}">
                <a16:creationId xmlns:a16="http://schemas.microsoft.com/office/drawing/2014/main" id="{43B86083-0D4C-46D9-AD61-E7646F7ADABF}"/>
              </a:ext>
            </a:extLst>
          </p:cNvPr>
          <p:cNvSpPr txBox="1">
            <a:spLocks noChangeArrowheads="1"/>
          </p:cNvSpPr>
          <p:nvPr/>
        </p:nvSpPr>
        <p:spPr bwMode="auto">
          <a:xfrm>
            <a:off x="1257301" y="5703298"/>
            <a:ext cx="519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200" b="1" kern="0">
                <a:solidFill>
                  <a:srgbClr val="0000FF"/>
                </a:solidFill>
                <a:latin typeface="Calibri" panose="020F0502020204030204" pitchFamily="34" charset="0"/>
                <a:ea typeface="Osaka"/>
                <a:cs typeface="Osaka"/>
              </a:rPr>
              <a:t>1900</a:t>
            </a:r>
          </a:p>
        </p:txBody>
      </p:sp>
      <p:sp>
        <p:nvSpPr>
          <p:cNvPr id="50185" name="Text Box 9">
            <a:extLst>
              <a:ext uri="{FF2B5EF4-FFF2-40B4-BE49-F238E27FC236}">
                <a16:creationId xmlns:a16="http://schemas.microsoft.com/office/drawing/2014/main" id="{22223F17-ECCC-48E0-B811-A8BA97E9CB71}"/>
              </a:ext>
            </a:extLst>
          </p:cNvPr>
          <p:cNvSpPr txBox="1">
            <a:spLocks noChangeArrowheads="1"/>
          </p:cNvSpPr>
          <p:nvPr/>
        </p:nvSpPr>
        <p:spPr bwMode="auto">
          <a:xfrm>
            <a:off x="6915421" y="5703298"/>
            <a:ext cx="519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200" b="1" kern="0">
                <a:solidFill>
                  <a:srgbClr val="0000FF"/>
                </a:solidFill>
                <a:latin typeface="Calibri" panose="020F0502020204030204" pitchFamily="34" charset="0"/>
                <a:ea typeface="Osaka"/>
                <a:cs typeface="Osaka"/>
              </a:rPr>
              <a:t>2000</a:t>
            </a:r>
          </a:p>
        </p:txBody>
      </p:sp>
      <p:pic>
        <p:nvPicPr>
          <p:cNvPr id="108554" name="Picture 10">
            <a:extLst>
              <a:ext uri="{FF2B5EF4-FFF2-40B4-BE49-F238E27FC236}">
                <a16:creationId xmlns:a16="http://schemas.microsoft.com/office/drawing/2014/main" id="{1C5D9E1F-CAD2-446C-85C5-4C9E4F00FE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2" y="4131469"/>
            <a:ext cx="686991" cy="701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7" name="Text Box 11">
            <a:extLst>
              <a:ext uri="{FF2B5EF4-FFF2-40B4-BE49-F238E27FC236}">
                <a16:creationId xmlns:a16="http://schemas.microsoft.com/office/drawing/2014/main" id="{1D4D7B86-E5BC-4A48-9384-F34988CCCDAD}"/>
              </a:ext>
            </a:extLst>
          </p:cNvPr>
          <p:cNvSpPr txBox="1">
            <a:spLocks noChangeArrowheads="1"/>
          </p:cNvSpPr>
          <p:nvPr/>
        </p:nvSpPr>
        <p:spPr bwMode="auto">
          <a:xfrm>
            <a:off x="4000772" y="3960019"/>
            <a:ext cx="66913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defRPr/>
            </a:pPr>
            <a:r>
              <a:rPr lang="en-US" altLang="it-IT" sz="1050" b="1" kern="0">
                <a:solidFill>
                  <a:srgbClr val="0000FF"/>
                </a:solidFill>
                <a:latin typeface="Calibri" panose="020F0502020204030204" pitchFamily="34" charset="0"/>
                <a:ea typeface="Osaka"/>
                <a:cs typeface="Osaka"/>
              </a:rPr>
              <a:t>1940’s</a:t>
            </a:r>
            <a:endParaRPr lang="en-US" altLang="it-IT" sz="1350" kern="0">
              <a:solidFill>
                <a:prstClr val="black"/>
              </a:solidFill>
              <a:latin typeface="Calibri" panose="020F0502020204030204" pitchFamily="34" charset="0"/>
              <a:ea typeface="Osaka"/>
              <a:cs typeface="Osaka"/>
            </a:endParaRPr>
          </a:p>
        </p:txBody>
      </p:sp>
      <p:sp>
        <p:nvSpPr>
          <p:cNvPr id="50188" name="Text Box 12">
            <a:extLst>
              <a:ext uri="{FF2B5EF4-FFF2-40B4-BE49-F238E27FC236}">
                <a16:creationId xmlns:a16="http://schemas.microsoft.com/office/drawing/2014/main" id="{2B99D63E-7961-4A89-9845-CC609745BE4E}"/>
              </a:ext>
            </a:extLst>
          </p:cNvPr>
          <p:cNvSpPr txBox="1">
            <a:spLocks noChangeArrowheads="1"/>
          </p:cNvSpPr>
          <p:nvPr/>
        </p:nvSpPr>
        <p:spPr bwMode="auto">
          <a:xfrm>
            <a:off x="3943351" y="4892686"/>
            <a:ext cx="57579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radar</a:t>
            </a:r>
          </a:p>
        </p:txBody>
      </p:sp>
      <p:pic>
        <p:nvPicPr>
          <p:cNvPr id="108557" name="Picture 13">
            <a:extLst>
              <a:ext uri="{FF2B5EF4-FFF2-40B4-BE49-F238E27FC236}">
                <a16:creationId xmlns:a16="http://schemas.microsoft.com/office/drawing/2014/main" id="{D36FC6DF-6348-479A-A5DF-CF6B48CB71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1" y="3159919"/>
            <a:ext cx="551260" cy="67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0" name="Text Box 14">
            <a:extLst>
              <a:ext uri="{FF2B5EF4-FFF2-40B4-BE49-F238E27FC236}">
                <a16:creationId xmlns:a16="http://schemas.microsoft.com/office/drawing/2014/main" id="{3EB2B016-E7DC-4C17-9433-446E33D3C3F2}"/>
              </a:ext>
            </a:extLst>
          </p:cNvPr>
          <p:cNvSpPr txBox="1">
            <a:spLocks noChangeArrowheads="1"/>
          </p:cNvSpPr>
          <p:nvPr/>
        </p:nvSpPr>
        <p:spPr bwMode="auto">
          <a:xfrm>
            <a:off x="5315221" y="2988875"/>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1970’s</a:t>
            </a:r>
            <a:endParaRPr lang="en-US" altLang="it-IT" sz="1050" kern="0">
              <a:solidFill>
                <a:prstClr val="black"/>
              </a:solidFill>
              <a:latin typeface="Calibri" panose="020F0502020204030204" pitchFamily="34" charset="0"/>
              <a:ea typeface="Osaka"/>
              <a:cs typeface="Osaka"/>
            </a:endParaRPr>
          </a:p>
        </p:txBody>
      </p:sp>
      <p:sp>
        <p:nvSpPr>
          <p:cNvPr id="50191" name="Text Box 15">
            <a:extLst>
              <a:ext uri="{FF2B5EF4-FFF2-40B4-BE49-F238E27FC236}">
                <a16:creationId xmlns:a16="http://schemas.microsoft.com/office/drawing/2014/main" id="{A9DAAAC8-E542-45DB-B5DB-ECC58AE7900C}"/>
              </a:ext>
            </a:extLst>
          </p:cNvPr>
          <p:cNvSpPr txBox="1">
            <a:spLocks noChangeArrowheads="1"/>
          </p:cNvSpPr>
          <p:nvPr/>
        </p:nvSpPr>
        <p:spPr bwMode="auto">
          <a:xfrm>
            <a:off x="5943600" y="3274625"/>
            <a:ext cx="93968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computers</a:t>
            </a:r>
          </a:p>
        </p:txBody>
      </p:sp>
      <p:sp>
        <p:nvSpPr>
          <p:cNvPr id="50192" name="Text Box 16">
            <a:extLst>
              <a:ext uri="{FF2B5EF4-FFF2-40B4-BE49-F238E27FC236}">
                <a16:creationId xmlns:a16="http://schemas.microsoft.com/office/drawing/2014/main" id="{0ECD888D-77F4-409F-A590-4F7AA600A701}"/>
              </a:ext>
            </a:extLst>
          </p:cNvPr>
          <p:cNvSpPr txBox="1">
            <a:spLocks noChangeArrowheads="1"/>
          </p:cNvSpPr>
          <p:nvPr/>
        </p:nvSpPr>
        <p:spPr bwMode="auto">
          <a:xfrm>
            <a:off x="5785519" y="2188370"/>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1980’s</a:t>
            </a:r>
          </a:p>
        </p:txBody>
      </p:sp>
      <p:pic>
        <p:nvPicPr>
          <p:cNvPr id="108561" name="Picture 17">
            <a:extLst>
              <a:ext uri="{FF2B5EF4-FFF2-40B4-BE49-F238E27FC236}">
                <a16:creationId xmlns:a16="http://schemas.microsoft.com/office/drawing/2014/main" id="{135C5B63-C74D-4318-8956-7ACCA05F13D9}"/>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57900" y="2016919"/>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194" name="Text Box 18">
            <a:extLst>
              <a:ext uri="{FF2B5EF4-FFF2-40B4-BE49-F238E27FC236}">
                <a16:creationId xmlns:a16="http://schemas.microsoft.com/office/drawing/2014/main" id="{C4C50EC7-CEA7-49CF-927F-61D0BF417D8C}"/>
              </a:ext>
            </a:extLst>
          </p:cNvPr>
          <p:cNvSpPr txBox="1">
            <a:spLocks noChangeArrowheads="1"/>
          </p:cNvSpPr>
          <p:nvPr/>
        </p:nvSpPr>
        <p:spPr bwMode="auto">
          <a:xfrm>
            <a:off x="6115051" y="2588825"/>
            <a:ext cx="9108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cell phone</a:t>
            </a:r>
            <a:endParaRPr lang="en-US" altLang="it-IT" sz="900" kern="0">
              <a:solidFill>
                <a:prstClr val="black"/>
              </a:solidFill>
              <a:latin typeface="Rockwell Extra Bold" panose="02060903040505020403" pitchFamily="18" charset="0"/>
              <a:ea typeface="Osaka"/>
              <a:cs typeface="Osaka"/>
            </a:endParaRPr>
          </a:p>
        </p:txBody>
      </p:sp>
      <p:pic>
        <p:nvPicPr>
          <p:cNvPr id="108563" name="Picture 19">
            <a:extLst>
              <a:ext uri="{FF2B5EF4-FFF2-40B4-BE49-F238E27FC236}">
                <a16:creationId xmlns:a16="http://schemas.microsoft.com/office/drawing/2014/main" id="{BB047C02-3769-4CF7-AB0D-DF5D4F48D8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305" y="4817269"/>
            <a:ext cx="491728"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6" name="Text Box 20">
            <a:extLst>
              <a:ext uri="{FF2B5EF4-FFF2-40B4-BE49-F238E27FC236}">
                <a16:creationId xmlns:a16="http://schemas.microsoft.com/office/drawing/2014/main" id="{4DEC48FF-7FF6-455E-B7E5-53B187812DF6}"/>
              </a:ext>
            </a:extLst>
          </p:cNvPr>
          <p:cNvSpPr txBox="1">
            <a:spLocks noChangeArrowheads="1"/>
          </p:cNvSpPr>
          <p:nvPr/>
        </p:nvSpPr>
        <p:spPr bwMode="auto">
          <a:xfrm>
            <a:off x="1485902" y="5332025"/>
            <a:ext cx="88838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electricity</a:t>
            </a:r>
          </a:p>
        </p:txBody>
      </p:sp>
      <p:sp>
        <p:nvSpPr>
          <p:cNvPr id="50197" name="Text Box 21">
            <a:extLst>
              <a:ext uri="{FF2B5EF4-FFF2-40B4-BE49-F238E27FC236}">
                <a16:creationId xmlns:a16="http://schemas.microsoft.com/office/drawing/2014/main" id="{6063B679-7770-4339-A70E-E4B98807AE2A}"/>
              </a:ext>
            </a:extLst>
          </p:cNvPr>
          <p:cNvSpPr txBox="1">
            <a:spLocks noChangeArrowheads="1"/>
          </p:cNvSpPr>
          <p:nvPr/>
        </p:nvSpPr>
        <p:spPr bwMode="auto">
          <a:xfrm>
            <a:off x="1200521" y="5103426"/>
            <a:ext cx="52770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~1900</a:t>
            </a:r>
            <a:endParaRPr lang="en-US" altLang="it-IT" sz="1350" kern="0">
              <a:solidFill>
                <a:prstClr val="black"/>
              </a:solidFill>
              <a:latin typeface="Calibri" panose="020F0502020204030204" pitchFamily="34" charset="0"/>
              <a:ea typeface="Osaka"/>
              <a:cs typeface="Osaka"/>
            </a:endParaRPr>
          </a:p>
        </p:txBody>
      </p:sp>
      <p:pic>
        <p:nvPicPr>
          <p:cNvPr id="108566" name="Picture 22">
            <a:extLst>
              <a:ext uri="{FF2B5EF4-FFF2-40B4-BE49-F238E27FC236}">
                <a16:creationId xmlns:a16="http://schemas.microsoft.com/office/drawing/2014/main" id="{45795C99-E4A9-42D7-986F-02A86C0B6698}"/>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6300" y="3845719"/>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199" name="Text Box 23">
            <a:extLst>
              <a:ext uri="{FF2B5EF4-FFF2-40B4-BE49-F238E27FC236}">
                <a16:creationId xmlns:a16="http://schemas.microsoft.com/office/drawing/2014/main" id="{58947D9C-B3BE-42B1-AE64-29AE15B10C35}"/>
              </a:ext>
            </a:extLst>
          </p:cNvPr>
          <p:cNvSpPr txBox="1">
            <a:spLocks noChangeArrowheads="1"/>
          </p:cNvSpPr>
          <p:nvPr/>
        </p:nvSpPr>
        <p:spPr bwMode="auto">
          <a:xfrm>
            <a:off x="4629421" y="3617123"/>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1950’s</a:t>
            </a:r>
            <a:endParaRPr lang="en-US" altLang="it-IT" sz="1350" kern="0">
              <a:solidFill>
                <a:prstClr val="black"/>
              </a:solidFill>
              <a:latin typeface="Calibri" panose="020F0502020204030204" pitchFamily="34" charset="0"/>
              <a:ea typeface="Osaka"/>
              <a:cs typeface="Osaka"/>
            </a:endParaRPr>
          </a:p>
        </p:txBody>
      </p:sp>
      <p:sp>
        <p:nvSpPr>
          <p:cNvPr id="50200" name="Text Box 24">
            <a:extLst>
              <a:ext uri="{FF2B5EF4-FFF2-40B4-BE49-F238E27FC236}">
                <a16:creationId xmlns:a16="http://schemas.microsoft.com/office/drawing/2014/main" id="{4D04D266-0A38-434B-8ABD-5DE20EA149C5}"/>
              </a:ext>
            </a:extLst>
          </p:cNvPr>
          <p:cNvSpPr txBox="1">
            <a:spLocks noChangeArrowheads="1"/>
          </p:cNvSpPr>
          <p:nvPr/>
        </p:nvSpPr>
        <p:spPr bwMode="auto">
          <a:xfrm>
            <a:off x="4572001" y="4360475"/>
            <a:ext cx="86594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television</a:t>
            </a:r>
            <a:endParaRPr lang="en-US" altLang="it-IT" sz="900" kern="0">
              <a:solidFill>
                <a:prstClr val="black"/>
              </a:solidFill>
              <a:latin typeface="Rockwell Extra Bold" panose="02060903040505020403" pitchFamily="18" charset="0"/>
              <a:ea typeface="Osaka"/>
              <a:cs typeface="Osaka"/>
            </a:endParaRPr>
          </a:p>
        </p:txBody>
      </p:sp>
      <p:sp>
        <p:nvSpPr>
          <p:cNvPr id="50201" name="Text Box 25">
            <a:extLst>
              <a:ext uri="{FF2B5EF4-FFF2-40B4-BE49-F238E27FC236}">
                <a16:creationId xmlns:a16="http://schemas.microsoft.com/office/drawing/2014/main" id="{3AF00F9C-5F29-44BC-8392-CD42F357028F}"/>
              </a:ext>
            </a:extLst>
          </p:cNvPr>
          <p:cNvSpPr txBox="1">
            <a:spLocks noChangeArrowheads="1"/>
          </p:cNvSpPr>
          <p:nvPr/>
        </p:nvSpPr>
        <p:spPr bwMode="auto">
          <a:xfrm>
            <a:off x="2428891" y="5103425"/>
            <a:ext cx="135966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srgbClr val="0000FF"/>
                </a:solidFill>
                <a:latin typeface="Rockwell Extra Bold" panose="02060903040505020403" pitchFamily="18" charset="0"/>
                <a:ea typeface="Osaka"/>
                <a:cs typeface="Osaka"/>
              </a:rPr>
              <a:t>radio  “</a:t>
            </a:r>
            <a:r>
              <a:rPr lang="en-US" altLang="it-IT" sz="900" i="1" kern="0">
                <a:solidFill>
                  <a:srgbClr val="0000FF"/>
                </a:solidFill>
                <a:latin typeface="Rockwell Extra Bold" panose="02060903040505020403" pitchFamily="18" charset="0"/>
                <a:ea typeface="Osaka"/>
                <a:cs typeface="Osaka"/>
              </a:rPr>
              <a:t>wireless”</a:t>
            </a:r>
            <a:endParaRPr lang="en-US" altLang="it-IT" sz="900" kern="0">
              <a:solidFill>
                <a:prstClr val="black"/>
              </a:solidFill>
              <a:latin typeface="Calibri" panose="020F0502020204030204" pitchFamily="34" charset="0"/>
              <a:ea typeface="Osaka"/>
              <a:cs typeface="Osaka"/>
            </a:endParaRPr>
          </a:p>
        </p:txBody>
      </p:sp>
      <p:pic>
        <p:nvPicPr>
          <p:cNvPr id="108570" name="Picture 26">
            <a:extLst>
              <a:ext uri="{FF2B5EF4-FFF2-40B4-BE49-F238E27FC236}">
                <a16:creationId xmlns:a16="http://schemas.microsoft.com/office/drawing/2014/main" id="{6DF043BE-C419-4FF5-AF6D-768C980A6304}"/>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43201" y="4702969"/>
            <a:ext cx="6619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203" name="Text Box 27">
            <a:extLst>
              <a:ext uri="{FF2B5EF4-FFF2-40B4-BE49-F238E27FC236}">
                <a16:creationId xmlns:a16="http://schemas.microsoft.com/office/drawing/2014/main" id="{584D7E01-71B3-491D-8FE3-87906715FBEB}"/>
              </a:ext>
            </a:extLst>
          </p:cNvPr>
          <p:cNvSpPr txBox="1">
            <a:spLocks noChangeArrowheads="1"/>
          </p:cNvSpPr>
          <p:nvPr/>
        </p:nvSpPr>
        <p:spPr bwMode="auto">
          <a:xfrm>
            <a:off x="2514871" y="4474775"/>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1920’s</a:t>
            </a:r>
          </a:p>
        </p:txBody>
      </p:sp>
      <p:pic>
        <p:nvPicPr>
          <p:cNvPr id="108572" name="Picture 28">
            <a:extLst>
              <a:ext uri="{FF2B5EF4-FFF2-40B4-BE49-F238E27FC236}">
                <a16:creationId xmlns:a16="http://schemas.microsoft.com/office/drawing/2014/main" id="{E94010BD-BE43-4F78-ADF6-1807B47A922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43200" y="3931444"/>
            <a:ext cx="571500" cy="542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125" name="AutoShape 29">
            <a:extLst>
              <a:ext uri="{FF2B5EF4-FFF2-40B4-BE49-F238E27FC236}">
                <a16:creationId xmlns:a16="http://schemas.microsoft.com/office/drawing/2014/main" id="{D59C9C52-7603-4D87-82D9-39E4356F10C0}"/>
              </a:ext>
            </a:extLst>
          </p:cNvPr>
          <p:cNvSpPr>
            <a:spLocks noChangeArrowheads="1"/>
          </p:cNvSpPr>
          <p:nvPr/>
        </p:nvSpPr>
        <p:spPr bwMode="auto">
          <a:xfrm>
            <a:off x="6559675" y="1121525"/>
            <a:ext cx="649159" cy="292983"/>
          </a:xfrm>
          <a:prstGeom prst="hexagon">
            <a:avLst>
              <a:gd name="adj" fmla="val 55612"/>
              <a:gd name="vf" fmla="val 115470"/>
            </a:avLst>
          </a:prstGeom>
          <a:gradFill rotWithShape="0">
            <a:gsLst>
              <a:gs pos="0">
                <a:srgbClr val="FF6666"/>
              </a:gs>
              <a:gs pos="50000">
                <a:schemeClr val="bg1"/>
              </a:gs>
              <a:gs pos="100000">
                <a:srgbClr val="FF6666"/>
              </a:gs>
            </a:gsLst>
            <a:lin ang="5400000" scaled="1"/>
          </a:gradFill>
          <a:ln w="12700">
            <a:solidFill>
              <a:schemeClr val="tx1"/>
            </a:solidFill>
            <a:miter lim="800000"/>
            <a:headEnd/>
            <a:tailEnd/>
          </a:ln>
          <a:effectLst/>
        </p:spPr>
        <p:txBody>
          <a:bodyPr wrap="none" anchor="ctr">
            <a:spAutoFit/>
          </a:bodyPr>
          <a:lstStyle/>
          <a:p>
            <a:pPr algn="ctr">
              <a:defRPr/>
            </a:pPr>
            <a:r>
              <a:rPr lang="en-US" sz="675" kern="0">
                <a:solidFill>
                  <a:srgbClr val="0000FF"/>
                </a:solidFill>
                <a:latin typeface="Rockwell Extra Bold" pitchFamily="18" charset="0"/>
                <a:ea typeface="Osaka" charset="-128"/>
              </a:rPr>
              <a:t>RFID</a:t>
            </a:r>
            <a:endParaRPr lang="en-US" sz="675" b="1" kern="0">
              <a:solidFill>
                <a:sysClr val="windowText" lastClr="000000"/>
              </a:solidFill>
              <a:ea typeface="Osaka" charset="-128"/>
            </a:endParaRPr>
          </a:p>
        </p:txBody>
      </p:sp>
      <p:sp>
        <p:nvSpPr>
          <p:cNvPr id="50206" name="Text Box 30">
            <a:extLst>
              <a:ext uri="{FF2B5EF4-FFF2-40B4-BE49-F238E27FC236}">
                <a16:creationId xmlns:a16="http://schemas.microsoft.com/office/drawing/2014/main" id="{B72665F9-5D60-42CB-929E-6B89BD6C1EE4}"/>
              </a:ext>
            </a:extLst>
          </p:cNvPr>
          <p:cNvSpPr txBox="1">
            <a:spLocks noChangeArrowheads="1"/>
          </p:cNvSpPr>
          <p:nvPr/>
        </p:nvSpPr>
        <p:spPr bwMode="auto">
          <a:xfrm>
            <a:off x="7029451" y="1657756"/>
            <a:ext cx="10262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WiFi, WiMax</a:t>
            </a:r>
          </a:p>
          <a:p>
            <a:pPr>
              <a:defRPr/>
            </a:pPr>
            <a:endParaRPr lang="en-US" altLang="it-IT" sz="900" kern="0">
              <a:solidFill>
                <a:prstClr val="black"/>
              </a:solidFill>
              <a:latin typeface="Rockwell Extra Bold" panose="02060903040505020403" pitchFamily="18" charset="0"/>
              <a:ea typeface="Osaka"/>
              <a:cs typeface="Osaka"/>
            </a:endParaRPr>
          </a:p>
        </p:txBody>
      </p:sp>
      <p:pic>
        <p:nvPicPr>
          <p:cNvPr id="108575" name="Picture 31">
            <a:extLst>
              <a:ext uri="{FF2B5EF4-FFF2-40B4-BE49-F238E27FC236}">
                <a16:creationId xmlns:a16="http://schemas.microsoft.com/office/drawing/2014/main" id="{C053D639-115F-4FB0-973B-BB583080FD3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5100" y="1429158"/>
            <a:ext cx="571500" cy="532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08" name="Text Box 32">
            <a:extLst>
              <a:ext uri="{FF2B5EF4-FFF2-40B4-BE49-F238E27FC236}">
                <a16:creationId xmlns:a16="http://schemas.microsoft.com/office/drawing/2014/main" id="{52A64199-1013-46E1-B455-3F41F346E827}"/>
              </a:ext>
            </a:extLst>
          </p:cNvPr>
          <p:cNvSpPr txBox="1">
            <a:spLocks noChangeArrowheads="1"/>
          </p:cNvSpPr>
          <p:nvPr/>
        </p:nvSpPr>
        <p:spPr bwMode="auto">
          <a:xfrm>
            <a:off x="6414169" y="1886356"/>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2000’s</a:t>
            </a:r>
            <a:endParaRPr lang="en-US" altLang="it-IT" sz="1050" b="1" kern="0">
              <a:solidFill>
                <a:prstClr val="black"/>
              </a:solidFill>
              <a:latin typeface="Calibri" panose="020F0502020204030204" pitchFamily="34" charset="0"/>
              <a:ea typeface="Osaka"/>
              <a:cs typeface="Osaka"/>
            </a:endParaRPr>
          </a:p>
        </p:txBody>
      </p:sp>
      <p:grpSp>
        <p:nvGrpSpPr>
          <p:cNvPr id="2" name="Group 33">
            <a:extLst>
              <a:ext uri="{FF2B5EF4-FFF2-40B4-BE49-F238E27FC236}">
                <a16:creationId xmlns:a16="http://schemas.microsoft.com/office/drawing/2014/main" id="{328272A5-6C60-40DC-84D3-EB0D5B5681B6}"/>
              </a:ext>
            </a:extLst>
          </p:cNvPr>
          <p:cNvGrpSpPr>
            <a:grpSpLocks/>
          </p:cNvGrpSpPr>
          <p:nvPr/>
        </p:nvGrpSpPr>
        <p:grpSpPr bwMode="auto">
          <a:xfrm>
            <a:off x="1377709" y="1133476"/>
            <a:ext cx="6397228" cy="3605213"/>
            <a:chOff x="245" y="40"/>
            <a:chExt cx="5373" cy="3028"/>
          </a:xfrm>
        </p:grpSpPr>
        <p:sp>
          <p:nvSpPr>
            <p:cNvPr id="50221" name="Line 34">
              <a:extLst>
                <a:ext uri="{FF2B5EF4-FFF2-40B4-BE49-F238E27FC236}">
                  <a16:creationId xmlns:a16="http://schemas.microsoft.com/office/drawing/2014/main" id="{9DF1E7DD-98EE-4C60-959A-02A3302DE33B}"/>
                </a:ext>
              </a:extLst>
            </p:cNvPr>
            <p:cNvSpPr>
              <a:spLocks noChangeShapeType="1"/>
            </p:cNvSpPr>
            <p:nvPr/>
          </p:nvSpPr>
          <p:spPr bwMode="auto">
            <a:xfrm>
              <a:off x="4416" y="144"/>
              <a:ext cx="0" cy="54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grpSp>
          <p:nvGrpSpPr>
            <p:cNvPr id="108590" name="Group 35">
              <a:extLst>
                <a:ext uri="{FF2B5EF4-FFF2-40B4-BE49-F238E27FC236}">
                  <a16:creationId xmlns:a16="http://schemas.microsoft.com/office/drawing/2014/main" id="{316CFC4C-AB2C-425D-9DAF-33138F14A397}"/>
                </a:ext>
              </a:extLst>
            </p:cNvPr>
            <p:cNvGrpSpPr>
              <a:grpSpLocks/>
            </p:cNvGrpSpPr>
            <p:nvPr/>
          </p:nvGrpSpPr>
          <p:grpSpPr bwMode="auto">
            <a:xfrm>
              <a:off x="245" y="40"/>
              <a:ext cx="5373" cy="3028"/>
              <a:chOff x="245" y="40"/>
              <a:chExt cx="5373" cy="3028"/>
            </a:xfrm>
          </p:grpSpPr>
          <p:sp>
            <p:nvSpPr>
              <p:cNvPr id="50223" name="Text Box 36">
                <a:extLst>
                  <a:ext uri="{FF2B5EF4-FFF2-40B4-BE49-F238E27FC236}">
                    <a16:creationId xmlns:a16="http://schemas.microsoft.com/office/drawing/2014/main" id="{8599B1B9-F6F1-45F5-AF9A-A8DE82AA98AB}"/>
                  </a:ext>
                </a:extLst>
              </p:cNvPr>
              <p:cNvSpPr txBox="1">
                <a:spLocks noChangeArrowheads="1"/>
              </p:cNvSpPr>
              <p:nvPr/>
            </p:nvSpPr>
            <p:spPr bwMode="auto">
              <a:xfrm>
                <a:off x="4224" y="40"/>
                <a:ext cx="376"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EHS</a:t>
                </a:r>
              </a:p>
            </p:txBody>
          </p:sp>
          <p:grpSp>
            <p:nvGrpSpPr>
              <p:cNvPr id="108592" name="Group 37">
                <a:extLst>
                  <a:ext uri="{FF2B5EF4-FFF2-40B4-BE49-F238E27FC236}">
                    <a16:creationId xmlns:a16="http://schemas.microsoft.com/office/drawing/2014/main" id="{8E539ADD-70F7-4E31-89EF-97E613788C65}"/>
                  </a:ext>
                </a:extLst>
              </p:cNvPr>
              <p:cNvGrpSpPr>
                <a:grpSpLocks/>
              </p:cNvGrpSpPr>
              <p:nvPr/>
            </p:nvGrpSpPr>
            <p:grpSpPr bwMode="auto">
              <a:xfrm>
                <a:off x="3117" y="628"/>
                <a:ext cx="867" cy="960"/>
                <a:chOff x="3117" y="816"/>
                <a:chExt cx="867" cy="960"/>
              </a:xfrm>
            </p:grpSpPr>
            <p:sp>
              <p:nvSpPr>
                <p:cNvPr id="50241" name="Line 38">
                  <a:extLst>
                    <a:ext uri="{FF2B5EF4-FFF2-40B4-BE49-F238E27FC236}">
                      <a16:creationId xmlns:a16="http://schemas.microsoft.com/office/drawing/2014/main" id="{8D62BDE5-4705-4846-A9A4-B5EC277F2C0F}"/>
                    </a:ext>
                  </a:extLst>
                </p:cNvPr>
                <p:cNvSpPr>
                  <a:spLocks noChangeShapeType="1"/>
                </p:cNvSpPr>
                <p:nvPr/>
              </p:nvSpPr>
              <p:spPr bwMode="auto">
                <a:xfrm>
                  <a:off x="3971" y="1008"/>
                  <a:ext cx="13" cy="76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42" name="Text Box 39">
                  <a:extLst>
                    <a:ext uri="{FF2B5EF4-FFF2-40B4-BE49-F238E27FC236}">
                      <a16:creationId xmlns:a16="http://schemas.microsoft.com/office/drawing/2014/main" id="{50E5F7C9-CD49-4900-BDF9-346D12AB28F3}"/>
                    </a:ext>
                  </a:extLst>
                </p:cNvPr>
                <p:cNvSpPr txBox="1">
                  <a:spLocks noChangeArrowheads="1"/>
                </p:cNvSpPr>
                <p:nvPr/>
              </p:nvSpPr>
              <p:spPr bwMode="auto">
                <a:xfrm>
                  <a:off x="3117" y="816"/>
                  <a:ext cx="844"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miscarriages</a:t>
                  </a:r>
                </a:p>
              </p:txBody>
            </p:sp>
          </p:grpSp>
          <p:grpSp>
            <p:nvGrpSpPr>
              <p:cNvPr id="108593" name="Group 40">
                <a:extLst>
                  <a:ext uri="{FF2B5EF4-FFF2-40B4-BE49-F238E27FC236}">
                    <a16:creationId xmlns:a16="http://schemas.microsoft.com/office/drawing/2014/main" id="{1BBD9F80-52ED-48F3-BB85-CAC4A86B5A5A}"/>
                  </a:ext>
                </a:extLst>
              </p:cNvPr>
              <p:cNvGrpSpPr>
                <a:grpSpLocks/>
              </p:cNvGrpSpPr>
              <p:nvPr/>
            </p:nvGrpSpPr>
            <p:grpSpPr bwMode="auto">
              <a:xfrm>
                <a:off x="4560" y="960"/>
                <a:ext cx="1058" cy="310"/>
                <a:chOff x="4560" y="1056"/>
                <a:chExt cx="1058" cy="310"/>
              </a:xfrm>
            </p:grpSpPr>
            <p:sp>
              <p:nvSpPr>
                <p:cNvPr id="50239" name="Line 41">
                  <a:extLst>
                    <a:ext uri="{FF2B5EF4-FFF2-40B4-BE49-F238E27FC236}">
                      <a16:creationId xmlns:a16="http://schemas.microsoft.com/office/drawing/2014/main" id="{225F6564-0C78-465A-BC4B-8B3F35E4D033}"/>
                    </a:ext>
                  </a:extLst>
                </p:cNvPr>
                <p:cNvSpPr>
                  <a:spLocks noChangeShapeType="1"/>
                </p:cNvSpPr>
                <p:nvPr/>
              </p:nvSpPr>
              <p:spPr bwMode="auto">
                <a:xfrm flipH="1" flipV="1">
                  <a:off x="4560" y="1227"/>
                  <a:ext cx="2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40" name="Text Box 42">
                  <a:extLst>
                    <a:ext uri="{FF2B5EF4-FFF2-40B4-BE49-F238E27FC236}">
                      <a16:creationId xmlns:a16="http://schemas.microsoft.com/office/drawing/2014/main" id="{4391E2EE-FC06-4A9D-A976-982E8ADF1C22}"/>
                    </a:ext>
                  </a:extLst>
                </p:cNvPr>
                <p:cNvSpPr txBox="1">
                  <a:spLocks noChangeArrowheads="1"/>
                </p:cNvSpPr>
                <p:nvPr/>
              </p:nvSpPr>
              <p:spPr bwMode="auto">
                <a:xfrm>
                  <a:off x="5091" y="1056"/>
                  <a:ext cx="527" cy="310"/>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brain </a:t>
                  </a:r>
                </a:p>
                <a:p>
                  <a:pPr algn="ctr">
                    <a:defRPr/>
                  </a:pPr>
                  <a:r>
                    <a:rPr lang="en-US" altLang="it-IT" sz="900" kern="0">
                      <a:solidFill>
                        <a:prstClr val="black"/>
                      </a:solidFill>
                      <a:latin typeface="Arial Black" panose="020B0A04020102020204" pitchFamily="34" charset="0"/>
                    </a:rPr>
                    <a:t>tumors</a:t>
                  </a:r>
                </a:p>
              </p:txBody>
            </p:sp>
          </p:grpSp>
          <p:sp>
            <p:nvSpPr>
              <p:cNvPr id="50226" name="Text Box 43">
                <a:extLst>
                  <a:ext uri="{FF2B5EF4-FFF2-40B4-BE49-F238E27FC236}">
                    <a16:creationId xmlns:a16="http://schemas.microsoft.com/office/drawing/2014/main" id="{00C03C52-8C7E-4C1B-AAF8-BB4E82A81E92}"/>
                  </a:ext>
                </a:extLst>
              </p:cNvPr>
              <p:cNvSpPr txBox="1">
                <a:spLocks noChangeArrowheads="1"/>
              </p:cNvSpPr>
              <p:nvPr/>
            </p:nvSpPr>
            <p:spPr bwMode="auto">
              <a:xfrm>
                <a:off x="245" y="2874"/>
                <a:ext cx="866" cy="194"/>
              </a:xfrm>
              <a:prstGeom prst="rect">
                <a:avLst/>
              </a:prstGeom>
              <a:solidFill>
                <a:srgbClr val="FFCC66"/>
              </a:solidFill>
              <a:ln w="1270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prstClr val="black"/>
                    </a:solidFill>
                    <a:latin typeface="Arial Black" panose="020B0A04020102020204" pitchFamily="34" charset="0"/>
                    <a:ea typeface="Osaka"/>
                    <a:cs typeface="Osaka"/>
                  </a:rPr>
                  <a:t>electrocution</a:t>
                </a:r>
              </a:p>
            </p:txBody>
          </p:sp>
          <p:grpSp>
            <p:nvGrpSpPr>
              <p:cNvPr id="108595" name="Group 44">
                <a:extLst>
                  <a:ext uri="{FF2B5EF4-FFF2-40B4-BE49-F238E27FC236}">
                    <a16:creationId xmlns:a16="http://schemas.microsoft.com/office/drawing/2014/main" id="{25E79236-DD87-4E27-9EAA-3FC31094C65B}"/>
                  </a:ext>
                </a:extLst>
              </p:cNvPr>
              <p:cNvGrpSpPr>
                <a:grpSpLocks/>
              </p:cNvGrpSpPr>
              <p:nvPr/>
            </p:nvGrpSpPr>
            <p:grpSpPr bwMode="auto">
              <a:xfrm>
                <a:off x="1091" y="1902"/>
                <a:ext cx="581" cy="454"/>
                <a:chOff x="1086" y="2090"/>
                <a:chExt cx="581" cy="454"/>
              </a:xfrm>
            </p:grpSpPr>
            <p:sp>
              <p:nvSpPr>
                <p:cNvPr id="50237" name="Line 45">
                  <a:extLst>
                    <a:ext uri="{FF2B5EF4-FFF2-40B4-BE49-F238E27FC236}">
                      <a16:creationId xmlns:a16="http://schemas.microsoft.com/office/drawing/2014/main" id="{82E1AF23-EEC4-4C59-BCC1-124E53DE664F}"/>
                    </a:ext>
                  </a:extLst>
                </p:cNvPr>
                <p:cNvSpPr>
                  <a:spLocks noChangeShapeType="1"/>
                </p:cNvSpPr>
                <p:nvPr/>
              </p:nvSpPr>
              <p:spPr bwMode="auto">
                <a:xfrm>
                  <a:off x="1651" y="2265"/>
                  <a:ext cx="0" cy="27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8" name="Text Box 46">
                  <a:extLst>
                    <a:ext uri="{FF2B5EF4-FFF2-40B4-BE49-F238E27FC236}">
                      <a16:creationId xmlns:a16="http://schemas.microsoft.com/office/drawing/2014/main" id="{C59AE11E-F946-4CB3-819D-FFA231515120}"/>
                    </a:ext>
                  </a:extLst>
                </p:cNvPr>
                <p:cNvSpPr txBox="1">
                  <a:spLocks noChangeArrowheads="1"/>
                </p:cNvSpPr>
                <p:nvPr/>
              </p:nvSpPr>
              <p:spPr bwMode="auto">
                <a:xfrm>
                  <a:off x="1086" y="2090"/>
                  <a:ext cx="581"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cancers</a:t>
                  </a:r>
                </a:p>
              </p:txBody>
            </p:sp>
          </p:grpSp>
          <p:grpSp>
            <p:nvGrpSpPr>
              <p:cNvPr id="108596" name="Group 47">
                <a:extLst>
                  <a:ext uri="{FF2B5EF4-FFF2-40B4-BE49-F238E27FC236}">
                    <a16:creationId xmlns:a16="http://schemas.microsoft.com/office/drawing/2014/main" id="{014AF97E-D38F-46DA-9854-5EE1ABF38B96}"/>
                  </a:ext>
                </a:extLst>
              </p:cNvPr>
              <p:cNvGrpSpPr>
                <a:grpSpLocks/>
              </p:cNvGrpSpPr>
              <p:nvPr/>
            </p:nvGrpSpPr>
            <p:grpSpPr bwMode="auto">
              <a:xfrm>
                <a:off x="2561" y="1876"/>
                <a:ext cx="737" cy="576"/>
                <a:chOff x="2583" y="2016"/>
                <a:chExt cx="737" cy="576"/>
              </a:xfrm>
            </p:grpSpPr>
            <p:sp>
              <p:nvSpPr>
                <p:cNvPr id="50235" name="Line 48">
                  <a:extLst>
                    <a:ext uri="{FF2B5EF4-FFF2-40B4-BE49-F238E27FC236}">
                      <a16:creationId xmlns:a16="http://schemas.microsoft.com/office/drawing/2014/main" id="{1469FFD2-F30D-4540-A6E8-0D2E617CA12A}"/>
                    </a:ext>
                  </a:extLst>
                </p:cNvPr>
                <p:cNvSpPr>
                  <a:spLocks noChangeShapeType="1"/>
                </p:cNvSpPr>
                <p:nvPr/>
              </p:nvSpPr>
              <p:spPr bwMode="auto">
                <a:xfrm>
                  <a:off x="2683" y="2256"/>
                  <a:ext cx="0" cy="33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6" name="Text Box 49">
                  <a:extLst>
                    <a:ext uri="{FF2B5EF4-FFF2-40B4-BE49-F238E27FC236}">
                      <a16:creationId xmlns:a16="http://schemas.microsoft.com/office/drawing/2014/main" id="{BFF6C4C3-9ACF-4F39-9400-F5EE00D23543}"/>
                    </a:ext>
                  </a:extLst>
                </p:cNvPr>
                <p:cNvSpPr txBox="1">
                  <a:spLocks noChangeArrowheads="1"/>
                </p:cNvSpPr>
                <p:nvPr/>
              </p:nvSpPr>
              <p:spPr bwMode="auto">
                <a:xfrm>
                  <a:off x="2583" y="2016"/>
                  <a:ext cx="737" cy="310"/>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radio wave</a:t>
                  </a:r>
                </a:p>
                <a:p>
                  <a:pPr algn="ctr">
                    <a:defRPr/>
                  </a:pPr>
                  <a:r>
                    <a:rPr lang="en-US" altLang="it-IT" sz="900" kern="0">
                      <a:solidFill>
                        <a:prstClr val="black"/>
                      </a:solidFill>
                      <a:latin typeface="Arial Black" panose="020B0A04020102020204" pitchFamily="34" charset="0"/>
                    </a:rPr>
                    <a:t>sickness</a:t>
                  </a:r>
                </a:p>
              </p:txBody>
            </p:sp>
          </p:grpSp>
          <p:grpSp>
            <p:nvGrpSpPr>
              <p:cNvPr id="108597" name="Group 50">
                <a:extLst>
                  <a:ext uri="{FF2B5EF4-FFF2-40B4-BE49-F238E27FC236}">
                    <a16:creationId xmlns:a16="http://schemas.microsoft.com/office/drawing/2014/main" id="{2D53DAD9-1F11-4CDA-8282-8CEA320504E6}"/>
                  </a:ext>
                </a:extLst>
              </p:cNvPr>
              <p:cNvGrpSpPr>
                <a:grpSpLocks/>
              </p:cNvGrpSpPr>
              <p:nvPr/>
            </p:nvGrpSpPr>
            <p:grpSpPr bwMode="auto">
              <a:xfrm>
                <a:off x="3732" y="2020"/>
                <a:ext cx="1092" cy="482"/>
                <a:chOff x="3727" y="2208"/>
                <a:chExt cx="1092" cy="482"/>
              </a:xfrm>
            </p:grpSpPr>
            <p:sp>
              <p:nvSpPr>
                <p:cNvPr id="50233" name="Line 51">
                  <a:extLst>
                    <a:ext uri="{FF2B5EF4-FFF2-40B4-BE49-F238E27FC236}">
                      <a16:creationId xmlns:a16="http://schemas.microsoft.com/office/drawing/2014/main" id="{5B6D51EA-745F-425E-97EB-F68C5D5D90A6}"/>
                    </a:ext>
                  </a:extLst>
                </p:cNvPr>
                <p:cNvSpPr>
                  <a:spLocks noChangeShapeType="1"/>
                </p:cNvSpPr>
                <p:nvPr/>
              </p:nvSpPr>
              <p:spPr bwMode="auto">
                <a:xfrm flipV="1">
                  <a:off x="4264" y="2208"/>
                  <a:ext cx="0" cy="33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4" name="Text Box 52">
                  <a:extLst>
                    <a:ext uri="{FF2B5EF4-FFF2-40B4-BE49-F238E27FC236}">
                      <a16:creationId xmlns:a16="http://schemas.microsoft.com/office/drawing/2014/main" id="{A705E186-04DF-4505-A247-27366AE2D10B}"/>
                    </a:ext>
                  </a:extLst>
                </p:cNvPr>
                <p:cNvSpPr txBox="1">
                  <a:spLocks noChangeArrowheads="1"/>
                </p:cNvSpPr>
                <p:nvPr/>
              </p:nvSpPr>
              <p:spPr bwMode="auto">
                <a:xfrm>
                  <a:off x="3727" y="2496"/>
                  <a:ext cx="1092"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screen dermatitis</a:t>
                  </a:r>
                </a:p>
              </p:txBody>
            </p:sp>
          </p:grpSp>
          <p:grpSp>
            <p:nvGrpSpPr>
              <p:cNvPr id="108598" name="Group 53">
                <a:extLst>
                  <a:ext uri="{FF2B5EF4-FFF2-40B4-BE49-F238E27FC236}">
                    <a16:creationId xmlns:a16="http://schemas.microsoft.com/office/drawing/2014/main" id="{0420F39F-97AD-4131-9AF5-A7D3A683E41B}"/>
                  </a:ext>
                </a:extLst>
              </p:cNvPr>
              <p:cNvGrpSpPr>
                <a:grpSpLocks/>
              </p:cNvGrpSpPr>
              <p:nvPr/>
            </p:nvGrpSpPr>
            <p:grpSpPr bwMode="auto">
              <a:xfrm>
                <a:off x="3219" y="1196"/>
                <a:ext cx="581" cy="392"/>
                <a:chOff x="3214" y="1384"/>
                <a:chExt cx="581" cy="392"/>
              </a:xfrm>
            </p:grpSpPr>
            <p:sp>
              <p:nvSpPr>
                <p:cNvPr id="50231" name="Line 54">
                  <a:extLst>
                    <a:ext uri="{FF2B5EF4-FFF2-40B4-BE49-F238E27FC236}">
                      <a16:creationId xmlns:a16="http://schemas.microsoft.com/office/drawing/2014/main" id="{6D677517-4B0E-42AC-A774-9FD1E2C8AF85}"/>
                    </a:ext>
                  </a:extLst>
                </p:cNvPr>
                <p:cNvSpPr>
                  <a:spLocks noChangeShapeType="1"/>
                </p:cNvSpPr>
                <p:nvPr/>
              </p:nvSpPr>
              <p:spPr bwMode="auto">
                <a:xfrm>
                  <a:off x="3776" y="1440"/>
                  <a:ext cx="0" cy="33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2" name="Text Box 55">
                  <a:extLst>
                    <a:ext uri="{FF2B5EF4-FFF2-40B4-BE49-F238E27FC236}">
                      <a16:creationId xmlns:a16="http://schemas.microsoft.com/office/drawing/2014/main" id="{E77B7F21-38DB-4BF8-B93D-8DBA6898C77F}"/>
                    </a:ext>
                  </a:extLst>
                </p:cNvPr>
                <p:cNvSpPr txBox="1">
                  <a:spLocks noChangeArrowheads="1"/>
                </p:cNvSpPr>
                <p:nvPr/>
              </p:nvSpPr>
              <p:spPr bwMode="auto">
                <a:xfrm>
                  <a:off x="3214" y="1384"/>
                  <a:ext cx="581"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cancers</a:t>
                  </a:r>
                </a:p>
              </p:txBody>
            </p:sp>
          </p:grpSp>
        </p:grpSp>
      </p:grpSp>
      <p:sp>
        <p:nvSpPr>
          <p:cNvPr id="50210" name="Oval 56">
            <a:extLst>
              <a:ext uri="{FF2B5EF4-FFF2-40B4-BE49-F238E27FC236}">
                <a16:creationId xmlns:a16="http://schemas.microsoft.com/office/drawing/2014/main" id="{E4C102AA-6BCB-4D87-9624-279F7D4A2EAA}"/>
              </a:ext>
            </a:extLst>
          </p:cNvPr>
          <p:cNvSpPr>
            <a:spLocks noChangeArrowheads="1"/>
          </p:cNvSpPr>
          <p:nvPr/>
        </p:nvSpPr>
        <p:spPr bwMode="auto">
          <a:xfrm>
            <a:off x="7143750" y="1095537"/>
            <a:ext cx="259766" cy="421972"/>
          </a:xfrm>
          <a:prstGeom prst="ellipse">
            <a:avLst/>
          </a:prstGeom>
          <a:gradFill rotWithShape="0">
            <a:gsLst>
              <a:gs pos="0">
                <a:schemeClr val="accent1"/>
              </a:gs>
              <a:gs pos="100000">
                <a:schemeClr val="accent1"/>
              </a:gs>
            </a:gsLst>
            <a:path path="shape">
              <a:fillToRect l="50000" t="50000" r="50000" b="50000"/>
            </a:path>
          </a:gradFill>
          <a:ln w="12700">
            <a:solidFill>
              <a:schemeClr val="tx1"/>
            </a:solidFill>
            <a:round/>
            <a:headEnd/>
            <a:tailEnd/>
          </a:ln>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sz="1350" kern="0">
              <a:solidFill>
                <a:prstClr val="black"/>
              </a:solidFill>
              <a:latin typeface="Calibri" panose="020F0502020204030204" pitchFamily="34" charset="0"/>
            </a:endParaRPr>
          </a:p>
        </p:txBody>
      </p:sp>
      <p:sp>
        <p:nvSpPr>
          <p:cNvPr id="4153" name="AutoShape 57">
            <a:extLst>
              <a:ext uri="{FF2B5EF4-FFF2-40B4-BE49-F238E27FC236}">
                <a16:creationId xmlns:a16="http://schemas.microsoft.com/office/drawing/2014/main" id="{4E3701D8-2367-4BC7-8C06-30AA366971D3}"/>
              </a:ext>
            </a:extLst>
          </p:cNvPr>
          <p:cNvSpPr>
            <a:spLocks noChangeArrowheads="1"/>
          </p:cNvSpPr>
          <p:nvPr/>
        </p:nvSpPr>
        <p:spPr bwMode="auto">
          <a:xfrm>
            <a:off x="7221413" y="1171588"/>
            <a:ext cx="204383" cy="317495"/>
          </a:xfrm>
          <a:prstGeom prst="roundRect">
            <a:avLst>
              <a:gd name="adj" fmla="val 16667"/>
            </a:avLst>
          </a:prstGeom>
          <a:gradFill rotWithShape="0">
            <a:gsLst>
              <a:gs pos="0">
                <a:schemeClr val="accent1"/>
              </a:gs>
              <a:gs pos="100000">
                <a:schemeClr val="accent1">
                  <a:gamma/>
                  <a:shade val="46275"/>
                  <a:invGamma/>
                </a:schemeClr>
              </a:gs>
            </a:gsLst>
            <a:path path="shape">
              <a:fillToRect l="50000" t="50000" r="50000" b="50000"/>
            </a:path>
          </a:gradFill>
          <a:ln w="12700">
            <a:solidFill>
              <a:schemeClr val="tx1"/>
            </a:solidFill>
            <a:round/>
            <a:headEnd/>
            <a:tailEnd/>
          </a:ln>
          <a:effectLst/>
        </p:spPr>
        <p:txBody>
          <a:bodyPr wrap="none" anchor="ctr">
            <a:spAutoFit/>
          </a:bodyPr>
          <a:lstStyle/>
          <a:p>
            <a:pPr>
              <a:defRPr/>
            </a:pPr>
            <a:endParaRPr lang="it-IT" sz="1350" kern="0">
              <a:solidFill>
                <a:sysClr val="windowText" lastClr="000000"/>
              </a:solidFill>
            </a:endParaRPr>
          </a:p>
        </p:txBody>
      </p:sp>
      <p:sp>
        <p:nvSpPr>
          <p:cNvPr id="50212" name="Text Box 58">
            <a:extLst>
              <a:ext uri="{FF2B5EF4-FFF2-40B4-BE49-F238E27FC236}">
                <a16:creationId xmlns:a16="http://schemas.microsoft.com/office/drawing/2014/main" id="{94D4168C-066D-4C3B-B969-CFC5B95E9CFB}"/>
              </a:ext>
            </a:extLst>
          </p:cNvPr>
          <p:cNvSpPr txBox="1">
            <a:spLocks noChangeArrowheads="1"/>
          </p:cNvSpPr>
          <p:nvPr/>
        </p:nvSpPr>
        <p:spPr bwMode="auto">
          <a:xfrm>
            <a:off x="7086600" y="1428753"/>
            <a:ext cx="8572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750" kern="0">
                <a:solidFill>
                  <a:srgbClr val="0000FF"/>
                </a:solidFill>
                <a:latin typeface="Rockwell Extra Bold" panose="02060903040505020403" pitchFamily="18" charset="0"/>
                <a:ea typeface="Osaka"/>
                <a:cs typeface="Osaka"/>
              </a:rPr>
              <a:t>smart meter</a:t>
            </a:r>
          </a:p>
        </p:txBody>
      </p:sp>
      <p:sp>
        <p:nvSpPr>
          <p:cNvPr id="4155" name="Text Box 59">
            <a:extLst>
              <a:ext uri="{FF2B5EF4-FFF2-40B4-BE49-F238E27FC236}">
                <a16:creationId xmlns:a16="http://schemas.microsoft.com/office/drawing/2014/main" id="{E5CDA497-A276-4C7C-A944-C0D4E5BD0E06}"/>
              </a:ext>
            </a:extLst>
          </p:cNvPr>
          <p:cNvSpPr txBox="1">
            <a:spLocks noChangeArrowheads="1"/>
          </p:cNvSpPr>
          <p:nvPr/>
        </p:nvSpPr>
        <p:spPr bwMode="auto">
          <a:xfrm>
            <a:off x="3772172" y="1771654"/>
            <a:ext cx="946547" cy="1269578"/>
          </a:xfrm>
          <a:prstGeom prst="rect">
            <a:avLst/>
          </a:prstGeom>
          <a:solidFill>
            <a:srgbClr val="FFCC66">
              <a:alpha val="50195"/>
            </a:srgbClr>
          </a:solidFill>
          <a:ln w="12700">
            <a:solidFill>
              <a:srgbClr val="FF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5400" b="1" kern="0">
                <a:solidFill>
                  <a:srgbClr val="FF0000"/>
                </a:solidFill>
                <a:latin typeface="Arial Black" panose="020B0A04020102020204" pitchFamily="34" charset="0"/>
                <a:ea typeface="Osaka"/>
                <a:cs typeface="Osaka"/>
              </a:rPr>
              <a:t>?</a:t>
            </a:r>
          </a:p>
          <a:p>
            <a:pPr algn="ctr">
              <a:defRPr/>
            </a:pPr>
            <a:r>
              <a:rPr lang="en-US" altLang="it-IT" sz="750" b="1" kern="0">
                <a:solidFill>
                  <a:srgbClr val="FF0000"/>
                </a:solidFill>
                <a:latin typeface="Arial Black" panose="020B0A04020102020204" pitchFamily="34" charset="0"/>
                <a:ea typeface="Osaka"/>
                <a:cs typeface="Osaka"/>
              </a:rPr>
              <a:t>Long-term</a:t>
            </a:r>
          </a:p>
          <a:p>
            <a:pPr algn="ctr">
              <a:defRPr/>
            </a:pPr>
            <a:r>
              <a:rPr lang="en-US" altLang="it-IT" sz="750" b="1" kern="0">
                <a:solidFill>
                  <a:srgbClr val="FF0000"/>
                </a:solidFill>
                <a:latin typeface="Arial Black" panose="020B0A04020102020204" pitchFamily="34" charset="0"/>
                <a:ea typeface="Osaka"/>
                <a:cs typeface="Osaka"/>
              </a:rPr>
              <a:t>Health Effects?</a:t>
            </a:r>
            <a:endParaRPr lang="en-US" altLang="it-IT" sz="6600" b="1" kern="0">
              <a:solidFill>
                <a:srgbClr val="FF0000"/>
              </a:solidFill>
              <a:latin typeface="Arial Black" panose="020B0A04020102020204" pitchFamily="34" charset="0"/>
              <a:ea typeface="Osaka"/>
              <a:cs typeface="Osaka"/>
            </a:endParaRPr>
          </a:p>
        </p:txBody>
      </p:sp>
      <p:pic>
        <p:nvPicPr>
          <p:cNvPr id="108582" name="Picture 60">
            <a:extLst>
              <a:ext uri="{FF2B5EF4-FFF2-40B4-BE49-F238E27FC236}">
                <a16:creationId xmlns:a16="http://schemas.microsoft.com/office/drawing/2014/main" id="{2287F5BD-9418-4675-8A17-4586FAE43002}"/>
              </a:ext>
            </a:extLst>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867527" y="1828800"/>
            <a:ext cx="371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15" name="Text Box 61">
            <a:extLst>
              <a:ext uri="{FF2B5EF4-FFF2-40B4-BE49-F238E27FC236}">
                <a16:creationId xmlns:a16="http://schemas.microsoft.com/office/drawing/2014/main" id="{06FBD5FC-4B36-4CC2-93D7-44DBACA48FB8}"/>
              </a:ext>
            </a:extLst>
          </p:cNvPr>
          <p:cNvSpPr txBox="1">
            <a:spLocks noChangeArrowheads="1"/>
          </p:cNvSpPr>
          <p:nvPr/>
        </p:nvSpPr>
        <p:spPr bwMode="auto">
          <a:xfrm>
            <a:off x="7210823" y="1943506"/>
            <a:ext cx="43954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CFL</a:t>
            </a:r>
            <a:endParaRPr lang="en-US" altLang="it-IT" sz="900" kern="0">
              <a:solidFill>
                <a:prstClr val="black"/>
              </a:solidFill>
              <a:latin typeface="Rockwell Extra Bold" panose="02060903040505020403" pitchFamily="18" charset="0"/>
              <a:ea typeface="Osaka"/>
              <a:cs typeface="Osaka"/>
            </a:endParaRPr>
          </a:p>
        </p:txBody>
      </p:sp>
      <p:sp>
        <p:nvSpPr>
          <p:cNvPr id="50216" name="Text Box 62">
            <a:extLst>
              <a:ext uri="{FF2B5EF4-FFF2-40B4-BE49-F238E27FC236}">
                <a16:creationId xmlns:a16="http://schemas.microsoft.com/office/drawing/2014/main" id="{4416889D-FB60-4195-A97A-4ABBB8132604}"/>
              </a:ext>
            </a:extLst>
          </p:cNvPr>
          <p:cNvSpPr txBox="1">
            <a:spLocks noChangeArrowheads="1"/>
          </p:cNvSpPr>
          <p:nvPr/>
        </p:nvSpPr>
        <p:spPr bwMode="auto">
          <a:xfrm>
            <a:off x="1270757" y="1023938"/>
            <a:ext cx="37914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2400" b="1" kern="0">
                <a:solidFill>
                  <a:srgbClr val="008040"/>
                </a:solidFill>
                <a:latin typeface="Helvetica" panose="020B0604020202020204" pitchFamily="34" charset="0"/>
                <a:ea typeface="Osaka"/>
                <a:cs typeface="Osaka"/>
              </a:rPr>
              <a:t>Technological Advances</a:t>
            </a:r>
            <a:endParaRPr lang="en-US" altLang="it-IT" sz="2400" b="1" kern="0">
              <a:solidFill>
                <a:srgbClr val="008040"/>
              </a:solidFill>
              <a:latin typeface="Calibri" panose="020F0502020204030204" pitchFamily="34" charset="0"/>
              <a:ea typeface="Osaka"/>
              <a:cs typeface="Osaka"/>
            </a:endParaRPr>
          </a:p>
        </p:txBody>
      </p:sp>
      <p:sp>
        <p:nvSpPr>
          <p:cNvPr id="4159" name="Oval 63">
            <a:extLst>
              <a:ext uri="{FF2B5EF4-FFF2-40B4-BE49-F238E27FC236}">
                <a16:creationId xmlns:a16="http://schemas.microsoft.com/office/drawing/2014/main" id="{86B6AEF9-F731-425A-B999-2427445538DF}"/>
              </a:ext>
            </a:extLst>
          </p:cNvPr>
          <p:cNvSpPr>
            <a:spLocks noChangeArrowheads="1"/>
          </p:cNvSpPr>
          <p:nvPr/>
        </p:nvSpPr>
        <p:spPr bwMode="auto">
          <a:xfrm>
            <a:off x="6286500" y="1589646"/>
            <a:ext cx="259766" cy="421972"/>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sz="1350" kern="0">
              <a:solidFill>
                <a:prstClr val="black"/>
              </a:solidFill>
              <a:latin typeface="Calibri" panose="020F0502020204030204" pitchFamily="34" charset="0"/>
            </a:endParaRPr>
          </a:p>
        </p:txBody>
      </p:sp>
      <p:sp>
        <p:nvSpPr>
          <p:cNvPr id="50218" name="Rectangle 64">
            <a:extLst>
              <a:ext uri="{FF2B5EF4-FFF2-40B4-BE49-F238E27FC236}">
                <a16:creationId xmlns:a16="http://schemas.microsoft.com/office/drawing/2014/main" id="{EE245B2A-47FC-4ED0-A257-2146E55FCB1B}"/>
              </a:ext>
            </a:extLst>
          </p:cNvPr>
          <p:cNvSpPr>
            <a:spLocks noChangeArrowheads="1"/>
          </p:cNvSpPr>
          <p:nvPr/>
        </p:nvSpPr>
        <p:spPr bwMode="auto">
          <a:xfrm>
            <a:off x="6692528" y="5201057"/>
            <a:ext cx="137088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it-IT" sz="900" b="1" kern="0">
                <a:solidFill>
                  <a:srgbClr val="008040"/>
                </a:solidFill>
                <a:latin typeface="Helvetica" panose="020B0604020202020204" pitchFamily="34" charset="0"/>
              </a:rPr>
              <a:t>Elizabeth Kelley, M.A.</a:t>
            </a:r>
          </a:p>
        </p:txBody>
      </p:sp>
      <p:pic>
        <p:nvPicPr>
          <p:cNvPr id="108587" name="Picture 65" descr="top">
            <a:extLst>
              <a:ext uri="{FF2B5EF4-FFF2-40B4-BE49-F238E27FC236}">
                <a16:creationId xmlns:a16="http://schemas.microsoft.com/office/drawing/2014/main" id="{7969F73C-08B6-45A5-BEB4-2D669F99FAD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38069" y="3143250"/>
            <a:ext cx="863203" cy="1885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7" name="Rettangolo 2">
            <a:extLst>
              <a:ext uri="{FF2B5EF4-FFF2-40B4-BE49-F238E27FC236}">
                <a16:creationId xmlns:a16="http://schemas.microsoft.com/office/drawing/2014/main" id="{6497281A-EEC2-4CE4-8488-DF94EB233D05}"/>
              </a:ext>
            </a:extLst>
          </p:cNvPr>
          <p:cNvSpPr>
            <a:spLocks noChangeArrowheads="1"/>
          </p:cNvSpPr>
          <p:nvPr/>
        </p:nvSpPr>
        <p:spPr bwMode="auto">
          <a:xfrm>
            <a:off x="1650478" y="234555"/>
            <a:ext cx="5157788" cy="341632"/>
          </a:xfrm>
          <a:prstGeom prst="rect">
            <a:avLst/>
          </a:prstGeom>
          <a:solidFill>
            <a:srgbClr val="FFFF00"/>
          </a:solidFill>
          <a:ln w="38100">
            <a:solidFill>
              <a:srgbClr val="0000FF"/>
            </a:solidFill>
            <a:miter lim="800000"/>
            <a:headEnd/>
            <a:tailEnd/>
          </a:ln>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90000"/>
              </a:lnSpc>
              <a:defRPr/>
            </a:pPr>
            <a:r>
              <a:rPr lang="it-IT" altLang="it-IT" sz="1800" kern="0" dirty="0">
                <a:solidFill>
                  <a:prstClr val="black"/>
                </a:solidFill>
                <a:latin typeface="+mn-lt"/>
              </a:rPr>
              <a:t>Il problema dell’esposizione </a:t>
            </a:r>
            <a:r>
              <a:rPr lang="it-IT" altLang="it-IT" sz="1800" b="1" kern="0" dirty="0">
                <a:solidFill>
                  <a:prstClr val="black"/>
                </a:solidFill>
                <a:latin typeface="+mn-lt"/>
              </a:rPr>
              <a:t>collettiva</a:t>
            </a:r>
            <a:r>
              <a:rPr lang="it-IT" altLang="it-IT" sz="1800" kern="0" dirty="0">
                <a:solidFill>
                  <a:prstClr val="black"/>
                </a:solidFill>
                <a:latin typeface="+mn-lt"/>
              </a:rPr>
              <a:t> /c</a:t>
            </a:r>
            <a:r>
              <a:rPr lang="it-IT" altLang="it-IT" sz="1800" b="1" kern="0" dirty="0">
                <a:solidFill>
                  <a:prstClr val="black"/>
                </a:solidFill>
                <a:latin typeface="+mn-lt"/>
              </a:rPr>
              <a:t>rescente</a:t>
            </a:r>
            <a:r>
              <a:rPr lang="it-IT" altLang="it-IT" sz="1800" kern="0" dirty="0">
                <a:solidFill>
                  <a:prstClr val="black"/>
                </a:solidFill>
                <a:latin typeface="+mn-lt"/>
              </a:rPr>
              <a:t> </a:t>
            </a:r>
          </a:p>
        </p:txBody>
      </p:sp>
    </p:spTree>
    <p:extLst>
      <p:ext uri="{BB962C8B-B14F-4D97-AF65-F5344CB8AC3E}">
        <p14:creationId xmlns:p14="http://schemas.microsoft.com/office/powerpoint/2010/main" val="647441899"/>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wipe(left)">
                                      <p:cBhvr>
                                        <p:cTn id="7" dur="500"/>
                                        <p:tgtEl>
                                          <p:spTgt spid="41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6140800" presetClass="entr" presetSubtype="26543428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3" presetClass="entr" presetSubtype="288" fill="hold" grpId="0" nodeType="clickEffect">
                                  <p:stCondLst>
                                    <p:cond delay="0"/>
                                  </p:stCondLst>
                                  <p:childTnLst>
                                    <p:set>
                                      <p:cBhvr>
                                        <p:cTn id="15" dur="1" fill="hold">
                                          <p:stCondLst>
                                            <p:cond delay="0"/>
                                          </p:stCondLst>
                                        </p:cTn>
                                        <p:tgtEl>
                                          <p:spTgt spid="4159"/>
                                        </p:tgtEl>
                                        <p:attrNameLst>
                                          <p:attrName>style.visibility</p:attrName>
                                        </p:attrNameLst>
                                      </p:cBhvr>
                                      <p:to>
                                        <p:strVal val="visible"/>
                                      </p:to>
                                    </p:set>
                                    <p:anim calcmode="lin" valueType="num">
                                      <p:cBhvr>
                                        <p:cTn id="16" dur="500" fill="hold"/>
                                        <p:tgtEl>
                                          <p:spTgt spid="4159"/>
                                        </p:tgtEl>
                                        <p:attrNameLst>
                                          <p:attrName>ppt_w</p:attrName>
                                        </p:attrNameLst>
                                      </p:cBhvr>
                                      <p:tavLst>
                                        <p:tav tm="0">
                                          <p:val>
                                            <p:strVal val="4/3*#ppt_w"/>
                                          </p:val>
                                        </p:tav>
                                        <p:tav tm="100000">
                                          <p:val>
                                            <p:strVal val="#ppt_w"/>
                                          </p:val>
                                        </p:tav>
                                      </p:tavLst>
                                    </p:anim>
                                    <p:anim calcmode="lin" valueType="num">
                                      <p:cBhvr>
                                        <p:cTn id="17" dur="500" fill="hold"/>
                                        <p:tgtEl>
                                          <p:spTgt spid="4159"/>
                                        </p:tgtEl>
                                        <p:attrNameLst>
                                          <p:attrName>ppt_h</p:attrName>
                                        </p:attrNameLst>
                                      </p:cBhvr>
                                      <p:tavLst>
                                        <p:tav tm="0">
                                          <p:val>
                                            <p:strVal val="4/3*#ppt_h"/>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6140800" presetClass="entr" presetSubtype="265435216" fill="hold" grpId="0" nodeType="clickEffect">
                                  <p:stCondLst>
                                    <p:cond delay="0"/>
                                  </p:stCondLst>
                                  <p:childTnLst>
                                    <p:set>
                                      <p:cBhvr>
                                        <p:cTn id="21" dur="1" fill="hold">
                                          <p:stCondLst>
                                            <p:cond delay="499"/>
                                          </p:stCondLst>
                                        </p:cTn>
                                        <p:tgtEl>
                                          <p:spTgt spid="4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5" grpId="0" animBg="1" autoUpdateAnimBg="0"/>
      <p:bldP spid="4159"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tente\Desktop\18 11 19 EB\5g.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752" y="28855"/>
            <a:ext cx="9036496" cy="3811124"/>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0" y="3941175"/>
            <a:ext cx="9144000" cy="2887970"/>
          </a:xfrm>
          <a:prstGeom prst="rect">
            <a:avLst/>
          </a:prstGeom>
          <a:solidFill>
            <a:schemeClr val="bg1"/>
          </a:solidFill>
        </p:spPr>
        <p:txBody>
          <a:bodyPr wrap="square">
            <a:spAutoFit/>
          </a:bodyPr>
          <a:lstStyle/>
          <a:p>
            <a:pPr>
              <a:lnSpc>
                <a:spcPct val="115000"/>
              </a:lnSpc>
              <a:spcAft>
                <a:spcPts val="750"/>
              </a:spcAft>
            </a:pPr>
            <a:r>
              <a:rPr lang="it-IT" sz="2000" b="1" dirty="0">
                <a:solidFill>
                  <a:prstClr val="black"/>
                </a:solidFill>
              </a:rPr>
              <a:t>5G</a:t>
            </a:r>
            <a:r>
              <a:rPr lang="it-IT" sz="2000" dirty="0">
                <a:solidFill>
                  <a:prstClr val="black"/>
                </a:solidFill>
              </a:rPr>
              <a:t> sta molto semplicemente per </a:t>
            </a:r>
            <a:r>
              <a:rPr lang="it-IT" sz="2000" b="1" dirty="0">
                <a:solidFill>
                  <a:prstClr val="black"/>
                </a:solidFill>
              </a:rPr>
              <a:t>quinta generazione </a:t>
            </a:r>
            <a:r>
              <a:rPr lang="it-IT" sz="2000" dirty="0">
                <a:solidFill>
                  <a:prstClr val="black"/>
                </a:solidFill>
              </a:rPr>
              <a:t>e si intende l’insieme dei requisiti per un certo standard comunicativo.. </a:t>
            </a:r>
            <a:r>
              <a:rPr lang="it-IT" sz="2000" b="1" dirty="0">
                <a:highlight>
                  <a:srgbClr val="FFFF00"/>
                </a:highlight>
                <a:ea typeface="Calibri"/>
                <a:cs typeface="Times New Roman"/>
              </a:rPr>
              <a:t>Per raggiungere velocità così elevate è necessario utilizzare </a:t>
            </a:r>
            <a:r>
              <a:rPr lang="it-IT" sz="2000" b="1" u="sng" dirty="0">
                <a:highlight>
                  <a:srgbClr val="FFFF00"/>
                </a:highlight>
                <a:ea typeface="Calibri"/>
                <a:cs typeface="Times New Roman"/>
              </a:rPr>
              <a:t>uno spettro di frequenza finora mai utilizzato</a:t>
            </a:r>
            <a:r>
              <a:rPr lang="it-IT" sz="2000" b="1" dirty="0">
                <a:highlight>
                  <a:srgbClr val="FFFF00"/>
                </a:highlight>
                <a:ea typeface="Calibri"/>
                <a:cs typeface="Times New Roman"/>
              </a:rPr>
              <a:t>. Il 5G sfrutta le onde radio tra 30 e 300 GHz, lo spettro di frequenza più elevato possibile, che nessuno Stato ha ancora assegnato.</a:t>
            </a:r>
            <a:r>
              <a:rPr lang="it-IT" sz="2000" b="1" dirty="0">
                <a:ea typeface="Calibri"/>
                <a:cs typeface="Times New Roman"/>
              </a:rPr>
              <a:t> </a:t>
            </a:r>
            <a:endParaRPr lang="it-IT" sz="2000" dirty="0">
              <a:ea typeface="Calibri"/>
              <a:cs typeface="Times New Roman"/>
            </a:endParaRPr>
          </a:p>
          <a:p>
            <a:r>
              <a:rPr lang="it-IT" sz="2000" dirty="0">
                <a:solidFill>
                  <a:prstClr val="black"/>
                </a:solidFill>
              </a:rPr>
              <a:t>Fino a qualche anno fa era impensabile utilizzare questo spetto per la comunicazione, mentre grazie alle ricerche in campo scientifico è stato dimostrato che le </a:t>
            </a:r>
            <a:r>
              <a:rPr lang="it-IT" sz="2000" b="1" u="sng" dirty="0">
                <a:solidFill>
                  <a:prstClr val="black"/>
                </a:solidFill>
              </a:rPr>
              <a:t>onde DI ALTISSIMA FREQUENZA </a:t>
            </a:r>
            <a:r>
              <a:rPr lang="it-IT" sz="2000" dirty="0">
                <a:solidFill>
                  <a:prstClr val="black"/>
                </a:solidFill>
              </a:rPr>
              <a:t>possono essere utilizzate anche per la connessione.</a:t>
            </a:r>
          </a:p>
        </p:txBody>
      </p:sp>
      <p:sp>
        <p:nvSpPr>
          <p:cNvPr id="5" name="Rettangolo 4"/>
          <p:cNvSpPr/>
          <p:nvPr/>
        </p:nvSpPr>
        <p:spPr>
          <a:xfrm>
            <a:off x="5831632" y="6632937"/>
            <a:ext cx="3312368" cy="196208"/>
          </a:xfrm>
          <a:prstGeom prst="rect">
            <a:avLst/>
          </a:prstGeom>
          <a:solidFill>
            <a:schemeClr val="accent4">
              <a:lumMod val="40000"/>
              <a:lumOff val="60000"/>
            </a:schemeClr>
          </a:solidFill>
        </p:spPr>
        <p:txBody>
          <a:bodyPr wrap="square">
            <a:spAutoFit/>
          </a:bodyPr>
          <a:lstStyle/>
          <a:p>
            <a:r>
              <a:rPr lang="it-IT" sz="675" dirty="0">
                <a:solidFill>
                  <a:prstClr val="black"/>
                </a:solidFill>
              </a:rPr>
              <a:t>https://tecnologia.libero.it/che-cose-il-5g-14525</a:t>
            </a:r>
          </a:p>
        </p:txBody>
      </p:sp>
    </p:spTree>
    <p:extLst>
      <p:ext uri="{BB962C8B-B14F-4D97-AF65-F5344CB8AC3E}">
        <p14:creationId xmlns:p14="http://schemas.microsoft.com/office/powerpoint/2010/main" val="111665511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a:spLocks noChangeArrowheads="1"/>
          </p:cNvSpPr>
          <p:nvPr/>
        </p:nvSpPr>
        <p:spPr bwMode="auto">
          <a:xfrm>
            <a:off x="111125" y="1530350"/>
            <a:ext cx="3048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it-IT" altLang="it-IT" sz="3600" b="1" dirty="0">
                <a:solidFill>
                  <a:srgbClr val="C00000"/>
                </a:solidFill>
              </a:rPr>
              <a:t>SE POI PENSIAMO A COME VIVIAMO …</a:t>
            </a:r>
          </a:p>
        </p:txBody>
      </p:sp>
      <p:pic>
        <p:nvPicPr>
          <p:cNvPr id="5" name="Immagine 4">
            <a:extLst>
              <a:ext uri="{FF2B5EF4-FFF2-40B4-BE49-F238E27FC236}">
                <a16:creationId xmlns:a16="http://schemas.microsoft.com/office/drawing/2014/main" id="{B0448990-21EB-401F-9BF9-24228CA977CD}"/>
              </a:ext>
            </a:extLst>
          </p:cNvPr>
          <p:cNvPicPr>
            <a:picLocks noChangeAspect="1"/>
          </p:cNvPicPr>
          <p:nvPr/>
        </p:nvPicPr>
        <p:blipFill>
          <a:blip r:embed="rId2"/>
          <a:stretch>
            <a:fillRect/>
          </a:stretch>
        </p:blipFill>
        <p:spPr>
          <a:xfrm>
            <a:off x="1524000" y="16727"/>
            <a:ext cx="7620000" cy="3667125"/>
          </a:xfrm>
          <a:prstGeom prst="rect">
            <a:avLst/>
          </a:prstGeom>
        </p:spPr>
      </p:pic>
      <p:pic>
        <p:nvPicPr>
          <p:cNvPr id="6" name="Picture 4" descr="Risultati immagini per IMMAGINI DIVERTENTI DI VIVERE STRESSATI">
            <a:extLst>
              <a:ext uri="{FF2B5EF4-FFF2-40B4-BE49-F238E27FC236}">
                <a16:creationId xmlns:a16="http://schemas.microsoft.com/office/drawing/2014/main" id="{1B680524-A4F8-479D-B70C-8426FCD3F0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15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magine 7">
            <a:extLst>
              <a:ext uri="{FF2B5EF4-FFF2-40B4-BE49-F238E27FC236}">
                <a16:creationId xmlns:a16="http://schemas.microsoft.com/office/drawing/2014/main" id="{9438BA2D-0964-4745-9ADA-23B4983DF4B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82550"/>
            <a:ext cx="9144000" cy="567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magine 8">
            <a:extLst>
              <a:ext uri="{FF2B5EF4-FFF2-40B4-BE49-F238E27FC236}">
                <a16:creationId xmlns:a16="http://schemas.microsoft.com/office/drawing/2014/main" id="{88F2BF8B-130C-47FF-B264-65BFB7E10AB9}"/>
              </a:ext>
            </a:extLst>
          </p:cNvPr>
          <p:cNvPicPr>
            <a:picLocks noChangeAspect="1"/>
          </p:cNvPicPr>
          <p:nvPr/>
        </p:nvPicPr>
        <p:blipFill>
          <a:blip r:embed="rId5"/>
          <a:stretch>
            <a:fillRect/>
          </a:stretch>
        </p:blipFill>
        <p:spPr>
          <a:xfrm>
            <a:off x="1349375" y="1155700"/>
            <a:ext cx="6667500" cy="4171950"/>
          </a:xfrm>
          <a:prstGeom prst="rect">
            <a:avLst/>
          </a:prstGeom>
        </p:spPr>
      </p:pic>
      <p:sp>
        <p:nvSpPr>
          <p:cNvPr id="10" name="CasellaDiTesto 11">
            <a:extLst>
              <a:ext uri="{FF2B5EF4-FFF2-40B4-BE49-F238E27FC236}">
                <a16:creationId xmlns:a16="http://schemas.microsoft.com/office/drawing/2014/main" id="{6A2EBC74-BFD4-4A81-B287-A87F4644A45D}"/>
              </a:ext>
            </a:extLst>
          </p:cNvPr>
          <p:cNvSpPr txBox="1">
            <a:spLocks noChangeArrowheads="1"/>
          </p:cNvSpPr>
          <p:nvPr/>
        </p:nvSpPr>
        <p:spPr bwMode="auto">
          <a:xfrm>
            <a:off x="-148427" y="6273225"/>
            <a:ext cx="9440854" cy="584775"/>
          </a:xfrm>
          <a:prstGeom prst="rect">
            <a:avLst/>
          </a:prstGeom>
          <a:solidFill>
            <a:srgbClr val="FFFF00"/>
          </a:solidFill>
          <a:ln>
            <a:noFill/>
          </a:ln>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it-IT" altLang="it-IT" sz="3200" b="1" dirty="0">
                <a:solidFill>
                  <a:srgbClr val="FF0000"/>
                </a:solidFill>
              </a:rPr>
              <a:t>PRINCIPALE CAUSA DI AUMENTO DEL CARICO TOSSICO</a:t>
            </a:r>
            <a:endParaRPr lang="it-IT" altLang="it-IT" sz="3200" dirty="0"/>
          </a:p>
        </p:txBody>
      </p:sp>
      <p:pic>
        <p:nvPicPr>
          <p:cNvPr id="2" name="Immagine 1">
            <a:extLst>
              <a:ext uri="{FF2B5EF4-FFF2-40B4-BE49-F238E27FC236}">
                <a16:creationId xmlns:a16="http://schemas.microsoft.com/office/drawing/2014/main" id="{E6B29CB9-BB66-4F72-A7F9-9D015E9ADA8B}"/>
              </a:ext>
            </a:extLst>
          </p:cNvPr>
          <p:cNvPicPr>
            <a:picLocks noChangeAspect="1"/>
          </p:cNvPicPr>
          <p:nvPr/>
        </p:nvPicPr>
        <p:blipFill>
          <a:blip r:embed="rId6"/>
          <a:stretch>
            <a:fillRect/>
          </a:stretch>
        </p:blipFill>
        <p:spPr>
          <a:xfrm>
            <a:off x="2640012" y="690991"/>
            <a:ext cx="3514725" cy="5281690"/>
          </a:xfrm>
          <a:prstGeom prst="rect">
            <a:avLst/>
          </a:prstGeom>
        </p:spPr>
      </p:pic>
    </p:spTree>
    <p:extLst>
      <p:ext uri="{BB962C8B-B14F-4D97-AF65-F5344CB8AC3E}">
        <p14:creationId xmlns:p14="http://schemas.microsoft.com/office/powerpoint/2010/main" val="18847204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style.rotation</p:attrName>
                                        </p:attrNameLst>
                                      </p:cBhvr>
                                      <p:tavLst>
                                        <p:tav tm="0">
                                          <p:val>
                                            <p:fltVal val="90"/>
                                          </p:val>
                                        </p:tav>
                                        <p:tav tm="100000">
                                          <p:val>
                                            <p:fltVal val="0"/>
                                          </p:val>
                                        </p:tav>
                                      </p:tavLst>
                                    </p:anim>
                                    <p:animEffect transition="in" filter="fade">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2000"/>
                                        <p:tgtEl>
                                          <p:spTgt spid="10"/>
                                        </p:tgtEl>
                                      </p:cBhvr>
                                    </p:animEffect>
                                    <p:anim calcmode="lin" valueType="num">
                                      <p:cBhvr>
                                        <p:cTn id="50" dur="2000" fill="hold"/>
                                        <p:tgtEl>
                                          <p:spTgt spid="10"/>
                                        </p:tgtEl>
                                        <p:attrNameLst>
                                          <p:attrName>ppt_w</p:attrName>
                                        </p:attrNameLst>
                                      </p:cBhvr>
                                      <p:tavLst>
                                        <p:tav tm="0" fmla="#ppt_w*sin(2.5*pi*$)">
                                          <p:val>
                                            <p:fltVal val="0"/>
                                          </p:val>
                                        </p:tav>
                                        <p:tav tm="100000">
                                          <p:val>
                                            <p:fltVal val="1"/>
                                          </p:val>
                                        </p:tav>
                                      </p:tavLst>
                                    </p:anim>
                                    <p:anim calcmode="lin" valueType="num">
                                      <p:cBhvr>
                                        <p:cTn id="51"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369332"/>
          </a:xfrm>
          <a:prstGeom prst="rect">
            <a:avLst/>
          </a:prstGeom>
          <a:solidFill>
            <a:schemeClr val="accent2">
              <a:lumMod val="20000"/>
              <a:lumOff val="80000"/>
            </a:schemeClr>
          </a:solidFill>
          <a:ln w="38100">
            <a:solidFill>
              <a:srgbClr val="0070C0"/>
            </a:solidFill>
          </a:ln>
        </p:spPr>
        <p:txBody>
          <a:bodyPr wrap="square">
            <a:spAutoFit/>
          </a:bodyPr>
          <a:lstStyle/>
          <a:p>
            <a:pPr algn="ctr"/>
            <a:r>
              <a:rPr lang="it-IT" sz="1800" b="1" dirty="0">
                <a:solidFill>
                  <a:srgbClr val="C00000"/>
                </a:solidFill>
                <a:effectLst/>
                <a:latin typeface="Arial" panose="020B0604020202020204" pitchFamily="34" charset="0"/>
                <a:ea typeface="Times New Roman" panose="02020603050405020304" pitchFamily="18" charset="0"/>
              </a:rPr>
              <a:t>MHC o HLA: la nostra carta d’identità</a:t>
            </a:r>
            <a:endParaRPr lang="it-IT" sz="1800" dirty="0">
              <a:solidFill>
                <a:srgbClr val="C00000"/>
              </a:solidFill>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16767" y="559395"/>
            <a:ext cx="5131297" cy="3416320"/>
          </a:xfrm>
          <a:prstGeom prst="rect">
            <a:avLst/>
          </a:prstGeom>
          <a:solidFill>
            <a:schemeClr val="accent1">
              <a:lumMod val="20000"/>
              <a:lumOff val="80000"/>
            </a:schemeClr>
          </a:solidFill>
          <a:ln w="38100">
            <a:solidFill>
              <a:srgbClr val="00B050"/>
            </a:solidFill>
          </a:ln>
        </p:spPr>
        <p:txBody>
          <a:bodyPr wrap="square">
            <a:spAutoFit/>
          </a:bodyPr>
          <a:lstStyle/>
          <a:p>
            <a:pPr marL="12700" marR="241300" algn="just">
              <a:spcAft>
                <a:spcPts val="0"/>
              </a:spcAft>
            </a:pPr>
            <a:r>
              <a:rPr lang="it-IT" b="0" i="0" u="none" strike="noStrike" spc="0" dirty="0">
                <a:solidFill>
                  <a:srgbClr val="000000"/>
                </a:solidFill>
                <a:effectLst/>
                <a:ea typeface="Book Antiqua" panose="02040602050305030304" pitchFamily="18" charset="0"/>
                <a:cs typeface="Book Antiqua" panose="02040602050305030304" pitchFamily="18" charset="0"/>
              </a:rPr>
              <a:t>L'antigene non viene presentato da solo, ma </a:t>
            </a:r>
            <a:r>
              <a:rPr lang="it-IT" b="0" i="1" u="sng" strike="noStrike" spc="0" dirty="0">
                <a:solidFill>
                  <a:srgbClr val="000000"/>
                </a:solidFill>
                <a:effectLst/>
                <a:ea typeface="Book Antiqua" panose="02040602050305030304" pitchFamily="18" charset="0"/>
                <a:cs typeface="Book Antiqua" panose="02040602050305030304" pitchFamily="18" charset="0"/>
              </a:rPr>
              <a:t>congiunto</a:t>
            </a:r>
            <a:r>
              <a:rPr lang="it-IT" b="0" i="0" u="none" strike="noStrike" spc="0" dirty="0">
                <a:solidFill>
                  <a:srgbClr val="000000"/>
                </a:solidFill>
                <a:effectLst/>
                <a:ea typeface="Book Antiqua" panose="02040602050305030304" pitchFamily="18" charset="0"/>
                <a:cs typeface="Book Antiqua" panose="02040602050305030304" pitchFamily="18" charset="0"/>
              </a:rPr>
              <a:t> ad un complesso proteico, comunemente definito </a:t>
            </a:r>
            <a:r>
              <a:rPr lang="it-IT" b="1" i="0" u="none" strike="noStrike" spc="0" dirty="0">
                <a:solidFill>
                  <a:srgbClr val="000000"/>
                </a:solidFill>
                <a:effectLst/>
                <a:ea typeface="Book Antiqua" panose="02040602050305030304" pitchFamily="18" charset="0"/>
                <a:cs typeface="Book Antiqua" panose="02040602050305030304" pitchFamily="18" charset="0"/>
              </a:rPr>
              <a:t>MHC</a:t>
            </a:r>
            <a:r>
              <a:rPr lang="it-IT" b="0" i="0" u="none" strike="noStrike" spc="0" dirty="0">
                <a:solidFill>
                  <a:srgbClr val="000000"/>
                </a:solidFill>
                <a:effectLst/>
                <a:ea typeface="Book Antiqua" panose="02040602050305030304" pitchFamily="18" charset="0"/>
                <a:cs typeface="Book Antiqua" panose="02040602050305030304" pitchFamily="18" charset="0"/>
              </a:rPr>
              <a:t> (nel topo) o </a:t>
            </a:r>
            <a:r>
              <a:rPr lang="it-IT" b="1" i="0" u="none" strike="noStrike" spc="0" dirty="0">
                <a:solidFill>
                  <a:srgbClr val="000000"/>
                </a:solidFill>
                <a:effectLst/>
                <a:ea typeface="Book Antiqua" panose="02040602050305030304" pitchFamily="18" charset="0"/>
                <a:cs typeface="Book Antiqua" panose="02040602050305030304" pitchFamily="18" charset="0"/>
              </a:rPr>
              <a:t>HLA</a:t>
            </a:r>
            <a:r>
              <a:rPr lang="it-IT" b="0" i="0" u="none" strike="noStrike" spc="0" dirty="0">
                <a:solidFill>
                  <a:srgbClr val="000000"/>
                </a:solidFill>
                <a:effectLst/>
                <a:ea typeface="Book Antiqua" panose="02040602050305030304" pitchFamily="18" charset="0"/>
                <a:cs typeface="Book Antiqua" panose="02040602050305030304" pitchFamily="18" charset="0"/>
              </a:rPr>
              <a:t> (nell'uomo).</a:t>
            </a:r>
            <a:endParaRPr lang="it-IT" dirty="0">
              <a:effectLst/>
              <a:ea typeface="Times New Roman" panose="02020603050405020304" pitchFamily="18" charset="0"/>
            </a:endParaRPr>
          </a:p>
          <a:p>
            <a:r>
              <a:rPr lang="it-IT" dirty="0"/>
              <a:t>La sigla HLA sta per </a:t>
            </a:r>
            <a:r>
              <a:rPr lang="it-IT" i="1" dirty="0"/>
              <a:t>Human </a:t>
            </a:r>
            <a:r>
              <a:rPr lang="it-IT" i="1" dirty="0" err="1"/>
              <a:t>Leukocyte</a:t>
            </a:r>
            <a:r>
              <a:rPr lang="it-IT" i="1" dirty="0"/>
              <a:t> </a:t>
            </a:r>
            <a:r>
              <a:rPr lang="it-IT" i="1" dirty="0" err="1"/>
              <a:t>Antigen</a:t>
            </a:r>
            <a:r>
              <a:rPr lang="it-IT" dirty="0"/>
              <a:t>, e </a:t>
            </a:r>
            <a:r>
              <a:rPr lang="it-IT" b="1" dirty="0">
                <a:solidFill>
                  <a:srgbClr val="C00000"/>
                </a:solidFill>
              </a:rPr>
              <a:t>rappresenta la posizione dei geni che codificano per le proteine della superficie cellulare che interagiscono col sistema immunitario umano. </a:t>
            </a:r>
            <a:r>
              <a:rPr lang="it-IT" b="0" i="0" u="none" strike="noStrike" spc="0" dirty="0">
                <a:solidFill>
                  <a:srgbClr val="000000"/>
                </a:solidFill>
                <a:effectLst/>
                <a:ea typeface="Book Antiqua" panose="02040602050305030304" pitchFamily="18" charset="0"/>
                <a:cs typeface="Book Antiqua" panose="02040602050305030304" pitchFamily="18" charset="0"/>
              </a:rPr>
              <a:t>Questo complesso consente la giusta identificazione dell'antigene da parte dei linfociti, distinguendone </a:t>
            </a:r>
            <a:r>
              <a:rPr lang="it-IT" b="1" i="0" u="none" strike="noStrike" spc="0" dirty="0">
                <a:solidFill>
                  <a:srgbClr val="000000"/>
                </a:solidFill>
                <a:effectLst/>
                <a:ea typeface="Book Antiqua" panose="02040602050305030304" pitchFamily="18" charset="0"/>
                <a:cs typeface="Book Antiqua" panose="02040602050305030304" pitchFamily="18" charset="0"/>
              </a:rPr>
              <a:t>la natura </a:t>
            </a:r>
            <a:r>
              <a:rPr lang="it-IT" b="0" i="0" u="none" strike="noStrike" spc="0" dirty="0">
                <a:solidFill>
                  <a:srgbClr val="000000"/>
                </a:solidFill>
                <a:effectLst/>
                <a:ea typeface="Book Antiqua" panose="02040602050305030304" pitchFamily="18" charset="0"/>
                <a:cs typeface="Book Antiqua" panose="02040602050305030304" pitchFamily="18" charset="0"/>
              </a:rPr>
              <a:t>(pericolosa o innocua) e </a:t>
            </a:r>
            <a:r>
              <a:rPr lang="it-IT" b="1" i="0" u="none" strike="noStrike" spc="0" dirty="0">
                <a:solidFill>
                  <a:srgbClr val="000000"/>
                </a:solidFill>
                <a:effectLst/>
                <a:ea typeface="Book Antiqua" panose="02040602050305030304" pitchFamily="18" charset="0"/>
                <a:cs typeface="Book Antiqua" panose="02040602050305030304" pitchFamily="18" charset="0"/>
              </a:rPr>
              <a:t>il tipo </a:t>
            </a:r>
            <a:r>
              <a:rPr lang="it-IT" b="0" i="0" u="none" strike="noStrike" spc="0" dirty="0">
                <a:solidFill>
                  <a:srgbClr val="000000"/>
                </a:solidFill>
                <a:effectLst/>
                <a:ea typeface="Book Antiqua" panose="02040602050305030304" pitchFamily="18" charset="0"/>
                <a:cs typeface="Book Antiqua" panose="02040602050305030304" pitchFamily="18" charset="0"/>
              </a:rPr>
              <a:t>(virus, batterio, fungo, parassita). </a:t>
            </a:r>
            <a:endParaRPr lang="it-IT" dirty="0"/>
          </a:p>
        </p:txBody>
      </p:sp>
      <p:sp>
        <p:nvSpPr>
          <p:cNvPr id="11" name="Rettangolo 10">
            <a:extLst>
              <a:ext uri="{FF2B5EF4-FFF2-40B4-BE49-F238E27FC236}">
                <a16:creationId xmlns:a16="http://schemas.microsoft.com/office/drawing/2014/main" id="{79626682-FBA7-4A4B-8560-7938AE443B39}"/>
              </a:ext>
            </a:extLst>
          </p:cNvPr>
          <p:cNvSpPr/>
          <p:nvPr/>
        </p:nvSpPr>
        <p:spPr>
          <a:xfrm>
            <a:off x="14495" y="3957490"/>
            <a:ext cx="9110462" cy="1015663"/>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Svolge pertanto un ruolo essenziale nell'</a:t>
            </a:r>
            <a:r>
              <a:rPr lang="it-IT"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organizzazione della risposta nel senso della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tolleranza (se l'antigene fa parte dell'organismo stesso</a:t>
            </a:r>
            <a:r>
              <a:rPr lang="it-IT"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del </a:t>
            </a:r>
            <a:r>
              <a:rPr lang="it-IT" sz="2000" b="1" i="1"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self</a:t>
            </a:r>
            <a:r>
              <a:rPr lang="it-IT"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o della r</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eattività (se l'antigene è estraneo).</a:t>
            </a:r>
            <a:endParaRPr lang="it-IT" sz="2000" dirty="0">
              <a:solidFill>
                <a:srgbClr val="C00000"/>
              </a:solidFill>
            </a:endParaRPr>
          </a:p>
        </p:txBody>
      </p:sp>
      <p:pic>
        <p:nvPicPr>
          <p:cNvPr id="2" name="Immagine 1">
            <a:extLst>
              <a:ext uri="{FF2B5EF4-FFF2-40B4-BE49-F238E27FC236}">
                <a16:creationId xmlns:a16="http://schemas.microsoft.com/office/drawing/2014/main" id="{A829BB88-9015-47C0-A49A-1FCB5E645502}"/>
              </a:ext>
            </a:extLst>
          </p:cNvPr>
          <p:cNvPicPr>
            <a:picLocks noChangeAspect="1"/>
          </p:cNvPicPr>
          <p:nvPr/>
        </p:nvPicPr>
        <p:blipFill>
          <a:blip r:embed="rId2"/>
          <a:stretch>
            <a:fillRect/>
          </a:stretch>
        </p:blipFill>
        <p:spPr>
          <a:xfrm>
            <a:off x="5050016" y="415381"/>
            <a:ext cx="4112134" cy="3085628"/>
          </a:xfrm>
          <a:prstGeom prst="rect">
            <a:avLst/>
          </a:prstGeom>
        </p:spPr>
      </p:pic>
      <p:sp>
        <p:nvSpPr>
          <p:cNvPr id="4" name="Rettangolo 3">
            <a:extLst>
              <a:ext uri="{FF2B5EF4-FFF2-40B4-BE49-F238E27FC236}">
                <a16:creationId xmlns:a16="http://schemas.microsoft.com/office/drawing/2014/main" id="{763295EB-17DB-441F-907F-C924E203BA31}"/>
              </a:ext>
            </a:extLst>
          </p:cNvPr>
          <p:cNvSpPr/>
          <p:nvPr/>
        </p:nvSpPr>
        <p:spPr>
          <a:xfrm>
            <a:off x="16767" y="4946392"/>
            <a:ext cx="5779369" cy="1938992"/>
          </a:xfrm>
          <a:prstGeom prst="rect">
            <a:avLst/>
          </a:prstGeom>
          <a:solidFill>
            <a:srgbClr val="FFFF00"/>
          </a:solidFill>
          <a:ln w="38100">
            <a:solidFill>
              <a:srgbClr val="C0000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In sostanza, i linfociti, pur innescati contro il virus, per riconoscerlo, necessitano della intercessione di un meccanismo legato alle pro­prie cellule, proprio al "maggior complesso di istocompatibilità": </a:t>
            </a:r>
            <a:r>
              <a:rPr lang="it-IT" sz="2000" b="1" dirty="0">
                <a:solidFill>
                  <a:srgbClr val="C00000"/>
                </a:solidFill>
                <a:effectLst/>
                <a:latin typeface="Arial" panose="020B0604020202020204" pitchFamily="34" charset="0"/>
                <a:ea typeface="Times New Roman" panose="02020603050405020304" pitchFamily="18" charset="0"/>
              </a:rPr>
              <a:t>il sistema immunitario individua l'estraneo solo riconoscendo il </a:t>
            </a:r>
            <a:r>
              <a:rPr lang="it-IT" sz="2000" b="1" i="1" dirty="0">
                <a:solidFill>
                  <a:srgbClr val="C00000"/>
                </a:solidFill>
                <a:effectLst/>
                <a:latin typeface="Arial" panose="020B0604020202020204" pitchFamily="34" charset="0"/>
                <a:ea typeface="Times New Roman" panose="02020603050405020304" pitchFamily="18" charset="0"/>
              </a:rPr>
              <a:t>self.</a:t>
            </a:r>
            <a:endParaRPr lang="it-IT" sz="2000" dirty="0">
              <a:solidFill>
                <a:srgbClr val="C00000"/>
              </a:solidFill>
              <a:effectLst/>
              <a:latin typeface="Times New Roman" panose="02020603050405020304" pitchFamily="18" charset="0"/>
              <a:ea typeface="Times New Roman" panose="02020603050405020304" pitchFamily="18" charset="0"/>
            </a:endParaRPr>
          </a:p>
        </p:txBody>
      </p:sp>
      <p:pic>
        <p:nvPicPr>
          <p:cNvPr id="6" name="Immagine 5">
            <a:extLst>
              <a:ext uri="{FF2B5EF4-FFF2-40B4-BE49-F238E27FC236}">
                <a16:creationId xmlns:a16="http://schemas.microsoft.com/office/drawing/2014/main" id="{5E96BE52-0423-43DD-B545-BB271A3EFC58}"/>
              </a:ext>
            </a:extLst>
          </p:cNvPr>
          <p:cNvPicPr>
            <a:picLocks noChangeAspect="1"/>
          </p:cNvPicPr>
          <p:nvPr/>
        </p:nvPicPr>
        <p:blipFill>
          <a:blip r:embed="rId3"/>
          <a:stretch>
            <a:fillRect/>
          </a:stretch>
        </p:blipFill>
        <p:spPr>
          <a:xfrm>
            <a:off x="295127" y="234372"/>
            <a:ext cx="8868017" cy="6651012"/>
          </a:xfrm>
          <a:prstGeom prst="rect">
            <a:avLst/>
          </a:prstGeom>
        </p:spPr>
      </p:pic>
      <p:sp>
        <p:nvSpPr>
          <p:cNvPr id="7" name="CasellaDiTesto 6">
            <a:extLst>
              <a:ext uri="{FF2B5EF4-FFF2-40B4-BE49-F238E27FC236}">
                <a16:creationId xmlns:a16="http://schemas.microsoft.com/office/drawing/2014/main" id="{1CCED746-8C28-46EF-911F-45120B038BC4}"/>
              </a:ext>
            </a:extLst>
          </p:cNvPr>
          <p:cNvSpPr txBox="1"/>
          <p:nvPr/>
        </p:nvSpPr>
        <p:spPr>
          <a:xfrm>
            <a:off x="3884870" y="1230907"/>
            <a:ext cx="5166214" cy="830997"/>
          </a:xfrm>
          <a:prstGeom prst="rect">
            <a:avLst/>
          </a:prstGeom>
          <a:noFill/>
        </p:spPr>
        <p:txBody>
          <a:bodyPr wrap="square" rtlCol="0">
            <a:spAutoFit/>
          </a:bodyPr>
          <a:lstStyle/>
          <a:p>
            <a:r>
              <a:rPr lang="it-IT" sz="1600" b="0" i="0" u="none" strike="noStrike" spc="0" dirty="0">
                <a:solidFill>
                  <a:schemeClr val="bg1"/>
                </a:solidFill>
                <a:effectLst/>
                <a:latin typeface="Arial" panose="020B0604020202020204" pitchFamily="34" charset="0"/>
                <a:ea typeface="Book Antiqua" panose="02040602050305030304" pitchFamily="18" charset="0"/>
                <a:cs typeface="Book Antiqua" panose="02040602050305030304" pitchFamily="18" charset="0"/>
              </a:rPr>
              <a:t>funzionano come un gran bazar: espongono merce (antigeni), presentata da venditori (i complessi MHC) a potenziali acquirenti (i linfociti T) </a:t>
            </a:r>
            <a:endParaRPr lang="it-IT" sz="1600" dirty="0">
              <a:solidFill>
                <a:schemeClr val="bg1"/>
              </a:solidFill>
            </a:endParaRPr>
          </a:p>
        </p:txBody>
      </p:sp>
      <p:sp>
        <p:nvSpPr>
          <p:cNvPr id="9" name="Rettangolo 8">
            <a:extLst>
              <a:ext uri="{FF2B5EF4-FFF2-40B4-BE49-F238E27FC236}">
                <a16:creationId xmlns:a16="http://schemas.microsoft.com/office/drawing/2014/main" id="{46C00B73-1672-4EF9-8AF7-EC0322279E50}"/>
              </a:ext>
            </a:extLst>
          </p:cNvPr>
          <p:cNvSpPr/>
          <p:nvPr/>
        </p:nvSpPr>
        <p:spPr>
          <a:xfrm>
            <a:off x="38470" y="5348989"/>
            <a:ext cx="9123680" cy="1569660"/>
          </a:xfrm>
          <a:prstGeom prst="rect">
            <a:avLst/>
          </a:prstGeom>
          <a:solidFill>
            <a:schemeClr val="accent6">
              <a:lumMod val="20000"/>
              <a:lumOff val="80000"/>
            </a:schemeClr>
          </a:solidFill>
          <a:ln w="38100">
            <a:solidFill>
              <a:srgbClr val="C00000"/>
            </a:solidFill>
          </a:ln>
        </p:spPr>
        <p:txBody>
          <a:bodyPr wrap="square">
            <a:spAutoFit/>
          </a:bodyPr>
          <a:lstStyle/>
          <a:p>
            <a:pPr>
              <a:defRPr/>
            </a:pPr>
            <a:r>
              <a:rPr lang="it-IT" sz="1600" dirty="0">
                <a:effectLst/>
                <a:latin typeface="Times New Roman" panose="02020603050405020304" pitchFamily="18" charset="0"/>
              </a:rPr>
              <a:t>Il riconoscimento dell’antigene da parte dei linfociti T prevede vari steps: </a:t>
            </a:r>
          </a:p>
          <a:p>
            <a:pPr>
              <a:defRPr/>
            </a:pPr>
            <a:r>
              <a:rPr lang="it-IT" sz="1600" dirty="0">
                <a:effectLst/>
                <a:latin typeface="Courier New" panose="02070309020205020404" pitchFamily="49" charset="0"/>
              </a:rPr>
              <a:t>-</a:t>
            </a:r>
            <a:r>
              <a:rPr lang="it-IT" sz="1600" b="1" dirty="0">
                <a:effectLst/>
                <a:latin typeface="Times New Roman" panose="02020603050405020304" pitchFamily="18" charset="0"/>
              </a:rPr>
              <a:t>captazione dell’antigene </a:t>
            </a:r>
            <a:r>
              <a:rPr lang="it-IT" sz="1600" dirty="0">
                <a:effectLst/>
                <a:latin typeface="Times New Roman" panose="02020603050405020304" pitchFamily="18" charset="0"/>
              </a:rPr>
              <a:t>da parte di cellule capaci di presentare l’antigene (</a:t>
            </a:r>
            <a:r>
              <a:rPr lang="it-IT" sz="1600" dirty="0" err="1">
                <a:effectLst/>
                <a:latin typeface="Times New Roman" panose="02020603050405020304" pitchFamily="18" charset="0"/>
              </a:rPr>
              <a:t>antigen</a:t>
            </a:r>
            <a:r>
              <a:rPr lang="it-IT" sz="1600" dirty="0">
                <a:effectLst/>
                <a:latin typeface="Times New Roman" panose="02020603050405020304" pitchFamily="18" charset="0"/>
              </a:rPr>
              <a:t> </a:t>
            </a:r>
            <a:r>
              <a:rPr lang="it-IT" sz="1600" dirty="0" err="1">
                <a:effectLst/>
                <a:latin typeface="Times New Roman" panose="02020603050405020304" pitchFamily="18" charset="0"/>
              </a:rPr>
              <a:t>presenting</a:t>
            </a:r>
            <a:r>
              <a:rPr lang="it-IT" sz="1600" dirty="0">
                <a:effectLst/>
                <a:latin typeface="Times New Roman" panose="02020603050405020304" pitchFamily="18" charset="0"/>
              </a:rPr>
              <a:t> </a:t>
            </a:r>
            <a:r>
              <a:rPr lang="it-IT" sz="1600" dirty="0" err="1">
                <a:effectLst/>
                <a:latin typeface="Times New Roman" panose="02020603050405020304" pitchFamily="18" charset="0"/>
              </a:rPr>
              <a:t>cell</a:t>
            </a:r>
            <a:r>
              <a:rPr lang="it-IT" sz="1600" dirty="0">
                <a:effectLst/>
                <a:latin typeface="Times New Roman" panose="02020603050405020304" pitchFamily="18" charset="0"/>
              </a:rPr>
              <a:t>, APC) </a:t>
            </a:r>
          </a:p>
          <a:p>
            <a:pPr>
              <a:defRPr/>
            </a:pPr>
            <a:r>
              <a:rPr lang="it-IT" sz="1600" dirty="0">
                <a:effectLst/>
                <a:latin typeface="Arial" panose="020B0604020202020204" pitchFamily="34" charset="0"/>
              </a:rPr>
              <a:t>−</a:t>
            </a:r>
            <a:r>
              <a:rPr lang="it-IT" sz="1600" b="1" dirty="0">
                <a:effectLst/>
                <a:latin typeface="Times New Roman" panose="02020603050405020304" pitchFamily="18" charset="0"/>
              </a:rPr>
              <a:t>processazione dell’antigene </a:t>
            </a:r>
            <a:r>
              <a:rPr lang="it-IT" sz="1600" dirty="0">
                <a:effectLst/>
                <a:latin typeface="Times New Roman" panose="02020603050405020304" pitchFamily="18" charset="0"/>
              </a:rPr>
              <a:t>tramite proteolisi intracellulare</a:t>
            </a:r>
          </a:p>
          <a:p>
            <a:pPr>
              <a:defRPr/>
            </a:pPr>
            <a:r>
              <a:rPr lang="it-IT" sz="1600" dirty="0">
                <a:effectLst/>
                <a:latin typeface="Arial" panose="020B0604020202020204" pitchFamily="34" charset="0"/>
              </a:rPr>
              <a:t>−</a:t>
            </a:r>
            <a:r>
              <a:rPr lang="it-IT" sz="1600" b="1" dirty="0">
                <a:effectLst/>
                <a:latin typeface="Times New Roman" panose="02020603050405020304" pitchFamily="18" charset="0"/>
              </a:rPr>
              <a:t>legame di peptidi derivati dalla frammentazione dell’antigene a molecole codificate dal complesso maggiore di istocompatibilità</a:t>
            </a:r>
            <a:r>
              <a:rPr lang="it-IT" sz="1600" dirty="0">
                <a:effectLst/>
                <a:latin typeface="Times New Roman" panose="02020603050405020304" pitchFamily="18" charset="0"/>
              </a:rPr>
              <a:t> (Major </a:t>
            </a:r>
            <a:r>
              <a:rPr lang="it-IT" sz="1600" dirty="0" err="1">
                <a:effectLst/>
                <a:latin typeface="Times New Roman" panose="02020603050405020304" pitchFamily="18" charset="0"/>
              </a:rPr>
              <a:t>Histocompatibility</a:t>
            </a:r>
            <a:r>
              <a:rPr lang="it-IT" sz="1600" dirty="0">
                <a:effectLst/>
                <a:latin typeface="Times New Roman" panose="02020603050405020304" pitchFamily="18" charset="0"/>
              </a:rPr>
              <a:t> </a:t>
            </a:r>
            <a:r>
              <a:rPr lang="it-IT" sz="1600" dirty="0" err="1">
                <a:effectLst/>
                <a:latin typeface="Times New Roman" panose="02020603050405020304" pitchFamily="18" charset="0"/>
              </a:rPr>
              <a:t>Complex</a:t>
            </a:r>
            <a:r>
              <a:rPr lang="it-IT" sz="1600" dirty="0">
                <a:effectLst/>
                <a:latin typeface="Times New Roman" panose="02020603050405020304" pitchFamily="18" charset="0"/>
              </a:rPr>
              <a:t>, MHC) </a:t>
            </a:r>
          </a:p>
          <a:p>
            <a:pPr>
              <a:defRPr/>
            </a:pPr>
            <a:r>
              <a:rPr lang="it-IT" sz="1600" dirty="0">
                <a:effectLst/>
                <a:latin typeface="Arial" panose="020B0604020202020204" pitchFamily="34" charset="0"/>
              </a:rPr>
              <a:t>−</a:t>
            </a:r>
            <a:r>
              <a:rPr lang="it-IT" sz="1600" b="1" dirty="0">
                <a:effectLst/>
                <a:latin typeface="Times New Roman" panose="02020603050405020304" pitchFamily="18" charset="0"/>
              </a:rPr>
              <a:t>espressione sulla superficie delle APC dei complessi peptide-MHC.</a:t>
            </a:r>
            <a:endParaRPr lang="it-IT" sz="1600" b="1" dirty="0"/>
          </a:p>
        </p:txBody>
      </p:sp>
    </p:spTree>
    <p:extLst>
      <p:ext uri="{BB962C8B-B14F-4D97-AF65-F5344CB8AC3E}">
        <p14:creationId xmlns:p14="http://schemas.microsoft.com/office/powerpoint/2010/main" val="29648091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0954" y="1167763"/>
            <a:ext cx="4635062" cy="362876"/>
          </a:xfrm>
          <a:prstGeom prst="rect">
            <a:avLst/>
          </a:prstGeom>
          <a:blipFill>
            <a:blip r:embed="rId2" cstate="print"/>
            <a:stretch>
              <a:fillRect/>
            </a:stretch>
          </a:blipFill>
        </p:spPr>
        <p:txBody>
          <a:bodyPr wrap="square" lIns="0" tIns="0" rIns="0" bIns="0" rtlCol="0"/>
          <a:lstStyle/>
          <a:p>
            <a:endParaRPr sz="1350"/>
          </a:p>
        </p:txBody>
      </p:sp>
      <p:grpSp>
        <p:nvGrpSpPr>
          <p:cNvPr id="3" name="object 3"/>
          <p:cNvGrpSpPr/>
          <p:nvPr/>
        </p:nvGrpSpPr>
        <p:grpSpPr>
          <a:xfrm>
            <a:off x="1288161" y="1484784"/>
            <a:ext cx="6890385" cy="533876"/>
            <a:chOff x="1717548" y="760476"/>
            <a:chExt cx="9187180" cy="711835"/>
          </a:xfrm>
        </p:grpSpPr>
        <p:sp>
          <p:nvSpPr>
            <p:cNvPr id="4" name="object 4"/>
            <p:cNvSpPr/>
            <p:nvPr/>
          </p:nvSpPr>
          <p:spPr>
            <a:xfrm>
              <a:off x="1827112" y="829917"/>
              <a:ext cx="8816912" cy="572825"/>
            </a:xfrm>
            <a:prstGeom prst="rect">
              <a:avLst/>
            </a:prstGeom>
            <a:blipFill>
              <a:blip r:embed="rId3" cstate="print"/>
              <a:stretch>
                <a:fillRect/>
              </a:stretch>
            </a:blipFill>
          </p:spPr>
          <p:txBody>
            <a:bodyPr wrap="square" lIns="0" tIns="0" rIns="0" bIns="0" rtlCol="0"/>
            <a:lstStyle/>
            <a:p>
              <a:endParaRPr sz="1350"/>
            </a:p>
          </p:txBody>
        </p:sp>
        <p:sp>
          <p:nvSpPr>
            <p:cNvPr id="5" name="object 5"/>
            <p:cNvSpPr/>
            <p:nvPr/>
          </p:nvSpPr>
          <p:spPr>
            <a:xfrm>
              <a:off x="1722120" y="765048"/>
              <a:ext cx="9177655" cy="702945"/>
            </a:xfrm>
            <a:custGeom>
              <a:avLst/>
              <a:gdLst/>
              <a:ahLst/>
              <a:cxnLst/>
              <a:rect l="l" t="t" r="r" b="b"/>
              <a:pathLst>
                <a:path w="9177655" h="702944">
                  <a:moveTo>
                    <a:pt x="0" y="702563"/>
                  </a:moveTo>
                  <a:lnTo>
                    <a:pt x="9177528" y="702563"/>
                  </a:lnTo>
                  <a:lnTo>
                    <a:pt x="9177528" y="0"/>
                  </a:lnTo>
                  <a:lnTo>
                    <a:pt x="0" y="0"/>
                  </a:lnTo>
                  <a:lnTo>
                    <a:pt x="0" y="702563"/>
                  </a:lnTo>
                  <a:close/>
                </a:path>
              </a:pathLst>
            </a:custGeom>
            <a:ln w="9144">
              <a:solidFill>
                <a:srgbClr val="000000"/>
              </a:solidFill>
            </a:ln>
          </p:spPr>
          <p:txBody>
            <a:bodyPr wrap="square" lIns="0" tIns="0" rIns="0" bIns="0" rtlCol="0"/>
            <a:lstStyle/>
            <a:p>
              <a:endParaRPr sz="1350"/>
            </a:p>
          </p:txBody>
        </p:sp>
      </p:grpSp>
      <p:sp>
        <p:nvSpPr>
          <p:cNvPr id="6" name="object 6"/>
          <p:cNvSpPr/>
          <p:nvPr/>
        </p:nvSpPr>
        <p:spPr>
          <a:xfrm>
            <a:off x="3903449" y="2026702"/>
            <a:ext cx="1492917" cy="164591"/>
          </a:xfrm>
          <a:prstGeom prst="rect">
            <a:avLst/>
          </a:prstGeom>
          <a:blipFill>
            <a:blip r:embed="rId4" cstate="print"/>
            <a:stretch>
              <a:fillRect/>
            </a:stretch>
          </a:blipFill>
        </p:spPr>
        <p:txBody>
          <a:bodyPr wrap="square" lIns="0" tIns="0" rIns="0" bIns="0" rtlCol="0"/>
          <a:lstStyle/>
          <a:p>
            <a:endParaRPr sz="1350"/>
          </a:p>
        </p:txBody>
      </p:sp>
      <p:sp>
        <p:nvSpPr>
          <p:cNvPr id="7" name="object 7"/>
          <p:cNvSpPr/>
          <p:nvPr/>
        </p:nvSpPr>
        <p:spPr>
          <a:xfrm>
            <a:off x="3133422" y="2244495"/>
            <a:ext cx="3136993" cy="139874"/>
          </a:xfrm>
          <a:prstGeom prst="rect">
            <a:avLst/>
          </a:prstGeom>
          <a:blipFill>
            <a:blip r:embed="rId5" cstate="print"/>
            <a:stretch>
              <a:fillRect/>
            </a:stretch>
          </a:blipFill>
        </p:spPr>
        <p:txBody>
          <a:bodyPr wrap="square" lIns="0" tIns="0" rIns="0" bIns="0" rtlCol="0"/>
          <a:lstStyle/>
          <a:p>
            <a:endParaRPr sz="1350"/>
          </a:p>
        </p:txBody>
      </p:sp>
      <p:grpSp>
        <p:nvGrpSpPr>
          <p:cNvPr id="8" name="object 8"/>
          <p:cNvGrpSpPr/>
          <p:nvPr/>
        </p:nvGrpSpPr>
        <p:grpSpPr>
          <a:xfrm>
            <a:off x="2768203" y="890397"/>
            <a:ext cx="6379369" cy="2334578"/>
            <a:chOff x="3690937" y="44196"/>
            <a:chExt cx="8505825" cy="3112770"/>
          </a:xfrm>
        </p:grpSpPr>
        <p:sp>
          <p:nvSpPr>
            <p:cNvPr id="9" name="object 9"/>
            <p:cNvSpPr/>
            <p:nvPr/>
          </p:nvSpPr>
          <p:spPr>
            <a:xfrm>
              <a:off x="8538971" y="1912619"/>
              <a:ext cx="3653028" cy="701039"/>
            </a:xfrm>
            <a:prstGeom prst="rect">
              <a:avLst/>
            </a:prstGeom>
            <a:blipFill>
              <a:blip r:embed="rId6" cstate="print"/>
              <a:stretch>
                <a:fillRect/>
              </a:stretch>
            </a:blipFill>
          </p:spPr>
          <p:txBody>
            <a:bodyPr wrap="square" lIns="0" tIns="0" rIns="0" bIns="0" rtlCol="0"/>
            <a:lstStyle/>
            <a:p>
              <a:endParaRPr sz="1350"/>
            </a:p>
          </p:txBody>
        </p:sp>
        <p:sp>
          <p:nvSpPr>
            <p:cNvPr id="10" name="object 10"/>
            <p:cNvSpPr/>
            <p:nvPr/>
          </p:nvSpPr>
          <p:spPr>
            <a:xfrm>
              <a:off x="8534400" y="1908047"/>
              <a:ext cx="3657600" cy="710565"/>
            </a:xfrm>
            <a:custGeom>
              <a:avLst/>
              <a:gdLst/>
              <a:ahLst/>
              <a:cxnLst/>
              <a:rect l="l" t="t" r="r" b="b"/>
              <a:pathLst>
                <a:path w="3657600" h="710564">
                  <a:moveTo>
                    <a:pt x="0" y="710184"/>
                  </a:moveTo>
                  <a:lnTo>
                    <a:pt x="3657600" y="710184"/>
                  </a:lnTo>
                </a:path>
                <a:path w="3657600" h="710564">
                  <a:moveTo>
                    <a:pt x="3657600" y="0"/>
                  </a:moveTo>
                  <a:lnTo>
                    <a:pt x="0" y="0"/>
                  </a:lnTo>
                  <a:lnTo>
                    <a:pt x="0" y="710184"/>
                  </a:lnTo>
                </a:path>
              </a:pathLst>
            </a:custGeom>
            <a:ln w="9144">
              <a:solidFill>
                <a:srgbClr val="0000FF"/>
              </a:solidFill>
            </a:ln>
          </p:spPr>
          <p:txBody>
            <a:bodyPr wrap="square" lIns="0" tIns="0" rIns="0" bIns="0" rtlCol="0"/>
            <a:lstStyle/>
            <a:p>
              <a:endParaRPr sz="1350"/>
            </a:p>
          </p:txBody>
        </p:sp>
        <p:sp>
          <p:nvSpPr>
            <p:cNvPr id="11" name="object 11"/>
            <p:cNvSpPr/>
            <p:nvPr/>
          </p:nvSpPr>
          <p:spPr>
            <a:xfrm>
              <a:off x="10933176" y="44196"/>
              <a:ext cx="1258822" cy="1914143"/>
            </a:xfrm>
            <a:prstGeom prst="rect">
              <a:avLst/>
            </a:prstGeom>
            <a:blipFill>
              <a:blip r:embed="rId7" cstate="print"/>
              <a:stretch>
                <a:fillRect/>
              </a:stretch>
            </a:blipFill>
          </p:spPr>
          <p:txBody>
            <a:bodyPr wrap="square" lIns="0" tIns="0" rIns="0" bIns="0" rtlCol="0"/>
            <a:lstStyle/>
            <a:p>
              <a:endParaRPr sz="1350"/>
            </a:p>
          </p:txBody>
        </p:sp>
        <p:sp>
          <p:nvSpPr>
            <p:cNvPr id="12" name="object 12"/>
            <p:cNvSpPr/>
            <p:nvPr/>
          </p:nvSpPr>
          <p:spPr>
            <a:xfrm>
              <a:off x="3695700" y="2628900"/>
              <a:ext cx="8496300" cy="523240"/>
            </a:xfrm>
            <a:custGeom>
              <a:avLst/>
              <a:gdLst/>
              <a:ahLst/>
              <a:cxnLst/>
              <a:rect l="l" t="t" r="r" b="b"/>
              <a:pathLst>
                <a:path w="8496300" h="523239">
                  <a:moveTo>
                    <a:pt x="0" y="522732"/>
                  </a:moveTo>
                  <a:lnTo>
                    <a:pt x="8496300" y="522732"/>
                  </a:lnTo>
                  <a:lnTo>
                    <a:pt x="8496300" y="0"/>
                  </a:lnTo>
                  <a:lnTo>
                    <a:pt x="0" y="0"/>
                  </a:lnTo>
                  <a:lnTo>
                    <a:pt x="0" y="522732"/>
                  </a:lnTo>
                  <a:close/>
                </a:path>
              </a:pathLst>
            </a:custGeom>
            <a:ln w="9144">
              <a:solidFill>
                <a:srgbClr val="0000FF"/>
              </a:solidFill>
            </a:ln>
          </p:spPr>
          <p:txBody>
            <a:bodyPr wrap="square" lIns="0" tIns="0" rIns="0" bIns="0" rtlCol="0"/>
            <a:lstStyle/>
            <a:p>
              <a:endParaRPr sz="1350"/>
            </a:p>
          </p:txBody>
        </p:sp>
      </p:grpSp>
      <p:sp>
        <p:nvSpPr>
          <p:cNvPr id="13" name="object 13"/>
          <p:cNvSpPr txBox="1"/>
          <p:nvPr/>
        </p:nvSpPr>
        <p:spPr>
          <a:xfrm>
            <a:off x="2912458" y="2849594"/>
            <a:ext cx="6173153" cy="333264"/>
          </a:xfrm>
          <a:prstGeom prst="rect">
            <a:avLst/>
          </a:prstGeom>
        </p:spPr>
        <p:txBody>
          <a:bodyPr vert="horz" wrap="square" lIns="0" tIns="10001" rIns="0" bIns="0" rtlCol="0">
            <a:spAutoFit/>
          </a:bodyPr>
          <a:lstStyle/>
          <a:p>
            <a:pPr marR="3810" algn="r">
              <a:spcBef>
                <a:spcPts val="79"/>
              </a:spcBef>
            </a:pPr>
            <a:r>
              <a:rPr sz="1050" i="1" spc="-4" dirty="0">
                <a:highlight>
                  <a:srgbClr val="00FFFF"/>
                </a:highlight>
                <a:latin typeface="Arial"/>
                <a:cs typeface="Arial"/>
              </a:rPr>
              <a:t>L'uomo </a:t>
            </a:r>
            <a:r>
              <a:rPr sz="1050" i="1" dirty="0">
                <a:highlight>
                  <a:srgbClr val="00FFFF"/>
                </a:highlight>
                <a:latin typeface="Arial"/>
                <a:cs typeface="Arial"/>
              </a:rPr>
              <a:t>conosce </a:t>
            </a:r>
            <a:r>
              <a:rPr sz="1050" b="1" i="1" dirty="0">
                <a:highlight>
                  <a:srgbClr val="00FFFF"/>
                </a:highlight>
                <a:latin typeface="Arial"/>
                <a:cs typeface="Arial"/>
              </a:rPr>
              <a:t>se stesso </a:t>
            </a:r>
            <a:r>
              <a:rPr sz="1050" i="1" dirty="0">
                <a:highlight>
                  <a:srgbClr val="00FFFF"/>
                </a:highlight>
                <a:latin typeface="Arial"/>
                <a:cs typeface="Arial"/>
              </a:rPr>
              <a:t>solo nella misura in cui conosce il </a:t>
            </a:r>
            <a:r>
              <a:rPr sz="1050" b="1" i="1" spc="-4" dirty="0">
                <a:highlight>
                  <a:srgbClr val="00FFFF"/>
                </a:highlight>
                <a:latin typeface="Arial"/>
                <a:cs typeface="Arial"/>
              </a:rPr>
              <a:t>mondo</a:t>
            </a:r>
            <a:r>
              <a:rPr sz="1050" i="1" spc="-4" dirty="0">
                <a:highlight>
                  <a:srgbClr val="00FFFF"/>
                </a:highlight>
                <a:latin typeface="Arial"/>
                <a:cs typeface="Arial"/>
              </a:rPr>
              <a:t>; </a:t>
            </a:r>
            <a:r>
              <a:rPr sz="1050" i="1" dirty="0">
                <a:highlight>
                  <a:srgbClr val="00FFFF"/>
                </a:highlight>
                <a:latin typeface="Arial"/>
                <a:cs typeface="Arial"/>
              </a:rPr>
              <a:t>conosce il </a:t>
            </a:r>
            <a:r>
              <a:rPr sz="1050" b="1" i="1" spc="-4" dirty="0">
                <a:highlight>
                  <a:srgbClr val="00FFFF"/>
                </a:highlight>
                <a:latin typeface="Arial"/>
                <a:cs typeface="Arial"/>
              </a:rPr>
              <a:t>mondo </a:t>
            </a:r>
            <a:r>
              <a:rPr sz="1050" i="1" dirty="0">
                <a:highlight>
                  <a:srgbClr val="00FFFF"/>
                </a:highlight>
                <a:latin typeface="Arial"/>
                <a:cs typeface="Arial"/>
              </a:rPr>
              <a:t>solo</a:t>
            </a:r>
            <a:r>
              <a:rPr sz="1050" i="1" spc="-180" dirty="0">
                <a:highlight>
                  <a:srgbClr val="00FFFF"/>
                </a:highlight>
                <a:latin typeface="Arial"/>
                <a:cs typeface="Arial"/>
              </a:rPr>
              <a:t> </a:t>
            </a:r>
            <a:r>
              <a:rPr sz="1050" i="1" spc="-4" dirty="0">
                <a:highlight>
                  <a:srgbClr val="00FFFF"/>
                </a:highlight>
                <a:latin typeface="Arial"/>
                <a:cs typeface="Arial"/>
              </a:rPr>
              <a:t>attraverso</a:t>
            </a:r>
            <a:endParaRPr sz="1050" dirty="0">
              <a:highlight>
                <a:srgbClr val="00FFFF"/>
              </a:highlight>
              <a:latin typeface="Arial"/>
              <a:cs typeface="Arial"/>
            </a:endParaRPr>
          </a:p>
          <a:p>
            <a:pPr marR="3810" algn="r"/>
            <a:r>
              <a:rPr sz="1050" b="1" i="1" dirty="0">
                <a:highlight>
                  <a:srgbClr val="00FFFF"/>
                </a:highlight>
                <a:latin typeface="Arial"/>
                <a:cs typeface="Arial"/>
              </a:rPr>
              <a:t>se stesso </a:t>
            </a:r>
            <a:r>
              <a:rPr sz="1050" i="1" dirty="0">
                <a:highlight>
                  <a:srgbClr val="00FFFF"/>
                </a:highlight>
                <a:latin typeface="Arial"/>
                <a:cs typeface="Arial"/>
              </a:rPr>
              <a:t>ed è </a:t>
            </a:r>
            <a:r>
              <a:rPr sz="1050" i="1" spc="-4" dirty="0">
                <a:highlight>
                  <a:srgbClr val="00FFFF"/>
                </a:highlight>
                <a:latin typeface="Arial"/>
                <a:cs typeface="Arial"/>
              </a:rPr>
              <a:t>consapevole </a:t>
            </a:r>
            <a:r>
              <a:rPr sz="1050" i="1" dirty="0">
                <a:highlight>
                  <a:srgbClr val="00FFFF"/>
                </a:highlight>
                <a:latin typeface="Arial"/>
                <a:cs typeface="Arial"/>
              </a:rPr>
              <a:t>di </a:t>
            </a:r>
            <a:r>
              <a:rPr sz="1050" b="1" i="1" dirty="0">
                <a:highlight>
                  <a:srgbClr val="00FFFF"/>
                </a:highlight>
                <a:latin typeface="Arial"/>
                <a:cs typeface="Arial"/>
              </a:rPr>
              <a:t>se stesso </a:t>
            </a:r>
            <a:r>
              <a:rPr sz="1050" i="1" dirty="0">
                <a:highlight>
                  <a:srgbClr val="00FFFF"/>
                </a:highlight>
                <a:latin typeface="Arial"/>
                <a:cs typeface="Arial"/>
              </a:rPr>
              <a:t>solo attraverso il </a:t>
            </a:r>
            <a:r>
              <a:rPr sz="1050" b="1" i="1" spc="-4" dirty="0">
                <a:highlight>
                  <a:srgbClr val="00FFFF"/>
                </a:highlight>
                <a:latin typeface="Arial"/>
                <a:cs typeface="Arial"/>
              </a:rPr>
              <a:t>mondo </a:t>
            </a:r>
            <a:r>
              <a:rPr sz="1050" i="1" dirty="0">
                <a:latin typeface="Arial"/>
                <a:cs typeface="Arial"/>
              </a:rPr>
              <a:t>(J. </a:t>
            </a:r>
            <a:r>
              <a:rPr sz="1050" i="1" spc="-8" dirty="0">
                <a:latin typeface="Arial"/>
                <a:cs typeface="Arial"/>
              </a:rPr>
              <a:t>W. </a:t>
            </a:r>
            <a:r>
              <a:rPr sz="1050" i="1" spc="-38" dirty="0">
                <a:latin typeface="Arial"/>
                <a:cs typeface="Arial"/>
              </a:rPr>
              <a:t>v.</a:t>
            </a:r>
            <a:r>
              <a:rPr sz="1050" i="1" spc="-195" dirty="0">
                <a:latin typeface="Arial"/>
                <a:cs typeface="Arial"/>
              </a:rPr>
              <a:t> </a:t>
            </a:r>
            <a:r>
              <a:rPr sz="1050" i="1" dirty="0">
                <a:latin typeface="Arial"/>
                <a:cs typeface="Arial"/>
              </a:rPr>
              <a:t>Goethe)</a:t>
            </a:r>
            <a:endParaRPr sz="1050" dirty="0">
              <a:latin typeface="Arial"/>
              <a:cs typeface="Arial"/>
            </a:endParaRPr>
          </a:p>
        </p:txBody>
      </p:sp>
      <p:grpSp>
        <p:nvGrpSpPr>
          <p:cNvPr id="14" name="object 14"/>
          <p:cNvGrpSpPr/>
          <p:nvPr/>
        </p:nvGrpSpPr>
        <p:grpSpPr>
          <a:xfrm>
            <a:off x="522351" y="5530976"/>
            <a:ext cx="8422958" cy="473393"/>
            <a:chOff x="696468" y="6231635"/>
            <a:chExt cx="11230610" cy="631190"/>
          </a:xfrm>
        </p:grpSpPr>
        <p:sp>
          <p:nvSpPr>
            <p:cNvPr id="15" name="object 15"/>
            <p:cNvSpPr/>
            <p:nvPr/>
          </p:nvSpPr>
          <p:spPr>
            <a:xfrm>
              <a:off x="785616" y="6263639"/>
              <a:ext cx="11040629" cy="582928"/>
            </a:xfrm>
            <a:prstGeom prst="rect">
              <a:avLst/>
            </a:prstGeom>
            <a:blipFill>
              <a:blip r:embed="rId8" cstate="print"/>
              <a:stretch>
                <a:fillRect/>
              </a:stretch>
            </a:blipFill>
          </p:spPr>
          <p:txBody>
            <a:bodyPr wrap="square" lIns="0" tIns="0" rIns="0" bIns="0" rtlCol="0"/>
            <a:lstStyle/>
            <a:p>
              <a:endParaRPr sz="1350"/>
            </a:p>
          </p:txBody>
        </p:sp>
        <p:sp>
          <p:nvSpPr>
            <p:cNvPr id="16" name="object 16"/>
            <p:cNvSpPr/>
            <p:nvPr/>
          </p:nvSpPr>
          <p:spPr>
            <a:xfrm>
              <a:off x="701040" y="6236207"/>
              <a:ext cx="11221720" cy="622300"/>
            </a:xfrm>
            <a:custGeom>
              <a:avLst/>
              <a:gdLst/>
              <a:ahLst/>
              <a:cxnLst/>
              <a:rect l="l" t="t" r="r" b="b"/>
              <a:pathLst>
                <a:path w="11221720" h="622300">
                  <a:moveTo>
                    <a:pt x="11221212" y="621792"/>
                  </a:moveTo>
                  <a:lnTo>
                    <a:pt x="11221212" y="0"/>
                  </a:lnTo>
                  <a:lnTo>
                    <a:pt x="0" y="0"/>
                  </a:lnTo>
                  <a:lnTo>
                    <a:pt x="0" y="621792"/>
                  </a:lnTo>
                </a:path>
              </a:pathLst>
            </a:custGeom>
            <a:ln w="9144">
              <a:solidFill>
                <a:srgbClr val="000000"/>
              </a:solidFill>
            </a:ln>
          </p:spPr>
          <p:txBody>
            <a:bodyPr wrap="square" lIns="0" tIns="0" rIns="0" bIns="0" rtlCol="0"/>
            <a:lstStyle/>
            <a:p>
              <a:endParaRPr sz="1350"/>
            </a:p>
          </p:txBody>
        </p:sp>
        <p:sp>
          <p:nvSpPr>
            <p:cNvPr id="17" name="object 17"/>
            <p:cNvSpPr/>
            <p:nvPr/>
          </p:nvSpPr>
          <p:spPr>
            <a:xfrm>
              <a:off x="2870453" y="6517386"/>
              <a:ext cx="521334" cy="45720"/>
            </a:xfrm>
            <a:custGeom>
              <a:avLst/>
              <a:gdLst/>
              <a:ahLst/>
              <a:cxnLst/>
              <a:rect l="l" t="t" r="r" b="b"/>
              <a:pathLst>
                <a:path w="521335" h="45720">
                  <a:moveTo>
                    <a:pt x="521207" y="0"/>
                  </a:moveTo>
                  <a:lnTo>
                    <a:pt x="0" y="0"/>
                  </a:lnTo>
                  <a:lnTo>
                    <a:pt x="0" y="45720"/>
                  </a:lnTo>
                  <a:lnTo>
                    <a:pt x="521207" y="45720"/>
                  </a:lnTo>
                  <a:lnTo>
                    <a:pt x="521207" y="0"/>
                  </a:lnTo>
                  <a:close/>
                </a:path>
              </a:pathLst>
            </a:custGeom>
            <a:solidFill>
              <a:srgbClr val="C00000"/>
            </a:solidFill>
          </p:spPr>
          <p:txBody>
            <a:bodyPr wrap="square" lIns="0" tIns="0" rIns="0" bIns="0" rtlCol="0"/>
            <a:lstStyle/>
            <a:p>
              <a:endParaRPr sz="1350"/>
            </a:p>
          </p:txBody>
        </p:sp>
        <p:sp>
          <p:nvSpPr>
            <p:cNvPr id="18" name="object 18"/>
            <p:cNvSpPr/>
            <p:nvPr/>
          </p:nvSpPr>
          <p:spPr>
            <a:xfrm>
              <a:off x="2870453" y="6517386"/>
              <a:ext cx="521334" cy="45720"/>
            </a:xfrm>
            <a:custGeom>
              <a:avLst/>
              <a:gdLst/>
              <a:ahLst/>
              <a:cxnLst/>
              <a:rect l="l" t="t" r="r" b="b"/>
              <a:pathLst>
                <a:path w="521335" h="45720">
                  <a:moveTo>
                    <a:pt x="0" y="45720"/>
                  </a:moveTo>
                  <a:lnTo>
                    <a:pt x="521207" y="45720"/>
                  </a:lnTo>
                  <a:lnTo>
                    <a:pt x="521207" y="0"/>
                  </a:lnTo>
                  <a:lnTo>
                    <a:pt x="0" y="0"/>
                  </a:lnTo>
                  <a:lnTo>
                    <a:pt x="0" y="45720"/>
                  </a:lnTo>
                  <a:close/>
                </a:path>
              </a:pathLst>
            </a:custGeom>
            <a:ln w="25908">
              <a:solidFill>
                <a:srgbClr val="C00000"/>
              </a:solidFill>
            </a:ln>
          </p:spPr>
          <p:txBody>
            <a:bodyPr wrap="square" lIns="0" tIns="0" rIns="0" bIns="0" rtlCol="0"/>
            <a:lstStyle/>
            <a:p>
              <a:endParaRPr sz="1350"/>
            </a:p>
          </p:txBody>
        </p:sp>
      </p:grpSp>
      <p:grpSp>
        <p:nvGrpSpPr>
          <p:cNvPr id="19" name="object 19"/>
          <p:cNvGrpSpPr/>
          <p:nvPr/>
        </p:nvGrpSpPr>
        <p:grpSpPr>
          <a:xfrm>
            <a:off x="65953" y="1306478"/>
            <a:ext cx="8879450" cy="4142585"/>
            <a:chOff x="87938" y="598970"/>
            <a:chExt cx="11839266" cy="5523446"/>
          </a:xfrm>
        </p:grpSpPr>
        <p:sp>
          <p:nvSpPr>
            <p:cNvPr id="20" name="object 20"/>
            <p:cNvSpPr/>
            <p:nvPr/>
          </p:nvSpPr>
          <p:spPr>
            <a:xfrm>
              <a:off x="2272284" y="1536191"/>
              <a:ext cx="1423416" cy="1789176"/>
            </a:xfrm>
            <a:prstGeom prst="rect">
              <a:avLst/>
            </a:prstGeom>
            <a:blipFill>
              <a:blip r:embed="rId9" cstate="print"/>
              <a:stretch>
                <a:fillRect/>
              </a:stretch>
            </a:blipFill>
          </p:spPr>
          <p:txBody>
            <a:bodyPr wrap="square" lIns="0" tIns="0" rIns="0" bIns="0" rtlCol="0"/>
            <a:lstStyle/>
            <a:p>
              <a:endParaRPr sz="1350"/>
            </a:p>
          </p:txBody>
        </p:sp>
        <p:sp>
          <p:nvSpPr>
            <p:cNvPr id="21" name="object 21"/>
            <p:cNvSpPr/>
            <p:nvPr/>
          </p:nvSpPr>
          <p:spPr>
            <a:xfrm>
              <a:off x="88391" y="769620"/>
              <a:ext cx="516255" cy="5346700"/>
            </a:xfrm>
            <a:custGeom>
              <a:avLst/>
              <a:gdLst/>
              <a:ahLst/>
              <a:cxnLst/>
              <a:rect l="l" t="t" r="r" b="b"/>
              <a:pathLst>
                <a:path w="516255" h="5346700">
                  <a:moveTo>
                    <a:pt x="515937" y="5346700"/>
                  </a:moveTo>
                  <a:lnTo>
                    <a:pt x="0" y="0"/>
                  </a:lnTo>
                </a:path>
              </a:pathLst>
            </a:custGeom>
            <a:ln w="9144">
              <a:solidFill>
                <a:srgbClr val="497DBA"/>
              </a:solidFill>
            </a:ln>
          </p:spPr>
          <p:txBody>
            <a:bodyPr wrap="square" lIns="0" tIns="0" rIns="0" bIns="0" rtlCol="0"/>
            <a:lstStyle/>
            <a:p>
              <a:endParaRPr sz="1350"/>
            </a:p>
          </p:txBody>
        </p:sp>
        <p:sp>
          <p:nvSpPr>
            <p:cNvPr id="22" name="object 22"/>
            <p:cNvSpPr/>
            <p:nvPr/>
          </p:nvSpPr>
          <p:spPr>
            <a:xfrm>
              <a:off x="87938" y="763270"/>
              <a:ext cx="1486535" cy="158115"/>
            </a:xfrm>
            <a:custGeom>
              <a:avLst/>
              <a:gdLst/>
              <a:ahLst/>
              <a:cxnLst/>
              <a:rect l="l" t="t" r="r" b="b"/>
              <a:pathLst>
                <a:path w="1486535" h="158115">
                  <a:moveTo>
                    <a:pt x="1450078" y="116441"/>
                  </a:moveTo>
                  <a:lnTo>
                    <a:pt x="1391865" y="145033"/>
                  </a:lnTo>
                  <a:lnTo>
                    <a:pt x="1388690" y="146557"/>
                  </a:lnTo>
                  <a:lnTo>
                    <a:pt x="1387420" y="150367"/>
                  </a:lnTo>
                  <a:lnTo>
                    <a:pt x="1390468" y="156717"/>
                  </a:lnTo>
                  <a:lnTo>
                    <a:pt x="1394278" y="157987"/>
                  </a:lnTo>
                  <a:lnTo>
                    <a:pt x="1397453" y="156463"/>
                  </a:lnTo>
                  <a:lnTo>
                    <a:pt x="1475499" y="118109"/>
                  </a:lnTo>
                  <a:lnTo>
                    <a:pt x="1473399" y="118109"/>
                  </a:lnTo>
                  <a:lnTo>
                    <a:pt x="1450078" y="116441"/>
                  </a:lnTo>
                  <a:close/>
                </a:path>
                <a:path w="1486535" h="158115">
                  <a:moveTo>
                    <a:pt x="1461249" y="110954"/>
                  </a:moveTo>
                  <a:lnTo>
                    <a:pt x="1450078" y="116441"/>
                  </a:lnTo>
                  <a:lnTo>
                    <a:pt x="1473399" y="118109"/>
                  </a:lnTo>
                  <a:lnTo>
                    <a:pt x="1473471" y="117093"/>
                  </a:lnTo>
                  <a:lnTo>
                    <a:pt x="1470224" y="117093"/>
                  </a:lnTo>
                  <a:lnTo>
                    <a:pt x="1461249" y="110954"/>
                  </a:lnTo>
                  <a:close/>
                </a:path>
                <a:path w="1486535" h="158115">
                  <a:moveTo>
                    <a:pt x="1401644" y="54863"/>
                  </a:moveTo>
                  <a:lnTo>
                    <a:pt x="1397707" y="55499"/>
                  </a:lnTo>
                  <a:lnTo>
                    <a:pt x="1395675" y="58419"/>
                  </a:lnTo>
                  <a:lnTo>
                    <a:pt x="1393770" y="61340"/>
                  </a:lnTo>
                  <a:lnTo>
                    <a:pt x="1394532" y="65277"/>
                  </a:lnTo>
                  <a:lnTo>
                    <a:pt x="1397453" y="67309"/>
                  </a:lnTo>
                  <a:lnTo>
                    <a:pt x="1450880" y="103860"/>
                  </a:lnTo>
                  <a:lnTo>
                    <a:pt x="1474288" y="105537"/>
                  </a:lnTo>
                  <a:lnTo>
                    <a:pt x="1473399" y="118109"/>
                  </a:lnTo>
                  <a:lnTo>
                    <a:pt x="1475499" y="118109"/>
                  </a:lnTo>
                  <a:lnTo>
                    <a:pt x="1486353" y="112775"/>
                  </a:lnTo>
                  <a:lnTo>
                    <a:pt x="1404565" y="56768"/>
                  </a:lnTo>
                  <a:lnTo>
                    <a:pt x="1401644" y="54863"/>
                  </a:lnTo>
                  <a:close/>
                </a:path>
                <a:path w="1486535" h="158115">
                  <a:moveTo>
                    <a:pt x="1470986" y="106171"/>
                  </a:moveTo>
                  <a:lnTo>
                    <a:pt x="1461249" y="110954"/>
                  </a:lnTo>
                  <a:lnTo>
                    <a:pt x="1470224" y="117093"/>
                  </a:lnTo>
                  <a:lnTo>
                    <a:pt x="1470986" y="106171"/>
                  </a:lnTo>
                  <a:close/>
                </a:path>
                <a:path w="1486535" h="158115">
                  <a:moveTo>
                    <a:pt x="1474243" y="106171"/>
                  </a:moveTo>
                  <a:lnTo>
                    <a:pt x="1470986" y="106171"/>
                  </a:lnTo>
                  <a:lnTo>
                    <a:pt x="1470224" y="117093"/>
                  </a:lnTo>
                  <a:lnTo>
                    <a:pt x="1473471" y="117093"/>
                  </a:lnTo>
                  <a:lnTo>
                    <a:pt x="1474243" y="106171"/>
                  </a:lnTo>
                  <a:close/>
                </a:path>
                <a:path w="1486535" h="158115">
                  <a:moveTo>
                    <a:pt x="906" y="0"/>
                  </a:moveTo>
                  <a:lnTo>
                    <a:pt x="0" y="12700"/>
                  </a:lnTo>
                  <a:lnTo>
                    <a:pt x="1450078" y="116441"/>
                  </a:lnTo>
                  <a:lnTo>
                    <a:pt x="1461249" y="110954"/>
                  </a:lnTo>
                  <a:lnTo>
                    <a:pt x="1450880" y="103860"/>
                  </a:lnTo>
                  <a:lnTo>
                    <a:pt x="906" y="0"/>
                  </a:lnTo>
                  <a:close/>
                </a:path>
                <a:path w="1486535" h="158115">
                  <a:moveTo>
                    <a:pt x="1450880" y="103860"/>
                  </a:moveTo>
                  <a:lnTo>
                    <a:pt x="1461249" y="110954"/>
                  </a:lnTo>
                  <a:lnTo>
                    <a:pt x="1470986" y="106171"/>
                  </a:lnTo>
                  <a:lnTo>
                    <a:pt x="1474243" y="106171"/>
                  </a:lnTo>
                  <a:lnTo>
                    <a:pt x="1474288" y="105537"/>
                  </a:lnTo>
                  <a:lnTo>
                    <a:pt x="1450880" y="103860"/>
                  </a:lnTo>
                  <a:close/>
                </a:path>
              </a:pathLst>
            </a:custGeom>
            <a:solidFill>
              <a:srgbClr val="497DBA"/>
            </a:solidFill>
          </p:spPr>
          <p:txBody>
            <a:bodyPr wrap="square" lIns="0" tIns="0" rIns="0" bIns="0" rtlCol="0"/>
            <a:lstStyle/>
            <a:p>
              <a:endParaRPr sz="1350"/>
            </a:p>
          </p:txBody>
        </p:sp>
        <p:sp>
          <p:nvSpPr>
            <p:cNvPr id="23" name="object 23"/>
            <p:cNvSpPr/>
            <p:nvPr/>
          </p:nvSpPr>
          <p:spPr>
            <a:xfrm>
              <a:off x="605028" y="1536191"/>
              <a:ext cx="1516380" cy="2008631"/>
            </a:xfrm>
            <a:prstGeom prst="rect">
              <a:avLst/>
            </a:prstGeom>
            <a:blipFill>
              <a:blip r:embed="rId10" cstate="print"/>
              <a:stretch>
                <a:fillRect/>
              </a:stretch>
            </a:blipFill>
          </p:spPr>
          <p:txBody>
            <a:bodyPr wrap="square" lIns="0" tIns="0" rIns="0" bIns="0" rtlCol="0"/>
            <a:lstStyle/>
            <a:p>
              <a:endParaRPr sz="1350"/>
            </a:p>
          </p:txBody>
        </p:sp>
        <p:sp>
          <p:nvSpPr>
            <p:cNvPr id="24" name="object 24"/>
            <p:cNvSpPr/>
            <p:nvPr/>
          </p:nvSpPr>
          <p:spPr>
            <a:xfrm>
              <a:off x="1574292" y="3325368"/>
              <a:ext cx="10347960" cy="2791968"/>
            </a:xfrm>
            <a:prstGeom prst="rect">
              <a:avLst/>
            </a:prstGeom>
            <a:blipFill>
              <a:blip r:embed="rId11" cstate="print"/>
              <a:stretch>
                <a:fillRect/>
              </a:stretch>
            </a:blipFill>
          </p:spPr>
          <p:txBody>
            <a:bodyPr wrap="square" lIns="0" tIns="0" rIns="0" bIns="0" rtlCol="0"/>
            <a:lstStyle/>
            <a:p>
              <a:endParaRPr sz="1350"/>
            </a:p>
          </p:txBody>
        </p:sp>
        <p:sp>
          <p:nvSpPr>
            <p:cNvPr id="25" name="object 25"/>
            <p:cNvSpPr/>
            <p:nvPr/>
          </p:nvSpPr>
          <p:spPr>
            <a:xfrm>
              <a:off x="1569719" y="3320796"/>
              <a:ext cx="10357485" cy="2801620"/>
            </a:xfrm>
            <a:custGeom>
              <a:avLst/>
              <a:gdLst/>
              <a:ahLst/>
              <a:cxnLst/>
              <a:rect l="l" t="t" r="r" b="b"/>
              <a:pathLst>
                <a:path w="10357485" h="2801620">
                  <a:moveTo>
                    <a:pt x="0" y="2801111"/>
                  </a:moveTo>
                  <a:lnTo>
                    <a:pt x="10357104" y="2801111"/>
                  </a:lnTo>
                  <a:lnTo>
                    <a:pt x="10357104" y="0"/>
                  </a:lnTo>
                  <a:lnTo>
                    <a:pt x="0" y="0"/>
                  </a:lnTo>
                  <a:lnTo>
                    <a:pt x="0" y="2801111"/>
                  </a:lnTo>
                  <a:close/>
                </a:path>
              </a:pathLst>
            </a:custGeom>
            <a:ln w="9143">
              <a:solidFill>
                <a:srgbClr val="000000"/>
              </a:solidFill>
            </a:ln>
          </p:spPr>
          <p:txBody>
            <a:bodyPr wrap="square" lIns="0" tIns="0" rIns="0" bIns="0" rtlCol="0"/>
            <a:lstStyle/>
            <a:p>
              <a:endParaRPr sz="1350"/>
            </a:p>
          </p:txBody>
        </p:sp>
        <p:sp>
          <p:nvSpPr>
            <p:cNvPr id="26" name="object 26"/>
            <p:cNvSpPr/>
            <p:nvPr/>
          </p:nvSpPr>
          <p:spPr>
            <a:xfrm>
              <a:off x="6096761" y="3565271"/>
              <a:ext cx="2223135" cy="134620"/>
            </a:xfrm>
            <a:custGeom>
              <a:avLst/>
              <a:gdLst/>
              <a:ahLst/>
              <a:cxnLst/>
              <a:rect l="l" t="t" r="r" b="b"/>
              <a:pathLst>
                <a:path w="2223134" h="134620">
                  <a:moveTo>
                    <a:pt x="2165222" y="67182"/>
                  </a:moveTo>
                  <a:lnTo>
                    <a:pt x="2099691" y="105409"/>
                  </a:lnTo>
                  <a:lnTo>
                    <a:pt x="2092706" y="109346"/>
                  </a:lnTo>
                  <a:lnTo>
                    <a:pt x="2090419" y="118236"/>
                  </a:lnTo>
                  <a:lnTo>
                    <a:pt x="2094484" y="125094"/>
                  </a:lnTo>
                  <a:lnTo>
                    <a:pt x="2098547" y="132079"/>
                  </a:lnTo>
                  <a:lnTo>
                    <a:pt x="2107311" y="134365"/>
                  </a:lnTo>
                  <a:lnTo>
                    <a:pt x="2197776" y="81660"/>
                  </a:lnTo>
                  <a:lnTo>
                    <a:pt x="2193797" y="81660"/>
                  </a:lnTo>
                  <a:lnTo>
                    <a:pt x="2193797" y="79628"/>
                  </a:lnTo>
                  <a:lnTo>
                    <a:pt x="2186559" y="79628"/>
                  </a:lnTo>
                  <a:lnTo>
                    <a:pt x="2165222" y="67182"/>
                  </a:lnTo>
                  <a:close/>
                </a:path>
                <a:path w="2223134" h="134620">
                  <a:moveTo>
                    <a:pt x="2140403" y="52704"/>
                  </a:moveTo>
                  <a:lnTo>
                    <a:pt x="0" y="52704"/>
                  </a:lnTo>
                  <a:lnTo>
                    <a:pt x="0" y="81660"/>
                  </a:lnTo>
                  <a:lnTo>
                    <a:pt x="2140403" y="81660"/>
                  </a:lnTo>
                  <a:lnTo>
                    <a:pt x="2165222" y="67182"/>
                  </a:lnTo>
                  <a:lnTo>
                    <a:pt x="2140403" y="52704"/>
                  </a:lnTo>
                  <a:close/>
                </a:path>
                <a:path w="2223134" h="134620">
                  <a:moveTo>
                    <a:pt x="2197778" y="52704"/>
                  </a:moveTo>
                  <a:lnTo>
                    <a:pt x="2193797" y="52704"/>
                  </a:lnTo>
                  <a:lnTo>
                    <a:pt x="2193797" y="81660"/>
                  </a:lnTo>
                  <a:lnTo>
                    <a:pt x="2197776" y="81660"/>
                  </a:lnTo>
                  <a:lnTo>
                    <a:pt x="2222627" y="67182"/>
                  </a:lnTo>
                  <a:lnTo>
                    <a:pt x="2197778" y="52704"/>
                  </a:lnTo>
                  <a:close/>
                </a:path>
                <a:path w="2223134" h="134620">
                  <a:moveTo>
                    <a:pt x="2186559" y="54736"/>
                  </a:moveTo>
                  <a:lnTo>
                    <a:pt x="2165222" y="67182"/>
                  </a:lnTo>
                  <a:lnTo>
                    <a:pt x="2186559" y="79628"/>
                  </a:lnTo>
                  <a:lnTo>
                    <a:pt x="2186559" y="54736"/>
                  </a:lnTo>
                  <a:close/>
                </a:path>
                <a:path w="2223134" h="134620">
                  <a:moveTo>
                    <a:pt x="2193797" y="54736"/>
                  </a:moveTo>
                  <a:lnTo>
                    <a:pt x="2186559" y="54736"/>
                  </a:lnTo>
                  <a:lnTo>
                    <a:pt x="2186559" y="79628"/>
                  </a:lnTo>
                  <a:lnTo>
                    <a:pt x="2193797" y="79628"/>
                  </a:lnTo>
                  <a:lnTo>
                    <a:pt x="2193797" y="54736"/>
                  </a:lnTo>
                  <a:close/>
                </a:path>
                <a:path w="2223134" h="134620">
                  <a:moveTo>
                    <a:pt x="2107311" y="0"/>
                  </a:moveTo>
                  <a:lnTo>
                    <a:pt x="2098547" y="2286"/>
                  </a:lnTo>
                  <a:lnTo>
                    <a:pt x="2094484" y="9270"/>
                  </a:lnTo>
                  <a:lnTo>
                    <a:pt x="2090419" y="16128"/>
                  </a:lnTo>
                  <a:lnTo>
                    <a:pt x="2092706" y="25018"/>
                  </a:lnTo>
                  <a:lnTo>
                    <a:pt x="2099691" y="28955"/>
                  </a:lnTo>
                  <a:lnTo>
                    <a:pt x="2165222" y="67182"/>
                  </a:lnTo>
                  <a:lnTo>
                    <a:pt x="2186559" y="54736"/>
                  </a:lnTo>
                  <a:lnTo>
                    <a:pt x="2193797" y="54736"/>
                  </a:lnTo>
                  <a:lnTo>
                    <a:pt x="2193797" y="52704"/>
                  </a:lnTo>
                  <a:lnTo>
                    <a:pt x="2197778" y="52704"/>
                  </a:lnTo>
                  <a:lnTo>
                    <a:pt x="2107311" y="0"/>
                  </a:lnTo>
                  <a:close/>
                </a:path>
              </a:pathLst>
            </a:custGeom>
            <a:solidFill>
              <a:srgbClr val="0000FF"/>
            </a:solidFill>
          </p:spPr>
          <p:txBody>
            <a:bodyPr wrap="square" lIns="0" tIns="0" rIns="0" bIns="0" rtlCol="0"/>
            <a:lstStyle/>
            <a:p>
              <a:endParaRPr sz="1350"/>
            </a:p>
          </p:txBody>
        </p:sp>
        <p:sp>
          <p:nvSpPr>
            <p:cNvPr id="27" name="object 27"/>
            <p:cNvSpPr/>
            <p:nvPr/>
          </p:nvSpPr>
          <p:spPr>
            <a:xfrm>
              <a:off x="6642354" y="3845686"/>
              <a:ext cx="1854200" cy="721995"/>
            </a:xfrm>
            <a:custGeom>
              <a:avLst/>
              <a:gdLst/>
              <a:ahLst/>
              <a:cxnLst/>
              <a:rect l="l" t="t" r="r" b="b"/>
              <a:pathLst>
                <a:path w="1854200" h="721995">
                  <a:moveTo>
                    <a:pt x="762127" y="67195"/>
                  </a:moveTo>
                  <a:lnTo>
                    <a:pt x="737273" y="52705"/>
                  </a:lnTo>
                  <a:lnTo>
                    <a:pt x="646811" y="0"/>
                  </a:lnTo>
                  <a:lnTo>
                    <a:pt x="638048" y="2286"/>
                  </a:lnTo>
                  <a:lnTo>
                    <a:pt x="633984" y="9271"/>
                  </a:lnTo>
                  <a:lnTo>
                    <a:pt x="629920" y="16129"/>
                  </a:lnTo>
                  <a:lnTo>
                    <a:pt x="632206" y="25019"/>
                  </a:lnTo>
                  <a:lnTo>
                    <a:pt x="639191" y="28956"/>
                  </a:lnTo>
                  <a:lnTo>
                    <a:pt x="679881" y="52705"/>
                  </a:lnTo>
                  <a:lnTo>
                    <a:pt x="0" y="52705"/>
                  </a:lnTo>
                  <a:lnTo>
                    <a:pt x="0" y="81661"/>
                  </a:lnTo>
                  <a:lnTo>
                    <a:pt x="679894" y="81661"/>
                  </a:lnTo>
                  <a:lnTo>
                    <a:pt x="704723" y="67195"/>
                  </a:lnTo>
                  <a:lnTo>
                    <a:pt x="639191" y="105410"/>
                  </a:lnTo>
                  <a:lnTo>
                    <a:pt x="632206" y="109347"/>
                  </a:lnTo>
                  <a:lnTo>
                    <a:pt x="629920" y="118237"/>
                  </a:lnTo>
                  <a:lnTo>
                    <a:pt x="633984" y="125095"/>
                  </a:lnTo>
                  <a:lnTo>
                    <a:pt x="638048" y="132080"/>
                  </a:lnTo>
                  <a:lnTo>
                    <a:pt x="646811" y="134366"/>
                  </a:lnTo>
                  <a:lnTo>
                    <a:pt x="737273" y="81661"/>
                  </a:lnTo>
                  <a:lnTo>
                    <a:pt x="762127" y="67195"/>
                  </a:lnTo>
                  <a:close/>
                </a:path>
                <a:path w="1854200" h="721995">
                  <a:moveTo>
                    <a:pt x="1853692" y="638175"/>
                  </a:moveTo>
                  <a:lnTo>
                    <a:pt x="1712468" y="552831"/>
                  </a:lnTo>
                  <a:lnTo>
                    <a:pt x="1705343" y="550278"/>
                  </a:lnTo>
                  <a:lnTo>
                    <a:pt x="1698040" y="550646"/>
                  </a:lnTo>
                  <a:lnTo>
                    <a:pt x="1691424" y="553732"/>
                  </a:lnTo>
                  <a:lnTo>
                    <a:pt x="1686306" y="559308"/>
                  </a:lnTo>
                  <a:lnTo>
                    <a:pt x="1683740" y="566432"/>
                  </a:lnTo>
                  <a:lnTo>
                    <a:pt x="1684108" y="573722"/>
                  </a:lnTo>
                  <a:lnTo>
                    <a:pt x="1687195" y="580351"/>
                  </a:lnTo>
                  <a:lnTo>
                    <a:pt x="1692783" y="585470"/>
                  </a:lnTo>
                  <a:lnTo>
                    <a:pt x="1745627" y="617410"/>
                  </a:lnTo>
                  <a:lnTo>
                    <a:pt x="204470" y="593725"/>
                  </a:lnTo>
                  <a:lnTo>
                    <a:pt x="203962" y="631825"/>
                  </a:lnTo>
                  <a:lnTo>
                    <a:pt x="1745297" y="655510"/>
                  </a:lnTo>
                  <a:lnTo>
                    <a:pt x="1691259" y="685927"/>
                  </a:lnTo>
                  <a:lnTo>
                    <a:pt x="1685531" y="690841"/>
                  </a:lnTo>
                  <a:lnTo>
                    <a:pt x="1682254" y="697357"/>
                  </a:lnTo>
                  <a:lnTo>
                    <a:pt x="1681657" y="704646"/>
                  </a:lnTo>
                  <a:lnTo>
                    <a:pt x="1684020" y="711835"/>
                  </a:lnTo>
                  <a:lnTo>
                    <a:pt x="1688922" y="717562"/>
                  </a:lnTo>
                  <a:lnTo>
                    <a:pt x="1695450" y="720839"/>
                  </a:lnTo>
                  <a:lnTo>
                    <a:pt x="1702727" y="721436"/>
                  </a:lnTo>
                  <a:lnTo>
                    <a:pt x="1709928" y="719074"/>
                  </a:lnTo>
                  <a:lnTo>
                    <a:pt x="1820964" y="656590"/>
                  </a:lnTo>
                  <a:lnTo>
                    <a:pt x="1853692" y="638175"/>
                  </a:lnTo>
                  <a:close/>
                </a:path>
              </a:pathLst>
            </a:custGeom>
            <a:solidFill>
              <a:srgbClr val="C00000"/>
            </a:solidFill>
          </p:spPr>
          <p:txBody>
            <a:bodyPr wrap="square" lIns="0" tIns="0" rIns="0" bIns="0" rtlCol="0"/>
            <a:lstStyle/>
            <a:p>
              <a:endParaRPr sz="1350"/>
            </a:p>
          </p:txBody>
        </p:sp>
        <p:sp>
          <p:nvSpPr>
            <p:cNvPr id="28" name="object 28"/>
            <p:cNvSpPr/>
            <p:nvPr/>
          </p:nvSpPr>
          <p:spPr>
            <a:xfrm>
              <a:off x="5956554" y="5263134"/>
              <a:ext cx="2095500" cy="26034"/>
            </a:xfrm>
            <a:custGeom>
              <a:avLst/>
              <a:gdLst/>
              <a:ahLst/>
              <a:cxnLst/>
              <a:rect l="l" t="t" r="r" b="b"/>
              <a:pathLst>
                <a:path w="2095500" h="26035">
                  <a:moveTo>
                    <a:pt x="0" y="25908"/>
                  </a:moveTo>
                  <a:lnTo>
                    <a:pt x="2095500" y="25908"/>
                  </a:lnTo>
                  <a:lnTo>
                    <a:pt x="2095500" y="0"/>
                  </a:lnTo>
                  <a:lnTo>
                    <a:pt x="0" y="0"/>
                  </a:lnTo>
                  <a:lnTo>
                    <a:pt x="0" y="25908"/>
                  </a:lnTo>
                  <a:close/>
                </a:path>
              </a:pathLst>
            </a:custGeom>
            <a:ln w="25908">
              <a:solidFill>
                <a:srgbClr val="C00000"/>
              </a:solidFill>
            </a:ln>
          </p:spPr>
          <p:txBody>
            <a:bodyPr wrap="square" lIns="0" tIns="0" rIns="0" bIns="0" rtlCol="0"/>
            <a:lstStyle/>
            <a:p>
              <a:endParaRPr sz="1350"/>
            </a:p>
          </p:txBody>
        </p:sp>
        <p:sp>
          <p:nvSpPr>
            <p:cNvPr id="29" name="object 29"/>
            <p:cNvSpPr/>
            <p:nvPr/>
          </p:nvSpPr>
          <p:spPr>
            <a:xfrm>
              <a:off x="2984753" y="3912869"/>
              <a:ext cx="2413000" cy="0"/>
            </a:xfrm>
            <a:custGeom>
              <a:avLst/>
              <a:gdLst/>
              <a:ahLst/>
              <a:cxnLst/>
              <a:rect l="l" t="t" r="r" b="b"/>
              <a:pathLst>
                <a:path w="2413000">
                  <a:moveTo>
                    <a:pt x="0" y="0"/>
                  </a:moveTo>
                  <a:lnTo>
                    <a:pt x="2412999" y="0"/>
                  </a:lnTo>
                </a:path>
              </a:pathLst>
            </a:custGeom>
            <a:ln w="38100">
              <a:solidFill>
                <a:srgbClr val="0000FF"/>
              </a:solidFill>
            </a:ln>
          </p:spPr>
          <p:txBody>
            <a:bodyPr wrap="square" lIns="0" tIns="0" rIns="0" bIns="0" rtlCol="0"/>
            <a:lstStyle/>
            <a:p>
              <a:endParaRPr sz="1350"/>
            </a:p>
          </p:txBody>
        </p:sp>
        <p:sp>
          <p:nvSpPr>
            <p:cNvPr id="30" name="object 30"/>
            <p:cNvSpPr/>
            <p:nvPr/>
          </p:nvSpPr>
          <p:spPr>
            <a:xfrm>
              <a:off x="10680953" y="3899154"/>
              <a:ext cx="558800" cy="0"/>
            </a:xfrm>
            <a:custGeom>
              <a:avLst/>
              <a:gdLst/>
              <a:ahLst/>
              <a:cxnLst/>
              <a:rect l="l" t="t" r="r" b="b"/>
              <a:pathLst>
                <a:path w="558800">
                  <a:moveTo>
                    <a:pt x="0" y="0"/>
                  </a:moveTo>
                  <a:lnTo>
                    <a:pt x="558800" y="0"/>
                  </a:lnTo>
                </a:path>
              </a:pathLst>
            </a:custGeom>
            <a:ln w="38100">
              <a:solidFill>
                <a:srgbClr val="C00000"/>
              </a:solidFill>
            </a:ln>
          </p:spPr>
          <p:txBody>
            <a:bodyPr wrap="square" lIns="0" tIns="0" rIns="0" bIns="0" rtlCol="0"/>
            <a:lstStyle/>
            <a:p>
              <a:endParaRPr sz="1350"/>
            </a:p>
          </p:txBody>
        </p:sp>
        <p:sp>
          <p:nvSpPr>
            <p:cNvPr id="31" name="object 31"/>
            <p:cNvSpPr/>
            <p:nvPr/>
          </p:nvSpPr>
          <p:spPr>
            <a:xfrm>
              <a:off x="6793229" y="5542025"/>
              <a:ext cx="2095500" cy="26034"/>
            </a:xfrm>
            <a:custGeom>
              <a:avLst/>
              <a:gdLst/>
              <a:ahLst/>
              <a:cxnLst/>
              <a:rect l="l" t="t" r="r" b="b"/>
              <a:pathLst>
                <a:path w="2095500" h="26035">
                  <a:moveTo>
                    <a:pt x="0" y="25908"/>
                  </a:moveTo>
                  <a:lnTo>
                    <a:pt x="2095500" y="25908"/>
                  </a:lnTo>
                  <a:lnTo>
                    <a:pt x="2095500" y="0"/>
                  </a:lnTo>
                  <a:lnTo>
                    <a:pt x="0" y="0"/>
                  </a:lnTo>
                  <a:lnTo>
                    <a:pt x="0" y="25908"/>
                  </a:lnTo>
                  <a:close/>
                </a:path>
              </a:pathLst>
            </a:custGeom>
            <a:ln w="25908">
              <a:solidFill>
                <a:srgbClr val="C00000"/>
              </a:solidFill>
            </a:ln>
          </p:spPr>
          <p:txBody>
            <a:bodyPr wrap="square" lIns="0" tIns="0" rIns="0" bIns="0" rtlCol="0"/>
            <a:lstStyle/>
            <a:p>
              <a:endParaRPr sz="1350"/>
            </a:p>
          </p:txBody>
        </p:sp>
        <p:sp>
          <p:nvSpPr>
            <p:cNvPr id="32" name="object 32"/>
            <p:cNvSpPr/>
            <p:nvPr/>
          </p:nvSpPr>
          <p:spPr>
            <a:xfrm>
              <a:off x="6096761" y="6079998"/>
              <a:ext cx="1308100" cy="0"/>
            </a:xfrm>
            <a:custGeom>
              <a:avLst/>
              <a:gdLst/>
              <a:ahLst/>
              <a:cxnLst/>
              <a:rect l="l" t="t" r="r" b="b"/>
              <a:pathLst>
                <a:path w="1308100">
                  <a:moveTo>
                    <a:pt x="0" y="0"/>
                  </a:moveTo>
                  <a:lnTo>
                    <a:pt x="1308099" y="0"/>
                  </a:lnTo>
                </a:path>
              </a:pathLst>
            </a:custGeom>
            <a:ln w="38100">
              <a:solidFill>
                <a:srgbClr val="C00000"/>
              </a:solidFill>
            </a:ln>
          </p:spPr>
          <p:txBody>
            <a:bodyPr wrap="square" lIns="0" tIns="0" rIns="0" bIns="0" rtlCol="0"/>
            <a:lstStyle/>
            <a:p>
              <a:endParaRPr sz="1350"/>
            </a:p>
          </p:txBody>
        </p:sp>
        <p:sp>
          <p:nvSpPr>
            <p:cNvPr id="33" name="object 33"/>
            <p:cNvSpPr/>
            <p:nvPr/>
          </p:nvSpPr>
          <p:spPr>
            <a:xfrm>
              <a:off x="3175252" y="603121"/>
              <a:ext cx="521335" cy="45720"/>
            </a:xfrm>
            <a:custGeom>
              <a:avLst/>
              <a:gdLst/>
              <a:ahLst/>
              <a:cxnLst/>
              <a:rect l="l" t="t" r="r" b="b"/>
              <a:pathLst>
                <a:path w="521335" h="45720">
                  <a:moveTo>
                    <a:pt x="521207" y="0"/>
                  </a:moveTo>
                  <a:lnTo>
                    <a:pt x="0" y="0"/>
                  </a:lnTo>
                  <a:lnTo>
                    <a:pt x="0" y="45720"/>
                  </a:lnTo>
                  <a:lnTo>
                    <a:pt x="521207" y="45720"/>
                  </a:lnTo>
                  <a:lnTo>
                    <a:pt x="521207" y="0"/>
                  </a:lnTo>
                  <a:close/>
                </a:path>
              </a:pathLst>
            </a:custGeom>
            <a:solidFill>
              <a:srgbClr val="C00000"/>
            </a:solidFill>
          </p:spPr>
          <p:txBody>
            <a:bodyPr wrap="square" lIns="0" tIns="0" rIns="0" bIns="0" rtlCol="0"/>
            <a:lstStyle/>
            <a:p>
              <a:endParaRPr sz="1350" dirty="0"/>
            </a:p>
          </p:txBody>
        </p:sp>
        <p:sp>
          <p:nvSpPr>
            <p:cNvPr id="34" name="object 34"/>
            <p:cNvSpPr/>
            <p:nvPr/>
          </p:nvSpPr>
          <p:spPr>
            <a:xfrm>
              <a:off x="3175252" y="598970"/>
              <a:ext cx="521335" cy="45720"/>
            </a:xfrm>
            <a:custGeom>
              <a:avLst/>
              <a:gdLst/>
              <a:ahLst/>
              <a:cxnLst/>
              <a:rect l="l" t="t" r="r" b="b"/>
              <a:pathLst>
                <a:path w="521335" h="45720">
                  <a:moveTo>
                    <a:pt x="0" y="45720"/>
                  </a:moveTo>
                  <a:lnTo>
                    <a:pt x="521207" y="45720"/>
                  </a:lnTo>
                  <a:lnTo>
                    <a:pt x="521207" y="0"/>
                  </a:lnTo>
                  <a:lnTo>
                    <a:pt x="0" y="0"/>
                  </a:lnTo>
                  <a:lnTo>
                    <a:pt x="0" y="45720"/>
                  </a:lnTo>
                  <a:close/>
                </a:path>
              </a:pathLst>
            </a:custGeom>
            <a:ln w="25908">
              <a:solidFill>
                <a:srgbClr val="C00000"/>
              </a:solidFill>
            </a:ln>
          </p:spPr>
          <p:txBody>
            <a:bodyPr wrap="square" lIns="0" tIns="0" rIns="0" bIns="0" rtlCol="0"/>
            <a:lstStyle/>
            <a:p>
              <a:endParaRPr sz="1350"/>
            </a:p>
          </p:txBody>
        </p:sp>
      </p:grpSp>
      <p:sp>
        <p:nvSpPr>
          <p:cNvPr id="36" name="Rettangolo 35">
            <a:extLst>
              <a:ext uri="{FF2B5EF4-FFF2-40B4-BE49-F238E27FC236}">
                <a16:creationId xmlns:a16="http://schemas.microsoft.com/office/drawing/2014/main" id="{8B2AC118-1647-4310-A64F-078248AD4E04}"/>
              </a:ext>
            </a:extLst>
          </p:cNvPr>
          <p:cNvSpPr/>
          <p:nvPr/>
        </p:nvSpPr>
        <p:spPr>
          <a:xfrm>
            <a:off x="65953" y="37356"/>
            <a:ext cx="9054657" cy="1015663"/>
          </a:xfrm>
          <a:prstGeom prst="rect">
            <a:avLst/>
          </a:prstGeom>
          <a:solidFill>
            <a:schemeClr val="accent1">
              <a:lumMod val="20000"/>
              <a:lumOff val="80000"/>
            </a:schemeClr>
          </a:solidFill>
          <a:ln w="38100">
            <a:solidFill>
              <a:srgbClr val="00B050"/>
            </a:solidFill>
          </a:ln>
        </p:spPr>
        <p:txBody>
          <a:bodyPr wrap="square">
            <a:spAutoFit/>
          </a:bodyPr>
          <a:lstStyle/>
          <a:p>
            <a:pPr marL="12700" algn="just">
              <a:spcAft>
                <a:spcPts val="540"/>
              </a:spcAft>
            </a:pPr>
            <a:r>
              <a:rPr lang="it-IT" sz="1200" dirty="0">
                <a:solidFill>
                  <a:srgbClr val="000000"/>
                </a:solidFill>
                <a:effectLst/>
                <a:latin typeface="Microsoft Sans Serif" panose="020B0604020202020204" pitchFamily="34" charset="0"/>
                <a:ea typeface="Microsoft Sans Serif" panose="020B0604020202020204" pitchFamily="34" charset="0"/>
              </a:rPr>
              <a:t>A partire dalle premesse concettuali di </a:t>
            </a:r>
            <a:r>
              <a:rPr lang="it-IT" sz="1200" b="1" dirty="0" err="1">
                <a:solidFill>
                  <a:srgbClr val="000000"/>
                </a:solidFill>
                <a:effectLst/>
                <a:latin typeface="Microsoft Sans Serif" panose="020B0604020202020204" pitchFamily="34" charset="0"/>
                <a:ea typeface="Microsoft Sans Serif" panose="020B0604020202020204" pitchFamily="34" charset="0"/>
              </a:rPr>
              <a:t>Garrod</a:t>
            </a:r>
            <a:r>
              <a:rPr lang="it-IT" sz="1200" b="1" dirty="0">
                <a:solidFill>
                  <a:srgbClr val="000000"/>
                </a:solidFill>
                <a:effectLst/>
                <a:latin typeface="Microsoft Sans Serif" panose="020B0604020202020204" pitchFamily="34" charset="0"/>
                <a:ea typeface="Microsoft Sans Serif" panose="020B0604020202020204" pitchFamily="34" charset="0"/>
              </a:rPr>
              <a:t>, </a:t>
            </a:r>
            <a:r>
              <a:rPr lang="it-IT" sz="1200" dirty="0">
                <a:solidFill>
                  <a:srgbClr val="000000"/>
                </a:solidFill>
                <a:effectLst/>
                <a:latin typeface="Microsoft Sans Serif" panose="020B0604020202020204" pitchFamily="34" charset="0"/>
                <a:ea typeface="Microsoft Sans Serif" panose="020B0604020202020204" pitchFamily="34" charset="0"/>
              </a:rPr>
              <a:t>che già nel 1902 parlava di </a:t>
            </a:r>
            <a:r>
              <a:rPr lang="it-IT" sz="1200" b="1" dirty="0">
                <a:solidFill>
                  <a:srgbClr val="C00000"/>
                </a:solidFill>
                <a:effectLst/>
                <a:latin typeface="Microsoft Sans Serif" panose="020B0604020202020204" pitchFamily="34" charset="0"/>
                <a:ea typeface="Microsoft Sans Serif" panose="020B0604020202020204" pitchFamily="34" charset="0"/>
              </a:rPr>
              <a:t>“individualità chimica </a:t>
            </a:r>
            <a:r>
              <a:rPr lang="it-IT" sz="1200" dirty="0">
                <a:solidFill>
                  <a:srgbClr val="000000"/>
                </a:solidFill>
                <a:effectLst/>
                <a:latin typeface="Microsoft Sans Serif" panose="020B0604020202020204" pitchFamily="34" charset="0"/>
                <a:ea typeface="Microsoft Sans Serif" panose="020B0604020202020204" pitchFamily="34" charset="0"/>
              </a:rPr>
              <a:t>”, e di </a:t>
            </a:r>
            <a:r>
              <a:rPr lang="it-IT" sz="1200" b="1" dirty="0" err="1">
                <a:solidFill>
                  <a:srgbClr val="000000"/>
                </a:solidFill>
                <a:effectLst/>
                <a:latin typeface="Microsoft Sans Serif" panose="020B0604020202020204" pitchFamily="34" charset="0"/>
                <a:ea typeface="Microsoft Sans Serif" panose="020B0604020202020204" pitchFamily="34" charset="0"/>
              </a:rPr>
              <a:t>Burnet</a:t>
            </a:r>
            <a:r>
              <a:rPr lang="it-IT" sz="1200" b="1" dirty="0">
                <a:solidFill>
                  <a:srgbClr val="000000"/>
                </a:solidFill>
                <a:effectLst/>
                <a:latin typeface="Microsoft Sans Serif" panose="020B0604020202020204" pitchFamily="34" charset="0"/>
                <a:ea typeface="Microsoft Sans Serif" panose="020B0604020202020204" pitchFamily="34" charset="0"/>
              </a:rPr>
              <a:t> (</a:t>
            </a:r>
            <a:r>
              <a:rPr lang="it-IT" sz="1200" dirty="0">
                <a:solidFill>
                  <a:srgbClr val="000000"/>
                </a:solidFill>
                <a:effectLst/>
                <a:latin typeface="Microsoft Sans Serif" panose="020B0604020202020204" pitchFamily="34" charset="0"/>
                <a:ea typeface="Microsoft Sans Serif" panose="020B0604020202020204" pitchFamily="34" charset="0"/>
              </a:rPr>
              <a:t>1949), che definì con il termine </a:t>
            </a:r>
            <a:r>
              <a:rPr lang="it-IT" sz="1200" b="1" dirty="0">
                <a:solidFill>
                  <a:srgbClr val="C00000"/>
                </a:solidFill>
                <a:effectLst/>
                <a:latin typeface="Microsoft Sans Serif" panose="020B0604020202020204" pitchFamily="34" charset="0"/>
                <a:ea typeface="Microsoft Sans Serif" panose="020B0604020202020204" pitchFamily="34" charset="0"/>
              </a:rPr>
              <a:t>self </a:t>
            </a:r>
            <a:r>
              <a:rPr lang="it-IT" sz="1200" dirty="0">
                <a:solidFill>
                  <a:srgbClr val="000000"/>
                </a:solidFill>
                <a:effectLst/>
                <a:latin typeface="Microsoft Sans Serif" panose="020B0604020202020204" pitchFamily="34" charset="0"/>
                <a:ea typeface="Microsoft Sans Serif" panose="020B0604020202020204" pitchFamily="34" charset="0"/>
              </a:rPr>
              <a:t>le strutture antigeniche molecolari del singolo individuo (in contrasto con </a:t>
            </a:r>
            <a:r>
              <a:rPr lang="it-IT" sz="1200" dirty="0" err="1">
                <a:solidFill>
                  <a:srgbClr val="000000"/>
                </a:solidFill>
                <a:latin typeface="Microsoft Sans Serif" panose="020B0604020202020204" pitchFamily="34" charset="0"/>
                <a:ea typeface="Microsoft Sans Serif" panose="020B0604020202020204" pitchFamily="34" charset="0"/>
              </a:rPr>
              <a:t>l</a:t>
            </a:r>
            <a:r>
              <a:rPr lang="it-IT" sz="1200" dirty="0" err="1">
                <a:solidFill>
                  <a:srgbClr val="000000"/>
                </a:solidFill>
                <a:effectLst/>
                <a:latin typeface="Microsoft Sans Serif" panose="020B0604020202020204" pitchFamily="34" charset="0"/>
                <a:ea typeface="Microsoft Sans Serif" panose="020B0604020202020204" pitchFamily="34" charset="0"/>
              </a:rPr>
              <a:t>“Altro</a:t>
            </a:r>
            <a:r>
              <a:rPr lang="it-IT" sz="1200" dirty="0">
                <a:solidFill>
                  <a:srgbClr val="000000"/>
                </a:solidFill>
                <a:effectLst/>
                <a:latin typeface="Microsoft Sans Serif" panose="020B0604020202020204" pitchFamily="34" charset="0"/>
                <a:ea typeface="Microsoft Sans Serif" panose="020B0604020202020204" pitchFamily="34" charset="0"/>
              </a:rPr>
              <a:t>” antigenico: il non-self), </a:t>
            </a:r>
            <a:r>
              <a:rPr lang="it-IT" sz="1200" dirty="0">
                <a:solidFill>
                  <a:srgbClr val="000000"/>
                </a:solidFill>
                <a:effectLst/>
                <a:highlight>
                  <a:srgbClr val="FFFF00"/>
                </a:highlight>
                <a:latin typeface="Microsoft Sans Serif" panose="020B0604020202020204" pitchFamily="34" charset="0"/>
                <a:ea typeface="Microsoft Sans Serif" panose="020B0604020202020204" pitchFamily="34" charset="0"/>
              </a:rPr>
              <a:t>l’importanza degli antigeni HLA e del loro straordinario polimorfismo è stata universalmente riconosciuta</a:t>
            </a:r>
            <a:r>
              <a:rPr lang="it-IT" sz="1200" dirty="0">
                <a:solidFill>
                  <a:srgbClr val="000000"/>
                </a:solidFill>
                <a:effectLst/>
                <a:latin typeface="Microsoft Sans Serif" panose="020B0604020202020204" pitchFamily="34" charset="0"/>
                <a:ea typeface="Microsoft Sans Serif" panose="020B0604020202020204" pitchFamily="34" charset="0"/>
              </a:rPr>
              <a:t>. La Me­dicina dei Trapianti ha messo drammaticamente in risalto, nell’ambito della conoscenza di sé che l’uomo ha sviluppato, </a:t>
            </a:r>
            <a:r>
              <a:rPr lang="it-IT" sz="1200" b="1" u="sng" dirty="0">
                <a:solidFill>
                  <a:srgbClr val="000000"/>
                </a:solidFill>
                <a:effectLst/>
                <a:latin typeface="Microsoft Sans Serif" panose="020B0604020202020204" pitchFamily="34" charset="0"/>
                <a:ea typeface="Microsoft Sans Serif" panose="020B0604020202020204" pitchFamily="34" charset="0"/>
              </a:rPr>
              <a:t>la caratteristica della sua “unicità bio-molecolare.”</a:t>
            </a:r>
            <a:endParaRPr lang="it-IT" sz="1200" dirty="0">
              <a:effectLst/>
              <a:latin typeface="Times New Roman" panose="02020603050405020304" pitchFamily="18" charset="0"/>
              <a:ea typeface="Times New Roman" panose="02020603050405020304" pitchFamily="18" charset="0"/>
            </a:endParaRPr>
          </a:p>
        </p:txBody>
      </p:sp>
      <p:sp>
        <p:nvSpPr>
          <p:cNvPr id="38" name="Rettangolo 37">
            <a:extLst>
              <a:ext uri="{FF2B5EF4-FFF2-40B4-BE49-F238E27FC236}">
                <a16:creationId xmlns:a16="http://schemas.microsoft.com/office/drawing/2014/main" id="{FB21E34F-7B91-4BE0-A016-099FA0475AD6}"/>
              </a:ext>
            </a:extLst>
          </p:cNvPr>
          <p:cNvSpPr/>
          <p:nvPr/>
        </p:nvSpPr>
        <p:spPr>
          <a:xfrm>
            <a:off x="30954" y="6081980"/>
            <a:ext cx="9054657" cy="738664"/>
          </a:xfrm>
          <a:prstGeom prst="rect">
            <a:avLst/>
          </a:prstGeom>
          <a:solidFill>
            <a:schemeClr val="accent1">
              <a:lumMod val="20000"/>
              <a:lumOff val="80000"/>
            </a:schemeClr>
          </a:solidFill>
          <a:ln w="38100">
            <a:solidFill>
              <a:srgbClr val="00B050"/>
            </a:solidFill>
          </a:ln>
        </p:spPr>
        <p:txBody>
          <a:bodyPr wrap="square">
            <a:spAutoFit/>
          </a:bodyPr>
          <a:lstStyle/>
          <a:p>
            <a:pPr marL="12700" algn="just">
              <a:spcAft>
                <a:spcPts val="540"/>
              </a:spcAft>
            </a:pPr>
            <a:r>
              <a:rPr lang="it-IT" sz="1400" dirty="0">
                <a:solidFill>
                  <a:srgbClr val="000000"/>
                </a:solidFill>
                <a:effectLst/>
                <a:latin typeface="Microsoft Sans Serif" panose="020B0604020202020204" pitchFamily="34" charset="0"/>
                <a:ea typeface="Microsoft Sans Serif" panose="020B0604020202020204" pitchFamily="34" charset="0"/>
              </a:rPr>
              <a:t>Oggi ogni singolo uomo, avendo preso coscienza di avere </a:t>
            </a:r>
            <a:r>
              <a:rPr lang="it-IT" sz="1400" u="sng" dirty="0">
                <a:solidFill>
                  <a:srgbClr val="000000"/>
                </a:solidFill>
                <a:effectLst/>
                <a:latin typeface="Microsoft Sans Serif" panose="020B0604020202020204" pitchFamily="34" charset="0"/>
                <a:ea typeface="Microsoft Sans Serif" panose="020B0604020202020204" pitchFamily="34" charset="0"/>
              </a:rPr>
              <a:t>una individualità biologica (anche) antigenica-molecolare, unica e diversa</a:t>
            </a:r>
            <a:r>
              <a:rPr lang="it-IT" sz="1400" dirty="0">
                <a:solidFill>
                  <a:srgbClr val="000000"/>
                </a:solidFill>
                <a:effectLst/>
                <a:latin typeface="Microsoft Sans Serif" panose="020B0604020202020204" pitchFamily="34" charset="0"/>
                <a:ea typeface="Microsoft Sans Serif" panose="020B0604020202020204" pitchFamily="34" charset="0"/>
              </a:rPr>
              <a:t> da quella di tutti i suoi simili (con l’eccezione significativa dei gemelli monozigoti), può perfettamente considerarsi un vero e proprio </a:t>
            </a:r>
            <a:r>
              <a:rPr lang="it-IT" sz="1400" b="1" dirty="0">
                <a:solidFill>
                  <a:srgbClr val="000000"/>
                </a:solidFill>
                <a:effectLst/>
                <a:highlight>
                  <a:srgbClr val="FFFF00"/>
                </a:highlight>
                <a:latin typeface="Microsoft Sans Serif" panose="020B0604020202020204" pitchFamily="34" charset="0"/>
                <a:ea typeface="Microsoft Sans Serif" panose="020B0604020202020204" pitchFamily="34" charset="0"/>
              </a:rPr>
              <a:t>Io (</a:t>
            </a:r>
            <a:r>
              <a:rPr lang="it-IT" sz="1400" b="1" dirty="0" err="1">
                <a:solidFill>
                  <a:srgbClr val="000000"/>
                </a:solidFill>
                <a:effectLst/>
                <a:highlight>
                  <a:srgbClr val="FFFF00"/>
                </a:highlight>
                <a:latin typeface="Microsoft Sans Serif" panose="020B0604020202020204" pitchFamily="34" charset="0"/>
                <a:ea typeface="Microsoft Sans Serif" panose="020B0604020202020204" pitchFamily="34" charset="0"/>
              </a:rPr>
              <a:t>immuno</a:t>
            </a:r>
            <a:r>
              <a:rPr lang="it-IT" sz="1400" b="1" dirty="0">
                <a:solidFill>
                  <a:srgbClr val="000000"/>
                </a:solidFill>
                <a:effectLst/>
                <a:highlight>
                  <a:srgbClr val="FFFF00"/>
                </a:highlight>
                <a:latin typeface="Microsoft Sans Serif" panose="020B0604020202020204" pitchFamily="34" charset="0"/>
                <a:ea typeface="Microsoft Sans Serif" panose="020B0604020202020204" pitchFamily="34" charset="0"/>
              </a:rPr>
              <a:t>)-biologico</a:t>
            </a:r>
            <a:r>
              <a:rPr lang="it-IT" sz="1400" b="1" dirty="0">
                <a:solidFill>
                  <a:srgbClr val="000000"/>
                </a:solidFill>
                <a:effectLst/>
                <a:latin typeface="Microsoft Sans Serif" panose="020B0604020202020204" pitchFamily="34" charset="0"/>
                <a:ea typeface="Microsoft Sans Serif" panose="020B0604020202020204" pitchFamily="34" charset="0"/>
              </a:rPr>
              <a:t>.</a:t>
            </a:r>
            <a:endParaRPr lang="it-IT" sz="1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4661534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EFB4B7CB-0AB9-4741-9AA4-F8F6EEA95193}"/>
              </a:ext>
            </a:extLst>
          </p:cNvPr>
          <p:cNvSpPr txBox="1"/>
          <p:nvPr/>
        </p:nvSpPr>
        <p:spPr>
          <a:xfrm>
            <a:off x="16939" y="404664"/>
            <a:ext cx="7236295" cy="1526444"/>
          </a:xfrm>
          <a:prstGeom prst="rect">
            <a:avLst/>
          </a:prstGeom>
          <a:solidFill>
            <a:schemeClr val="accent6">
              <a:lumMod val="20000"/>
              <a:lumOff val="80000"/>
            </a:schemeClr>
          </a:solidFill>
          <a:ln w="57150">
            <a:solidFill>
              <a:srgbClr val="7030A0"/>
            </a:solidFill>
          </a:ln>
        </p:spPr>
        <p:txBody>
          <a:bodyPr wrap="square">
            <a:spAutoFit/>
          </a:bodyPr>
          <a:lstStyle/>
          <a:p>
            <a:pPr indent="190500" algn="just">
              <a:lnSpc>
                <a:spcPct val="105000"/>
              </a:lnSpc>
            </a:pPr>
            <a:r>
              <a:rPr lang="it-IT" dirty="0">
                <a:effectLst/>
                <a:latin typeface="Arial" panose="020B0604020202020204" pitchFamily="34" charset="0"/>
                <a:ea typeface="Times New Roman" panose="02020603050405020304" pitchFamily="18" charset="0"/>
                <a:cs typeface="Arial" panose="020B0604020202020204" pitchFamily="34" charset="0"/>
              </a:rPr>
              <a:t>Jean </a:t>
            </a:r>
            <a:r>
              <a:rPr lang="it-IT" dirty="0" err="1">
                <a:effectLst/>
                <a:latin typeface="Arial" panose="020B0604020202020204" pitchFamily="34" charset="0"/>
                <a:ea typeface="Times New Roman" panose="02020603050405020304" pitchFamily="18" charset="0"/>
                <a:cs typeface="Arial" panose="020B0604020202020204" pitchFamily="34" charset="0"/>
              </a:rPr>
              <a:t>Dausset</a:t>
            </a:r>
            <a:r>
              <a:rPr lang="it-IT" dirty="0">
                <a:effectLst/>
                <a:latin typeface="Arial" panose="020B0604020202020204" pitchFamily="34" charset="0"/>
                <a:ea typeface="Times New Roman" panose="02020603050405020304" pitchFamily="18" charset="0"/>
                <a:cs typeface="Arial" panose="020B0604020202020204" pitchFamily="34" charset="0"/>
              </a:rPr>
              <a:t>, premio Nobel 1980 per i suoi studi </a:t>
            </a:r>
            <a:r>
              <a:rPr lang="it-IT" sz="1800" dirty="0">
                <a:effectLst/>
                <a:latin typeface="Arial" panose="020B0604020202020204" pitchFamily="34" charset="0"/>
                <a:ea typeface="Times New Roman" panose="02020603050405020304" pitchFamily="18" charset="0"/>
                <a:cs typeface="Arial" panose="020B0604020202020204" pitchFamily="34" charset="0"/>
              </a:rPr>
              <a:t>loci estremamente polimorfici della regione HLA del cromosoma 6</a:t>
            </a:r>
            <a:r>
              <a:rPr lang="it-IT" dirty="0">
                <a:effectLst/>
                <a:latin typeface="Arial" panose="020B0604020202020204" pitchFamily="34" charset="0"/>
                <a:ea typeface="Times New Roman" panose="02020603050405020304" pitchFamily="18" charset="0"/>
                <a:cs typeface="Arial" panose="020B0604020202020204" pitchFamily="34" charset="0"/>
              </a:rPr>
              <a:t>, codificati, in tutti i vertebrati, dal Sistema MHC: </a:t>
            </a:r>
            <a:r>
              <a:rPr lang="it-IT"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lo </a:t>
            </a:r>
            <a:r>
              <a:rPr lang="it-IT" b="1" i="1" dirty="0">
                <a:solidFill>
                  <a:srgbClr val="C00000"/>
                </a:solidFill>
                <a:latin typeface="Arial" panose="020B0604020202020204" pitchFamily="34" charset="0"/>
                <a:ea typeface="Times New Roman" panose="02020603050405020304" pitchFamily="18" charset="0"/>
                <a:cs typeface="Arial" panose="020B0604020202020204" pitchFamily="34" charset="0"/>
              </a:rPr>
              <a:t>«</a:t>
            </a:r>
            <a:r>
              <a:rPr lang="it-IT" b="1" i="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zoccolo duro», </a:t>
            </a:r>
            <a:r>
              <a:rPr lang="it-IT" sz="1800"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il </a:t>
            </a:r>
            <a:r>
              <a:rPr lang="it-IT" sz="1800" b="1" i="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sancta sanctorum</a:t>
            </a:r>
            <a:r>
              <a:rPr lang="it-IT" b="1" i="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 </a:t>
            </a:r>
            <a:r>
              <a:rPr lang="it-IT" b="1" dirty="0">
                <a:solidFill>
                  <a:srgbClr val="C00000"/>
                </a:solidFill>
                <a:effectLst/>
                <a:latin typeface="Arial" panose="020B0604020202020204" pitchFamily="34" charset="0"/>
                <a:ea typeface="Georgia" panose="02040502050405020303" pitchFamily="18" charset="0"/>
                <a:cs typeface="Arial" panose="020B0604020202020204" pitchFamily="34" charset="0"/>
              </a:rPr>
              <a:t>della nostra individualità biologica, </a:t>
            </a:r>
            <a:r>
              <a:rPr lang="it-IT" b="1"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intesa come individualità essenzialmente immunogenetica.</a:t>
            </a:r>
          </a:p>
        </p:txBody>
      </p:sp>
      <p:pic>
        <p:nvPicPr>
          <p:cNvPr id="6" name="Immagine 5">
            <a:extLst>
              <a:ext uri="{FF2B5EF4-FFF2-40B4-BE49-F238E27FC236}">
                <a16:creationId xmlns:a16="http://schemas.microsoft.com/office/drawing/2014/main" id="{7B61F567-2489-492A-B69D-A3CB97A7389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05155" y="73756"/>
            <a:ext cx="1738845" cy="2435882"/>
          </a:xfrm>
          <a:prstGeom prst="rect">
            <a:avLst/>
          </a:prstGeom>
        </p:spPr>
      </p:pic>
      <p:sp>
        <p:nvSpPr>
          <p:cNvPr id="12" name="CasellaDiTesto 11">
            <a:extLst>
              <a:ext uri="{FF2B5EF4-FFF2-40B4-BE49-F238E27FC236}">
                <a16:creationId xmlns:a16="http://schemas.microsoft.com/office/drawing/2014/main" id="{83D0B116-6218-4882-BF4E-C949D0701C42}"/>
              </a:ext>
            </a:extLst>
          </p:cNvPr>
          <p:cNvSpPr txBox="1"/>
          <p:nvPr/>
        </p:nvSpPr>
        <p:spPr>
          <a:xfrm>
            <a:off x="0" y="2493175"/>
            <a:ext cx="2987826" cy="4247317"/>
          </a:xfrm>
          <a:prstGeom prst="rect">
            <a:avLst/>
          </a:prstGeom>
          <a:solidFill>
            <a:srgbClr val="FFFF00"/>
          </a:solidFill>
          <a:ln w="57150">
            <a:solidFill>
              <a:srgbClr val="0070C0"/>
            </a:solidFill>
          </a:ln>
        </p:spPr>
        <p:txBody>
          <a:bodyPr wrap="square">
            <a:spAutoFit/>
          </a:bodyPr>
          <a:lstStyle/>
          <a:p>
            <a:r>
              <a:rPr lang="it-IT" sz="1800" dirty="0">
                <a:effectLst/>
                <a:latin typeface="Arial" panose="020B0604020202020204" pitchFamily="34" charset="0"/>
                <a:ea typeface="Times New Roman" panose="02020603050405020304" pitchFamily="18" charset="0"/>
                <a:cs typeface="Arial" panose="020B0604020202020204" pitchFamily="34" charset="0"/>
              </a:rPr>
              <a:t>L’individualità immunobiologica, si veniva così a configurare come il prodotto di una </a:t>
            </a:r>
            <a:r>
              <a:rPr lang="it-IT" sz="1800"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continua dinamica di </a:t>
            </a:r>
            <a:r>
              <a:rPr lang="it-IT" sz="1800" b="1" dirty="0">
                <a:solidFill>
                  <a:srgbClr val="C00000"/>
                </a:solidFill>
                <a:effectLst/>
                <a:latin typeface="Arial" panose="020B0604020202020204" pitchFamily="34" charset="0"/>
                <a:ea typeface="Georgia" panose="02040502050405020303" pitchFamily="18" charset="0"/>
                <a:cs typeface="Arial" panose="020B0604020202020204" pitchFamily="34" charset="0"/>
              </a:rPr>
              <a:t>auto-individuazione</a:t>
            </a:r>
            <a:r>
              <a:rPr lang="it-IT" sz="1800" b="1" dirty="0">
                <a:effectLst/>
                <a:latin typeface="Arial" panose="020B0604020202020204" pitchFamily="34" charset="0"/>
                <a:ea typeface="Georgia" panose="02040502050405020303" pitchFamily="18" charset="0"/>
                <a:cs typeface="Arial" panose="020B0604020202020204" pitchFamily="34" charset="0"/>
              </a:rPr>
              <a:t>, </a:t>
            </a:r>
            <a:r>
              <a:rPr lang="it-IT" sz="1800" u="sng" dirty="0">
                <a:effectLst/>
                <a:latin typeface="Arial" panose="020B0604020202020204" pitchFamily="34" charset="0"/>
                <a:ea typeface="Times New Roman" panose="02020603050405020304" pitchFamily="18" charset="0"/>
                <a:cs typeface="Arial" panose="020B0604020202020204" pitchFamily="34" charset="0"/>
              </a:rPr>
              <a:t>realizza­ta operativamente dai linfociti T</a:t>
            </a:r>
            <a:r>
              <a:rPr lang="it-IT" sz="1800" dirty="0">
                <a:effectLst/>
                <a:latin typeface="Arial" panose="020B0604020202020204" pitchFamily="34" charset="0"/>
                <a:ea typeface="Times New Roman" panose="02020603050405020304" pitchFamily="18" charset="0"/>
                <a:cs typeface="Arial" panose="020B0604020202020204" pitchFamily="34" charset="0"/>
              </a:rPr>
              <a:t>, che </a:t>
            </a:r>
            <a:r>
              <a:rPr lang="it-IT" sz="1800" b="1" dirty="0">
                <a:effectLst/>
                <a:latin typeface="Arial" panose="020B0604020202020204" pitchFamily="34" charset="0"/>
                <a:ea typeface="Times New Roman" panose="02020603050405020304" pitchFamily="18" charset="0"/>
                <a:cs typeface="Arial" panose="020B0604020202020204" pitchFamily="34" charset="0"/>
              </a:rPr>
              <a:t>hanno imparato a riconoscere come proprio </a:t>
            </a:r>
            <a:r>
              <a:rPr lang="it-IT" sz="1800" dirty="0">
                <a:effectLst/>
                <a:latin typeface="Arial" panose="020B0604020202020204" pitchFamily="34" charset="0"/>
                <a:ea typeface="Times New Roman" panose="02020603050405020304" pitchFamily="18" charset="0"/>
                <a:cs typeface="Arial" panose="020B0604020202020204" pitchFamily="34" charset="0"/>
              </a:rPr>
              <a:t>(durante la maturazione e differenziazione all’interno del timo) </a:t>
            </a:r>
            <a:r>
              <a:rPr lang="it-IT" sz="1800" b="1" dirty="0">
                <a:effectLst/>
                <a:latin typeface="Arial" panose="020B0604020202020204" pitchFamily="34" charset="0"/>
                <a:ea typeface="Times New Roman" panose="02020603050405020304" pitchFamily="18" charset="0"/>
                <a:cs typeface="Arial" panose="020B0604020202020204" pitchFamily="34" charset="0"/>
              </a:rPr>
              <a:t>il particolare genotipo HLA dell’individuo.</a:t>
            </a:r>
          </a:p>
        </p:txBody>
      </p:sp>
      <p:pic>
        <p:nvPicPr>
          <p:cNvPr id="7" name="Immagine 6">
            <a:extLst>
              <a:ext uri="{FF2B5EF4-FFF2-40B4-BE49-F238E27FC236}">
                <a16:creationId xmlns:a16="http://schemas.microsoft.com/office/drawing/2014/main" id="{7A89181E-6E4F-480E-A6C7-87E66710D8D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203848" y="2658560"/>
            <a:ext cx="5760640" cy="4173876"/>
          </a:xfrm>
          <a:prstGeom prst="rect">
            <a:avLst/>
          </a:prstGeom>
        </p:spPr>
      </p:pic>
    </p:spTree>
    <p:extLst>
      <p:ext uri="{BB962C8B-B14F-4D97-AF65-F5344CB8AC3E}">
        <p14:creationId xmlns:p14="http://schemas.microsoft.com/office/powerpoint/2010/main" val="544671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0" y="230776"/>
            <a:ext cx="4067945" cy="1200329"/>
          </a:xfrm>
          <a:prstGeom prst="rect">
            <a:avLst/>
          </a:prstGeom>
          <a:solidFill>
            <a:schemeClr val="accent2">
              <a:lumMod val="20000"/>
              <a:lumOff val="80000"/>
            </a:schemeClr>
          </a:solidFill>
          <a:ln w="38100">
            <a:solidFill>
              <a:srgbClr val="0070C0"/>
            </a:solidFill>
          </a:ln>
        </p:spPr>
        <p:txBody>
          <a:bodyPr wrap="square">
            <a:spAutoFit/>
          </a:bodyPr>
          <a:lstStyle/>
          <a:p>
            <a:pPr marL="12700" algn="just"/>
            <a:r>
              <a:rPr lang="it-IT" sz="24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MHC e HLA presentano </a:t>
            </a:r>
            <a:r>
              <a:rPr lang="it-IT" sz="24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due varianti principali: di I e II tipo</a:t>
            </a:r>
            <a:r>
              <a:rPr lang="it-IT" sz="2400"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t>
            </a:r>
            <a:endParaRPr lang="it-IT" sz="2400" dirty="0">
              <a:solidFill>
                <a:srgbClr val="C00000"/>
              </a:solidFill>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1279" y="3645024"/>
            <a:ext cx="6082890" cy="3170099"/>
          </a:xfrm>
          <a:prstGeom prst="rect">
            <a:avLst/>
          </a:prstGeom>
          <a:solidFill>
            <a:schemeClr val="accent4">
              <a:lumMod val="20000"/>
              <a:lumOff val="80000"/>
            </a:schemeClr>
          </a:solidFill>
          <a:ln w="38100">
            <a:solidFill>
              <a:srgbClr val="0070C0"/>
            </a:solidFill>
          </a:ln>
        </p:spPr>
        <p:txBody>
          <a:bodyPr wrap="square">
            <a:spAutoFit/>
          </a:bodyPr>
          <a:lstStyle/>
          <a:p>
            <a:pPr algn="just"/>
            <a:r>
              <a:rPr lang="it-IT" sz="2000" b="1" dirty="0">
                <a:solidFill>
                  <a:srgbClr val="C00000"/>
                </a:solidFill>
                <a:effectLst/>
                <a:latin typeface="Arial" panose="020B0604020202020204" pitchFamily="34" charset="0"/>
                <a:ea typeface="Times New Roman" panose="02020603050405020304" pitchFamily="18" charset="0"/>
              </a:rPr>
              <a:t>HLA di secondo tipo (HLA-II)</a:t>
            </a:r>
            <a:r>
              <a:rPr lang="it-IT" sz="2000" dirty="0">
                <a:effectLst/>
                <a:latin typeface="Arial" panose="020B0604020202020204" pitchFamily="34" charset="0"/>
                <a:ea typeface="Times New Roman" panose="02020603050405020304" pitchFamily="18" charset="0"/>
              </a:rPr>
              <a:t>, invece, viene esibito </a:t>
            </a:r>
            <a:r>
              <a:rPr lang="it-IT" sz="2000" b="1" dirty="0">
                <a:effectLst/>
                <a:latin typeface="Arial" panose="020B0604020202020204" pitchFamily="34" charset="0"/>
                <a:ea typeface="Times New Roman" panose="02020603050405020304" pitchFamily="18" charset="0"/>
              </a:rPr>
              <a:t>limitatamente e solo</a:t>
            </a:r>
            <a:r>
              <a:rPr lang="it-IT" sz="2000" dirty="0">
                <a:effectLst/>
                <a:latin typeface="Arial" panose="020B0604020202020204" pitchFamily="34" charset="0"/>
                <a:ea typeface="Times New Roman" panose="02020603050405020304" pitchFamily="18" charset="0"/>
              </a:rPr>
              <a:t> </a:t>
            </a:r>
            <a:r>
              <a:rPr lang="it-IT" sz="2000" b="1" dirty="0">
                <a:effectLst/>
                <a:latin typeface="Arial" panose="020B0604020202020204" pitchFamily="34" charset="0"/>
                <a:ea typeface="Times New Roman" panose="02020603050405020304" pitchFamily="18" charset="0"/>
              </a:rPr>
              <a:t>su alcune cellule immunitarie</a:t>
            </a:r>
            <a:r>
              <a:rPr lang="it-IT" sz="2000" dirty="0">
                <a:effectLst/>
                <a:latin typeface="Arial" panose="020B0604020202020204" pitchFamily="34" charset="0"/>
                <a:ea typeface="Times New Roman" panose="02020603050405020304" pitchFamily="18" charset="0"/>
              </a:rPr>
              <a:t>: </a:t>
            </a:r>
            <a:r>
              <a:rPr lang="it-IT" sz="2000" b="1" u="sng" dirty="0">
                <a:effectLst/>
                <a:latin typeface="Arial" panose="020B0604020202020204" pitchFamily="34" charset="0"/>
                <a:ea typeface="Times New Roman" panose="02020603050405020304" pitchFamily="18" charset="0"/>
              </a:rPr>
              <a:t>linfociti B, macrofagi e dendritiche</a:t>
            </a:r>
            <a:r>
              <a:rPr lang="it-IT" sz="2000" dirty="0">
                <a:effectLst/>
                <a:latin typeface="Arial" panose="020B0604020202020204" pitchFamily="34" charset="0"/>
                <a:ea typeface="Times New Roman" panose="02020603050405020304" pitchFamily="18" charset="0"/>
              </a:rPr>
              <a:t>, anche se, nelle infiammazioni, il ventaglio delle cellule in grado di esprimere HLA-II può espandersi e quindi incrementare l'attivazione immunitaria.</a:t>
            </a:r>
            <a:endParaRPr lang="it-IT" sz="2000" dirty="0">
              <a:effectLst/>
              <a:latin typeface="Times New Roman" panose="02020603050405020304" pitchFamily="18" charset="0"/>
              <a:ea typeface="Times New Roman" panose="02020603050405020304" pitchFamily="18" charset="0"/>
            </a:endParaRPr>
          </a:p>
          <a:p>
            <a:pPr algn="just"/>
            <a:r>
              <a:rPr lang="it-IT" sz="2000" dirty="0">
                <a:effectLst/>
                <a:latin typeface="Arial" panose="020B0604020202020204" pitchFamily="34" charset="0"/>
                <a:ea typeface="Times New Roman" panose="02020603050405020304" pitchFamily="18" charset="0"/>
              </a:rPr>
              <a:t>Questo complesse serve a riconoscere e mostrare materiale </a:t>
            </a:r>
            <a:r>
              <a:rPr lang="it-IT" sz="2000" b="1" dirty="0">
                <a:solidFill>
                  <a:srgbClr val="C00000"/>
                </a:solidFill>
                <a:effectLst/>
                <a:latin typeface="Arial" panose="020B0604020202020204" pitchFamily="34" charset="0"/>
                <a:ea typeface="Times New Roman" panose="02020603050405020304" pitchFamily="18" charset="0"/>
              </a:rPr>
              <a:t>esogeno</a:t>
            </a:r>
            <a:r>
              <a:rPr lang="it-IT" sz="2000" dirty="0">
                <a:effectLst/>
                <a:latin typeface="Arial" panose="020B0604020202020204" pitchFamily="34" charset="0"/>
                <a:ea typeface="Times New Roman" panose="02020603050405020304" pitchFamily="18" charset="0"/>
              </a:rPr>
              <a:t>: batteri extracel­lulari, virus che non vengono riconosciuti come parte integrante della cellula e in genere proteine extra­cellulari.</a:t>
            </a:r>
            <a:endParaRPr lang="it-IT" sz="2000" dirty="0">
              <a:effectLst/>
              <a:latin typeface="Times New Roman" panose="02020603050405020304" pitchFamily="18" charset="0"/>
              <a:ea typeface="Times New Roman" panose="02020603050405020304" pitchFamily="18" charset="0"/>
            </a:endParaRPr>
          </a:p>
        </p:txBody>
      </p:sp>
      <p:pic>
        <p:nvPicPr>
          <p:cNvPr id="2" name="Immagine 1">
            <a:extLst>
              <a:ext uri="{FF2B5EF4-FFF2-40B4-BE49-F238E27FC236}">
                <a16:creationId xmlns:a16="http://schemas.microsoft.com/office/drawing/2014/main" id="{C7B74425-93C1-4EC6-BE9F-2C94FD15D9FF}"/>
              </a:ext>
            </a:extLst>
          </p:cNvPr>
          <p:cNvPicPr>
            <a:picLocks noChangeAspect="1"/>
          </p:cNvPicPr>
          <p:nvPr/>
        </p:nvPicPr>
        <p:blipFill>
          <a:blip r:embed="rId2"/>
          <a:stretch>
            <a:fillRect/>
          </a:stretch>
        </p:blipFill>
        <p:spPr>
          <a:xfrm>
            <a:off x="4160007" y="-4792"/>
            <a:ext cx="4952234" cy="1595720"/>
          </a:xfrm>
          <a:prstGeom prst="rect">
            <a:avLst/>
          </a:prstGeom>
        </p:spPr>
      </p:pic>
      <p:pic>
        <p:nvPicPr>
          <p:cNvPr id="4" name="Immagine 3">
            <a:extLst>
              <a:ext uri="{FF2B5EF4-FFF2-40B4-BE49-F238E27FC236}">
                <a16:creationId xmlns:a16="http://schemas.microsoft.com/office/drawing/2014/main" id="{5ED374A6-D46E-4A84-AF00-BBFD8372CF6E}"/>
              </a:ext>
            </a:extLst>
          </p:cNvPr>
          <p:cNvPicPr>
            <a:picLocks noChangeAspect="1"/>
          </p:cNvPicPr>
          <p:nvPr/>
        </p:nvPicPr>
        <p:blipFill>
          <a:blip r:embed="rId3"/>
          <a:stretch>
            <a:fillRect/>
          </a:stretch>
        </p:blipFill>
        <p:spPr>
          <a:xfrm>
            <a:off x="6084169" y="3645024"/>
            <a:ext cx="3051944" cy="3148612"/>
          </a:xfrm>
          <a:prstGeom prst="rect">
            <a:avLst/>
          </a:prstGeom>
        </p:spPr>
      </p:pic>
      <p:sp>
        <p:nvSpPr>
          <p:cNvPr id="6" name="Rettangolo 5">
            <a:extLst>
              <a:ext uri="{FF2B5EF4-FFF2-40B4-BE49-F238E27FC236}">
                <a16:creationId xmlns:a16="http://schemas.microsoft.com/office/drawing/2014/main" id="{E133ABAB-A6D2-40E5-ADC3-186FCF196671}"/>
              </a:ext>
            </a:extLst>
          </p:cNvPr>
          <p:cNvSpPr/>
          <p:nvPr/>
        </p:nvSpPr>
        <p:spPr>
          <a:xfrm>
            <a:off x="31759" y="1556792"/>
            <a:ext cx="9123680" cy="1938992"/>
          </a:xfrm>
          <a:prstGeom prst="rect">
            <a:avLst/>
          </a:prstGeom>
          <a:solidFill>
            <a:schemeClr val="accent1">
              <a:lumMod val="20000"/>
              <a:lumOff val="80000"/>
            </a:schemeClr>
          </a:solidFill>
          <a:ln w="38100">
            <a:solidFill>
              <a:srgbClr val="00B050"/>
            </a:solidFill>
          </a:ln>
        </p:spPr>
        <p:txBody>
          <a:bodyPr wrap="square">
            <a:spAutoFit/>
          </a:bodyPr>
          <a:lstStyle/>
          <a:p>
            <a:pPr marL="12700" algn="just">
              <a:spcAft>
                <a:spcPts val="540"/>
              </a:spcAft>
            </a:pP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 sostanza, </a:t>
            </a:r>
            <a:r>
              <a:rPr lang="it-IT"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tutte le cellule </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esibiscono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HLA di I tipo (HLA-I)</a:t>
            </a:r>
            <a:r>
              <a:rPr lang="it-IT" sz="2000"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serve a esporre in superficie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molecole, interne alla cellula</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alle quali il complesso si connette. I linfociti T che individuano HLA-I sono fondamentalmente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 citotossici (CD8+)</a:t>
            </a:r>
            <a:r>
              <a:rPr lang="it-IT" sz="2000"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perché loro, una volta identificati antigeni estranei o strani, hanno la prerogativa di distruggere cellule infettate da parassiti intracellulari o cellule neoplastiche.</a:t>
            </a:r>
            <a:endParaRPr lang="it-IT"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0439477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077218"/>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sz="1600" dirty="0">
                <a:effectLst/>
                <a:latin typeface="Arial" panose="020B0604020202020204" pitchFamily="34" charset="0"/>
                <a:ea typeface="Times New Roman" panose="02020603050405020304" pitchFamily="18" charset="0"/>
              </a:rPr>
              <a:t>I linfociti che si ancorano a HLA-II sono del </a:t>
            </a:r>
            <a:r>
              <a:rPr lang="it-IT" sz="1600" b="1" dirty="0">
                <a:effectLst/>
                <a:latin typeface="Arial" panose="020B0604020202020204" pitchFamily="34" charset="0"/>
                <a:ea typeface="Times New Roman" panose="02020603050405020304" pitchFamily="18" charset="0"/>
              </a:rPr>
              <a:t>tipo </a:t>
            </a:r>
            <a:r>
              <a:rPr lang="it-IT" sz="1600" b="1" dirty="0" err="1">
                <a:solidFill>
                  <a:srgbClr val="C00000"/>
                </a:solidFill>
                <a:effectLst/>
                <a:latin typeface="Arial" panose="020B0604020202020204" pitchFamily="34" charset="0"/>
                <a:ea typeface="Times New Roman" panose="02020603050405020304" pitchFamily="18" charset="0"/>
              </a:rPr>
              <a:t>helper</a:t>
            </a:r>
            <a:r>
              <a:rPr lang="it-IT" sz="1600" b="1" dirty="0">
                <a:solidFill>
                  <a:srgbClr val="C00000"/>
                </a:solidFill>
                <a:effectLst/>
                <a:latin typeface="Arial" panose="020B0604020202020204" pitchFamily="34" charset="0"/>
                <a:ea typeface="Times New Roman" panose="02020603050405020304" pitchFamily="18" charset="0"/>
              </a:rPr>
              <a:t> (</a:t>
            </a:r>
            <a:r>
              <a:rPr lang="it-IT" sz="1600" b="1" dirty="0" err="1">
                <a:solidFill>
                  <a:srgbClr val="C00000"/>
                </a:solidFill>
                <a:effectLst/>
                <a:latin typeface="Arial" panose="020B0604020202020204" pitchFamily="34" charset="0"/>
                <a:ea typeface="Times New Roman" panose="02020603050405020304" pitchFamily="18" charset="0"/>
              </a:rPr>
              <a:t>Th</a:t>
            </a:r>
            <a:r>
              <a:rPr lang="it-IT" sz="1600" b="1" dirty="0">
                <a:solidFill>
                  <a:srgbClr val="C00000"/>
                </a:solidFill>
                <a:effectLst/>
                <a:latin typeface="Arial" panose="020B0604020202020204" pitchFamily="34" charset="0"/>
                <a:ea typeface="Times New Roman" panose="02020603050405020304" pitchFamily="18" charset="0"/>
              </a:rPr>
              <a:t>) CD4+</a:t>
            </a:r>
            <a:r>
              <a:rPr lang="it-IT" sz="1600" dirty="0">
                <a:solidFill>
                  <a:srgbClr val="C00000"/>
                </a:solidFill>
                <a:effectLst/>
                <a:latin typeface="Arial" panose="020B0604020202020204" pitchFamily="34" charset="0"/>
                <a:ea typeface="Times New Roman" panose="02020603050405020304" pitchFamily="18" charset="0"/>
              </a:rPr>
              <a:t>, </a:t>
            </a:r>
            <a:r>
              <a:rPr lang="it-IT" sz="1600" dirty="0">
                <a:effectLst/>
                <a:latin typeface="Arial" panose="020B0604020202020204" pitchFamily="34" charset="0"/>
                <a:ea typeface="Times New Roman" panose="02020603050405020304" pitchFamily="18" charset="0"/>
              </a:rPr>
              <a:t>poiché </a:t>
            </a:r>
            <a:r>
              <a:rPr lang="it-IT" sz="1600" b="1" u="sng" dirty="0">
                <a:effectLst/>
                <a:latin typeface="Arial" panose="020B0604020202020204" pitchFamily="34" charset="0"/>
                <a:ea typeface="Times New Roman" panose="02020603050405020304" pitchFamily="18" charset="0"/>
              </a:rPr>
              <a:t>modulano una risposta confacente all'antigene</a:t>
            </a:r>
            <a:r>
              <a:rPr lang="it-IT" sz="1600" dirty="0">
                <a:effectLst/>
                <a:latin typeface="Arial" panose="020B0604020202020204" pitchFamily="34" charset="0"/>
                <a:ea typeface="Times New Roman" panose="02020603050405020304" pitchFamily="18" charset="0"/>
              </a:rPr>
              <a:t>, che è di tipo extracellulare, stimolando i linfociti B a produrre anticorpi che disattiveranno batteri, virus non ancora accantonati nelle cellule, contrassegnando proteine che verranno fagocitate dai macrofagi.</a:t>
            </a:r>
            <a:endParaRPr lang="it-IT" sz="1600" dirty="0"/>
          </a:p>
        </p:txBody>
      </p:sp>
      <p:pic>
        <p:nvPicPr>
          <p:cNvPr id="4" name="Immagine 3">
            <a:extLst>
              <a:ext uri="{FF2B5EF4-FFF2-40B4-BE49-F238E27FC236}">
                <a16:creationId xmlns:a16="http://schemas.microsoft.com/office/drawing/2014/main" id="{B166A0E2-8CF3-41C9-9420-C4EFC51A600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4234" y="1628800"/>
            <a:ext cx="6329764" cy="4608512"/>
          </a:xfrm>
          <a:prstGeom prst="rect">
            <a:avLst/>
          </a:prstGeom>
        </p:spPr>
      </p:pic>
      <p:sp>
        <p:nvSpPr>
          <p:cNvPr id="9" name="CasellaDiTesto 8">
            <a:extLst>
              <a:ext uri="{FF2B5EF4-FFF2-40B4-BE49-F238E27FC236}">
                <a16:creationId xmlns:a16="http://schemas.microsoft.com/office/drawing/2014/main" id="{9E5A3EB2-FF1C-471F-A8BC-1523BFCA8424}"/>
              </a:ext>
            </a:extLst>
          </p:cNvPr>
          <p:cNvSpPr txBox="1"/>
          <p:nvPr/>
        </p:nvSpPr>
        <p:spPr>
          <a:xfrm>
            <a:off x="-1" y="3515771"/>
            <a:ext cx="2915817" cy="3293209"/>
          </a:xfrm>
          <a:prstGeom prst="rect">
            <a:avLst/>
          </a:prstGeom>
          <a:noFill/>
        </p:spPr>
        <p:txBody>
          <a:bodyPr wrap="square">
            <a:spAutoFit/>
          </a:bodyPr>
          <a:lstStyle/>
          <a:p>
            <a:r>
              <a:rPr lang="en-US" sz="1600" dirty="0">
                <a:effectLst/>
                <a:latin typeface="Arial" panose="020B0604020202020204" pitchFamily="34" charset="0"/>
                <a:ea typeface="Times New Roman" panose="02020603050405020304" pitchFamily="18" charset="0"/>
              </a:rPr>
              <a:t>Il 16 </a:t>
            </a:r>
            <a:r>
              <a:rPr lang="en-US" sz="1600" dirty="0" err="1">
                <a:effectLst/>
                <a:latin typeface="Arial" panose="020B0604020202020204" pitchFamily="34" charset="0"/>
                <a:ea typeface="Times New Roman" panose="02020603050405020304" pitchFamily="18" charset="0"/>
              </a:rPr>
              <a:t>dicembre</a:t>
            </a:r>
            <a:r>
              <a:rPr lang="en-US" sz="1600" dirty="0">
                <a:effectLst/>
                <a:latin typeface="Arial" panose="020B0604020202020204" pitchFamily="34" charset="0"/>
                <a:ea typeface="Times New Roman" panose="02020603050405020304" pitchFamily="18" charset="0"/>
              </a:rPr>
              <a:t> 1998 Steven Marsh, </a:t>
            </a:r>
            <a:r>
              <a:rPr lang="en-US" sz="1600" dirty="0" err="1">
                <a:effectLst/>
                <a:latin typeface="Arial" panose="020B0604020202020204" pitchFamily="34" charset="0"/>
                <a:ea typeface="Times New Roman" panose="02020603050405020304" pitchFamily="18" charset="0"/>
              </a:rPr>
              <a:t>immunogenetista</a:t>
            </a:r>
            <a:r>
              <a:rPr lang="en-US" sz="1600" dirty="0">
                <a:effectLst/>
                <a:latin typeface="Arial" panose="020B0604020202020204" pitchFamily="34" charset="0"/>
                <a:ea typeface="Times New Roman" panose="02020603050405020304" pitchFamily="18" charset="0"/>
              </a:rPr>
              <a:t> </a:t>
            </a:r>
            <a:r>
              <a:rPr lang="en-US" sz="1600" dirty="0" err="1">
                <a:effectLst/>
                <a:latin typeface="Arial" panose="020B0604020202020204" pitchFamily="34" charset="0"/>
                <a:ea typeface="Times New Roman" panose="02020603050405020304" pitchFamily="18" charset="0"/>
              </a:rPr>
              <a:t>britannico</a:t>
            </a:r>
            <a:r>
              <a:rPr lang="en-US" sz="1600" dirty="0">
                <a:effectLst/>
                <a:latin typeface="Arial" panose="020B0604020202020204" pitchFamily="34" charset="0"/>
                <a:ea typeface="Times New Roman" panose="02020603050405020304" pitchFamily="18" charset="0"/>
              </a:rPr>
              <a:t> e leader </a:t>
            </a:r>
            <a:r>
              <a:rPr lang="en-US" sz="1600" dirty="0" err="1">
                <a:effectLst/>
                <a:latin typeface="Arial" panose="020B0604020202020204" pitchFamily="34" charset="0"/>
                <a:ea typeface="Times New Roman" panose="02020603050405020304" pitchFamily="18" charset="0"/>
              </a:rPr>
              <a:t>nel</a:t>
            </a:r>
            <a:r>
              <a:rPr lang="en-US" sz="1600" dirty="0">
                <a:effectLst/>
                <a:latin typeface="Arial" panose="020B0604020202020204" pitchFamily="34" charset="0"/>
                <a:ea typeface="Times New Roman" panose="02020603050405020304" pitchFamily="18" charset="0"/>
              </a:rPr>
              <a:t> campo </a:t>
            </a:r>
            <a:r>
              <a:rPr lang="en-US" sz="1600" dirty="0" err="1">
                <a:effectLst/>
                <a:latin typeface="Arial" panose="020B0604020202020204" pitchFamily="34" charset="0"/>
                <a:ea typeface="Times New Roman" panose="02020603050405020304" pitchFamily="18" charset="0"/>
              </a:rPr>
              <a:t>dell'istocompatibilità</a:t>
            </a:r>
            <a:r>
              <a:rPr lang="en-US" sz="1600" dirty="0">
                <a:effectLst/>
                <a:latin typeface="Arial" panose="020B0604020202020204" pitchFamily="34" charset="0"/>
                <a:ea typeface="Times New Roman" panose="02020603050405020304" pitchFamily="18" charset="0"/>
              </a:rPr>
              <a:t> e </a:t>
            </a:r>
            <a:r>
              <a:rPr lang="en-US" sz="1600" dirty="0" err="1">
                <a:effectLst/>
                <a:latin typeface="Arial" panose="020B0604020202020204" pitchFamily="34" charset="0"/>
                <a:ea typeface="Times New Roman" panose="02020603050405020304" pitchFamily="18" charset="0"/>
              </a:rPr>
              <a:t>dell'immunogenetica</a:t>
            </a:r>
            <a:r>
              <a:rPr lang="en-US" sz="1600" dirty="0">
                <a:effectLst/>
                <a:latin typeface="Arial" panose="020B0604020202020204" pitchFamily="34" charset="0"/>
                <a:ea typeface="Times New Roman" panose="02020603050405020304" pitchFamily="18" charset="0"/>
              </a:rPr>
              <a:t>, </a:t>
            </a:r>
            <a:r>
              <a:rPr lang="en-US" sz="1600" dirty="0" err="1">
                <a:effectLst/>
                <a:latin typeface="Arial" panose="020B0604020202020204" pitchFamily="34" charset="0"/>
                <a:ea typeface="Times New Roman" panose="02020603050405020304" pitchFamily="18" charset="0"/>
              </a:rPr>
              <a:t>comunicò</a:t>
            </a:r>
            <a:r>
              <a:rPr lang="en-US" sz="1600" dirty="0">
                <a:effectLst/>
                <a:latin typeface="Arial" panose="020B0604020202020204" pitchFamily="34" charset="0"/>
                <a:ea typeface="Times New Roman" panose="02020603050405020304" pitchFamily="18" charset="0"/>
              </a:rPr>
              <a:t> </a:t>
            </a:r>
            <a:r>
              <a:rPr lang="en-US" sz="1600" b="1" dirty="0">
                <a:effectLst/>
                <a:latin typeface="Arial" panose="020B0604020202020204" pitchFamily="34" charset="0"/>
                <a:ea typeface="Times New Roman" panose="02020603050405020304" pitchFamily="18" charset="0"/>
              </a:rPr>
              <a:t>la </a:t>
            </a:r>
            <a:r>
              <a:rPr lang="en-US" sz="1600" b="1" dirty="0" err="1">
                <a:effectLst/>
                <a:latin typeface="Arial" panose="020B0604020202020204" pitchFamily="34" charset="0"/>
                <a:ea typeface="Times New Roman" panose="02020603050405020304" pitchFamily="18" charset="0"/>
              </a:rPr>
              <a:t>nascita</a:t>
            </a:r>
            <a:r>
              <a:rPr lang="en-US" sz="1600" b="1" dirty="0">
                <a:effectLst/>
                <a:latin typeface="Arial" panose="020B0604020202020204" pitchFamily="34" charset="0"/>
                <a:ea typeface="Times New Roman" panose="02020603050405020304" pitchFamily="18" charset="0"/>
              </a:rPr>
              <a:t> di un database </a:t>
            </a:r>
            <a:r>
              <a:rPr lang="en-US" sz="1600" b="1" dirty="0" err="1">
                <a:effectLst/>
                <a:latin typeface="Arial" panose="020B0604020202020204" pitchFamily="34" charset="0"/>
                <a:ea typeface="Times New Roman" panose="02020603050405020304" pitchFamily="18" charset="0"/>
              </a:rPr>
              <a:t>internazionale</a:t>
            </a:r>
            <a:r>
              <a:rPr lang="en-US" sz="1600" b="1" dirty="0">
                <a:effectLst/>
                <a:latin typeface="Arial" panose="020B0604020202020204" pitchFamily="34" charset="0"/>
                <a:ea typeface="Times New Roman" panose="02020603050405020304" pitchFamily="18" charset="0"/>
              </a:rPr>
              <a:t> </a:t>
            </a:r>
            <a:r>
              <a:rPr lang="en-US" sz="1600" b="1" dirty="0" err="1">
                <a:effectLst/>
                <a:latin typeface="Arial" panose="020B0604020202020204" pitchFamily="34" charset="0"/>
                <a:ea typeface="Times New Roman" panose="02020603050405020304" pitchFamily="18" charset="0"/>
              </a:rPr>
              <a:t>nel</a:t>
            </a:r>
            <a:r>
              <a:rPr lang="en-US" sz="1600" b="1" dirty="0">
                <a:effectLst/>
                <a:latin typeface="Arial" panose="020B0604020202020204" pitchFamily="34" charset="0"/>
                <a:ea typeface="Times New Roman" panose="02020603050405020304" pitchFamily="18" charset="0"/>
              </a:rPr>
              <a:t> quale </a:t>
            </a:r>
            <a:r>
              <a:rPr lang="en-US" sz="1600" b="1" dirty="0" err="1">
                <a:effectLst/>
                <a:latin typeface="Arial" panose="020B0604020202020204" pitchFamily="34" charset="0"/>
                <a:ea typeface="Times New Roman" panose="02020603050405020304" pitchFamily="18" charset="0"/>
              </a:rPr>
              <a:t>venivano</a:t>
            </a:r>
            <a:r>
              <a:rPr lang="en-US" sz="1600" b="1" dirty="0">
                <a:effectLst/>
                <a:latin typeface="Arial" panose="020B0604020202020204" pitchFamily="34" charset="0"/>
                <a:ea typeface="Times New Roman" panose="02020603050405020304" pitchFamily="18" charset="0"/>
              </a:rPr>
              <a:t> </a:t>
            </a:r>
            <a:r>
              <a:rPr lang="en-US" sz="1600" b="1" dirty="0" err="1">
                <a:effectLst/>
                <a:latin typeface="Arial" panose="020B0604020202020204" pitchFamily="34" charset="0"/>
                <a:ea typeface="Times New Roman" panose="02020603050405020304" pitchFamily="18" charset="0"/>
              </a:rPr>
              <a:t>raccolti</a:t>
            </a:r>
            <a:r>
              <a:rPr lang="en-US" sz="1600" b="1" dirty="0">
                <a:effectLst/>
                <a:latin typeface="Arial" panose="020B0604020202020204" pitchFamily="34" charset="0"/>
                <a:ea typeface="Times New Roman" panose="02020603050405020304" pitchFamily="18" charset="0"/>
              </a:rPr>
              <a:t> una </a:t>
            </a:r>
            <a:r>
              <a:rPr lang="en-US" sz="1600" b="1" dirty="0" err="1">
                <a:effectLst/>
                <a:latin typeface="Arial" panose="020B0604020202020204" pitchFamily="34" charset="0"/>
                <a:ea typeface="Times New Roman" panose="02020603050405020304" pitchFamily="18" charset="0"/>
              </a:rPr>
              <a:t>serie</a:t>
            </a:r>
            <a:r>
              <a:rPr lang="en-US" sz="1600" b="1" dirty="0">
                <a:effectLst/>
                <a:latin typeface="Arial" panose="020B0604020202020204" pitchFamily="34" charset="0"/>
                <a:ea typeface="Times New Roman" panose="02020603050405020304" pitchFamily="18" charset="0"/>
              </a:rPr>
              <a:t> di </a:t>
            </a:r>
            <a:r>
              <a:rPr lang="en-US" sz="1600" b="1" dirty="0" err="1">
                <a:effectLst/>
                <a:latin typeface="Arial" panose="020B0604020202020204" pitchFamily="34" charset="0"/>
                <a:ea typeface="Times New Roman" panose="02020603050405020304" pitchFamily="18" charset="0"/>
              </a:rPr>
              <a:t>dati</a:t>
            </a:r>
            <a:r>
              <a:rPr lang="en-US" sz="1600" b="1" dirty="0">
                <a:effectLst/>
                <a:latin typeface="Arial" panose="020B0604020202020204" pitchFamily="34" charset="0"/>
                <a:ea typeface="Times New Roman" panose="02020603050405020304" pitchFamily="18" charset="0"/>
              </a:rPr>
              <a:t> </a:t>
            </a:r>
            <a:r>
              <a:rPr lang="en-US" sz="1600" b="1" dirty="0" err="1">
                <a:effectLst/>
                <a:latin typeface="Arial" panose="020B0604020202020204" pitchFamily="34" charset="0"/>
                <a:ea typeface="Times New Roman" panose="02020603050405020304" pitchFamily="18" charset="0"/>
              </a:rPr>
              <a:t>immunogenetici</a:t>
            </a:r>
            <a:r>
              <a:rPr lang="en-US" sz="1600" b="1" dirty="0">
                <a:effectLst/>
                <a:latin typeface="Arial" panose="020B0604020202020204" pitchFamily="34" charset="0"/>
                <a:ea typeface="Times New Roman" panose="02020603050405020304" pitchFamily="18" charset="0"/>
              </a:rPr>
              <a:t> HLA</a:t>
            </a:r>
            <a:r>
              <a:rPr lang="en-US" sz="1600" dirty="0">
                <a:effectLst/>
                <a:latin typeface="Arial" panose="020B0604020202020204" pitchFamily="34" charset="0"/>
                <a:ea typeface="Times New Roman" panose="02020603050405020304" pitchFamily="18" charset="0"/>
              </a:rPr>
              <a:t>, </a:t>
            </a:r>
            <a:r>
              <a:rPr lang="en-US" sz="1600" dirty="0" err="1">
                <a:effectLst/>
                <a:latin typeface="Arial" panose="020B0604020202020204" pitchFamily="34" charset="0"/>
                <a:ea typeface="Times New Roman" panose="02020603050405020304" pitchFamily="18" charset="0"/>
              </a:rPr>
              <a:t>che</a:t>
            </a:r>
            <a:r>
              <a:rPr lang="en-US" sz="1600" dirty="0">
                <a:effectLst/>
                <a:latin typeface="Arial" panose="020B0604020202020204" pitchFamily="34" charset="0"/>
                <a:ea typeface="Times New Roman" panose="02020603050405020304" pitchFamily="18" charset="0"/>
              </a:rPr>
              <a:t> era </a:t>
            </a:r>
            <a:r>
              <a:rPr lang="en-US" sz="1600" dirty="0" err="1">
                <a:effectLst/>
                <a:latin typeface="Arial" panose="020B0604020202020204" pitchFamily="34" charset="0"/>
                <a:ea typeface="Times New Roman" panose="02020603050405020304" pitchFamily="18" charset="0"/>
              </a:rPr>
              <a:t>possibile</a:t>
            </a:r>
            <a:r>
              <a:rPr lang="en-US" sz="1600" dirty="0">
                <a:effectLst/>
                <a:latin typeface="Arial" panose="020B0604020202020204" pitchFamily="34" charset="0"/>
                <a:ea typeface="Times New Roman" panose="02020603050405020304" pitchFamily="18" charset="0"/>
              </a:rPr>
              <a:t> </a:t>
            </a:r>
            <a:r>
              <a:rPr lang="en-US" sz="1600" dirty="0" err="1">
                <a:effectLst/>
                <a:latin typeface="Arial" panose="020B0604020202020204" pitchFamily="34" charset="0"/>
                <a:ea typeface="Times New Roman" panose="02020603050405020304" pitchFamily="18" charset="0"/>
              </a:rPr>
              <a:t>consultare</a:t>
            </a:r>
            <a:r>
              <a:rPr lang="en-US" sz="1600" dirty="0">
                <a:effectLst/>
                <a:latin typeface="Arial" panose="020B0604020202020204" pitchFamily="34" charset="0"/>
                <a:ea typeface="Times New Roman" panose="02020603050405020304" pitchFamily="18" charset="0"/>
              </a:rPr>
              <a:t> da </a:t>
            </a:r>
            <a:r>
              <a:rPr lang="en-US" sz="1600" dirty="0" err="1">
                <a:effectLst/>
                <a:latin typeface="Arial" panose="020B0604020202020204" pitchFamily="34" charset="0"/>
                <a:ea typeface="Times New Roman" panose="02020603050405020304" pitchFamily="18" charset="0"/>
              </a:rPr>
              <a:t>chiunque</a:t>
            </a:r>
            <a:r>
              <a:rPr lang="en-US" sz="1600" dirty="0">
                <a:effectLst/>
                <a:latin typeface="Arial" panose="020B0604020202020204" pitchFamily="34" charset="0"/>
                <a:ea typeface="Times New Roman" panose="02020603050405020304" pitchFamily="18" charset="0"/>
              </a:rPr>
              <a:t> </a:t>
            </a:r>
            <a:r>
              <a:rPr lang="en-US" sz="1600" dirty="0" err="1">
                <a:effectLst/>
                <a:latin typeface="Arial" panose="020B0604020202020204" pitchFamily="34" charset="0"/>
                <a:ea typeface="Times New Roman" panose="02020603050405020304" pitchFamily="18" charset="0"/>
              </a:rPr>
              <a:t>accedendovi</a:t>
            </a:r>
            <a:r>
              <a:rPr lang="en-US" sz="1600" dirty="0">
                <a:effectLst/>
                <a:latin typeface="Arial" panose="020B0604020202020204" pitchFamily="34" charset="0"/>
                <a:ea typeface="Times New Roman" panose="02020603050405020304" pitchFamily="18" charset="0"/>
              </a:rPr>
              <a:t> via internet </a:t>
            </a:r>
            <a:endParaRPr lang="it-IT" sz="1600" dirty="0"/>
          </a:p>
        </p:txBody>
      </p:sp>
      <p:pic>
        <p:nvPicPr>
          <p:cNvPr id="5" name="Immagine 4">
            <a:extLst>
              <a:ext uri="{FF2B5EF4-FFF2-40B4-BE49-F238E27FC236}">
                <a16:creationId xmlns:a16="http://schemas.microsoft.com/office/drawing/2014/main" id="{3C9A9FB4-421F-4C7B-B40D-35B51DBFDFE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55" y="1226438"/>
            <a:ext cx="2313497" cy="2313497"/>
          </a:xfrm>
          <a:prstGeom prst="rect">
            <a:avLst/>
          </a:prstGeom>
        </p:spPr>
      </p:pic>
    </p:spTree>
    <p:extLst>
      <p:ext uri="{BB962C8B-B14F-4D97-AF65-F5344CB8AC3E}">
        <p14:creationId xmlns:p14="http://schemas.microsoft.com/office/powerpoint/2010/main" val="11542629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500" fill="hold"/>
                                        <p:tgtEl>
                                          <p:spTgt spid="9"/>
                                        </p:tgtEl>
                                        <p:attrNameLst>
                                          <p:attrName>ppt_x</p:attrName>
                                        </p:attrNameLst>
                                      </p:cBhvr>
                                      <p:tavLst>
                                        <p:tav tm="0">
                                          <p:val>
                                            <p:strVal val="#ppt_x"/>
                                          </p:val>
                                        </p:tav>
                                        <p:tav tm="100000">
                                          <p:val>
                                            <p:strVal val="#ppt_x"/>
                                          </p:val>
                                        </p:tav>
                                      </p:tavLst>
                                    </p:anim>
                                    <p:anim calcmode="lin" valueType="num">
                                      <p:cBhvr additive="base">
                                        <p:cTn id="15"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321C016F-209D-48B9-BAC3-450C1FC8C3A6}"/>
              </a:ext>
            </a:extLst>
          </p:cNvPr>
          <p:cNvSpPr/>
          <p:nvPr/>
        </p:nvSpPr>
        <p:spPr>
          <a:xfrm>
            <a:off x="29539" y="22391"/>
            <a:ext cx="9123680" cy="1040798"/>
          </a:xfrm>
          <a:prstGeom prst="rect">
            <a:avLst/>
          </a:prstGeom>
          <a:solidFill>
            <a:schemeClr val="accent1">
              <a:lumMod val="20000"/>
              <a:lumOff val="80000"/>
            </a:schemeClr>
          </a:solidFill>
          <a:ln w="38100">
            <a:solidFill>
              <a:srgbClr val="00B050"/>
            </a:solidFill>
          </a:ln>
        </p:spPr>
        <p:txBody>
          <a:bodyPr wrap="square">
            <a:spAutoFit/>
          </a:bodyPr>
          <a:lstStyle/>
          <a:p>
            <a:pPr algn="just">
              <a:lnSpc>
                <a:spcPct val="105000"/>
              </a:lnSpc>
              <a:spcAft>
                <a:spcPts val="1400"/>
              </a:spcAft>
            </a:pPr>
            <a:r>
              <a:rPr lang="it-IT" sz="2000" dirty="0">
                <a:effectLst/>
                <a:latin typeface="Arial" panose="020B0604020202020204" pitchFamily="34" charset="0"/>
                <a:ea typeface="Times New Roman" panose="02020603050405020304" pitchFamily="18" charset="0"/>
              </a:rPr>
              <a:t>Un calcolo approssimativo del genetista di Mack SJ e collaboratori, </a:t>
            </a:r>
            <a:r>
              <a:rPr lang="it-IT" sz="2000" u="sng" dirty="0">
                <a:effectLst/>
                <a:latin typeface="Arial" panose="020B0604020202020204" pitchFamily="34" charset="0"/>
                <a:ea typeface="Times New Roman" panose="02020603050405020304" pitchFamily="18" charset="0"/>
              </a:rPr>
              <a:t>basato soltanto sui polimorfismi HLA chiamati comuni e non definiti</a:t>
            </a:r>
            <a:r>
              <a:rPr lang="it-IT" sz="2000" dirty="0">
                <a:effectLst/>
                <a:latin typeface="Arial" panose="020B0604020202020204" pitchFamily="34" charset="0"/>
                <a:ea typeface="Times New Roman" panose="02020603050405020304" pitchFamily="18" charset="0"/>
              </a:rPr>
              <a:t>, denota circa </a:t>
            </a:r>
            <a:r>
              <a:rPr lang="it-IT" sz="2000" b="1" u="sng" dirty="0">
                <a:effectLst/>
                <a:latin typeface="Arial" panose="020B0604020202020204" pitchFamily="34" charset="0"/>
                <a:ea typeface="Times New Roman" panose="02020603050405020304" pitchFamily="18" charset="0"/>
              </a:rPr>
              <a:t>mezzo miliardo di eventuali varianti</a:t>
            </a:r>
            <a:r>
              <a:rPr lang="it-IT" sz="2000" dirty="0">
                <a:effectLst/>
                <a:latin typeface="Arial" panose="020B0604020202020204" pitchFamily="34" charset="0"/>
                <a:ea typeface="Times New Roman" panose="02020603050405020304" pitchFamily="18" charset="0"/>
              </a:rPr>
              <a:t>!</a:t>
            </a:r>
            <a:endParaRPr lang="it-IT" sz="2000" dirty="0">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30053" y="1124744"/>
            <a:ext cx="3894389" cy="3170099"/>
          </a:xfrm>
          <a:prstGeom prst="rect">
            <a:avLst/>
          </a:prstGeom>
          <a:solidFill>
            <a:schemeClr val="accent4">
              <a:lumMod val="20000"/>
              <a:lumOff val="80000"/>
            </a:schemeClr>
          </a:solidFill>
          <a:ln w="38100">
            <a:solidFill>
              <a:srgbClr val="0070C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Tutto questo porta ad evidenziare come il polimorfismo HLA rappresenti in assoluto </a:t>
            </a:r>
            <a:r>
              <a:rPr lang="it-IT" sz="2000" b="1" dirty="0">
                <a:effectLst/>
                <a:latin typeface="Arial" panose="020B0604020202020204" pitchFamily="34" charset="0"/>
                <a:ea typeface="Times New Roman" panose="02020603050405020304" pitchFamily="18" charset="0"/>
              </a:rPr>
              <a:t>il </a:t>
            </a:r>
            <a:r>
              <a:rPr lang="it-IT" sz="2000" b="1" dirty="0">
                <a:solidFill>
                  <a:srgbClr val="C00000"/>
                </a:solidFill>
                <a:effectLst/>
                <a:latin typeface="Arial" panose="020B0604020202020204" pitchFamily="34" charset="0"/>
                <a:ea typeface="Times New Roman" panose="02020603050405020304" pitchFamily="18" charset="0"/>
              </a:rPr>
              <a:t>sistema più esagerato tra tutti quelli genetici presenti nell’uomo</a:t>
            </a:r>
            <a:r>
              <a:rPr lang="it-IT" sz="2000" dirty="0">
                <a:effectLst/>
                <a:latin typeface="Arial" panose="020B0604020202020204" pitchFamily="34" charset="0"/>
                <a:ea typeface="Times New Roman" panose="02020603050405020304" pitchFamily="18" charset="0"/>
              </a:rPr>
              <a:t>, con la peculiarità di una </a:t>
            </a:r>
            <a:r>
              <a:rPr lang="it-IT" sz="2000" b="1" u="sng" dirty="0">
                <a:effectLst/>
                <a:latin typeface="Arial" panose="020B0604020202020204" pitchFamily="34" charset="0"/>
                <a:ea typeface="Times New Roman" panose="02020603050405020304" pitchFamily="18" charset="0"/>
              </a:rPr>
              <a:t>enorme gamma di polimorfismo, la più rilevante che è possibile riscontrare in natura.</a:t>
            </a:r>
            <a:r>
              <a:rPr lang="it-IT" sz="2000" dirty="0">
                <a:effectLst/>
                <a:latin typeface="Arial" panose="020B0604020202020204" pitchFamily="34" charset="0"/>
                <a:ea typeface="Times New Roman" panose="02020603050405020304" pitchFamily="18" charset="0"/>
              </a:rPr>
              <a:t> </a:t>
            </a:r>
            <a:endParaRPr lang="it-IT" sz="2000" dirty="0">
              <a:effectLst/>
              <a:latin typeface="Times New Roman" panose="02020603050405020304" pitchFamily="18" charset="0"/>
              <a:ea typeface="Times New Roman" panose="02020603050405020304" pitchFamily="18" charset="0"/>
            </a:endParaRPr>
          </a:p>
        </p:txBody>
      </p:sp>
      <p:sp>
        <p:nvSpPr>
          <p:cNvPr id="2" name="Rettangolo 1">
            <a:extLst>
              <a:ext uri="{FF2B5EF4-FFF2-40B4-BE49-F238E27FC236}">
                <a16:creationId xmlns:a16="http://schemas.microsoft.com/office/drawing/2014/main" id="{CF064634-3C8C-4D7F-895F-143D2797D52D}"/>
              </a:ext>
            </a:extLst>
          </p:cNvPr>
          <p:cNvSpPr/>
          <p:nvPr/>
        </p:nvSpPr>
        <p:spPr>
          <a:xfrm>
            <a:off x="29539" y="4258831"/>
            <a:ext cx="9123680" cy="2554545"/>
          </a:xfrm>
          <a:prstGeom prst="rect">
            <a:avLst/>
          </a:prstGeom>
          <a:solidFill>
            <a:schemeClr val="accent6">
              <a:lumMod val="20000"/>
              <a:lumOff val="80000"/>
            </a:schemeClr>
          </a:solidFill>
          <a:ln w="38100">
            <a:solidFill>
              <a:srgbClr val="C0000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Ecco come il sistema HLA rappresenta </a:t>
            </a:r>
            <a:r>
              <a:rPr lang="it-IT" sz="2000" b="1" u="sng" dirty="0">
                <a:solidFill>
                  <a:srgbClr val="C00000"/>
                </a:solidFill>
                <a:effectLst/>
                <a:highlight>
                  <a:srgbClr val="00FFFF"/>
                </a:highlight>
                <a:latin typeface="Arial" panose="020B0604020202020204" pitchFamily="34" charset="0"/>
                <a:ea typeface="Times New Roman" panose="02020603050405020304" pitchFamily="18" charset="0"/>
              </a:rPr>
              <a:t>un baluardo difensivo di spessore biologico enorme, assolutamente vitale, universale e decisivo per l’esistenza degli esseri viventi sul pianeta</a:t>
            </a:r>
            <a:r>
              <a:rPr lang="it-IT" sz="2000" u="sng" dirty="0">
                <a:effectLst/>
                <a:latin typeface="Arial" panose="020B0604020202020204" pitchFamily="34" charset="0"/>
                <a:ea typeface="Times New Roman" panose="02020603050405020304" pitchFamily="18" charset="0"/>
              </a:rPr>
              <a:t>.</a:t>
            </a:r>
            <a:r>
              <a:rPr lang="it-IT" sz="2000" dirty="0">
                <a:effectLst/>
                <a:latin typeface="Arial" panose="020B0604020202020204" pitchFamily="34" charset="0"/>
                <a:ea typeface="Times New Roman" panose="02020603050405020304" pitchFamily="18" charset="0"/>
              </a:rPr>
              <a:t> Un sistema che è </a:t>
            </a:r>
            <a:r>
              <a:rPr lang="it-IT" sz="2000" dirty="0">
                <a:effectLst/>
                <a:highlight>
                  <a:srgbClr val="00FFFF"/>
                </a:highlight>
                <a:latin typeface="Arial" panose="020B0604020202020204" pitchFamily="34" charset="0"/>
                <a:ea typeface="Times New Roman" panose="02020603050405020304" pitchFamily="18" charset="0"/>
              </a:rPr>
              <a:t>connesso in maniera profonda con la nascita dell’esistenza stessa</a:t>
            </a:r>
            <a:r>
              <a:rPr lang="it-IT" sz="2000" dirty="0">
                <a:effectLst/>
                <a:latin typeface="Arial" panose="020B0604020202020204" pitchFamily="34" charset="0"/>
                <a:ea typeface="Times New Roman" panose="02020603050405020304" pitchFamily="18" charset="0"/>
              </a:rPr>
              <a:t>, con l’origine della vita, </a:t>
            </a:r>
            <a:r>
              <a:rPr lang="it-IT" sz="2000" b="1" u="sng" dirty="0">
                <a:effectLst/>
                <a:latin typeface="Arial" panose="020B0604020202020204" pitchFamily="34" charset="0"/>
                <a:ea typeface="Times New Roman" panose="02020603050405020304" pitchFamily="18" charset="0"/>
              </a:rPr>
              <a:t>considerata la presenza degli antigeni HLA già in tempi preistorici</a:t>
            </a:r>
            <a:r>
              <a:rPr lang="it-IT" sz="2000" dirty="0">
                <a:effectLst/>
                <a:latin typeface="Arial" panose="020B0604020202020204" pitchFamily="34" charset="0"/>
                <a:ea typeface="Times New Roman" panose="02020603050405020304" pitchFamily="18" charset="0"/>
              </a:rPr>
              <a:t>, e che è fondamentale e indispensabile per la vita. </a:t>
            </a:r>
            <a:r>
              <a:rPr lang="it-IT" sz="2000" b="1" u="sng" dirty="0">
                <a:effectLst/>
                <a:highlight>
                  <a:srgbClr val="00FFFF"/>
                </a:highlight>
                <a:latin typeface="Arial" panose="020B0604020202020204" pitchFamily="34" charset="0"/>
                <a:ea typeface="Times New Roman" panose="02020603050405020304" pitchFamily="18" charset="0"/>
              </a:rPr>
              <a:t>Un sistema </a:t>
            </a:r>
            <a:r>
              <a:rPr lang="it-IT" sz="2000" b="1" i="1" u="sng" dirty="0" err="1">
                <a:effectLst/>
                <a:highlight>
                  <a:srgbClr val="00FFFF"/>
                </a:highlight>
                <a:latin typeface="Arial" panose="020B0604020202020204" pitchFamily="34" charset="0"/>
                <a:ea typeface="Times New Roman" panose="02020603050405020304" pitchFamily="18" charset="0"/>
              </a:rPr>
              <a:t>antigenicamente</a:t>
            </a:r>
            <a:r>
              <a:rPr lang="it-IT" sz="2000" b="1" u="sng" dirty="0">
                <a:effectLst/>
                <a:highlight>
                  <a:srgbClr val="00FFFF"/>
                </a:highlight>
                <a:latin typeface="Arial" panose="020B0604020202020204" pitchFamily="34" charset="0"/>
                <a:ea typeface="Times New Roman" panose="02020603050405020304" pitchFamily="18" charset="0"/>
              </a:rPr>
              <a:t> individualizzante/definente a differenza del DNA che lo è a livello biologico.</a:t>
            </a:r>
            <a:endParaRPr lang="it-IT" sz="2000" b="1" u="sng" dirty="0">
              <a:effectLst/>
              <a:highlight>
                <a:srgbClr val="00FFFF"/>
              </a:highlight>
              <a:latin typeface="Times New Roman" panose="02020603050405020304" pitchFamily="18" charset="0"/>
              <a:ea typeface="Times New Roman" panose="02020603050405020304" pitchFamily="18" charset="0"/>
            </a:endParaRPr>
          </a:p>
        </p:txBody>
      </p:sp>
      <p:pic>
        <p:nvPicPr>
          <p:cNvPr id="6" name="Immagine 5">
            <a:extLst>
              <a:ext uri="{FF2B5EF4-FFF2-40B4-BE49-F238E27FC236}">
                <a16:creationId xmlns:a16="http://schemas.microsoft.com/office/drawing/2014/main" id="{5E69DA38-7593-4524-B18B-D8865F34F8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381500" y="1340768"/>
            <a:ext cx="4762500" cy="2486025"/>
          </a:xfrm>
          <a:prstGeom prst="rect">
            <a:avLst/>
          </a:prstGeom>
        </p:spPr>
      </p:pic>
    </p:spTree>
    <p:extLst>
      <p:ext uri="{BB962C8B-B14F-4D97-AF65-F5344CB8AC3E}">
        <p14:creationId xmlns:p14="http://schemas.microsoft.com/office/powerpoint/2010/main" val="343574401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23680" cy="1687129"/>
          </a:xfrm>
          <a:prstGeom prst="rect">
            <a:avLst/>
          </a:prstGeom>
          <a:solidFill>
            <a:schemeClr val="accent2">
              <a:lumMod val="20000"/>
              <a:lumOff val="80000"/>
            </a:schemeClr>
          </a:solidFill>
          <a:ln w="38100">
            <a:solidFill>
              <a:srgbClr val="0070C0"/>
            </a:solidFill>
          </a:ln>
        </p:spPr>
        <p:txBody>
          <a:bodyPr wrap="square">
            <a:spAutoFit/>
          </a:bodyPr>
          <a:lstStyle/>
          <a:p>
            <a:pPr algn="just">
              <a:lnSpc>
                <a:spcPct val="105000"/>
              </a:lnSpc>
            </a:pPr>
            <a:r>
              <a:rPr lang="it-IT" sz="2000" dirty="0">
                <a:effectLst/>
                <a:latin typeface="Arial" panose="020B0604020202020204" pitchFamily="34" charset="0"/>
                <a:ea typeface="Times New Roman" panose="02020603050405020304" pitchFamily="18" charset="0"/>
              </a:rPr>
              <a:t>L’HLA viene ancora oggi visto come l’essenza fondamentale dell’</a:t>
            </a:r>
            <a:r>
              <a:rPr lang="it-IT" sz="2000" b="1" dirty="0">
                <a:solidFill>
                  <a:srgbClr val="C00000"/>
                </a:solidFill>
                <a:effectLst/>
                <a:latin typeface="Arial" panose="020B0604020202020204" pitchFamily="34" charset="0"/>
                <a:ea typeface="Times New Roman" panose="02020603050405020304" pitchFamily="18" charset="0"/>
              </a:rPr>
              <a:t>individualità biologica molecolare </a:t>
            </a:r>
            <a:r>
              <a:rPr lang="it-IT" sz="2000" dirty="0">
                <a:effectLst/>
                <a:latin typeface="Arial" panose="020B0604020202020204" pitchFamily="34" charset="0"/>
                <a:ea typeface="Times New Roman" panose="02020603050405020304" pitchFamily="18" charset="0"/>
              </a:rPr>
              <a:t>di ogni individuo. Il numero astronomico di mescolanza fra i suoi alleli (allele: </a:t>
            </a:r>
            <a:r>
              <a:rPr lang="it-IT" sz="2000" u="sng" dirty="0">
                <a:effectLst/>
                <a:latin typeface="Arial" panose="020B0604020202020204" pitchFamily="34" charset="0"/>
                <a:ea typeface="Times New Roman" panose="02020603050405020304" pitchFamily="18" charset="0"/>
              </a:rPr>
              <a:t>una delle forme alternative che un gene può assumere nel medesimo </a:t>
            </a:r>
            <a:r>
              <a:rPr lang="it-IT" sz="2000" i="1" u="sng" dirty="0">
                <a:effectLst/>
                <a:latin typeface="Arial" panose="020B0604020202020204" pitchFamily="34" charset="0"/>
                <a:ea typeface="Times New Roman" panose="02020603050405020304" pitchFamily="18" charset="0"/>
              </a:rPr>
              <a:t>locus</a:t>
            </a:r>
            <a:r>
              <a:rPr lang="it-IT" sz="2000" u="sng" dirty="0">
                <a:effectLst/>
                <a:latin typeface="Arial" panose="020B0604020202020204" pitchFamily="34" charset="0"/>
                <a:ea typeface="Times New Roman" panose="02020603050405020304" pitchFamily="18" charset="0"/>
              </a:rPr>
              <a:t> cromosomico</a:t>
            </a:r>
            <a:r>
              <a:rPr lang="it-IT" sz="2000" dirty="0">
                <a:effectLst/>
                <a:latin typeface="Arial" panose="020B0604020202020204" pitchFamily="34" charset="0"/>
                <a:ea typeface="Times New Roman" panose="02020603050405020304" pitchFamily="18" charset="0"/>
              </a:rPr>
              <a:t>) rende </a:t>
            </a:r>
            <a:r>
              <a:rPr lang="it-IT" sz="2000" b="1" u="sng" dirty="0">
                <a:effectLst/>
                <a:latin typeface="Arial" panose="020B0604020202020204" pitchFamily="34" charset="0"/>
                <a:ea typeface="Times New Roman" panose="02020603050405020304" pitchFamily="18" charset="0"/>
              </a:rPr>
              <a:t>quasi impossibile reperire 2 soggetti identici.</a:t>
            </a:r>
            <a:endParaRPr lang="it-IT" sz="20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20322" y="1844824"/>
            <a:ext cx="6279870" cy="3477875"/>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dirty="0">
                <a:latin typeface="Arial" panose="020B0604020202020204" pitchFamily="34" charset="0"/>
                <a:cs typeface="Arial" panose="020B0604020202020204" pitchFamily="34" charset="0"/>
              </a:rPr>
              <a:t>E’ del </a:t>
            </a:r>
            <a:r>
              <a:rPr lang="it-IT" sz="2000" b="1" dirty="0">
                <a:latin typeface="Arial" panose="020B0604020202020204" pitchFamily="34" charset="0"/>
                <a:cs typeface="Arial" panose="020B0604020202020204" pitchFamily="34" charset="0"/>
              </a:rPr>
              <a:t>1957</a:t>
            </a:r>
            <a:r>
              <a:rPr lang="it-IT" sz="2000" dirty="0">
                <a:latin typeface="Arial" panose="020B0604020202020204" pitchFamily="34" charset="0"/>
                <a:cs typeface="Arial" panose="020B0604020202020204" pitchFamily="34" charset="0"/>
              </a:rPr>
              <a:t> la prima pubblicazione scientifica a firma </a:t>
            </a:r>
            <a:r>
              <a:rPr lang="it-IT" sz="2000" b="1" dirty="0" err="1">
                <a:latin typeface="Arial" panose="020B0604020202020204" pitchFamily="34" charset="0"/>
                <a:cs typeface="Arial" panose="020B0604020202020204" pitchFamily="34" charset="0"/>
              </a:rPr>
              <a:t>E.D.Thomas</a:t>
            </a:r>
            <a:r>
              <a:rPr lang="it-IT" sz="2000" b="1" dirty="0">
                <a:latin typeface="Arial" panose="020B0604020202020204" pitchFamily="34" charset="0"/>
                <a:cs typeface="Arial" panose="020B0604020202020204" pitchFamily="34" charset="0"/>
              </a:rPr>
              <a:t> et al</a:t>
            </a:r>
            <a:r>
              <a:rPr lang="it-IT" sz="2000" dirty="0">
                <a:latin typeface="Arial" panose="020B0604020202020204" pitchFamily="34" charset="0"/>
                <a:cs typeface="Arial" panose="020B0604020202020204" pitchFamily="34" charset="0"/>
              </a:rPr>
              <a:t>., riportata sulla prestigiosa rivista </a:t>
            </a:r>
            <a:r>
              <a:rPr lang="it-IT" sz="2000" b="1" dirty="0">
                <a:latin typeface="Arial" panose="020B0604020202020204" pitchFamily="34" charset="0"/>
                <a:cs typeface="Arial" panose="020B0604020202020204" pitchFamily="34" charset="0"/>
              </a:rPr>
              <a:t>New </a:t>
            </a:r>
            <a:r>
              <a:rPr lang="it-IT" sz="2000" b="1" dirty="0" err="1">
                <a:latin typeface="Arial" panose="020B0604020202020204" pitchFamily="34" charset="0"/>
                <a:cs typeface="Arial" panose="020B0604020202020204" pitchFamily="34" charset="0"/>
              </a:rPr>
              <a:t>England</a:t>
            </a:r>
            <a:r>
              <a:rPr lang="it-IT" sz="2000" b="1" dirty="0">
                <a:latin typeface="Arial" panose="020B0604020202020204" pitchFamily="34" charset="0"/>
                <a:cs typeface="Arial" panose="020B0604020202020204" pitchFamily="34" charset="0"/>
              </a:rPr>
              <a:t> Journal Medicine (NEJM)</a:t>
            </a:r>
            <a:r>
              <a:rPr lang="it-IT" sz="2000" dirty="0">
                <a:latin typeface="Arial" panose="020B0604020202020204" pitchFamily="34" charset="0"/>
                <a:cs typeface="Arial" panose="020B0604020202020204" pitchFamily="34" charset="0"/>
              </a:rPr>
              <a:t>, sul trapianto di midollo osseo in pazienti con emopatia maligna in fase avanzata e del 1959 la prima comunicazione, sempre ad opera dello stesso Autore, che l’infusione di midollo osseo da gemello monocoriale, dopo aver somministrato al paziente una dose </a:t>
            </a:r>
            <a:r>
              <a:rPr lang="it-IT" sz="2000" dirty="0" err="1">
                <a:latin typeface="Arial" panose="020B0604020202020204" pitchFamily="34" charset="0"/>
                <a:cs typeface="Arial" panose="020B0604020202020204" pitchFamily="34" charset="0"/>
              </a:rPr>
              <a:t>sovraletale</a:t>
            </a:r>
            <a:r>
              <a:rPr lang="it-IT" sz="2000" dirty="0">
                <a:latin typeface="Arial" panose="020B0604020202020204" pitchFamily="34" charset="0"/>
                <a:cs typeface="Arial" panose="020B0604020202020204" pitchFamily="34" charset="0"/>
              </a:rPr>
              <a:t> di irradiazione corporea totale, permetteva la completa ricostituzione ematologica e l’eradicazione della malattia leucemica. </a:t>
            </a:r>
          </a:p>
        </p:txBody>
      </p:sp>
      <p:pic>
        <p:nvPicPr>
          <p:cNvPr id="8" name="Immagine 7">
            <a:extLst>
              <a:ext uri="{FF2B5EF4-FFF2-40B4-BE49-F238E27FC236}">
                <a16:creationId xmlns:a16="http://schemas.microsoft.com/office/drawing/2014/main" id="{4162BCDB-E759-4EE1-9A73-62F845AE18E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0514" y="1978790"/>
            <a:ext cx="2823486" cy="2900420"/>
          </a:xfrm>
          <a:prstGeom prst="rect">
            <a:avLst/>
          </a:prstGeom>
        </p:spPr>
      </p:pic>
      <p:sp>
        <p:nvSpPr>
          <p:cNvPr id="10" name="Rettangolo 9">
            <a:extLst>
              <a:ext uri="{FF2B5EF4-FFF2-40B4-BE49-F238E27FC236}">
                <a16:creationId xmlns:a16="http://schemas.microsoft.com/office/drawing/2014/main" id="{5AC670C9-9E14-4B6D-99C3-44C758585426}"/>
              </a:ext>
            </a:extLst>
          </p:cNvPr>
          <p:cNvSpPr/>
          <p:nvPr/>
        </p:nvSpPr>
        <p:spPr>
          <a:xfrm>
            <a:off x="56917" y="5515409"/>
            <a:ext cx="9103358" cy="1323439"/>
          </a:xfrm>
          <a:prstGeom prst="rect">
            <a:avLst/>
          </a:prstGeom>
          <a:solidFill>
            <a:schemeClr val="accent3">
              <a:lumMod val="20000"/>
              <a:lumOff val="80000"/>
            </a:schemeClr>
          </a:solidFill>
          <a:ln w="38100">
            <a:solidFill>
              <a:srgbClr val="C00000"/>
            </a:solidFill>
          </a:ln>
        </p:spPr>
        <p:txBody>
          <a:bodyPr wrap="square">
            <a:spAutoFit/>
          </a:bodyPr>
          <a:lstStyle/>
          <a:p>
            <a:pPr>
              <a:defRPr/>
            </a:pPr>
            <a:r>
              <a:rPr lang="en-US" sz="2000" dirty="0">
                <a:effectLst/>
                <a:latin typeface="Arial" panose="020B0604020202020204" pitchFamily="34" charset="0"/>
                <a:ea typeface="Times New Roman" panose="02020603050405020304" pitchFamily="18" charset="0"/>
                <a:cs typeface="Arial" panose="020B0604020202020204" pitchFamily="34" charset="0"/>
              </a:rPr>
              <a:t>I </a:t>
            </a:r>
            <a:r>
              <a:rPr lang="en-US" sz="2000" dirty="0" err="1">
                <a:effectLst/>
                <a:latin typeface="Arial" panose="020B0604020202020204" pitchFamily="34" charset="0"/>
                <a:ea typeface="Times New Roman" panose="02020603050405020304" pitchFamily="18" charset="0"/>
                <a:cs typeface="Arial" panose="020B0604020202020204" pitchFamily="34" charset="0"/>
              </a:rPr>
              <a:t>primi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risultati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pratici</a:t>
            </a:r>
            <a:r>
              <a:rPr lang="en-US" sz="2000" dirty="0">
                <a:effectLst/>
                <a:latin typeface="Arial" panose="020B0604020202020204" pitchFamily="34" charset="0"/>
                <a:ea typeface="Times New Roman" panose="02020603050405020304" pitchFamily="18" charset="0"/>
                <a:cs typeface="Arial" panose="020B0604020202020204" pitchFamily="34" charset="0"/>
              </a:rPr>
              <a:t> di </a:t>
            </a:r>
            <a:r>
              <a:rPr lang="en-US" sz="2000" dirty="0" err="1">
                <a:effectLst/>
                <a:latin typeface="Arial" panose="020B0604020202020204" pitchFamily="34" charset="0"/>
                <a:ea typeface="Times New Roman" panose="02020603050405020304" pitchFamily="18" charset="0"/>
                <a:cs typeface="Arial" panose="020B0604020202020204" pitchFamily="34" charset="0"/>
              </a:rPr>
              <a:t>questa</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scoperta</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avvennero</a:t>
            </a:r>
            <a:r>
              <a:rPr lang="en-US" sz="2000" dirty="0">
                <a:effectLst/>
                <a:latin typeface="Arial" panose="020B0604020202020204" pitchFamily="34" charset="0"/>
                <a:ea typeface="Times New Roman" panose="02020603050405020304" pitchFamily="18" charset="0"/>
                <a:cs typeface="Arial" panose="020B0604020202020204" pitchFamily="34" charset="0"/>
              </a:rPr>
              <a:t> verso la fine </a:t>
            </a:r>
            <a:r>
              <a:rPr lang="en-US" sz="2000" dirty="0" err="1">
                <a:effectLst/>
                <a:latin typeface="Arial" panose="020B0604020202020204" pitchFamily="34" charset="0"/>
                <a:ea typeface="Times New Roman" panose="02020603050405020304" pitchFamily="18" charset="0"/>
                <a:cs typeface="Arial" panose="020B0604020202020204" pitchFamily="34" charset="0"/>
              </a:rPr>
              <a:t>degli</a:t>
            </a:r>
            <a:r>
              <a:rPr lang="en-US" sz="2000" dirty="0">
                <a:effectLst/>
                <a:latin typeface="Arial" panose="020B0604020202020204" pitchFamily="34" charset="0"/>
                <a:ea typeface="Times New Roman" panose="02020603050405020304" pitchFamily="18" charset="0"/>
                <a:cs typeface="Arial" panose="020B0604020202020204" pitchFamily="34" charset="0"/>
              </a:rPr>
              <a:t> anni </a:t>
            </a:r>
            <a:r>
              <a:rPr lang="en-US" sz="2000" dirty="0" err="1">
                <a:effectLst/>
                <a:latin typeface="Arial" panose="020B0604020202020204" pitchFamily="34" charset="0"/>
                <a:ea typeface="Times New Roman" panose="02020603050405020304" pitchFamily="18" charset="0"/>
                <a:cs typeface="Arial" panose="020B0604020202020204" pitchFamily="34" charset="0"/>
              </a:rPr>
              <a:t>Sessanta</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a:effectLst/>
                <a:latin typeface="Arial" panose="020B0604020202020204" pitchFamily="34" charset="0"/>
                <a:ea typeface="Times New Roman" panose="02020603050405020304" pitchFamily="18" charset="0"/>
                <a:cs typeface="Arial" panose="020B0604020202020204" pitchFamily="34" charset="0"/>
              </a:rPr>
              <a:t>con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i</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primi</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riuscitissimi</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trapianti</a:t>
            </a:r>
            <a:r>
              <a:rPr lang="en-US" sz="2000" u="sng" dirty="0">
                <a:effectLst/>
                <a:latin typeface="Arial" panose="020B0604020202020204" pitchFamily="34" charset="0"/>
                <a:ea typeface="Times New Roman" panose="02020603050405020304" pitchFamily="18" charset="0"/>
                <a:cs typeface="Arial" panose="020B0604020202020204" pitchFamily="34" charset="0"/>
              </a:rPr>
              <a:t> di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midollo</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osseo</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effettuati</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su</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fratelli</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portatori</a:t>
            </a:r>
            <a:r>
              <a:rPr lang="en-US" sz="2000" u="sng" dirty="0">
                <a:effectLst/>
                <a:latin typeface="Arial" panose="020B0604020202020204" pitchFamily="34" charset="0"/>
                <a:ea typeface="Times New Roman" panose="02020603050405020304" pitchFamily="18" charset="0"/>
                <a:cs typeface="Arial" panose="020B0604020202020204" pitchFamily="34" charset="0"/>
              </a:rPr>
              <a:t> di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immunodeficienze</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congenite</a:t>
            </a:r>
            <a:r>
              <a:rPr lang="en-US" sz="2000" u="sng" dirty="0">
                <a:effectLst/>
                <a:latin typeface="Arial" panose="020B0604020202020204" pitchFamily="34" charset="0"/>
                <a:ea typeface="Times New Roman" panose="02020603050405020304" pitchFamily="18" charset="0"/>
                <a:cs typeface="Arial" panose="020B0604020202020204" pitchFamily="34" charset="0"/>
              </a:rPr>
              <a:t> e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aventi</a:t>
            </a:r>
            <a:r>
              <a:rPr lang="en-US" sz="2000" u="sng" dirty="0">
                <a:effectLst/>
                <a:latin typeface="Arial" panose="020B0604020202020204" pitchFamily="34" charset="0"/>
                <a:ea typeface="Times New Roman" panose="02020603050405020304" pitchFamily="18" charset="0"/>
                <a:cs typeface="Arial" panose="020B0604020202020204" pitchFamily="34" charset="0"/>
              </a:rPr>
              <a:t> HLA </a:t>
            </a:r>
            <a:r>
              <a:rPr lang="en-US" sz="2000" u="sng" dirty="0" err="1">
                <a:effectLst/>
                <a:latin typeface="Arial" panose="020B0604020202020204" pitchFamily="34" charset="0"/>
                <a:ea typeface="Times New Roman" panose="02020603050405020304" pitchFamily="18" charset="0"/>
                <a:cs typeface="Arial" panose="020B0604020202020204" pitchFamily="34" charset="0"/>
              </a:rPr>
              <a:t>compatibili</a:t>
            </a:r>
            <a:r>
              <a:rPr lang="en-US" sz="2000" u="sng"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a:effectLst/>
                <a:latin typeface="Arial" panose="020B0604020202020204" pitchFamily="34" charset="0"/>
                <a:ea typeface="Times New Roman" panose="02020603050405020304" pitchFamily="18" charset="0"/>
                <a:cs typeface="Arial" panose="020B0604020202020204" pitchFamily="34" charset="0"/>
              </a:rPr>
              <a:t>(</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i</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pazienti</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sono</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ancora</a:t>
            </a:r>
            <a:r>
              <a:rPr lang="en-US" sz="2000" b="1" dirty="0">
                <a:effectLst/>
                <a:latin typeface="Arial" panose="020B0604020202020204" pitchFamily="34" charset="0"/>
                <a:ea typeface="Times New Roman" panose="02020603050405020304" pitchFamily="18" charset="0"/>
                <a:cs typeface="Arial" panose="020B0604020202020204" pitchFamily="34" charset="0"/>
              </a:rPr>
              <a:t> </a:t>
            </a:r>
            <a:r>
              <a:rPr lang="en-US" sz="2000" b="1" dirty="0" err="1">
                <a:effectLst/>
                <a:latin typeface="Arial" panose="020B0604020202020204" pitchFamily="34" charset="0"/>
                <a:ea typeface="Times New Roman" panose="02020603050405020304" pitchFamily="18" charset="0"/>
                <a:cs typeface="Arial" panose="020B0604020202020204" pitchFamily="34" charset="0"/>
              </a:rPr>
              <a:t>vivi</a:t>
            </a:r>
            <a:r>
              <a:rPr lang="en-US" sz="2000" b="1" dirty="0">
                <a:effectLst/>
                <a:latin typeface="Arial" panose="020B0604020202020204" pitchFamily="34" charset="0"/>
                <a:ea typeface="Times New Roman" panose="02020603050405020304" pitchFamily="18" charset="0"/>
                <a:cs typeface="Arial" panose="020B0604020202020204" pitchFamily="34" charset="0"/>
              </a:rPr>
              <a:t>!</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dirty="0" err="1">
                <a:effectLst/>
                <a:latin typeface="Arial" panose="020B0604020202020204" pitchFamily="34" charset="0"/>
                <a:ea typeface="Times New Roman" panose="02020603050405020304" pitchFamily="18" charset="0"/>
                <a:cs typeface="Arial" panose="020B0604020202020204" pitchFamily="34" charset="0"/>
              </a:rPr>
              <a:t>Gatti</a:t>
            </a:r>
            <a:r>
              <a:rPr lang="en-US" sz="2000" dirty="0">
                <a:effectLst/>
                <a:latin typeface="Arial" panose="020B0604020202020204" pitchFamily="34" charset="0"/>
                <a:ea typeface="Times New Roman" panose="02020603050405020304" pitchFamily="18" charset="0"/>
                <a:cs typeface="Arial" panose="020B0604020202020204" pitchFamily="34" charset="0"/>
              </a:rPr>
              <a:t> </a:t>
            </a:r>
            <a:r>
              <a:rPr lang="en-US" sz="2000" i="1" dirty="0">
                <a:effectLst/>
                <a:latin typeface="Arial" panose="020B0604020202020204" pitchFamily="34" charset="0"/>
                <a:ea typeface="Times New Roman" panose="02020603050405020304" pitchFamily="18" charset="0"/>
                <a:cs typeface="Arial" panose="020B0604020202020204" pitchFamily="34" charset="0"/>
              </a:rPr>
              <a:t>et</a:t>
            </a:r>
            <a:r>
              <a:rPr lang="en-US" sz="2000" dirty="0">
                <a:effectLst/>
                <a:latin typeface="Arial" panose="020B0604020202020204" pitchFamily="34" charset="0"/>
                <a:ea typeface="Times New Roman" panose="02020603050405020304" pitchFamily="18" charset="0"/>
                <a:cs typeface="Arial" panose="020B0604020202020204" pitchFamily="34" charset="0"/>
              </a:rPr>
              <a:t> al., 1968). </a:t>
            </a:r>
            <a:endParaRPr lang="it-IT" sz="2000" dirty="0">
              <a:latin typeface="Arial" panose="020B0604020202020204" pitchFamily="34" charset="0"/>
              <a:cs typeface="Arial" panose="020B0604020202020204" pitchFamily="34" charset="0"/>
            </a:endParaRPr>
          </a:p>
        </p:txBody>
      </p:sp>
      <p:sp>
        <p:nvSpPr>
          <p:cNvPr id="9" name="CasellaDiTesto 8">
            <a:extLst>
              <a:ext uri="{FF2B5EF4-FFF2-40B4-BE49-F238E27FC236}">
                <a16:creationId xmlns:a16="http://schemas.microsoft.com/office/drawing/2014/main" id="{07806FB5-8466-4DA6-A002-91C78C8B3313}"/>
              </a:ext>
            </a:extLst>
          </p:cNvPr>
          <p:cNvSpPr txBox="1"/>
          <p:nvPr/>
        </p:nvSpPr>
        <p:spPr>
          <a:xfrm>
            <a:off x="6804248" y="4953367"/>
            <a:ext cx="2098651" cy="369332"/>
          </a:xfrm>
          <a:prstGeom prst="rect">
            <a:avLst/>
          </a:prstGeom>
          <a:noFill/>
        </p:spPr>
        <p:txBody>
          <a:bodyPr wrap="none" rtlCol="0">
            <a:spAutoFit/>
          </a:bodyPr>
          <a:lstStyle/>
          <a:p>
            <a:r>
              <a:rPr lang="it-IT" dirty="0"/>
              <a:t>Vinse il Nobel nel 90</a:t>
            </a:r>
          </a:p>
        </p:txBody>
      </p:sp>
    </p:spTree>
    <p:extLst>
      <p:ext uri="{BB962C8B-B14F-4D97-AF65-F5344CB8AC3E}">
        <p14:creationId xmlns:p14="http://schemas.microsoft.com/office/powerpoint/2010/main" val="38275846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F1414405-F157-438F-9E7F-2E14B983EE1D}"/>
              </a:ext>
            </a:extLst>
          </p:cNvPr>
          <p:cNvSpPr txBox="1"/>
          <p:nvPr/>
        </p:nvSpPr>
        <p:spPr>
          <a:xfrm>
            <a:off x="3563888" y="404664"/>
            <a:ext cx="1877758" cy="646331"/>
          </a:xfrm>
          <a:prstGeom prst="rect">
            <a:avLst/>
          </a:prstGeom>
          <a:noFill/>
        </p:spPr>
        <p:txBody>
          <a:bodyPr wrap="none" rtlCol="0">
            <a:prstTxWarp prst="textCanUp">
              <a:avLst/>
            </a:prstTxWarp>
            <a:spAutoFit/>
          </a:bodyPr>
          <a:lstStyle/>
          <a:p>
            <a:r>
              <a:rPr lang="it-IT" sz="36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6">
                      <a:satMod val="175000"/>
                      <a:alpha val="40000"/>
                    </a:schemeClr>
                  </a:glow>
                  <a:outerShdw blurRad="50800" dist="38100" dir="18900000" algn="bl" rotWithShape="0">
                    <a:prstClr val="black">
                      <a:alpha val="40000"/>
                    </a:prstClr>
                  </a:outerShdw>
                </a:effectLst>
              </a:rPr>
              <a:t>SISTEMA</a:t>
            </a:r>
          </a:p>
        </p:txBody>
      </p:sp>
      <p:sp>
        <p:nvSpPr>
          <p:cNvPr id="4" name="CasellaDiTesto 3">
            <a:extLst>
              <a:ext uri="{FF2B5EF4-FFF2-40B4-BE49-F238E27FC236}">
                <a16:creationId xmlns:a16="http://schemas.microsoft.com/office/drawing/2014/main" id="{91D290C3-3A82-4C40-8C87-6916016652B8}"/>
              </a:ext>
            </a:extLst>
          </p:cNvPr>
          <p:cNvSpPr txBox="1"/>
          <p:nvPr/>
        </p:nvSpPr>
        <p:spPr>
          <a:xfrm>
            <a:off x="4244840" y="1214879"/>
            <a:ext cx="402674" cy="584775"/>
          </a:xfrm>
          <a:prstGeom prst="rect">
            <a:avLst/>
          </a:prstGeom>
          <a:noFill/>
        </p:spPr>
        <p:txBody>
          <a:bodyPr wrap="non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P</a:t>
            </a:r>
          </a:p>
        </p:txBody>
      </p:sp>
      <p:sp>
        <p:nvSpPr>
          <p:cNvPr id="6" name="CasellaDiTesto 5">
            <a:extLst>
              <a:ext uri="{FF2B5EF4-FFF2-40B4-BE49-F238E27FC236}">
                <a16:creationId xmlns:a16="http://schemas.microsoft.com/office/drawing/2014/main" id="{1F75B75A-D983-49F3-BDA7-46DF136BB4B9}"/>
              </a:ext>
            </a:extLst>
          </p:cNvPr>
          <p:cNvSpPr txBox="1"/>
          <p:nvPr/>
        </p:nvSpPr>
        <p:spPr>
          <a:xfrm>
            <a:off x="4244840" y="1861680"/>
            <a:ext cx="455574" cy="584775"/>
          </a:xfrm>
          <a:prstGeom prst="rect">
            <a:avLst/>
          </a:prstGeom>
          <a:noFill/>
        </p:spPr>
        <p:txBody>
          <a:bodyPr wrap="non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N</a:t>
            </a:r>
          </a:p>
        </p:txBody>
      </p:sp>
      <p:sp>
        <p:nvSpPr>
          <p:cNvPr id="8" name="CasellaDiTesto 7">
            <a:extLst>
              <a:ext uri="{FF2B5EF4-FFF2-40B4-BE49-F238E27FC236}">
                <a16:creationId xmlns:a16="http://schemas.microsoft.com/office/drawing/2014/main" id="{19E47C40-A376-407E-A71A-DEF3F52EFB3D}"/>
              </a:ext>
            </a:extLst>
          </p:cNvPr>
          <p:cNvSpPr txBox="1"/>
          <p:nvPr/>
        </p:nvSpPr>
        <p:spPr>
          <a:xfrm>
            <a:off x="4211960" y="3945219"/>
            <a:ext cx="461986" cy="584775"/>
          </a:xfrm>
          <a:prstGeom prst="rect">
            <a:avLst/>
          </a:prstGeom>
          <a:noFill/>
        </p:spPr>
        <p:txBody>
          <a:bodyPr wrap="non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O</a:t>
            </a:r>
          </a:p>
        </p:txBody>
      </p:sp>
      <p:sp>
        <p:nvSpPr>
          <p:cNvPr id="10" name="CasellaDiTesto 9">
            <a:extLst>
              <a:ext uri="{FF2B5EF4-FFF2-40B4-BE49-F238E27FC236}">
                <a16:creationId xmlns:a16="http://schemas.microsoft.com/office/drawing/2014/main" id="{FDDBE774-E20C-43BC-8322-C1CC8C9D0D85}"/>
              </a:ext>
            </a:extLst>
          </p:cNvPr>
          <p:cNvSpPr txBox="1"/>
          <p:nvPr/>
        </p:nvSpPr>
        <p:spPr>
          <a:xfrm>
            <a:off x="4271290" y="2556193"/>
            <a:ext cx="396262" cy="584775"/>
          </a:xfrm>
          <a:prstGeom prst="rect">
            <a:avLst/>
          </a:prstGeom>
          <a:noFill/>
        </p:spPr>
        <p:txBody>
          <a:bodyPr wrap="non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E</a:t>
            </a:r>
          </a:p>
        </p:txBody>
      </p:sp>
      <p:sp>
        <p:nvSpPr>
          <p:cNvPr id="12" name="CasellaDiTesto 11">
            <a:extLst>
              <a:ext uri="{FF2B5EF4-FFF2-40B4-BE49-F238E27FC236}">
                <a16:creationId xmlns:a16="http://schemas.microsoft.com/office/drawing/2014/main" id="{1D582710-2C3F-4479-8A5A-218259D98890}"/>
              </a:ext>
            </a:extLst>
          </p:cNvPr>
          <p:cNvSpPr txBox="1"/>
          <p:nvPr/>
        </p:nvSpPr>
        <p:spPr>
          <a:xfrm flipH="1">
            <a:off x="4289560" y="3250706"/>
            <a:ext cx="282440" cy="584775"/>
          </a:xfrm>
          <a:prstGeom prst="rect">
            <a:avLst/>
          </a:prstGeom>
          <a:noFill/>
        </p:spPr>
        <p:txBody>
          <a:bodyPr wrap="squar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I</a:t>
            </a:r>
          </a:p>
        </p:txBody>
      </p:sp>
      <p:sp>
        <p:nvSpPr>
          <p:cNvPr id="13" name="CasellaDiTesto 12">
            <a:extLst>
              <a:ext uri="{FF2B5EF4-FFF2-40B4-BE49-F238E27FC236}">
                <a16:creationId xmlns:a16="http://schemas.microsoft.com/office/drawing/2014/main" id="{7EEB7FA5-C020-45C4-BF49-93F91B845BBE}"/>
              </a:ext>
            </a:extLst>
          </p:cNvPr>
          <p:cNvSpPr txBox="1"/>
          <p:nvPr/>
        </p:nvSpPr>
        <p:spPr>
          <a:xfrm>
            <a:off x="4788024" y="1316730"/>
            <a:ext cx="1152128" cy="369332"/>
          </a:xfrm>
          <a:prstGeom prst="rect">
            <a:avLst/>
          </a:prstGeom>
          <a:noFill/>
        </p:spPr>
        <p:txBody>
          <a:bodyPr wrap="square" rtlCol="0">
            <a:spAutoFit/>
          </a:bodyPr>
          <a:lstStyle/>
          <a:p>
            <a:r>
              <a:rPr lang="it-IT" dirty="0">
                <a:effectLst>
                  <a:reflection blurRad="6350" stA="55000" endA="50" endPos="85000" dist="29997" dir="5400000" sy="-100000" algn="bl" rotWithShape="0"/>
                </a:effectLst>
                <a:latin typeface="Castellar" panose="020A0402060406010301" pitchFamily="18" charset="0"/>
              </a:rPr>
              <a:t>PSICHE</a:t>
            </a:r>
          </a:p>
        </p:txBody>
      </p:sp>
      <p:sp>
        <p:nvSpPr>
          <p:cNvPr id="15" name="CasellaDiTesto 14">
            <a:extLst>
              <a:ext uri="{FF2B5EF4-FFF2-40B4-BE49-F238E27FC236}">
                <a16:creationId xmlns:a16="http://schemas.microsoft.com/office/drawing/2014/main" id="{924442F4-4F99-4B5D-B57A-1E8A93D30019}"/>
              </a:ext>
            </a:extLst>
          </p:cNvPr>
          <p:cNvSpPr txBox="1"/>
          <p:nvPr/>
        </p:nvSpPr>
        <p:spPr>
          <a:xfrm>
            <a:off x="4788024" y="1969401"/>
            <a:ext cx="1630048" cy="369332"/>
          </a:xfrm>
          <a:prstGeom prst="rect">
            <a:avLst/>
          </a:prstGeom>
          <a:noFill/>
        </p:spPr>
        <p:txBody>
          <a:bodyPr wrap="square" rtlCol="0">
            <a:spAutoFit/>
          </a:bodyPr>
          <a:lstStyle/>
          <a:p>
            <a:r>
              <a:rPr lang="it-IT" dirty="0">
                <a:effectLst>
                  <a:reflection blurRad="6350" stA="55000" endA="50" endPos="85000" dir="5400000" sy="-100000" algn="bl" rotWithShape="0"/>
                </a:effectLst>
                <a:latin typeface="Castellar" panose="020A0402060406010301" pitchFamily="18" charset="0"/>
              </a:rPr>
              <a:t>CERVELLO</a:t>
            </a:r>
          </a:p>
        </p:txBody>
      </p:sp>
      <p:sp>
        <p:nvSpPr>
          <p:cNvPr id="17" name="CasellaDiTesto 16">
            <a:extLst>
              <a:ext uri="{FF2B5EF4-FFF2-40B4-BE49-F238E27FC236}">
                <a16:creationId xmlns:a16="http://schemas.microsoft.com/office/drawing/2014/main" id="{8C5B2C98-214B-433A-9AA5-A979B17A67AD}"/>
              </a:ext>
            </a:extLst>
          </p:cNvPr>
          <p:cNvSpPr txBox="1"/>
          <p:nvPr/>
        </p:nvSpPr>
        <p:spPr>
          <a:xfrm>
            <a:off x="4790296" y="2699628"/>
            <a:ext cx="1797928" cy="369332"/>
          </a:xfrm>
          <a:prstGeom prst="rect">
            <a:avLst/>
          </a:prstGeom>
          <a:noFill/>
        </p:spPr>
        <p:txBody>
          <a:bodyPr wrap="square" rtlCol="0">
            <a:spAutoFit/>
          </a:bodyPr>
          <a:lstStyle/>
          <a:p>
            <a:r>
              <a:rPr lang="it-IT" dirty="0">
                <a:effectLst>
                  <a:reflection blurRad="6350" stA="55000" endA="50" endPos="85000" dir="5400000" sy="-100000" algn="bl" rotWithShape="0"/>
                </a:effectLst>
                <a:latin typeface="Castellar" panose="020A0402060406010301" pitchFamily="18" charset="0"/>
              </a:rPr>
              <a:t>ENDOCRINO</a:t>
            </a:r>
          </a:p>
        </p:txBody>
      </p:sp>
      <p:sp>
        <p:nvSpPr>
          <p:cNvPr id="19" name="CasellaDiTesto 18">
            <a:extLst>
              <a:ext uri="{FF2B5EF4-FFF2-40B4-BE49-F238E27FC236}">
                <a16:creationId xmlns:a16="http://schemas.microsoft.com/office/drawing/2014/main" id="{3BDC2077-85D6-4396-BD6B-7CC5356A2FE2}"/>
              </a:ext>
            </a:extLst>
          </p:cNvPr>
          <p:cNvSpPr txBox="1"/>
          <p:nvPr/>
        </p:nvSpPr>
        <p:spPr>
          <a:xfrm>
            <a:off x="4790296" y="3358427"/>
            <a:ext cx="1797928" cy="369332"/>
          </a:xfrm>
          <a:prstGeom prst="rect">
            <a:avLst/>
          </a:prstGeom>
          <a:noFill/>
        </p:spPr>
        <p:txBody>
          <a:bodyPr wrap="square" rtlCol="0">
            <a:spAutoFit/>
          </a:bodyPr>
          <a:lstStyle/>
          <a:p>
            <a:r>
              <a:rPr lang="it-IT" dirty="0">
                <a:effectLst>
                  <a:reflection blurRad="6350" stA="55000" endA="50" endPos="85000" dir="5400000" sy="-100000" algn="bl" rotWithShape="0"/>
                </a:effectLst>
                <a:latin typeface="Castellar" panose="020A0402060406010301" pitchFamily="18" charset="0"/>
              </a:rPr>
              <a:t>IMMUNITA’</a:t>
            </a:r>
          </a:p>
        </p:txBody>
      </p:sp>
      <p:sp>
        <p:nvSpPr>
          <p:cNvPr id="21" name="CasellaDiTesto 20">
            <a:extLst>
              <a:ext uri="{FF2B5EF4-FFF2-40B4-BE49-F238E27FC236}">
                <a16:creationId xmlns:a16="http://schemas.microsoft.com/office/drawing/2014/main" id="{6F03D358-7D7E-4CEC-957B-8FC15CBFD0E5}"/>
              </a:ext>
            </a:extLst>
          </p:cNvPr>
          <p:cNvSpPr txBox="1"/>
          <p:nvPr/>
        </p:nvSpPr>
        <p:spPr>
          <a:xfrm>
            <a:off x="4788023" y="4052940"/>
            <a:ext cx="2245969" cy="369332"/>
          </a:xfrm>
          <a:prstGeom prst="rect">
            <a:avLst/>
          </a:prstGeom>
          <a:noFill/>
        </p:spPr>
        <p:txBody>
          <a:bodyPr wrap="square" rtlCol="0">
            <a:spAutoFit/>
          </a:bodyPr>
          <a:lstStyle/>
          <a:p>
            <a:r>
              <a:rPr lang="it-IT" dirty="0">
                <a:effectLst>
                  <a:reflection blurRad="6350" stA="55000" endA="50" endPos="85000" dir="5400000" sy="-100000" algn="bl" rotWithShape="0"/>
                </a:effectLst>
                <a:latin typeface="Castellar" panose="020A0402060406010301" pitchFamily="18" charset="0"/>
              </a:rPr>
              <a:t>ORGANISMICO</a:t>
            </a:r>
          </a:p>
        </p:txBody>
      </p:sp>
      <p:sp>
        <p:nvSpPr>
          <p:cNvPr id="25" name="CasellaDiTesto 24">
            <a:extLst>
              <a:ext uri="{FF2B5EF4-FFF2-40B4-BE49-F238E27FC236}">
                <a16:creationId xmlns:a16="http://schemas.microsoft.com/office/drawing/2014/main" id="{4928922B-F7B1-48B4-B4A7-22021FAFBA40}"/>
              </a:ext>
            </a:extLst>
          </p:cNvPr>
          <p:cNvSpPr txBox="1"/>
          <p:nvPr/>
        </p:nvSpPr>
        <p:spPr>
          <a:xfrm>
            <a:off x="2507578" y="4067780"/>
            <a:ext cx="1911348" cy="369332"/>
          </a:xfrm>
          <a:prstGeom prst="rect">
            <a:avLst/>
          </a:prstGeom>
          <a:noFill/>
        </p:spPr>
        <p:txBody>
          <a:bodyPr wrap="square" rtlCol="0">
            <a:spAutoFit/>
          </a:bodyPr>
          <a:lstStyle/>
          <a:p>
            <a:r>
              <a:rPr lang="it-IT" dirty="0">
                <a:latin typeface="Mistral" panose="03090702030407020403" pitchFamily="66" charset="0"/>
              </a:rPr>
              <a:t>SOMATIZZAZIONE</a:t>
            </a:r>
          </a:p>
        </p:txBody>
      </p:sp>
      <p:sp>
        <p:nvSpPr>
          <p:cNvPr id="27" name="CasellaDiTesto 26">
            <a:extLst>
              <a:ext uri="{FF2B5EF4-FFF2-40B4-BE49-F238E27FC236}">
                <a16:creationId xmlns:a16="http://schemas.microsoft.com/office/drawing/2014/main" id="{C9DF8F10-4299-4140-9ECD-75F3C7140D30}"/>
              </a:ext>
            </a:extLst>
          </p:cNvPr>
          <p:cNvSpPr txBox="1"/>
          <p:nvPr/>
        </p:nvSpPr>
        <p:spPr>
          <a:xfrm>
            <a:off x="3275856" y="3419708"/>
            <a:ext cx="864096" cy="369332"/>
          </a:xfrm>
          <a:prstGeom prst="rect">
            <a:avLst/>
          </a:prstGeom>
          <a:noFill/>
        </p:spPr>
        <p:txBody>
          <a:bodyPr wrap="square" rtlCol="0">
            <a:spAutoFit/>
          </a:bodyPr>
          <a:lstStyle/>
          <a:p>
            <a:r>
              <a:rPr lang="it-IT" dirty="0">
                <a:latin typeface="Mistral" panose="03090702030407020403" pitchFamily="66" charset="0"/>
              </a:rPr>
              <a:t>DIFESA</a:t>
            </a:r>
          </a:p>
        </p:txBody>
      </p:sp>
      <p:sp>
        <p:nvSpPr>
          <p:cNvPr id="29" name="CasellaDiTesto 28">
            <a:extLst>
              <a:ext uri="{FF2B5EF4-FFF2-40B4-BE49-F238E27FC236}">
                <a16:creationId xmlns:a16="http://schemas.microsoft.com/office/drawing/2014/main" id="{0C93E47B-79B1-4E2F-AE3E-5C5B7E005624}"/>
              </a:ext>
            </a:extLst>
          </p:cNvPr>
          <p:cNvSpPr txBox="1"/>
          <p:nvPr/>
        </p:nvSpPr>
        <p:spPr>
          <a:xfrm>
            <a:off x="3242988" y="2699628"/>
            <a:ext cx="979884" cy="369332"/>
          </a:xfrm>
          <a:prstGeom prst="rect">
            <a:avLst/>
          </a:prstGeom>
          <a:noFill/>
        </p:spPr>
        <p:txBody>
          <a:bodyPr wrap="square" rtlCol="0">
            <a:spAutoFit/>
          </a:bodyPr>
          <a:lstStyle/>
          <a:p>
            <a:r>
              <a:rPr lang="it-IT" dirty="0">
                <a:latin typeface="Mistral" panose="03090702030407020403" pitchFamily="66" charset="0"/>
              </a:rPr>
              <a:t>RITMO</a:t>
            </a:r>
          </a:p>
        </p:txBody>
      </p:sp>
      <p:sp>
        <p:nvSpPr>
          <p:cNvPr id="31" name="CasellaDiTesto 30">
            <a:extLst>
              <a:ext uri="{FF2B5EF4-FFF2-40B4-BE49-F238E27FC236}">
                <a16:creationId xmlns:a16="http://schemas.microsoft.com/office/drawing/2014/main" id="{E59BB99E-E15F-4DF0-B737-AEC034737D31}"/>
              </a:ext>
            </a:extLst>
          </p:cNvPr>
          <p:cNvSpPr txBox="1"/>
          <p:nvPr/>
        </p:nvSpPr>
        <p:spPr>
          <a:xfrm>
            <a:off x="3131840" y="2021343"/>
            <a:ext cx="1119260" cy="369332"/>
          </a:xfrm>
          <a:prstGeom prst="rect">
            <a:avLst/>
          </a:prstGeom>
          <a:noFill/>
        </p:spPr>
        <p:txBody>
          <a:bodyPr wrap="square" rtlCol="0">
            <a:spAutoFit/>
          </a:bodyPr>
          <a:lstStyle/>
          <a:p>
            <a:r>
              <a:rPr lang="it-IT" dirty="0">
                <a:latin typeface="Mistral" panose="03090702030407020403" pitchFamily="66" charset="0"/>
              </a:rPr>
              <a:t>ENERGIA</a:t>
            </a:r>
          </a:p>
        </p:txBody>
      </p:sp>
      <p:sp>
        <p:nvSpPr>
          <p:cNvPr id="33" name="CasellaDiTesto 32">
            <a:extLst>
              <a:ext uri="{FF2B5EF4-FFF2-40B4-BE49-F238E27FC236}">
                <a16:creationId xmlns:a16="http://schemas.microsoft.com/office/drawing/2014/main" id="{9840ABDC-F933-44DA-A623-FAA5358D57C6}"/>
              </a:ext>
            </a:extLst>
          </p:cNvPr>
          <p:cNvSpPr txBox="1"/>
          <p:nvPr/>
        </p:nvSpPr>
        <p:spPr>
          <a:xfrm>
            <a:off x="3168226" y="1336552"/>
            <a:ext cx="966554" cy="369332"/>
          </a:xfrm>
          <a:prstGeom prst="rect">
            <a:avLst/>
          </a:prstGeom>
          <a:noFill/>
        </p:spPr>
        <p:txBody>
          <a:bodyPr wrap="square" rtlCol="0">
            <a:spAutoFit/>
          </a:bodyPr>
          <a:lstStyle/>
          <a:p>
            <a:r>
              <a:rPr lang="it-IT" dirty="0">
                <a:latin typeface="Mistral" panose="03090702030407020403" pitchFamily="66" charset="0"/>
              </a:rPr>
              <a:t>UMORE</a:t>
            </a:r>
          </a:p>
        </p:txBody>
      </p:sp>
      <p:sp>
        <p:nvSpPr>
          <p:cNvPr id="37" name="CasellaDiTesto 36">
            <a:extLst>
              <a:ext uri="{FF2B5EF4-FFF2-40B4-BE49-F238E27FC236}">
                <a16:creationId xmlns:a16="http://schemas.microsoft.com/office/drawing/2014/main" id="{0814D032-1E99-4B27-AE50-C05924E6B7C7}"/>
              </a:ext>
            </a:extLst>
          </p:cNvPr>
          <p:cNvSpPr txBox="1"/>
          <p:nvPr/>
        </p:nvSpPr>
        <p:spPr>
          <a:xfrm>
            <a:off x="4700414" y="5217848"/>
            <a:ext cx="2734659" cy="646331"/>
          </a:xfrm>
          <a:prstGeom prst="rect">
            <a:avLst/>
          </a:prstGeom>
          <a:noFill/>
          <a:effectLst>
            <a:glow rad="228600">
              <a:srgbClr val="00B0F0">
                <a:alpha val="40000"/>
              </a:srgbClr>
            </a:glow>
            <a:softEdge rad="12700"/>
          </a:effectLst>
        </p:spPr>
        <p:txBody>
          <a:bodyPr wrap="none" rtlCol="0">
            <a:spAutoFit/>
          </a:bodyPr>
          <a:lstStyle/>
          <a:p>
            <a:r>
              <a:rPr lang="it-IT" sz="3600" b="1" dirty="0">
                <a:ln w="22225">
                  <a:solidFill>
                    <a:schemeClr val="accent2"/>
                  </a:solidFill>
                  <a:prstDash val="solid"/>
                </a:ln>
                <a:solidFill>
                  <a:schemeClr val="accent2">
                    <a:lumMod val="40000"/>
                    <a:lumOff val="60000"/>
                  </a:schemeClr>
                </a:solidFill>
                <a:effectLst>
                  <a:glow rad="228600">
                    <a:schemeClr val="accent2">
                      <a:satMod val="175000"/>
                      <a:alpha val="40000"/>
                    </a:schemeClr>
                  </a:glow>
                  <a:outerShdw blurRad="50800" dist="50800" dir="5400000" algn="ctr" rotWithShape="0">
                    <a:srgbClr val="00B0F0"/>
                  </a:outerShdw>
                  <a:reflection blurRad="6350" stA="60000" endA="900" endPos="58000" dir="5400000" sy="-100000" algn="bl" rotWithShape="0"/>
                </a:effectLst>
              </a:rPr>
              <a:t>CONNETTIVO</a:t>
            </a:r>
          </a:p>
        </p:txBody>
      </p:sp>
      <p:sp>
        <p:nvSpPr>
          <p:cNvPr id="39" name="CasellaDiTesto 38">
            <a:extLst>
              <a:ext uri="{FF2B5EF4-FFF2-40B4-BE49-F238E27FC236}">
                <a16:creationId xmlns:a16="http://schemas.microsoft.com/office/drawing/2014/main" id="{02B04605-D478-4D86-B5A5-5FF3E494C855}"/>
              </a:ext>
            </a:extLst>
          </p:cNvPr>
          <p:cNvSpPr txBox="1"/>
          <p:nvPr/>
        </p:nvSpPr>
        <p:spPr>
          <a:xfrm>
            <a:off x="5724128" y="764704"/>
            <a:ext cx="2016224" cy="523220"/>
          </a:xfrm>
          <a:prstGeom prst="rect">
            <a:avLst/>
          </a:prstGeom>
          <a:noFill/>
          <a:effectLst>
            <a:glow rad="228600">
              <a:schemeClr val="accent1">
                <a:satMod val="175000"/>
                <a:alpha val="40000"/>
              </a:schemeClr>
            </a:glow>
          </a:effectLst>
        </p:spPr>
        <p:txBody>
          <a:bodyPr wrap="square" rtlCol="0">
            <a:spAutoFit/>
            <a:scene3d>
              <a:camera prst="isometricLeftDown"/>
              <a:lightRig rig="threePt" dir="t"/>
            </a:scene3d>
          </a:bodyPr>
          <a:lstStyle/>
          <a:p>
            <a:r>
              <a:rPr lang="it-IT" sz="2800" b="1" dirty="0">
                <a:ln w="22225">
                  <a:solidFill>
                    <a:schemeClr val="accent2"/>
                  </a:solidFill>
                  <a:prstDash val="solid"/>
                </a:ln>
                <a:solidFill>
                  <a:schemeClr val="accent2">
                    <a:lumMod val="40000"/>
                    <a:lumOff val="60000"/>
                  </a:schemeClr>
                </a:solidFill>
                <a:effectLst>
                  <a:glow rad="228600">
                    <a:schemeClr val="accent2">
                      <a:satMod val="175000"/>
                      <a:alpha val="40000"/>
                    </a:schemeClr>
                  </a:glow>
                  <a:outerShdw blurRad="50800" dist="50800" dir="5400000" algn="ctr" rotWithShape="0">
                    <a:srgbClr val="00B0F0"/>
                  </a:outerShdw>
                </a:effectLst>
              </a:rPr>
              <a:t>STRUTTURA</a:t>
            </a:r>
          </a:p>
        </p:txBody>
      </p:sp>
      <p:sp>
        <p:nvSpPr>
          <p:cNvPr id="41" name="CasellaDiTesto 40">
            <a:extLst>
              <a:ext uri="{FF2B5EF4-FFF2-40B4-BE49-F238E27FC236}">
                <a16:creationId xmlns:a16="http://schemas.microsoft.com/office/drawing/2014/main" id="{83C0430C-84B6-43D2-9DEE-6A65ECA60393}"/>
              </a:ext>
            </a:extLst>
          </p:cNvPr>
          <p:cNvSpPr txBox="1"/>
          <p:nvPr/>
        </p:nvSpPr>
        <p:spPr>
          <a:xfrm>
            <a:off x="2914816" y="4651416"/>
            <a:ext cx="3314368" cy="369332"/>
          </a:xfrm>
          <a:prstGeom prst="rect">
            <a:avLst/>
          </a:prstGeom>
          <a:solidFill>
            <a:srgbClr val="FFC000"/>
          </a:solidFill>
        </p:spPr>
        <p:txBody>
          <a:bodyPr wrap="square" rtlCol="0">
            <a:spAutoFit/>
          </a:bodyPr>
          <a:lstStyle/>
          <a:p>
            <a:r>
              <a:rPr lang="it-IT" b="1" dirty="0"/>
              <a:t>SCORIE TOSSICHE-ROS-ACIDOSI</a:t>
            </a:r>
          </a:p>
        </p:txBody>
      </p:sp>
      <p:sp>
        <p:nvSpPr>
          <p:cNvPr id="43" name="CasellaDiTesto 42">
            <a:extLst>
              <a:ext uri="{FF2B5EF4-FFF2-40B4-BE49-F238E27FC236}">
                <a16:creationId xmlns:a16="http://schemas.microsoft.com/office/drawing/2014/main" id="{42DEFE61-6832-4DE2-BEAC-6F82A12E396D}"/>
              </a:ext>
            </a:extLst>
          </p:cNvPr>
          <p:cNvSpPr txBox="1"/>
          <p:nvPr/>
        </p:nvSpPr>
        <p:spPr>
          <a:xfrm>
            <a:off x="1734158" y="1687448"/>
            <a:ext cx="455574" cy="2677656"/>
          </a:xfrm>
          <a:prstGeom prst="rect">
            <a:avLst/>
          </a:prstGeom>
          <a:noFill/>
          <a:effectLst>
            <a:outerShdw blurRad="50800" dist="38100" dir="10800000" algn="r" rotWithShape="0">
              <a:prstClr val="black">
                <a:alpha val="40000"/>
              </a:prstClr>
            </a:outerShdw>
          </a:effectLst>
        </p:spPr>
        <p:txBody>
          <a:bodyPr wrap="square" rtlCol="0">
            <a:spAutoFit/>
          </a:bodyPr>
          <a:lstStyle/>
          <a:p>
            <a:r>
              <a:rPr lang="it-IT" sz="28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STRE</a:t>
            </a:r>
          </a:p>
          <a:p>
            <a:r>
              <a:rPr lang="it-IT" sz="28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S</a:t>
            </a:r>
          </a:p>
          <a:p>
            <a:r>
              <a:rPr lang="it-IT" sz="28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S</a:t>
            </a:r>
          </a:p>
        </p:txBody>
      </p:sp>
      <p:sp>
        <p:nvSpPr>
          <p:cNvPr id="45" name="CasellaDiTesto 44">
            <a:extLst>
              <a:ext uri="{FF2B5EF4-FFF2-40B4-BE49-F238E27FC236}">
                <a16:creationId xmlns:a16="http://schemas.microsoft.com/office/drawing/2014/main" id="{9A5A9B0F-071B-4820-B3BC-A011AE247873}"/>
              </a:ext>
            </a:extLst>
          </p:cNvPr>
          <p:cNvSpPr txBox="1"/>
          <p:nvPr/>
        </p:nvSpPr>
        <p:spPr>
          <a:xfrm>
            <a:off x="6814486" y="1448491"/>
            <a:ext cx="455574" cy="3108543"/>
          </a:xfrm>
          <a:prstGeom prst="rect">
            <a:avLst/>
          </a:prstGeom>
          <a:noFill/>
          <a:effectLst>
            <a:outerShdw blurRad="50800" dist="38100" algn="l" rotWithShape="0">
              <a:prstClr val="black">
                <a:alpha val="40000"/>
              </a:prstClr>
            </a:outerShdw>
          </a:effectLst>
        </p:spPr>
        <p:txBody>
          <a:bodyPr wrap="square" rtlCol="0">
            <a:spAutoFit/>
          </a:bodyPr>
          <a:lstStyle/>
          <a:p>
            <a:r>
              <a:rPr lang="it-IT" sz="2800" b="1" dirty="0">
                <a:ln w="22225">
                  <a:solidFill>
                    <a:schemeClr val="accent2"/>
                  </a:solidFill>
                  <a:prstDash val="solid"/>
                </a:ln>
                <a:solidFill>
                  <a:schemeClr val="accent2">
                    <a:lumMod val="40000"/>
                    <a:lumOff val="60000"/>
                  </a:schemeClr>
                </a:solidFill>
                <a:effectLst>
                  <a:glow rad="228600">
                    <a:schemeClr val="accent2">
                      <a:satMod val="175000"/>
                      <a:alpha val="40000"/>
                    </a:schemeClr>
                  </a:glow>
                </a:effectLst>
              </a:rPr>
              <a:t>IPOSS</a:t>
            </a:r>
          </a:p>
          <a:p>
            <a:r>
              <a:rPr lang="it-IT" sz="2800" b="1" dirty="0">
                <a:ln w="22225">
                  <a:solidFill>
                    <a:schemeClr val="accent2"/>
                  </a:solidFill>
                  <a:prstDash val="solid"/>
                </a:ln>
                <a:solidFill>
                  <a:schemeClr val="accent2">
                    <a:lumMod val="40000"/>
                    <a:lumOff val="60000"/>
                  </a:schemeClr>
                </a:solidFill>
                <a:effectLst>
                  <a:glow rad="228600">
                    <a:schemeClr val="accent2">
                      <a:satMod val="175000"/>
                      <a:alpha val="40000"/>
                    </a:schemeClr>
                  </a:glow>
                </a:effectLst>
              </a:rPr>
              <a:t>IA</a:t>
            </a:r>
          </a:p>
        </p:txBody>
      </p:sp>
      <p:sp>
        <p:nvSpPr>
          <p:cNvPr id="47" name="CasellaDiTesto 46">
            <a:extLst>
              <a:ext uri="{FF2B5EF4-FFF2-40B4-BE49-F238E27FC236}">
                <a16:creationId xmlns:a16="http://schemas.microsoft.com/office/drawing/2014/main" id="{CDAAFE1E-6A4A-4ED7-937E-95E137BF00EA}"/>
              </a:ext>
            </a:extLst>
          </p:cNvPr>
          <p:cNvSpPr txBox="1"/>
          <p:nvPr/>
        </p:nvSpPr>
        <p:spPr>
          <a:xfrm>
            <a:off x="3008226" y="6125367"/>
            <a:ext cx="3384376" cy="461665"/>
          </a:xfrm>
          <a:prstGeom prst="rect">
            <a:avLst/>
          </a:prstGeom>
          <a:noFill/>
        </p:spPr>
        <p:txBody>
          <a:bodyPr wrap="square" rtlCol="0">
            <a:prstTxWarp prst="textCanDown">
              <a:avLst/>
            </a:prstTxWarp>
            <a:spAutoFit/>
            <a:scene3d>
              <a:camera prst="orthographicFront"/>
              <a:lightRig rig="threePt" dir="t"/>
            </a:scene3d>
            <a:sp3d extrusionH="57150">
              <a:bevelT w="38100" h="38100"/>
            </a:sp3d>
          </a:bodyPr>
          <a:lstStyle/>
          <a:p>
            <a:r>
              <a:rPr lang="it-IT" sz="2400" b="1" dirty="0">
                <a:ln w="22225">
                  <a:solidFill>
                    <a:schemeClr val="accent2"/>
                  </a:solidFill>
                  <a:prstDash val="solid"/>
                </a:ln>
                <a:solidFill>
                  <a:schemeClr val="accent2">
                    <a:lumMod val="40000"/>
                    <a:lumOff val="60000"/>
                  </a:schemeClr>
                </a:solidFill>
                <a:effectLst>
                  <a:outerShdw blurRad="50800" dist="50800" dir="5400000" sx="115000" sy="115000" algn="ctr" rotWithShape="0">
                    <a:schemeClr val="tx2">
                      <a:lumMod val="40000"/>
                      <a:lumOff val="60000"/>
                      <a:alpha val="96000"/>
                    </a:schemeClr>
                  </a:outerShdw>
                </a:effectLst>
              </a:rPr>
              <a:t>REGOLAZIONE DI BASE</a:t>
            </a:r>
          </a:p>
        </p:txBody>
      </p:sp>
      <p:sp>
        <p:nvSpPr>
          <p:cNvPr id="49" name="CasellaDiTesto 48">
            <a:extLst>
              <a:ext uri="{FF2B5EF4-FFF2-40B4-BE49-F238E27FC236}">
                <a16:creationId xmlns:a16="http://schemas.microsoft.com/office/drawing/2014/main" id="{DE8D951C-CF95-4376-9489-CA7A5E72F8D0}"/>
              </a:ext>
            </a:extLst>
          </p:cNvPr>
          <p:cNvSpPr txBox="1"/>
          <p:nvPr/>
        </p:nvSpPr>
        <p:spPr>
          <a:xfrm>
            <a:off x="1259632" y="5249892"/>
            <a:ext cx="2198935" cy="646331"/>
          </a:xfrm>
          <a:prstGeom prst="rect">
            <a:avLst/>
          </a:prstGeom>
          <a:noFill/>
        </p:spPr>
        <p:txBody>
          <a:bodyPr wrap="none" rtlCol="0">
            <a:spAutoFit/>
          </a:bodyPr>
          <a:lstStyle/>
          <a:p>
            <a:r>
              <a:rPr lang="it-IT" sz="36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STRESS OX</a:t>
            </a:r>
          </a:p>
        </p:txBody>
      </p:sp>
      <p:sp>
        <p:nvSpPr>
          <p:cNvPr id="51" name="CasellaDiTesto 50">
            <a:extLst>
              <a:ext uri="{FF2B5EF4-FFF2-40B4-BE49-F238E27FC236}">
                <a16:creationId xmlns:a16="http://schemas.microsoft.com/office/drawing/2014/main" id="{91E32E01-8FB4-4FF4-943D-935AB2B6C268}"/>
              </a:ext>
            </a:extLst>
          </p:cNvPr>
          <p:cNvSpPr txBox="1"/>
          <p:nvPr/>
        </p:nvSpPr>
        <p:spPr>
          <a:xfrm>
            <a:off x="794915" y="6221683"/>
            <a:ext cx="1570455" cy="400110"/>
          </a:xfrm>
          <a:prstGeom prst="rect">
            <a:avLst/>
          </a:prstGeom>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it-IT" sz="2000" dirty="0">
                <a:solidFill>
                  <a:schemeClr val="bg1"/>
                </a:solidFill>
              </a:rPr>
              <a:t>pH, rH2, </a:t>
            </a:r>
            <a:r>
              <a:rPr lang="it-IT" sz="2000" dirty="0" err="1">
                <a:solidFill>
                  <a:schemeClr val="bg1"/>
                </a:solidFill>
              </a:rPr>
              <a:t>rHo</a:t>
            </a:r>
            <a:endParaRPr lang="it-IT" sz="2000" dirty="0">
              <a:solidFill>
                <a:schemeClr val="bg1"/>
              </a:solidFill>
            </a:endParaRPr>
          </a:p>
        </p:txBody>
      </p:sp>
      <p:sp>
        <p:nvSpPr>
          <p:cNvPr id="57" name="CasellaDiTesto 56">
            <a:extLst>
              <a:ext uri="{FF2B5EF4-FFF2-40B4-BE49-F238E27FC236}">
                <a16:creationId xmlns:a16="http://schemas.microsoft.com/office/drawing/2014/main" id="{0E372A5B-BDA1-4F5D-ACFF-13AB16FE5A8E}"/>
              </a:ext>
            </a:extLst>
          </p:cNvPr>
          <p:cNvSpPr txBox="1"/>
          <p:nvPr/>
        </p:nvSpPr>
        <p:spPr>
          <a:xfrm>
            <a:off x="1404649" y="745540"/>
            <a:ext cx="1727191" cy="523220"/>
          </a:xfrm>
          <a:prstGeom prst="rect">
            <a:avLst/>
          </a:prstGeom>
          <a:noFill/>
          <a:scene3d>
            <a:camera prst="isometricRightUp"/>
            <a:lightRig rig="threePt" dir="t"/>
          </a:scene3d>
        </p:spPr>
        <p:txBody>
          <a:bodyPr wrap="square" rtlCol="0">
            <a:spAutoFit/>
          </a:bodyPr>
          <a:lstStyle/>
          <a:p>
            <a:r>
              <a:rPr lang="it-IT" sz="28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FUNZIONE</a:t>
            </a:r>
          </a:p>
        </p:txBody>
      </p:sp>
      <p:cxnSp>
        <p:nvCxnSpPr>
          <p:cNvPr id="59" name="Connettore curvo 58">
            <a:extLst>
              <a:ext uri="{FF2B5EF4-FFF2-40B4-BE49-F238E27FC236}">
                <a16:creationId xmlns:a16="http://schemas.microsoft.com/office/drawing/2014/main" id="{CCF846C1-1AA6-4F3E-B0BC-A7BA63885482}"/>
              </a:ext>
            </a:extLst>
          </p:cNvPr>
          <p:cNvCxnSpPr>
            <a:cxnSpLocks/>
            <a:endCxn id="33" idx="1"/>
          </p:cNvCxnSpPr>
          <p:nvPr/>
        </p:nvCxnSpPr>
        <p:spPr>
          <a:xfrm flipV="1">
            <a:off x="2329515" y="1521218"/>
            <a:ext cx="838711" cy="61163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Connettore 2 62">
            <a:extLst>
              <a:ext uri="{FF2B5EF4-FFF2-40B4-BE49-F238E27FC236}">
                <a16:creationId xmlns:a16="http://schemas.microsoft.com/office/drawing/2014/main" id="{27D170F3-9566-4A2C-A851-A4F9C828E9FD}"/>
              </a:ext>
            </a:extLst>
          </p:cNvPr>
          <p:cNvCxnSpPr>
            <a:cxnSpLocks/>
            <a:endCxn id="31" idx="1"/>
          </p:cNvCxnSpPr>
          <p:nvPr/>
        </p:nvCxnSpPr>
        <p:spPr>
          <a:xfrm flipV="1">
            <a:off x="2268244" y="2206009"/>
            <a:ext cx="863596" cy="3501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onnettore 2 65">
            <a:extLst>
              <a:ext uri="{FF2B5EF4-FFF2-40B4-BE49-F238E27FC236}">
                <a16:creationId xmlns:a16="http://schemas.microsoft.com/office/drawing/2014/main" id="{04A70307-235A-4156-A2AA-6E15F0CD21E6}"/>
              </a:ext>
            </a:extLst>
          </p:cNvPr>
          <p:cNvCxnSpPr>
            <a:cxnSpLocks/>
            <a:endCxn id="29" idx="1"/>
          </p:cNvCxnSpPr>
          <p:nvPr/>
        </p:nvCxnSpPr>
        <p:spPr>
          <a:xfrm>
            <a:off x="2268244" y="2884294"/>
            <a:ext cx="97474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 name="Connettore curvo 70">
            <a:extLst>
              <a:ext uri="{FF2B5EF4-FFF2-40B4-BE49-F238E27FC236}">
                <a16:creationId xmlns:a16="http://schemas.microsoft.com/office/drawing/2014/main" id="{9857287F-4278-49E9-AC7A-0F3A51B0FC40}"/>
              </a:ext>
            </a:extLst>
          </p:cNvPr>
          <p:cNvCxnSpPr>
            <a:cxnSpLocks/>
            <a:endCxn id="27" idx="1"/>
          </p:cNvCxnSpPr>
          <p:nvPr/>
        </p:nvCxnSpPr>
        <p:spPr>
          <a:xfrm>
            <a:off x="2128946" y="3184707"/>
            <a:ext cx="1146910" cy="419667"/>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Connettore curvo 74">
            <a:extLst>
              <a:ext uri="{FF2B5EF4-FFF2-40B4-BE49-F238E27FC236}">
                <a16:creationId xmlns:a16="http://schemas.microsoft.com/office/drawing/2014/main" id="{725F3C04-ACD6-43A0-9BC8-B63DD22AD498}"/>
              </a:ext>
            </a:extLst>
          </p:cNvPr>
          <p:cNvCxnSpPr>
            <a:cxnSpLocks/>
            <a:endCxn id="25" idx="1"/>
          </p:cNvCxnSpPr>
          <p:nvPr/>
        </p:nvCxnSpPr>
        <p:spPr>
          <a:xfrm>
            <a:off x="2110009" y="3859599"/>
            <a:ext cx="397569" cy="392847"/>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CasellaDiTesto 1">
            <a:extLst>
              <a:ext uri="{FF2B5EF4-FFF2-40B4-BE49-F238E27FC236}">
                <a16:creationId xmlns:a16="http://schemas.microsoft.com/office/drawing/2014/main" id="{F6F32B2D-422B-480A-8494-5C157174AD4F}"/>
              </a:ext>
            </a:extLst>
          </p:cNvPr>
          <p:cNvSpPr txBox="1"/>
          <p:nvPr/>
        </p:nvSpPr>
        <p:spPr>
          <a:xfrm>
            <a:off x="-3818" y="1332289"/>
            <a:ext cx="1597466" cy="830997"/>
          </a:xfrm>
          <a:prstGeom prst="rect">
            <a:avLst/>
          </a:prstGeom>
          <a:solidFill>
            <a:schemeClr val="accent2">
              <a:lumMod val="20000"/>
              <a:lumOff val="80000"/>
            </a:schemeClr>
          </a:solidFill>
        </p:spPr>
        <p:txBody>
          <a:bodyPr wrap="square" rtlCol="0">
            <a:spAutoFit/>
          </a:bodyPr>
          <a:lstStyle/>
          <a:p>
            <a:r>
              <a:rPr lang="it-IT" sz="1600" dirty="0"/>
              <a:t>La parte superiore è quella CONSCIA</a:t>
            </a:r>
          </a:p>
        </p:txBody>
      </p:sp>
      <p:sp>
        <p:nvSpPr>
          <p:cNvPr id="5" name="CasellaDiTesto 4">
            <a:extLst>
              <a:ext uri="{FF2B5EF4-FFF2-40B4-BE49-F238E27FC236}">
                <a16:creationId xmlns:a16="http://schemas.microsoft.com/office/drawing/2014/main" id="{9F33A8F4-22E4-4175-BFA5-1776FEA2BA88}"/>
              </a:ext>
            </a:extLst>
          </p:cNvPr>
          <p:cNvSpPr txBox="1"/>
          <p:nvPr/>
        </p:nvSpPr>
        <p:spPr>
          <a:xfrm>
            <a:off x="12295" y="3468165"/>
            <a:ext cx="1721863" cy="830997"/>
          </a:xfrm>
          <a:prstGeom prst="rect">
            <a:avLst/>
          </a:prstGeom>
          <a:solidFill>
            <a:schemeClr val="accent6">
              <a:lumMod val="20000"/>
              <a:lumOff val="80000"/>
            </a:schemeClr>
          </a:solidFill>
        </p:spPr>
        <p:txBody>
          <a:bodyPr wrap="square" rtlCol="0">
            <a:spAutoFit/>
          </a:bodyPr>
          <a:lstStyle/>
          <a:p>
            <a:r>
              <a:rPr lang="it-IT" sz="1600" dirty="0"/>
              <a:t>La parte inferiore è quella INCONSCIA</a:t>
            </a:r>
          </a:p>
        </p:txBody>
      </p:sp>
      <p:sp>
        <p:nvSpPr>
          <p:cNvPr id="7" name="CasellaDiTesto 6">
            <a:extLst>
              <a:ext uri="{FF2B5EF4-FFF2-40B4-BE49-F238E27FC236}">
                <a16:creationId xmlns:a16="http://schemas.microsoft.com/office/drawing/2014/main" id="{0DFE3C49-67B3-4826-ADEA-3E95053508FC}"/>
              </a:ext>
            </a:extLst>
          </p:cNvPr>
          <p:cNvSpPr txBox="1"/>
          <p:nvPr/>
        </p:nvSpPr>
        <p:spPr>
          <a:xfrm>
            <a:off x="7438748" y="11234"/>
            <a:ext cx="1772574" cy="1600438"/>
          </a:xfrm>
          <a:prstGeom prst="rect">
            <a:avLst/>
          </a:prstGeom>
          <a:solidFill>
            <a:schemeClr val="accent3">
              <a:lumMod val="20000"/>
              <a:lumOff val="80000"/>
            </a:schemeClr>
          </a:solidFill>
        </p:spPr>
        <p:txBody>
          <a:bodyPr wrap="square" rtlCol="0">
            <a:spAutoFit/>
          </a:bodyPr>
          <a:lstStyle/>
          <a:p>
            <a:r>
              <a:rPr lang="it-IT" sz="1400" dirty="0"/>
              <a:t>-E’ </a:t>
            </a:r>
            <a:r>
              <a:rPr lang="it-IT" sz="1400" u="sng" dirty="0"/>
              <a:t>assimilabile al nostro terreno</a:t>
            </a:r>
          </a:p>
          <a:p>
            <a:r>
              <a:rPr lang="it-IT" sz="1400" dirty="0"/>
              <a:t>-</a:t>
            </a:r>
            <a:r>
              <a:rPr lang="it-IT" sz="1400" b="1" dirty="0"/>
              <a:t>connette</a:t>
            </a:r>
            <a:r>
              <a:rPr lang="it-IT" sz="1400" dirty="0"/>
              <a:t>: </a:t>
            </a:r>
            <a:r>
              <a:rPr lang="it-IT" sz="1400" u="sng" dirty="0"/>
              <a:t>permette alle parti di essere un tutto</a:t>
            </a:r>
            <a:r>
              <a:rPr lang="it-IT" sz="1400" dirty="0"/>
              <a:t>, sia a livello strutturale che funzionale</a:t>
            </a:r>
            <a:endParaRPr lang="it-IT" sz="1400" u="sng" dirty="0"/>
          </a:p>
        </p:txBody>
      </p:sp>
      <p:sp>
        <p:nvSpPr>
          <p:cNvPr id="40" name="CasellaDiTesto 39">
            <a:extLst>
              <a:ext uri="{FF2B5EF4-FFF2-40B4-BE49-F238E27FC236}">
                <a16:creationId xmlns:a16="http://schemas.microsoft.com/office/drawing/2014/main" id="{1BEBCE21-577D-4967-B898-80DB8B4F5C80}"/>
              </a:ext>
            </a:extLst>
          </p:cNvPr>
          <p:cNvSpPr txBox="1"/>
          <p:nvPr/>
        </p:nvSpPr>
        <p:spPr>
          <a:xfrm>
            <a:off x="7406306" y="1618201"/>
            <a:ext cx="1762325" cy="2031325"/>
          </a:xfrm>
          <a:prstGeom prst="rect">
            <a:avLst/>
          </a:prstGeom>
          <a:solidFill>
            <a:schemeClr val="bg1">
              <a:lumMod val="95000"/>
            </a:schemeClr>
          </a:solidFill>
        </p:spPr>
        <p:txBody>
          <a:bodyPr wrap="square" rtlCol="0">
            <a:spAutoFit/>
          </a:bodyPr>
          <a:lstStyle/>
          <a:p>
            <a:r>
              <a:rPr lang="it-IT" sz="1400" dirty="0"/>
              <a:t>-in esso si svolge la </a:t>
            </a:r>
            <a:r>
              <a:rPr lang="it-IT" sz="1400" b="1" dirty="0"/>
              <a:t>Regolazione di Base </a:t>
            </a:r>
            <a:r>
              <a:rPr lang="it-IT" sz="1400" dirty="0"/>
              <a:t>che mantiene </a:t>
            </a:r>
            <a:r>
              <a:rPr lang="it-IT" sz="1400" u="sng" dirty="0"/>
              <a:t>l’equilibrio di tutto il sistema </a:t>
            </a:r>
            <a:r>
              <a:rPr lang="it-IT" sz="1400" dirty="0"/>
              <a:t>attraverso l: l’equilibrio acido-</a:t>
            </a:r>
            <a:r>
              <a:rPr lang="it-IT" sz="1400" dirty="0" err="1"/>
              <a:t>basea</a:t>
            </a:r>
            <a:r>
              <a:rPr lang="it-IT" sz="1400" dirty="0"/>
              <a:t> modulazione dei parametri che regolano il sistema:</a:t>
            </a:r>
            <a:endParaRPr lang="it-IT" sz="1400" u="sng" dirty="0"/>
          </a:p>
        </p:txBody>
      </p:sp>
      <p:sp>
        <p:nvSpPr>
          <p:cNvPr id="42" name="CasellaDiTesto 41">
            <a:extLst>
              <a:ext uri="{FF2B5EF4-FFF2-40B4-BE49-F238E27FC236}">
                <a16:creationId xmlns:a16="http://schemas.microsoft.com/office/drawing/2014/main" id="{A28297E3-B5C7-43DD-A400-9A75351927C9}"/>
              </a:ext>
            </a:extLst>
          </p:cNvPr>
          <p:cNvSpPr txBox="1"/>
          <p:nvPr/>
        </p:nvSpPr>
        <p:spPr>
          <a:xfrm>
            <a:off x="7398797" y="3643882"/>
            <a:ext cx="1762325" cy="1600438"/>
          </a:xfrm>
          <a:prstGeom prst="rect">
            <a:avLst/>
          </a:prstGeom>
          <a:solidFill>
            <a:schemeClr val="accent5">
              <a:lumMod val="20000"/>
              <a:lumOff val="80000"/>
            </a:schemeClr>
          </a:solidFill>
        </p:spPr>
        <p:txBody>
          <a:bodyPr wrap="square" rtlCol="0">
            <a:spAutoFit/>
          </a:bodyPr>
          <a:lstStyle/>
          <a:p>
            <a:r>
              <a:rPr lang="it-IT" sz="1400" dirty="0"/>
              <a:t>l’</a:t>
            </a:r>
            <a:r>
              <a:rPr lang="it-IT" sz="1400" b="1" u="sng" dirty="0"/>
              <a:t>equilibrio acido-base </a:t>
            </a:r>
            <a:r>
              <a:rPr lang="it-IT" sz="1400" dirty="0"/>
              <a:t>(in connessione con l’equilibrio </a:t>
            </a:r>
            <a:r>
              <a:rPr lang="it-IT" sz="1400" dirty="0" err="1"/>
              <a:t>idroelettrolitico</a:t>
            </a:r>
            <a:r>
              <a:rPr lang="it-IT" sz="1400" dirty="0"/>
              <a:t> che a sua volta è il risultato di un equilibrio endocrino)</a:t>
            </a:r>
            <a:endParaRPr lang="it-IT" sz="1400" u="sng" dirty="0"/>
          </a:p>
        </p:txBody>
      </p:sp>
      <p:sp>
        <p:nvSpPr>
          <p:cNvPr id="44" name="CasellaDiTesto 43">
            <a:extLst>
              <a:ext uri="{FF2B5EF4-FFF2-40B4-BE49-F238E27FC236}">
                <a16:creationId xmlns:a16="http://schemas.microsoft.com/office/drawing/2014/main" id="{943E86F7-C8A5-4BFA-A5F3-22A442BFD420}"/>
              </a:ext>
            </a:extLst>
          </p:cNvPr>
          <p:cNvSpPr txBox="1"/>
          <p:nvPr/>
        </p:nvSpPr>
        <p:spPr>
          <a:xfrm>
            <a:off x="7381675" y="5203004"/>
            <a:ext cx="1762325" cy="954107"/>
          </a:xfrm>
          <a:prstGeom prst="rect">
            <a:avLst/>
          </a:prstGeom>
          <a:solidFill>
            <a:srgbClr val="FFFF00"/>
          </a:solidFill>
        </p:spPr>
        <p:txBody>
          <a:bodyPr wrap="square" rtlCol="0">
            <a:spAutoFit/>
          </a:bodyPr>
          <a:lstStyle/>
          <a:p>
            <a:r>
              <a:rPr lang="it-IT" sz="1400" dirty="0"/>
              <a:t>quello</a:t>
            </a:r>
            <a:r>
              <a:rPr lang="it-IT" sz="1400" b="1" dirty="0"/>
              <a:t> </a:t>
            </a:r>
            <a:r>
              <a:rPr lang="it-IT" sz="1400" b="1" u="sng" dirty="0"/>
              <a:t>ossido-riduttivo </a:t>
            </a:r>
            <a:r>
              <a:rPr lang="it-IT" sz="1400" u="sng" dirty="0"/>
              <a:t>(la capacità di eliminare i radicali liberi)</a:t>
            </a:r>
          </a:p>
        </p:txBody>
      </p:sp>
      <p:sp>
        <p:nvSpPr>
          <p:cNvPr id="46" name="CasellaDiTesto 45">
            <a:extLst>
              <a:ext uri="{FF2B5EF4-FFF2-40B4-BE49-F238E27FC236}">
                <a16:creationId xmlns:a16="http://schemas.microsoft.com/office/drawing/2014/main" id="{04E9AEF3-9FDA-4EF0-8C2D-FFF56644153D}"/>
              </a:ext>
            </a:extLst>
          </p:cNvPr>
          <p:cNvSpPr txBox="1"/>
          <p:nvPr/>
        </p:nvSpPr>
        <p:spPr>
          <a:xfrm>
            <a:off x="7380312" y="6155661"/>
            <a:ext cx="1762325" cy="738664"/>
          </a:xfrm>
          <a:prstGeom prst="rect">
            <a:avLst/>
          </a:prstGeom>
          <a:solidFill>
            <a:schemeClr val="accent6">
              <a:lumMod val="60000"/>
              <a:lumOff val="40000"/>
            </a:schemeClr>
          </a:solidFill>
        </p:spPr>
        <p:txBody>
          <a:bodyPr wrap="square" rtlCol="0">
            <a:spAutoFit/>
          </a:bodyPr>
          <a:lstStyle/>
          <a:p>
            <a:r>
              <a:rPr lang="it-IT" sz="1400" dirty="0"/>
              <a:t>e la </a:t>
            </a:r>
            <a:r>
              <a:rPr lang="it-IT" sz="1400" b="1" u="sng" dirty="0"/>
              <a:t>resistività</a:t>
            </a:r>
            <a:r>
              <a:rPr lang="it-IT" sz="1400" u="sng" dirty="0"/>
              <a:t> (l’indice di accumulo di scorie).</a:t>
            </a:r>
          </a:p>
        </p:txBody>
      </p:sp>
      <p:sp>
        <p:nvSpPr>
          <p:cNvPr id="9" name="CasellaDiTesto 8">
            <a:extLst>
              <a:ext uri="{FF2B5EF4-FFF2-40B4-BE49-F238E27FC236}">
                <a16:creationId xmlns:a16="http://schemas.microsoft.com/office/drawing/2014/main" id="{9CEF68D1-AC86-4012-82D6-FC83BF25B3E3}"/>
              </a:ext>
            </a:extLst>
          </p:cNvPr>
          <p:cNvSpPr txBox="1"/>
          <p:nvPr/>
        </p:nvSpPr>
        <p:spPr>
          <a:xfrm>
            <a:off x="1266351" y="2528329"/>
            <a:ext cx="7234481" cy="369332"/>
          </a:xfrm>
          <a:prstGeom prst="rect">
            <a:avLst/>
          </a:prstGeom>
          <a:solidFill>
            <a:srgbClr val="FFFF00"/>
          </a:solidFill>
          <a:ln w="57150">
            <a:solidFill>
              <a:srgbClr val="C00000"/>
            </a:solidFill>
          </a:ln>
        </p:spPr>
        <p:txBody>
          <a:bodyPr wrap="none" rtlCol="0">
            <a:spAutoFit/>
          </a:bodyPr>
          <a:lstStyle/>
          <a:p>
            <a:r>
              <a:rPr lang="it-IT" dirty="0"/>
              <a:t>IL CONNETTIVO E’ COME LO SPIRITO: STA DA TUTTE PARTI MA NON SI VEDE</a:t>
            </a:r>
          </a:p>
        </p:txBody>
      </p:sp>
      <p:sp>
        <p:nvSpPr>
          <p:cNvPr id="48" name="CasellaDiTesto 47">
            <a:extLst>
              <a:ext uri="{FF2B5EF4-FFF2-40B4-BE49-F238E27FC236}">
                <a16:creationId xmlns:a16="http://schemas.microsoft.com/office/drawing/2014/main" id="{01D7C07A-B67A-4E79-8F51-50B65A8E7CE6}"/>
              </a:ext>
            </a:extLst>
          </p:cNvPr>
          <p:cNvSpPr txBox="1"/>
          <p:nvPr/>
        </p:nvSpPr>
        <p:spPr>
          <a:xfrm>
            <a:off x="-21358" y="-49943"/>
            <a:ext cx="3816884" cy="923330"/>
          </a:xfrm>
          <a:prstGeom prst="rect">
            <a:avLst/>
          </a:prstGeom>
          <a:noFill/>
        </p:spPr>
        <p:txBody>
          <a:bodyPr wrap="square">
            <a:spAutoFit/>
          </a:bodyPr>
          <a:lstStyle/>
          <a:p>
            <a:r>
              <a:rPr lang="it-IT" sz="900" dirty="0">
                <a:effectLst/>
                <a:latin typeface="Arial" panose="020B0604020202020204" pitchFamily="34" charset="0"/>
              </a:rPr>
              <a:t>Nel </a:t>
            </a:r>
            <a:r>
              <a:rPr lang="it-IT" sz="900" b="1" dirty="0">
                <a:solidFill>
                  <a:srgbClr val="C00000"/>
                </a:solidFill>
                <a:effectLst/>
                <a:latin typeface="Arial" panose="020B0604020202020204" pitchFamily="34" charset="0"/>
              </a:rPr>
              <a:t>1964</a:t>
            </a:r>
            <a:r>
              <a:rPr lang="it-IT" sz="900" dirty="0">
                <a:effectLst/>
                <a:latin typeface="Arial" panose="020B0604020202020204" pitchFamily="34" charset="0"/>
              </a:rPr>
              <a:t> due ricercatori dell’Università della California, il medico </a:t>
            </a:r>
            <a:r>
              <a:rPr lang="it-IT" sz="900" b="1" dirty="0">
                <a:solidFill>
                  <a:srgbClr val="C00000"/>
                </a:solidFill>
                <a:effectLst/>
                <a:latin typeface="Arial" panose="020B0604020202020204" pitchFamily="34" charset="0"/>
              </a:rPr>
              <a:t>George Solomon </a:t>
            </a:r>
            <a:r>
              <a:rPr lang="it-IT" sz="900" dirty="0">
                <a:effectLst/>
                <a:latin typeface="Arial" panose="020B0604020202020204" pitchFamily="34" charset="0"/>
              </a:rPr>
              <a:t>e lo psicologo </a:t>
            </a:r>
            <a:r>
              <a:rPr lang="it-IT" sz="900" b="1" dirty="0">
                <a:solidFill>
                  <a:srgbClr val="C00000"/>
                </a:solidFill>
                <a:effectLst/>
                <a:latin typeface="Arial" panose="020B0604020202020204" pitchFamily="34" charset="0"/>
              </a:rPr>
              <a:t>Rudolf </a:t>
            </a:r>
            <a:r>
              <a:rPr lang="it-IT" sz="900" b="1" dirty="0" err="1">
                <a:solidFill>
                  <a:srgbClr val="C00000"/>
                </a:solidFill>
                <a:effectLst/>
                <a:latin typeface="Arial" panose="020B0604020202020204" pitchFamily="34" charset="0"/>
              </a:rPr>
              <a:t>Moos</a:t>
            </a:r>
            <a:r>
              <a:rPr lang="it-IT" sz="900" dirty="0">
                <a:effectLst/>
                <a:latin typeface="Arial" panose="020B0604020202020204" pitchFamily="34" charset="0"/>
              </a:rPr>
              <a:t>, dopo aver condotto degli studi sui fattori psichici che influiscono sulla malattia (in particolare sull’artrite reumatoide) pubblicano il saggio “</a:t>
            </a:r>
            <a:r>
              <a:rPr lang="it-IT" sz="900" u="sng" dirty="0">
                <a:effectLst/>
                <a:latin typeface="Arial" panose="020B0604020202020204" pitchFamily="34" charset="0"/>
              </a:rPr>
              <a:t>Emozioni, immunità e malattia: un’integrazione teorica speculativa</a:t>
            </a:r>
            <a:r>
              <a:rPr lang="it-IT" sz="900" dirty="0">
                <a:effectLst/>
                <a:latin typeface="Arial" panose="020B0604020202020204" pitchFamily="34" charset="0"/>
              </a:rPr>
              <a:t>” coniando il termine “</a:t>
            </a:r>
            <a:r>
              <a:rPr lang="it-IT" sz="900" b="1" u="sng" dirty="0" err="1">
                <a:solidFill>
                  <a:srgbClr val="C00000"/>
                </a:solidFill>
                <a:effectLst/>
                <a:latin typeface="Arial" panose="020B0604020202020204" pitchFamily="34" charset="0"/>
              </a:rPr>
              <a:t>psiconeuroimmunologia</a:t>
            </a:r>
            <a:r>
              <a:rPr lang="it-IT" sz="900" dirty="0">
                <a:effectLst/>
                <a:latin typeface="Arial" panose="020B0604020202020204" pitchFamily="34" charset="0"/>
              </a:rPr>
              <a:t>”</a:t>
            </a:r>
            <a:endParaRPr lang="it-IT" sz="900" dirty="0"/>
          </a:p>
        </p:txBody>
      </p:sp>
    </p:spTree>
    <p:extLst>
      <p:ext uri="{BB962C8B-B14F-4D97-AF65-F5344CB8AC3E}">
        <p14:creationId xmlns:p14="http://schemas.microsoft.com/office/powerpoint/2010/main" val="5684962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ppt_x"/>
                                          </p:val>
                                        </p:tav>
                                        <p:tav tm="100000">
                                          <p:val>
                                            <p:strVal val="#ppt_x"/>
                                          </p:val>
                                        </p:tav>
                                      </p:tavLst>
                                    </p:anim>
                                    <p:anim calcmode="lin" valueType="num">
                                      <p:cBhvr additive="base">
                                        <p:cTn id="2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ppt_x"/>
                                          </p:val>
                                        </p:tav>
                                        <p:tav tm="100000">
                                          <p:val>
                                            <p:strVal val="#ppt_x"/>
                                          </p:val>
                                        </p:tav>
                                      </p:tavLst>
                                    </p:anim>
                                    <p:anim calcmode="lin" valueType="num">
                                      <p:cBhvr additive="base">
                                        <p:cTn id="5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ppt_x"/>
                                          </p:val>
                                        </p:tav>
                                        <p:tav tm="100000">
                                          <p:val>
                                            <p:strVal val="#ppt_x"/>
                                          </p:val>
                                        </p:tav>
                                      </p:tavLst>
                                    </p:anim>
                                    <p:anim calcmode="lin" valueType="num">
                                      <p:cBhvr additive="base">
                                        <p:cTn id="5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fill="hold"/>
                                        <p:tgtEl>
                                          <p:spTgt spid="51"/>
                                        </p:tgtEl>
                                        <p:attrNameLst>
                                          <p:attrName>ppt_x</p:attrName>
                                        </p:attrNameLst>
                                      </p:cBhvr>
                                      <p:tavLst>
                                        <p:tav tm="0">
                                          <p:val>
                                            <p:strVal val="#ppt_x"/>
                                          </p:val>
                                        </p:tav>
                                        <p:tav tm="100000">
                                          <p:val>
                                            <p:strVal val="#ppt_x"/>
                                          </p:val>
                                        </p:tav>
                                      </p:tavLst>
                                    </p:anim>
                                    <p:anim calcmode="lin" valueType="num">
                                      <p:cBhvr additive="base">
                                        <p:cTn id="62"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1" grpId="0" animBg="1"/>
      <p:bldP spid="47" grpId="0"/>
      <p:bldP spid="49" grpId="0"/>
      <p:bldP spid="51" grpId="0" animBg="1"/>
      <p:bldP spid="7" grpId="0" animBg="1"/>
      <p:bldP spid="40" grpId="0" animBg="1"/>
      <p:bldP spid="42" grpId="0" animBg="1"/>
      <p:bldP spid="44" grpId="0" animBg="1"/>
      <p:bldP spid="46" grpId="0" animBg="1"/>
      <p:bldP spid="9"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5724129" cy="4401205"/>
          </a:xfrm>
          <a:prstGeom prst="rect">
            <a:avLst/>
          </a:prstGeom>
          <a:solidFill>
            <a:schemeClr val="accent2">
              <a:lumMod val="20000"/>
              <a:lumOff val="80000"/>
            </a:schemeClr>
          </a:solidFill>
          <a:ln w="38100">
            <a:solidFill>
              <a:srgbClr val="0070C0"/>
            </a:solidFill>
          </a:ln>
        </p:spPr>
        <p:txBody>
          <a:bodyPr wrap="square">
            <a:spAutoFit/>
          </a:bodyPr>
          <a:lstStyle/>
          <a:p>
            <a:pPr indent="203200" algn="just"/>
            <a:r>
              <a:rPr lang="it-IT" sz="2000" dirty="0">
                <a:effectLst/>
                <a:latin typeface="Arial" panose="020B0604020202020204" pitchFamily="34" charset="0"/>
                <a:ea typeface="Times New Roman" panose="02020603050405020304" pitchFamily="18" charset="0"/>
              </a:rPr>
              <a:t>La scoperta del meccanismo dell’HLA divenne dunque fondamentale nei trapianti tra fratelli nati, ma anche nella </a:t>
            </a:r>
            <a:r>
              <a:rPr lang="it-IT" sz="2000" b="1" dirty="0">
                <a:solidFill>
                  <a:srgbClr val="C00000"/>
                </a:solidFill>
                <a:effectLst/>
                <a:latin typeface="Arial" panose="020B0604020202020204" pitchFamily="34" charset="0"/>
                <a:ea typeface="Times New Roman" panose="02020603050405020304" pitchFamily="18" charset="0"/>
              </a:rPr>
              <a:t>programmazione della nascita di un donatore compatibile</a:t>
            </a:r>
            <a:r>
              <a:rPr lang="it-IT" sz="2000" dirty="0">
                <a:effectLst/>
                <a:latin typeface="Arial" panose="020B0604020202020204" pitchFamily="34" charset="0"/>
                <a:ea typeface="Times New Roman" panose="02020603050405020304" pitchFamily="18" charset="0"/>
              </a:rPr>
              <a:t>. Un esempio da citare è quello che vide nel 1983 protagonista </a:t>
            </a:r>
            <a:r>
              <a:rPr lang="it-IT" sz="2000" u="sng" dirty="0">
                <a:effectLst/>
                <a:latin typeface="Arial" panose="020B0604020202020204" pitchFamily="34" charset="0"/>
                <a:ea typeface="Times New Roman" panose="02020603050405020304" pitchFamily="18" charset="0"/>
              </a:rPr>
              <a:t>una piccola di tre anni colpita da leucemia mieloide cronica </a:t>
            </a:r>
            <a:r>
              <a:rPr lang="it-IT" sz="2000" u="sng" dirty="0" err="1">
                <a:effectLst/>
                <a:latin typeface="Arial" panose="020B0604020202020204" pitchFamily="34" charset="0"/>
                <a:ea typeface="Times New Roman" panose="02020603050405020304" pitchFamily="18" charset="0"/>
              </a:rPr>
              <a:t>Ph</a:t>
            </a:r>
            <a:r>
              <a:rPr lang="it-IT" sz="2000" u="sng" dirty="0">
                <a:effectLst/>
                <a:latin typeface="Arial" panose="020B0604020202020204" pitchFamily="34" charset="0"/>
                <a:ea typeface="Times New Roman" panose="02020603050405020304" pitchFamily="18" charset="0"/>
              </a:rPr>
              <a:t>+ e prognosi infausta</a:t>
            </a:r>
            <a:r>
              <a:rPr lang="it-IT" sz="2000" dirty="0">
                <a:effectLst/>
                <a:latin typeface="Arial" panose="020B0604020202020204" pitchFamily="34" charset="0"/>
                <a:ea typeface="Times New Roman" panose="02020603050405020304" pitchFamily="18" charset="0"/>
              </a:rPr>
              <a:t>, la quale riuscì a salvarsi grazie alla donazione di midollo osseo da parte del fratellino, il quale </a:t>
            </a:r>
            <a:r>
              <a:rPr lang="it-IT" sz="2000" b="1" u="sng" dirty="0">
                <a:effectLst/>
                <a:latin typeface="Arial" panose="020B0604020202020204" pitchFamily="34" charset="0"/>
                <a:ea typeface="Times New Roman" panose="02020603050405020304" pitchFamily="18" charset="0"/>
              </a:rPr>
              <a:t>nacque grazie proprio alla possibilità di programmare la nascita, da parte dei genitori, di un fratello HLA compatibile</a:t>
            </a:r>
            <a:r>
              <a:rPr lang="it-IT" sz="2000" dirty="0">
                <a:effectLst/>
                <a:latin typeface="Arial" panose="020B0604020202020204" pitchFamily="34" charset="0"/>
                <a:ea typeface="Times New Roman" panose="02020603050405020304" pitchFamily="18" charset="0"/>
              </a:rPr>
              <a:t>. Un risultato eccezionale considerato come oggi i due vivano in perfetta salute (Burgio GR </a:t>
            </a:r>
            <a:r>
              <a:rPr lang="it-IT" sz="2000" i="1" dirty="0">
                <a:effectLst/>
                <a:latin typeface="Arial" panose="020B0604020202020204" pitchFamily="34" charset="0"/>
                <a:ea typeface="Times New Roman" panose="02020603050405020304" pitchFamily="18" charset="0"/>
              </a:rPr>
              <a:t>et </a:t>
            </a:r>
            <a:r>
              <a:rPr lang="it-IT" sz="2000" dirty="0">
                <a:effectLst/>
                <a:latin typeface="Arial" panose="020B0604020202020204" pitchFamily="34" charset="0"/>
                <a:ea typeface="Times New Roman" panose="02020603050405020304" pitchFamily="18" charset="0"/>
              </a:rPr>
              <a:t>al, 2012). </a:t>
            </a:r>
            <a:endParaRPr lang="it-IT" sz="2000" dirty="0">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6490" y="4653136"/>
            <a:ext cx="9162439" cy="716286"/>
          </a:xfrm>
          <a:prstGeom prst="rect">
            <a:avLst/>
          </a:prstGeom>
          <a:solidFill>
            <a:schemeClr val="accent4">
              <a:lumMod val="20000"/>
              <a:lumOff val="80000"/>
            </a:schemeClr>
          </a:solidFill>
          <a:ln w="38100">
            <a:solidFill>
              <a:srgbClr val="0070C0"/>
            </a:solidFill>
          </a:ln>
        </p:spPr>
        <p:txBody>
          <a:bodyPr wrap="square">
            <a:spAutoFit/>
          </a:bodyPr>
          <a:lstStyle/>
          <a:p>
            <a:pPr algn="just">
              <a:lnSpc>
                <a:spcPct val="105000"/>
              </a:lnSpc>
            </a:pPr>
            <a:r>
              <a:rPr lang="it-IT" sz="20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Fondamentale </a:t>
            </a:r>
            <a:r>
              <a:rPr lang="it-IT" sz="2000"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il collegamento tra </a:t>
            </a:r>
            <a:r>
              <a:rPr lang="it-IT" sz="20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MHC</a:t>
            </a:r>
            <a:r>
              <a:rPr lang="it-IT" sz="2000"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 </a:t>
            </a:r>
            <a:r>
              <a:rPr lang="it-IT" sz="20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reattività individuale </a:t>
            </a:r>
            <a:r>
              <a:rPr lang="it-IT" sz="2000"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ed </a:t>
            </a:r>
            <a:r>
              <a:rPr lang="it-IT" sz="20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Io (</a:t>
            </a:r>
            <a:r>
              <a:rPr lang="it-IT" sz="2000" b="1" u="sng" dirty="0" err="1">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immuno</a:t>
            </a:r>
            <a:r>
              <a:rPr lang="it-IT" sz="20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)biologico</a:t>
            </a:r>
            <a:r>
              <a:rPr lang="it-IT" sz="2000"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 </a:t>
            </a:r>
            <a:endParaRPr lang="it-IT" sz="2000" u="sng" dirty="0">
              <a:solidFill>
                <a:srgbClr val="C00000"/>
              </a:solidFill>
              <a:effectLst/>
              <a:latin typeface="Arial" panose="020B0604020202020204" pitchFamily="34" charset="0"/>
              <a:ea typeface="Times New Roman" panose="02020603050405020304" pitchFamily="18" charset="0"/>
              <a:cs typeface="Arial" panose="020B0604020202020204" pitchFamily="34" charset="0"/>
            </a:endParaRPr>
          </a:p>
        </p:txBody>
      </p:sp>
      <p:pic>
        <p:nvPicPr>
          <p:cNvPr id="6" name="Immagine 5">
            <a:extLst>
              <a:ext uri="{FF2B5EF4-FFF2-40B4-BE49-F238E27FC236}">
                <a16:creationId xmlns:a16="http://schemas.microsoft.com/office/drawing/2014/main" id="{8C92F64D-0BA7-481D-AB50-134EAEB60EE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784558" y="836712"/>
            <a:ext cx="3371391" cy="2448272"/>
          </a:xfrm>
          <a:prstGeom prst="rect">
            <a:avLst/>
          </a:prstGeom>
        </p:spPr>
      </p:pic>
    </p:spTree>
    <p:extLst>
      <p:ext uri="{BB962C8B-B14F-4D97-AF65-F5344CB8AC3E}">
        <p14:creationId xmlns:p14="http://schemas.microsoft.com/office/powerpoint/2010/main" val="168212008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321C016F-209D-48B9-BAC3-450C1FC8C3A6}"/>
              </a:ext>
            </a:extLst>
          </p:cNvPr>
          <p:cNvSpPr/>
          <p:nvPr/>
        </p:nvSpPr>
        <p:spPr>
          <a:xfrm>
            <a:off x="30506" y="11698"/>
            <a:ext cx="9123680" cy="1754326"/>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Sul piano filogenetico il fatto che </a:t>
            </a:r>
            <a:r>
              <a:rPr lang="it-IT" b="1"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su un singolo cromosoma si siano andati assemblando, </a:t>
            </a:r>
            <a:r>
              <a:rPr lang="it-IT"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nei milioni di anni della storia evolutiva di </a:t>
            </a:r>
            <a:r>
              <a:rPr lang="it-IT" i="1"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Homo sapiens </a:t>
            </a:r>
            <a:r>
              <a:rPr lang="it-IT" i="1" dirty="0" err="1">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sapiens</a:t>
            </a:r>
            <a:r>
              <a:rPr lang="it-IT" i="1"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a:t>
            </a:r>
            <a:r>
              <a:rPr lang="it-IT"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a:t>
            </a:r>
            <a:r>
              <a:rPr lang="it-IT" b="1"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alcune decine di geni (tra) i più polimorfi dell’intero genoma umano</a:t>
            </a:r>
            <a:r>
              <a:rPr lang="it-IT"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e che molti di questi siano </a:t>
            </a:r>
            <a:r>
              <a:rPr lang="it-IT" b="1"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in grado di cooperare tra loro nel coordinamento della risposta immunitaria </a:t>
            </a:r>
            <a:r>
              <a:rPr lang="it-IT"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è un dato di estremo interesse e fa pensare a </a:t>
            </a:r>
            <a:r>
              <a:rPr lang="it-IT" b="1"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meccanismi evolutivi di tipo istruttivo e costruttivo oltre che selettivo.</a:t>
            </a:r>
            <a:endParaRPr lang="it-IT" b="1" dirty="0">
              <a:solidFill>
                <a:srgbClr val="C00000"/>
              </a:solidFill>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31534" y="2060848"/>
            <a:ext cx="9123680" cy="1754326"/>
          </a:xfrm>
          <a:prstGeom prst="rect">
            <a:avLst/>
          </a:prstGeom>
          <a:solidFill>
            <a:schemeClr val="accent4">
              <a:lumMod val="20000"/>
              <a:lumOff val="80000"/>
            </a:schemeClr>
          </a:solidFill>
          <a:ln w="38100">
            <a:solidFill>
              <a:srgbClr val="0070C0"/>
            </a:solidFill>
          </a:ln>
        </p:spPr>
        <p:txBody>
          <a:bodyPr wrap="square">
            <a:spAutoFit/>
          </a:bodyPr>
          <a:lstStyle/>
          <a:p>
            <a:pPr indent="203200" algn="just"/>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Anche sul fatto che la </a:t>
            </a:r>
            <a:r>
              <a:rPr lang="it-IT" sz="1800"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reattività immunologica condizionata dal sistema MHC riguardi </a:t>
            </a:r>
            <a:r>
              <a:rPr lang="it-IT" sz="1800" b="1"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non solo e non tanto</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come ci si sarebbe potuto atten­dere, </a:t>
            </a:r>
            <a:r>
              <a:rPr lang="it-IT" sz="1800" b="1"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le malattie acute da cause esogene (infettive e parassitane)</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che hanno rappresentato il principale </a:t>
            </a:r>
            <a:r>
              <a:rPr lang="it-IT" sz="1800" i="1"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challenge e trigger</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evolutivo, </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quanto e soprattutto le malattie croniche da cause en­dogene</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nella patogenesi delle quali i meccanismi </a:t>
            </a:r>
            <a:r>
              <a:rPr lang="it-IT" sz="1800" dirty="0" err="1">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immunomediati</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sono preponderanti, è un dato su cui riflettere.</a:t>
            </a:r>
            <a:endParaRPr lang="it-IT" sz="18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4" name="Rettangolo 3">
            <a:extLst>
              <a:ext uri="{FF2B5EF4-FFF2-40B4-BE49-F238E27FC236}">
                <a16:creationId xmlns:a16="http://schemas.microsoft.com/office/drawing/2014/main" id="{2B8FE19A-8E82-4C8A-9C4F-EF783040FDF1}"/>
              </a:ext>
            </a:extLst>
          </p:cNvPr>
          <p:cNvSpPr/>
          <p:nvPr/>
        </p:nvSpPr>
        <p:spPr>
          <a:xfrm>
            <a:off x="-45356" y="4260979"/>
            <a:ext cx="9144000" cy="2585323"/>
          </a:xfrm>
          <a:prstGeom prst="rect">
            <a:avLst/>
          </a:prstGeom>
          <a:solidFill>
            <a:schemeClr val="accent3">
              <a:lumMod val="40000"/>
              <a:lumOff val="60000"/>
            </a:schemeClr>
          </a:solidFill>
          <a:ln w="38100">
            <a:solidFill>
              <a:schemeClr val="accent6">
                <a:lumMod val="50000"/>
              </a:schemeClr>
            </a:solidFill>
          </a:ln>
        </p:spPr>
        <p:txBody>
          <a:bodyPr wrap="square">
            <a:spAutoFit/>
          </a:bodyPr>
          <a:lstStyle/>
          <a:p>
            <a:pPr indent="203200" algn="just"/>
            <a:r>
              <a:rPr lang="it-IT" sz="1800" u="sng" dirty="0">
                <a:effectLst/>
                <a:latin typeface="Arial" panose="020B0604020202020204" pitchFamily="34" charset="0"/>
                <a:ea typeface="Times New Roman" panose="02020603050405020304" pitchFamily="18" charset="0"/>
                <a:cs typeface="Arial" panose="020B0604020202020204" pitchFamily="34" charset="0"/>
              </a:rPr>
              <a:t>L’elevato grado di polimorfismo dei geni che controllano il sistema immunitario determina </a:t>
            </a:r>
            <a:r>
              <a:rPr lang="it-IT" sz="1800" u="sng" dirty="0">
                <a:effectLst/>
                <a:highlight>
                  <a:srgbClr val="00FFFF"/>
                </a:highlight>
                <a:latin typeface="Arial" panose="020B0604020202020204" pitchFamily="34" charset="0"/>
                <a:ea typeface="Times New Roman" panose="02020603050405020304" pitchFamily="18" charset="0"/>
                <a:cs typeface="Arial" panose="020B0604020202020204" pitchFamily="34" charset="0"/>
              </a:rPr>
              <a:t>la notevolmente diversa reattività immunitaria del singolo individuo</a:t>
            </a:r>
            <a:r>
              <a:rPr lang="it-IT" sz="1800" dirty="0">
                <a:effectLst/>
                <a:latin typeface="Arial" panose="020B0604020202020204" pitchFamily="34" charset="0"/>
                <a:ea typeface="Times New Roman" panose="02020603050405020304" pitchFamily="18" charset="0"/>
                <a:cs typeface="Arial" panose="020B0604020202020204" pitchFamily="34" charset="0"/>
              </a:rPr>
              <a:t>. </a:t>
            </a:r>
            <a:r>
              <a:rPr lang="it-IT" sz="1800" b="1" u="sng" dirty="0">
                <a:effectLst/>
                <a:latin typeface="Arial" panose="020B0604020202020204" pitchFamily="34" charset="0"/>
                <a:ea typeface="Times New Roman" panose="02020603050405020304" pitchFamily="18" charset="0"/>
                <a:cs typeface="Arial" panose="020B0604020202020204" pitchFamily="34" charset="0"/>
              </a:rPr>
              <a:t>Il riconoscimento di ciò che è self e non self e il rigetto del non self </a:t>
            </a:r>
            <a:r>
              <a:rPr lang="it-IT" sz="1800" dirty="0">
                <a:effectLst/>
                <a:latin typeface="Arial" panose="020B0604020202020204" pitchFamily="34" charset="0"/>
                <a:ea typeface="Times New Roman" panose="02020603050405020304" pitchFamily="18" charset="0"/>
                <a:cs typeface="Arial" panose="020B0604020202020204" pitchFamily="34" charset="0"/>
              </a:rPr>
              <a:t>sono l’espressione più chiara e comune di tale individualità. Inoltre </a:t>
            </a:r>
            <a:r>
              <a:rPr lang="it-IT" sz="1800" u="sng" dirty="0">
                <a:effectLst/>
                <a:latin typeface="Arial" panose="020B0604020202020204" pitchFamily="34" charset="0"/>
                <a:ea typeface="Times New Roman" panose="02020603050405020304" pitchFamily="18" charset="0"/>
                <a:cs typeface="Arial" panose="020B0604020202020204" pitchFamily="34" charset="0"/>
              </a:rPr>
              <a:t>la differente esperienza/memoria immunologica, il “caso” e persino le condizioni psichiche</a:t>
            </a:r>
            <a:r>
              <a:rPr lang="it-IT" sz="1800" dirty="0">
                <a:effectLst/>
                <a:latin typeface="Arial" panose="020B0604020202020204" pitchFamily="34" charset="0"/>
                <a:ea typeface="Times New Roman" panose="02020603050405020304" pitchFamily="18" charset="0"/>
                <a:cs typeface="Arial" panose="020B0604020202020204" pitchFamily="34" charset="0"/>
              </a:rPr>
              <a:t> possono ulteriormente </a:t>
            </a:r>
            <a:r>
              <a:rPr lang="it-IT" sz="1800" b="1" dirty="0">
                <a:effectLst/>
                <a:latin typeface="Arial" panose="020B0604020202020204" pitchFamily="34" charset="0"/>
                <a:ea typeface="Times New Roman" panose="02020603050405020304" pitchFamily="18" charset="0"/>
                <a:cs typeface="Arial" panose="020B0604020202020204" pitchFamily="34" charset="0"/>
              </a:rPr>
              <a:t>influire sulle caratteristiche della risposta immuni­taria </a:t>
            </a:r>
            <a:r>
              <a:rPr lang="it-IT" sz="1800" dirty="0">
                <a:effectLst/>
                <a:latin typeface="Arial" panose="020B0604020202020204" pitchFamily="34" charset="0"/>
                <a:ea typeface="Times New Roman" panose="02020603050405020304" pitchFamily="18" charset="0"/>
                <a:cs typeface="Arial" panose="020B0604020202020204" pitchFamily="34" charset="0"/>
              </a:rPr>
              <a:t>contribuendo a rafforzare </a:t>
            </a:r>
            <a:r>
              <a:rPr lang="it-IT" sz="1800" dirty="0">
                <a:effectLst/>
                <a:highlight>
                  <a:srgbClr val="00FFFF"/>
                </a:highlight>
                <a:latin typeface="Arial" panose="020B0604020202020204" pitchFamily="34" charset="0"/>
                <a:ea typeface="Times New Roman" panose="02020603050405020304" pitchFamily="18" charset="0"/>
                <a:cs typeface="Arial" panose="020B0604020202020204" pitchFamily="34" charset="0"/>
              </a:rPr>
              <a:t>l’individualità del “modo di reagire” </a:t>
            </a:r>
            <a:r>
              <a:rPr lang="it-IT" sz="1800" dirty="0">
                <a:effectLst/>
                <a:latin typeface="Arial" panose="020B0604020202020204" pitchFamily="34" charset="0"/>
                <a:ea typeface="Times New Roman" panose="02020603050405020304" pitchFamily="18" charset="0"/>
                <a:cs typeface="Arial" panose="020B0604020202020204" pitchFamily="34" charset="0"/>
              </a:rPr>
              <a:t>e, quindi, la suscettibilità alle malattie </a:t>
            </a:r>
            <a:r>
              <a:rPr lang="it-IT" sz="1800" dirty="0" err="1">
                <a:effectLst/>
                <a:latin typeface="Arial" panose="020B0604020202020204" pitchFamily="34" charset="0"/>
                <a:ea typeface="Times New Roman" panose="02020603050405020304" pitchFamily="18" charset="0"/>
                <a:cs typeface="Arial" panose="020B0604020202020204" pitchFamily="34" charset="0"/>
              </a:rPr>
              <a:t>immuno</a:t>
            </a:r>
            <a:r>
              <a:rPr lang="it-IT" sz="1800" dirty="0">
                <a:effectLst/>
                <a:latin typeface="Arial" panose="020B0604020202020204" pitchFamily="34" charset="0"/>
                <a:ea typeface="Times New Roman" panose="02020603050405020304" pitchFamily="18" charset="0"/>
                <a:cs typeface="Arial" panose="020B0604020202020204" pitchFamily="34" charset="0"/>
              </a:rPr>
              <a:t>-mediate. In questa prospettiva </a:t>
            </a:r>
            <a:r>
              <a:rPr lang="it-IT" sz="1800" b="1" u="sng"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l’uomo può considerarsi come un vero Io (</a:t>
            </a:r>
            <a:r>
              <a:rPr lang="it-IT" sz="1800" b="1" u="sng" dirty="0" err="1">
                <a:solidFill>
                  <a:srgbClr val="C00000"/>
                </a:solidFill>
                <a:effectLst/>
                <a:latin typeface="Arial" panose="020B0604020202020204" pitchFamily="34" charset="0"/>
                <a:ea typeface="Times New Roman" panose="02020603050405020304" pitchFamily="18" charset="0"/>
                <a:cs typeface="Arial" panose="020B0604020202020204" pitchFamily="34" charset="0"/>
              </a:rPr>
              <a:t>immuno</a:t>
            </a:r>
            <a:r>
              <a:rPr lang="it-IT" sz="1800" b="1" u="sng" dirty="0">
                <a:solidFill>
                  <a:srgbClr val="C00000"/>
                </a:solidFill>
                <a:effectLst/>
                <a:latin typeface="Arial" panose="020B0604020202020204" pitchFamily="34" charset="0"/>
                <a:ea typeface="Times New Roman" panose="02020603050405020304" pitchFamily="18" charset="0"/>
                <a:cs typeface="Arial" panose="020B0604020202020204" pitchFamily="34" charset="0"/>
              </a:rPr>
              <a:t>)biologico.</a:t>
            </a:r>
          </a:p>
        </p:txBody>
      </p:sp>
    </p:spTree>
    <p:extLst>
      <p:ext uri="{BB962C8B-B14F-4D97-AF65-F5344CB8AC3E}">
        <p14:creationId xmlns:p14="http://schemas.microsoft.com/office/powerpoint/2010/main" val="7367743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98553"/>
            <a:ext cx="5580113" cy="944746"/>
          </a:xfrm>
          <a:prstGeom prst="rect">
            <a:avLst/>
          </a:prstGeom>
          <a:solidFill>
            <a:schemeClr val="accent2">
              <a:lumMod val="20000"/>
              <a:lumOff val="80000"/>
            </a:schemeClr>
          </a:solidFill>
          <a:ln w="38100">
            <a:solidFill>
              <a:srgbClr val="0070C0"/>
            </a:solidFill>
          </a:ln>
        </p:spPr>
        <p:txBody>
          <a:bodyPr wrap="square">
            <a:spAutoFit/>
          </a:bodyPr>
          <a:lstStyle/>
          <a:p>
            <a:pPr algn="just">
              <a:lnSpc>
                <a:spcPct val="105000"/>
              </a:lnSpc>
            </a:pP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Mentre </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l’io degli psicologi</a:t>
            </a:r>
            <a:r>
              <a:rPr lang="it-IT" sz="1800"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partendo da un nucleo innato si forma e matura in rapporto con </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le esperienze del vissuto</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a:t>
            </a:r>
            <a:endParaRPr lang="it-IT" sz="2000" u="sng" dirty="0">
              <a:solidFill>
                <a:srgbClr val="C00000"/>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1" y="1170366"/>
            <a:ext cx="2699793" cy="2308324"/>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quello biologico</a:t>
            </a:r>
            <a:r>
              <a:rPr lang="it-IT" sz="1800"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partendo anch’esso da substrati innati (antigeni di istocompatibilità e sistema immunitario) matura in rapporto con </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le esperienze antigeniche</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a:t>
            </a:r>
            <a:endParaRPr lang="it-IT" b="1" dirty="0">
              <a:solidFill>
                <a:srgbClr val="C00000"/>
              </a:solidFill>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20320" y="4526892"/>
            <a:ext cx="9123680" cy="2031325"/>
          </a:xfrm>
          <a:prstGeom prst="rect">
            <a:avLst/>
          </a:prstGeom>
          <a:solidFill>
            <a:schemeClr val="accent4">
              <a:lumMod val="20000"/>
              <a:lumOff val="80000"/>
            </a:schemeClr>
          </a:solidFill>
          <a:ln w="38100">
            <a:solidFill>
              <a:srgbClr val="0070C0"/>
            </a:solidFill>
          </a:ln>
        </p:spPr>
        <p:txBody>
          <a:bodyPr wrap="square">
            <a:spAutoFit/>
          </a:bodyPr>
          <a:lstStyle/>
          <a:p>
            <a:pPr indent="203200" algn="just"/>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In altri termini, vi sono quindi per lo psicologo e per il biologo-im­munologo, </a:t>
            </a:r>
            <a:r>
              <a:rPr lang="it-IT" sz="1800" b="1" dirty="0">
                <a:solidFill>
                  <a:srgbClr val="C00000"/>
                </a:solidFill>
                <a:effectLst/>
                <a:highlight>
                  <a:srgbClr val="FFFF00"/>
                </a:highlight>
                <a:latin typeface="Arial" panose="020B0604020202020204" pitchFamily="34" charset="0"/>
                <a:ea typeface="Microsoft Sans Serif" panose="020B0604020202020204" pitchFamily="34" charset="0"/>
                <a:cs typeface="Arial" panose="020B0604020202020204" pitchFamily="34" charset="0"/>
              </a:rPr>
              <a:t>due nuclei individuali innati</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uno (quello di indole psicologica) su cui avrà modo di strutturarsi la personalità o </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l’individualità psichica</a:t>
            </a:r>
            <a:r>
              <a:rPr lang="it-IT" sz="1800" b="1"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l’altro sarà il nucleo immunologico </a:t>
            </a:r>
            <a:r>
              <a:rPr lang="it-IT" sz="1800" b="1"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dell’</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individualità somatica </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costituita appunto da strutture e substrati immuni, </a:t>
            </a:r>
            <a:r>
              <a:rPr lang="it-IT" sz="1800"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pronti a svilupparsi per difendere l’integrità dell’io biologico</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(unico e non intercambiabile in alcuna sua parte) </a:t>
            </a:r>
            <a:r>
              <a:rPr lang="it-IT" sz="1800" b="1"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costruito, tutto, e filtrato sui dispositivi congeniti della tolleranza immunitaria. </a:t>
            </a:r>
            <a:endParaRPr lang="it-IT" sz="1800" b="1" u="sng" dirty="0">
              <a:effectLst/>
              <a:latin typeface="Arial" panose="020B0604020202020204" pitchFamily="34" charset="0"/>
              <a:ea typeface="Times New Roman" panose="02020603050405020304" pitchFamily="18" charset="0"/>
              <a:cs typeface="Arial" panose="020B0604020202020204" pitchFamily="34" charset="0"/>
            </a:endParaRPr>
          </a:p>
        </p:txBody>
      </p:sp>
      <p:pic>
        <p:nvPicPr>
          <p:cNvPr id="6" name="Immagine 5">
            <a:extLst>
              <a:ext uri="{FF2B5EF4-FFF2-40B4-BE49-F238E27FC236}">
                <a16:creationId xmlns:a16="http://schemas.microsoft.com/office/drawing/2014/main" id="{69CEC87A-8614-453F-BB4B-BA69B192BE8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41542" y="1124744"/>
            <a:ext cx="3054594" cy="3045583"/>
          </a:xfrm>
          <a:prstGeom prst="rect">
            <a:avLst/>
          </a:prstGeom>
        </p:spPr>
      </p:pic>
      <p:pic>
        <p:nvPicPr>
          <p:cNvPr id="8" name="Immagine 7">
            <a:extLst>
              <a:ext uri="{FF2B5EF4-FFF2-40B4-BE49-F238E27FC236}">
                <a16:creationId xmlns:a16="http://schemas.microsoft.com/office/drawing/2014/main" id="{A5790112-FA3C-4A35-8C37-2C2FD01AAC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88682" y="79203"/>
            <a:ext cx="3455318" cy="2261987"/>
          </a:xfrm>
          <a:prstGeom prst="rect">
            <a:avLst/>
          </a:prstGeom>
        </p:spPr>
      </p:pic>
    </p:spTree>
    <p:extLst>
      <p:ext uri="{BB962C8B-B14F-4D97-AF65-F5344CB8AC3E}">
        <p14:creationId xmlns:p14="http://schemas.microsoft.com/office/powerpoint/2010/main" val="21576939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1000"/>
                                        <p:tgtEl>
                                          <p:spTgt spid="8"/>
                                        </p:tgtEl>
                                      </p:cBhvr>
                                    </p:animEffect>
                                    <p:anim calcmode="lin" valueType="num">
                                      <p:cBhvr>
                                        <p:cTn id="14" dur="1000" fill="hold"/>
                                        <p:tgtEl>
                                          <p:spTgt spid="8"/>
                                        </p:tgtEl>
                                        <p:attrNameLst>
                                          <p:attrName>ppt_x</p:attrName>
                                        </p:attrNameLst>
                                      </p:cBhvr>
                                      <p:tavLst>
                                        <p:tav tm="0">
                                          <p:val>
                                            <p:strVal val="#ppt_x"/>
                                          </p:val>
                                        </p:tav>
                                        <p:tav tm="100000">
                                          <p:val>
                                            <p:strVal val="#ppt_x"/>
                                          </p:val>
                                        </p:tav>
                                      </p:tavLst>
                                    </p:anim>
                                    <p:anim calcmode="lin" valueType="num">
                                      <p:cBhvr>
                                        <p:cTn id="1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additive="base">
                                        <p:cTn id="20" dur="500" fill="hold"/>
                                        <p:tgtEl>
                                          <p:spTgt spid="5"/>
                                        </p:tgtEl>
                                        <p:attrNameLst>
                                          <p:attrName>ppt_x</p:attrName>
                                        </p:attrNameLst>
                                      </p:cBhvr>
                                      <p:tavLst>
                                        <p:tav tm="0">
                                          <p:val>
                                            <p:strVal val="#ppt_x"/>
                                          </p:val>
                                        </p:tav>
                                        <p:tav tm="100000">
                                          <p:val>
                                            <p:strVal val="#ppt_x"/>
                                          </p:val>
                                        </p:tav>
                                      </p:tavLst>
                                    </p:anim>
                                    <p:anim calcmode="lin" valueType="num">
                                      <p:cBhvr additive="base">
                                        <p:cTn id="2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1000"/>
                                        <p:tgtEl>
                                          <p:spTgt spid="6"/>
                                        </p:tgtEl>
                                      </p:cBhvr>
                                    </p:animEffect>
                                    <p:anim calcmode="lin" valueType="num">
                                      <p:cBhvr>
                                        <p:cTn id="27" dur="1000" fill="hold"/>
                                        <p:tgtEl>
                                          <p:spTgt spid="6"/>
                                        </p:tgtEl>
                                        <p:attrNameLst>
                                          <p:attrName>ppt_x</p:attrName>
                                        </p:attrNameLst>
                                      </p:cBhvr>
                                      <p:tavLst>
                                        <p:tav tm="0">
                                          <p:val>
                                            <p:strVal val="#ppt_x"/>
                                          </p:val>
                                        </p:tav>
                                        <p:tav tm="100000">
                                          <p:val>
                                            <p:strVal val="#ppt_x"/>
                                          </p:val>
                                        </p:tav>
                                      </p:tavLst>
                                    </p:anim>
                                    <p:anim calcmode="lin" valueType="num">
                                      <p:cBhvr>
                                        <p:cTn id="28"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11"/>
                                        </p:tgtEl>
                                        <p:attrNameLst>
                                          <p:attrName>style.visibility</p:attrName>
                                        </p:attrNameLst>
                                      </p:cBhvr>
                                      <p:to>
                                        <p:strVal val="visible"/>
                                      </p:to>
                                    </p:set>
                                    <p:anim calcmode="lin" valueType="num">
                                      <p:cBhvr additive="base">
                                        <p:cTn id="33" dur="500" fill="hold"/>
                                        <p:tgtEl>
                                          <p:spTgt spid="11"/>
                                        </p:tgtEl>
                                        <p:attrNameLst>
                                          <p:attrName>ppt_x</p:attrName>
                                        </p:attrNameLst>
                                      </p:cBhvr>
                                      <p:tavLst>
                                        <p:tav tm="0">
                                          <p:val>
                                            <p:strVal val="#ppt_x"/>
                                          </p:val>
                                        </p:tav>
                                        <p:tav tm="100000">
                                          <p:val>
                                            <p:strVal val="#ppt_x"/>
                                          </p:val>
                                        </p:tav>
                                      </p:tavLst>
                                    </p:anim>
                                    <p:anim calcmode="lin" valueType="num">
                                      <p:cBhvr additive="base">
                                        <p:cTn id="3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C:\Documents and Settings\Utente\Documenti\Immagini\DOHAD\08thweek_p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68336" y="2518172"/>
            <a:ext cx="1949053" cy="1594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ttangolo 1"/>
          <p:cNvSpPr>
            <a:spLocks noChangeArrowheads="1"/>
          </p:cNvSpPr>
          <p:nvPr/>
        </p:nvSpPr>
        <p:spPr bwMode="auto">
          <a:xfrm>
            <a:off x="3113492" y="2025256"/>
            <a:ext cx="3240881"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Obesity/Metabolic Syndrome/Diabetes 2</a:t>
            </a:r>
            <a:endParaRPr lang="it-IT" altLang="it-IT" sz="1350" kern="0">
              <a:solidFill>
                <a:prstClr val="black"/>
              </a:solidFill>
              <a:latin typeface="Calibri" panose="020F0502020204030204" pitchFamily="34" charset="0"/>
            </a:endParaRPr>
          </a:p>
        </p:txBody>
      </p:sp>
      <p:sp>
        <p:nvSpPr>
          <p:cNvPr id="13316" name="Rettangolo 2"/>
          <p:cNvSpPr>
            <a:spLocks noChangeArrowheads="1"/>
          </p:cNvSpPr>
          <p:nvPr/>
        </p:nvSpPr>
        <p:spPr bwMode="auto">
          <a:xfrm>
            <a:off x="5270354" y="4705367"/>
            <a:ext cx="2518172"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Neurobehavioral Deficits </a:t>
            </a:r>
          </a:p>
          <a:p>
            <a:pPr algn="ctr" defTabSz="685800">
              <a:defRPr/>
            </a:pPr>
            <a:r>
              <a:rPr lang="it-IT" altLang="it-IT" sz="1350" b="1" kern="0">
                <a:solidFill>
                  <a:prstClr val="black"/>
                </a:solidFill>
                <a:latin typeface="Calibri" panose="020F0502020204030204" pitchFamily="34" charset="0"/>
              </a:rPr>
              <a:t>and Diseases</a:t>
            </a:r>
            <a:endParaRPr lang="it-IT" altLang="it-IT" sz="1350" kern="0">
              <a:solidFill>
                <a:prstClr val="black"/>
              </a:solidFill>
              <a:latin typeface="Calibri" panose="020F0502020204030204" pitchFamily="34" charset="0"/>
            </a:endParaRPr>
          </a:p>
        </p:txBody>
      </p:sp>
      <p:sp>
        <p:nvSpPr>
          <p:cNvPr id="13317" name="Rettangolo 3"/>
          <p:cNvSpPr>
            <a:spLocks noChangeArrowheads="1"/>
          </p:cNvSpPr>
          <p:nvPr/>
        </p:nvSpPr>
        <p:spPr bwMode="auto">
          <a:xfrm>
            <a:off x="3605764" y="4720218"/>
            <a:ext cx="1012028" cy="3231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500" b="1" kern="0">
                <a:solidFill>
                  <a:prstClr val="black"/>
                </a:solidFill>
                <a:latin typeface="Calibri" panose="020F0502020204030204" pitchFamily="34" charset="0"/>
              </a:rPr>
              <a:t>CANCER</a:t>
            </a:r>
            <a:endParaRPr lang="it-IT" altLang="it-IT" sz="1500" kern="0">
              <a:solidFill>
                <a:prstClr val="black"/>
              </a:solidFill>
              <a:latin typeface="Calibri" panose="020F0502020204030204" pitchFamily="34" charset="0"/>
            </a:endParaRPr>
          </a:p>
        </p:txBody>
      </p:sp>
      <p:sp>
        <p:nvSpPr>
          <p:cNvPr id="13318" name="Rettangolo 4"/>
          <p:cNvSpPr>
            <a:spLocks noChangeArrowheads="1"/>
          </p:cNvSpPr>
          <p:nvPr/>
        </p:nvSpPr>
        <p:spPr bwMode="auto">
          <a:xfrm>
            <a:off x="1353265" y="4582737"/>
            <a:ext cx="2089547"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Reproductive Diseases/Dysfunctions</a:t>
            </a:r>
            <a:endParaRPr lang="it-IT" altLang="it-IT" sz="1350" kern="0">
              <a:solidFill>
                <a:prstClr val="black"/>
              </a:solidFill>
              <a:latin typeface="Calibri" panose="020F0502020204030204" pitchFamily="34" charset="0"/>
            </a:endParaRPr>
          </a:p>
        </p:txBody>
      </p:sp>
      <p:sp>
        <p:nvSpPr>
          <p:cNvPr id="13319" name="Rettangolo 5"/>
          <p:cNvSpPr>
            <a:spLocks noChangeArrowheads="1"/>
          </p:cNvSpPr>
          <p:nvPr/>
        </p:nvSpPr>
        <p:spPr bwMode="auto">
          <a:xfrm>
            <a:off x="1283511" y="2303870"/>
            <a:ext cx="1704313" cy="507831"/>
          </a:xfrm>
          <a:prstGeom prst="rect">
            <a:avLst/>
          </a:prstGeom>
          <a:solidFill>
            <a:srgbClr val="92D050"/>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en-US" altLang="it-IT" sz="1350" i="1" kern="0">
                <a:solidFill>
                  <a:prstClr val="black"/>
                </a:solidFill>
                <a:latin typeface="Calibri" panose="020F0502020204030204" pitchFamily="34" charset="0"/>
              </a:rPr>
              <a:t>Multiorgan Effects of </a:t>
            </a:r>
          </a:p>
          <a:p>
            <a:pPr defTabSz="685800">
              <a:defRPr/>
            </a:pPr>
            <a:r>
              <a:rPr lang="en-US" altLang="it-IT" sz="1350" i="1" kern="0">
                <a:solidFill>
                  <a:prstClr val="black"/>
                </a:solidFill>
                <a:latin typeface="Calibri" panose="020F0502020204030204" pitchFamily="34" charset="0"/>
              </a:rPr>
              <a:t>Endocrine Disruptors</a:t>
            </a:r>
            <a:endParaRPr lang="it-IT" altLang="it-IT" sz="1350" i="1" kern="0">
              <a:solidFill>
                <a:prstClr val="black"/>
              </a:solidFill>
              <a:latin typeface="Calibri" panose="020F0502020204030204" pitchFamily="34" charset="0"/>
            </a:endParaRPr>
          </a:p>
        </p:txBody>
      </p:sp>
      <p:sp>
        <p:nvSpPr>
          <p:cNvPr id="13320" name="Rettangolo 6"/>
          <p:cNvSpPr>
            <a:spLocks noChangeArrowheads="1"/>
          </p:cNvSpPr>
          <p:nvPr/>
        </p:nvSpPr>
        <p:spPr bwMode="auto">
          <a:xfrm>
            <a:off x="1448493" y="3482578"/>
            <a:ext cx="1611339" cy="300082"/>
          </a:xfrm>
          <a:prstGeom prst="rect">
            <a:avLst/>
          </a:prstGeom>
          <a:solidFill>
            <a:srgbClr val="99FFCC"/>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dirty="0">
                <a:solidFill>
                  <a:prstClr val="black"/>
                </a:solidFill>
                <a:latin typeface="Calibri" panose="020F0502020204030204" pitchFamily="34" charset="0"/>
              </a:rPr>
              <a:t>In Vitro </a:t>
            </a:r>
            <a:r>
              <a:rPr lang="it-IT" altLang="it-IT" sz="1350" i="1" kern="0" dirty="0" err="1">
                <a:solidFill>
                  <a:prstClr val="black"/>
                </a:solidFill>
                <a:latin typeface="Calibri" panose="020F0502020204030204" pitchFamily="34" charset="0"/>
              </a:rPr>
              <a:t>Fertilization</a:t>
            </a:r>
            <a:r>
              <a:rPr lang="it-IT" altLang="it-IT" sz="1350" i="1" kern="0" dirty="0">
                <a:solidFill>
                  <a:prstClr val="black"/>
                </a:solidFill>
                <a:latin typeface="Calibri" panose="020F0502020204030204" pitchFamily="34" charset="0"/>
              </a:rPr>
              <a:t> </a:t>
            </a:r>
          </a:p>
        </p:txBody>
      </p:sp>
      <p:sp>
        <p:nvSpPr>
          <p:cNvPr id="13321" name="Rettangolo 7"/>
          <p:cNvSpPr>
            <a:spLocks noChangeArrowheads="1"/>
          </p:cNvSpPr>
          <p:nvPr/>
        </p:nvSpPr>
        <p:spPr bwMode="auto">
          <a:xfrm>
            <a:off x="1536538" y="5173113"/>
            <a:ext cx="1765227"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Semen Abnormalities </a:t>
            </a:r>
          </a:p>
        </p:txBody>
      </p:sp>
      <p:sp>
        <p:nvSpPr>
          <p:cNvPr id="13322" name="Rettangolo 8"/>
          <p:cNvSpPr>
            <a:spLocks noChangeArrowheads="1"/>
          </p:cNvSpPr>
          <p:nvPr/>
        </p:nvSpPr>
        <p:spPr bwMode="auto">
          <a:xfrm>
            <a:off x="1475656" y="1982391"/>
            <a:ext cx="957313" cy="300082"/>
          </a:xfrm>
          <a:prstGeom prst="rect">
            <a:avLst/>
          </a:prstGeom>
          <a:solidFill>
            <a:srgbClr val="92D050"/>
          </a:solidFill>
          <a:ln w="19050">
            <a:solidFill>
              <a:srgbClr val="FF3300"/>
            </a:solidFill>
            <a:miter lim="800000"/>
            <a:headEnd/>
            <a:tailEnd/>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Obesogens</a:t>
            </a:r>
            <a:endParaRPr lang="it-IT" altLang="it-IT" sz="1350" kern="0">
              <a:solidFill>
                <a:prstClr val="black"/>
              </a:solidFill>
              <a:latin typeface="Calibri" panose="020F0502020204030204" pitchFamily="34" charset="0"/>
            </a:endParaRPr>
          </a:p>
        </p:txBody>
      </p:sp>
      <p:sp>
        <p:nvSpPr>
          <p:cNvPr id="13323" name="Rettangolo 9"/>
          <p:cNvSpPr>
            <a:spLocks noChangeArrowheads="1"/>
          </p:cNvSpPr>
          <p:nvPr/>
        </p:nvSpPr>
        <p:spPr bwMode="auto">
          <a:xfrm>
            <a:off x="3760542" y="5197088"/>
            <a:ext cx="857250" cy="3231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500" b="1" kern="0">
                <a:solidFill>
                  <a:prstClr val="black"/>
                </a:solidFill>
                <a:latin typeface="Calibri" panose="020F0502020204030204" pitchFamily="34" charset="0"/>
              </a:rPr>
              <a:t>DOHAD</a:t>
            </a:r>
            <a:endParaRPr lang="it-IT" altLang="it-IT" sz="1500" kern="0">
              <a:solidFill>
                <a:prstClr val="black"/>
              </a:solidFill>
              <a:latin typeface="Calibri" panose="020F0502020204030204" pitchFamily="34" charset="0"/>
            </a:endParaRPr>
          </a:p>
        </p:txBody>
      </p:sp>
      <p:pic>
        <p:nvPicPr>
          <p:cNvPr id="13324" name="Picture 2" descr="C:\Documents and Settings\Utente\Documenti\Immagini\DOHAD\dohad_journal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23401" y="1421020"/>
            <a:ext cx="1435894"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Rettangolo 15"/>
          <p:cNvSpPr>
            <a:spLocks noChangeArrowheads="1"/>
          </p:cNvSpPr>
          <p:nvPr/>
        </p:nvSpPr>
        <p:spPr bwMode="auto">
          <a:xfrm>
            <a:off x="6122194" y="3857625"/>
            <a:ext cx="1683474"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Asthma and allergies</a:t>
            </a:r>
          </a:p>
        </p:txBody>
      </p:sp>
      <p:sp>
        <p:nvSpPr>
          <p:cNvPr id="13326" name="Rettangolo 16"/>
          <p:cNvSpPr>
            <a:spLocks noChangeArrowheads="1"/>
          </p:cNvSpPr>
          <p:nvPr/>
        </p:nvSpPr>
        <p:spPr bwMode="auto">
          <a:xfrm>
            <a:off x="4998634" y="5273426"/>
            <a:ext cx="1611339"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Psychiatric Diseases</a:t>
            </a:r>
          </a:p>
        </p:txBody>
      </p:sp>
      <p:sp>
        <p:nvSpPr>
          <p:cNvPr id="13327" name="Rettangolo 17"/>
          <p:cNvSpPr>
            <a:spLocks noChangeArrowheads="1"/>
          </p:cNvSpPr>
          <p:nvPr/>
        </p:nvSpPr>
        <p:spPr bwMode="auto">
          <a:xfrm>
            <a:off x="6642707" y="2888467"/>
            <a:ext cx="1279517"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Cardiovascular </a:t>
            </a:r>
            <a:br>
              <a:rPr lang="it-IT" altLang="it-IT" sz="1350" b="1" kern="0">
                <a:solidFill>
                  <a:prstClr val="black"/>
                </a:solidFill>
                <a:latin typeface="Calibri" panose="020F0502020204030204" pitchFamily="34" charset="0"/>
              </a:rPr>
            </a:br>
            <a:r>
              <a:rPr lang="it-IT" altLang="it-IT" sz="1350" b="1" kern="0">
                <a:solidFill>
                  <a:prstClr val="black"/>
                </a:solidFill>
                <a:latin typeface="Calibri" panose="020F0502020204030204" pitchFamily="34" charset="0"/>
              </a:rPr>
              <a:t>Diseases</a:t>
            </a:r>
          </a:p>
        </p:txBody>
      </p:sp>
      <p:sp>
        <p:nvSpPr>
          <p:cNvPr id="13328" name="Rettangolo 19"/>
          <p:cNvSpPr>
            <a:spLocks noChangeArrowheads="1"/>
          </p:cNvSpPr>
          <p:nvPr/>
        </p:nvSpPr>
        <p:spPr bwMode="auto">
          <a:xfrm>
            <a:off x="6678223" y="3482578"/>
            <a:ext cx="1008609"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Ipertension</a:t>
            </a:r>
          </a:p>
        </p:txBody>
      </p:sp>
      <p:cxnSp>
        <p:nvCxnSpPr>
          <p:cNvPr id="24" name="Connettore 2 23"/>
          <p:cNvCxnSpPr/>
          <p:nvPr/>
        </p:nvCxnSpPr>
        <p:spPr>
          <a:xfrm>
            <a:off x="5697143" y="3214688"/>
            <a:ext cx="589359" cy="1191"/>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rot="16200000" flipH="1">
            <a:off x="5670359" y="3830841"/>
            <a:ext cx="482203" cy="42862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2" name="Connettore 2 31"/>
          <p:cNvCxnSpPr/>
          <p:nvPr/>
        </p:nvCxnSpPr>
        <p:spPr>
          <a:xfrm rot="5400000">
            <a:off x="3714750" y="4554150"/>
            <a:ext cx="1071563" cy="21431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4" name="Connettore 2 33"/>
          <p:cNvCxnSpPr/>
          <p:nvPr/>
        </p:nvCxnSpPr>
        <p:spPr>
          <a:xfrm rot="10800000" flipV="1">
            <a:off x="3232555" y="4125526"/>
            <a:ext cx="696515" cy="48220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3" name="Rettangolo 40"/>
          <p:cNvSpPr>
            <a:spLocks noChangeArrowheads="1"/>
          </p:cNvSpPr>
          <p:nvPr/>
        </p:nvSpPr>
        <p:spPr bwMode="auto">
          <a:xfrm>
            <a:off x="3500437" y="4018360"/>
            <a:ext cx="2357438"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en-US" altLang="it-IT" sz="900" b="1" kern="0">
                <a:solidFill>
                  <a:prstClr val="black"/>
                </a:solidFill>
                <a:latin typeface="Calibri" panose="020F0502020204030204" pitchFamily="34" charset="0"/>
              </a:rPr>
              <a:t>Developmental Time Windows of Vulnerability </a:t>
            </a:r>
            <a:endParaRPr lang="it-IT" altLang="it-IT" sz="900" b="1" kern="0">
              <a:solidFill>
                <a:prstClr val="black"/>
              </a:solidFill>
              <a:latin typeface="Calibri" panose="020F0502020204030204" pitchFamily="34" charset="0"/>
            </a:endParaRPr>
          </a:p>
        </p:txBody>
      </p:sp>
      <p:cxnSp>
        <p:nvCxnSpPr>
          <p:cNvPr id="43" name="Connettore 2 42"/>
          <p:cNvCxnSpPr/>
          <p:nvPr/>
        </p:nvCxnSpPr>
        <p:spPr>
          <a:xfrm rot="16200000" flipH="1">
            <a:off x="5322101" y="4286255"/>
            <a:ext cx="535781" cy="42862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5" name="Rettangolo 43"/>
          <p:cNvSpPr>
            <a:spLocks noChangeArrowheads="1"/>
          </p:cNvSpPr>
          <p:nvPr/>
        </p:nvSpPr>
        <p:spPr bwMode="auto">
          <a:xfrm>
            <a:off x="1464191" y="2839641"/>
            <a:ext cx="875561" cy="300082"/>
          </a:xfrm>
          <a:prstGeom prst="rect">
            <a:avLst/>
          </a:prstGeom>
          <a:solidFill>
            <a:srgbClr val="CCFF66"/>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Pesticides</a:t>
            </a:r>
          </a:p>
        </p:txBody>
      </p:sp>
      <p:sp>
        <p:nvSpPr>
          <p:cNvPr id="45" name="Freccia a destra 44"/>
          <p:cNvSpPr/>
          <p:nvPr/>
        </p:nvSpPr>
        <p:spPr>
          <a:xfrm rot="20218193">
            <a:off x="2865836" y="3269466"/>
            <a:ext cx="589359" cy="160735"/>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sp>
        <p:nvSpPr>
          <p:cNvPr id="46" name="Freccia a destra 45"/>
          <p:cNvSpPr/>
          <p:nvPr/>
        </p:nvSpPr>
        <p:spPr>
          <a:xfrm rot="1039343">
            <a:off x="2922992" y="2755116"/>
            <a:ext cx="535781" cy="160735"/>
          </a:xfrm>
          <a:prstGeom prst="rightArrow">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sp>
        <p:nvSpPr>
          <p:cNvPr id="13338" name="Rettangolo 50"/>
          <p:cNvSpPr>
            <a:spLocks noChangeArrowheads="1"/>
          </p:cNvSpPr>
          <p:nvPr/>
        </p:nvSpPr>
        <p:spPr bwMode="auto">
          <a:xfrm>
            <a:off x="6232923" y="4232678"/>
            <a:ext cx="1768078"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kern="0">
                <a:solidFill>
                  <a:prstClr val="black"/>
                </a:solidFill>
                <a:latin typeface="Calibri" panose="020F0502020204030204" pitchFamily="34" charset="0"/>
              </a:rPr>
              <a:t>Lung Development </a:t>
            </a:r>
          </a:p>
        </p:txBody>
      </p:sp>
      <p:sp>
        <p:nvSpPr>
          <p:cNvPr id="52" name="Freccia in giù 51"/>
          <p:cNvSpPr/>
          <p:nvPr/>
        </p:nvSpPr>
        <p:spPr>
          <a:xfrm>
            <a:off x="7840269" y="4286260"/>
            <a:ext cx="53578" cy="160735"/>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cxnSp>
        <p:nvCxnSpPr>
          <p:cNvPr id="56" name="Connettore 2 55"/>
          <p:cNvCxnSpPr/>
          <p:nvPr/>
        </p:nvCxnSpPr>
        <p:spPr>
          <a:xfrm>
            <a:off x="5750719" y="3536156"/>
            <a:ext cx="482204" cy="267891"/>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41" name="Rettangolo 56"/>
          <p:cNvSpPr>
            <a:spLocks noChangeArrowheads="1"/>
          </p:cNvSpPr>
          <p:nvPr/>
        </p:nvSpPr>
        <p:spPr bwMode="auto">
          <a:xfrm>
            <a:off x="3286128" y="3536157"/>
            <a:ext cx="1054894" cy="3231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en-US" altLang="it-IT" sz="750" kern="0">
                <a:solidFill>
                  <a:prstClr val="black"/>
                </a:solidFill>
                <a:latin typeface="Calibri" panose="020F0502020204030204" pitchFamily="34" charset="0"/>
              </a:rPr>
              <a:t>Placenta: </a:t>
            </a:r>
            <a:r>
              <a:rPr lang="en-US" altLang="it-IT" sz="750" i="1" kern="0">
                <a:solidFill>
                  <a:prstClr val="black"/>
                </a:solidFill>
                <a:latin typeface="Calibri" panose="020F0502020204030204" pitchFamily="34" charset="0"/>
              </a:rPr>
              <a:t>Prediction</a:t>
            </a:r>
            <a:r>
              <a:rPr lang="en-US" altLang="it-IT" sz="750" kern="0">
                <a:solidFill>
                  <a:prstClr val="black"/>
                </a:solidFill>
                <a:latin typeface="Calibri" panose="020F0502020204030204" pitchFamily="34" charset="0"/>
              </a:rPr>
              <a:t> </a:t>
            </a:r>
          </a:p>
          <a:p>
            <a:pPr algn="ctr" defTabSz="685800">
              <a:defRPr/>
            </a:pPr>
            <a:r>
              <a:rPr lang="en-US" altLang="it-IT" sz="750" kern="0">
                <a:solidFill>
                  <a:prstClr val="black"/>
                </a:solidFill>
                <a:latin typeface="Calibri" panose="020F0502020204030204" pitchFamily="34" charset="0"/>
              </a:rPr>
              <a:t>of Future Health</a:t>
            </a:r>
            <a:endParaRPr lang="it-IT" altLang="it-IT" sz="750" kern="0">
              <a:solidFill>
                <a:prstClr val="black"/>
              </a:solidFill>
              <a:latin typeface="Calibri" panose="020F0502020204030204" pitchFamily="34" charset="0"/>
            </a:endParaRPr>
          </a:p>
        </p:txBody>
      </p:sp>
      <p:sp>
        <p:nvSpPr>
          <p:cNvPr id="13342" name="Rettangolo 57"/>
          <p:cNvSpPr>
            <a:spLocks noChangeArrowheads="1"/>
          </p:cNvSpPr>
          <p:nvPr/>
        </p:nvSpPr>
        <p:spPr bwMode="auto">
          <a:xfrm>
            <a:off x="1490044" y="3911203"/>
            <a:ext cx="1641796" cy="300082"/>
          </a:xfrm>
          <a:prstGeom prst="rect">
            <a:avLst/>
          </a:prstGeom>
          <a:solidFill>
            <a:schemeClr val="accent3">
              <a:lumMod val="20000"/>
              <a:lumOff val="80000"/>
            </a:schemeClr>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dirty="0">
                <a:solidFill>
                  <a:prstClr val="black"/>
                </a:solidFill>
                <a:latin typeface="Calibri" panose="020F0502020204030204" pitchFamily="34" charset="0"/>
              </a:rPr>
              <a:t>Materno </a:t>
            </a:r>
            <a:r>
              <a:rPr lang="it-IT" altLang="it-IT" sz="1350" i="1" kern="0" dirty="0" err="1">
                <a:solidFill>
                  <a:prstClr val="black"/>
                </a:solidFill>
                <a:latin typeface="Calibri" panose="020F0502020204030204" pitchFamily="34" charset="0"/>
              </a:rPr>
              <a:t>Fetal</a:t>
            </a:r>
            <a:r>
              <a:rPr lang="it-IT" altLang="it-IT" sz="1350" i="1" kern="0" dirty="0">
                <a:solidFill>
                  <a:prstClr val="black"/>
                </a:solidFill>
                <a:latin typeface="Calibri" panose="020F0502020204030204" pitchFamily="34" charset="0"/>
              </a:rPr>
              <a:t> Stress</a:t>
            </a:r>
          </a:p>
        </p:txBody>
      </p:sp>
      <p:sp>
        <p:nvSpPr>
          <p:cNvPr id="37" name="Freccia a destra 36"/>
          <p:cNvSpPr/>
          <p:nvPr/>
        </p:nvSpPr>
        <p:spPr>
          <a:xfrm rot="16200000">
            <a:off x="4328524" y="2375897"/>
            <a:ext cx="378619" cy="2155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it-IT" sz="1350" kern="0">
              <a:solidFill>
                <a:sysClr val="windowText" lastClr="000000"/>
              </a:solidFill>
              <a:latin typeface="Calibri"/>
            </a:endParaRPr>
          </a:p>
        </p:txBody>
      </p:sp>
      <p:sp>
        <p:nvSpPr>
          <p:cNvPr id="38" name="Rettangolo 37"/>
          <p:cNvSpPr/>
          <p:nvPr/>
        </p:nvSpPr>
        <p:spPr>
          <a:xfrm>
            <a:off x="0" y="47717"/>
            <a:ext cx="9144000" cy="1569660"/>
          </a:xfrm>
          <a:prstGeom prst="rect">
            <a:avLst/>
          </a:prstGeom>
          <a:solidFill>
            <a:srgbClr val="FFFF00"/>
          </a:solidFill>
        </p:spPr>
        <p:txBody>
          <a:bodyPr wrap="square">
            <a:spAutoFit/>
          </a:bodyPr>
          <a:lstStyle/>
          <a:p>
            <a:pPr indent="203200" algn="just"/>
            <a:r>
              <a:rPr lang="it-IT" sz="16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Questa fase, ritenuta per il versante psicologico fino a poco tempo fa come priva di significato dal punto di vista psichico, è stata valorizzata da una serie di ricerche tendenti a scorgere </a:t>
            </a:r>
            <a:r>
              <a:rPr lang="it-IT" sz="1600" b="1"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nel corso della vita intrauterina un primo modello organizzativo </a:t>
            </a:r>
            <a:r>
              <a:rPr lang="it-IT" sz="16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che anticipa e rudimentalmente organizza i lineamenti operativi che </a:t>
            </a:r>
            <a:r>
              <a:rPr lang="it-IT" sz="1600"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successi­vamente troveranno la possibilità di </a:t>
            </a:r>
            <a:r>
              <a:rPr lang="it-IT" sz="1600" b="1"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trascorrere da struttura potenziale a strumento operativo</a:t>
            </a:r>
            <a:r>
              <a:rPr lang="it-IT" sz="1600" u="sng"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grazie al rapporto con il mondo esterno</a:t>
            </a:r>
            <a:r>
              <a:rPr lang="it-IT" sz="16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a:t>
            </a:r>
            <a:r>
              <a:rPr lang="it-IT" sz="1600" dirty="0" err="1">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Raskovsky</a:t>
            </a:r>
            <a:r>
              <a:rPr lang="it-IT" sz="16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1980). </a:t>
            </a:r>
            <a:endParaRPr lang="it-IT" sz="16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39" name="CasellaDiTesto 38">
            <a:extLst>
              <a:ext uri="{FF2B5EF4-FFF2-40B4-BE49-F238E27FC236}">
                <a16:creationId xmlns:a16="http://schemas.microsoft.com/office/drawing/2014/main" id="{B2588E5E-60DA-4399-BF57-006221522091}"/>
              </a:ext>
            </a:extLst>
          </p:cNvPr>
          <p:cNvSpPr txBox="1"/>
          <p:nvPr/>
        </p:nvSpPr>
        <p:spPr>
          <a:xfrm>
            <a:off x="-35196" y="5568535"/>
            <a:ext cx="8046648" cy="1323439"/>
          </a:xfrm>
          <a:prstGeom prst="rect">
            <a:avLst/>
          </a:prstGeom>
          <a:solidFill>
            <a:schemeClr val="accent5">
              <a:lumMod val="20000"/>
              <a:lumOff val="80000"/>
            </a:schemeClr>
          </a:solidFill>
        </p:spPr>
        <p:txBody>
          <a:bodyPr wrap="square">
            <a:spAutoFit/>
          </a:bodyPr>
          <a:lstStyle/>
          <a:p>
            <a:pPr indent="203200" algn="just"/>
            <a:r>
              <a:rPr lang="it-IT" sz="16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In questo senso sono valorizzate le osservazioni sul </a:t>
            </a:r>
            <a:r>
              <a:rPr lang="it-IT" sz="1600" b="1"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comportamento adattativo dei prematuri</a:t>
            </a:r>
            <a:r>
              <a:rPr lang="it-IT" sz="16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gli </a:t>
            </a:r>
            <a:r>
              <a:rPr lang="it-IT" sz="1600" b="1"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studi neurofisiologici con­cernenti la asimmetricità tra ciclo di sonno della madre</a:t>
            </a:r>
            <a:r>
              <a:rPr lang="it-IT" sz="16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la cui vita vegetativa costituirebbe una sorta di pace-maker dei ritmi fetali (Bertini, 1967) e i rilievi desunti dalle ecografie che consentono di scorgere </a:t>
            </a:r>
            <a:r>
              <a:rPr lang="it-IT" sz="16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anticipazioni di vita relazionale anche nella fase intrauterina.</a:t>
            </a:r>
            <a:endParaRPr lang="it-IT" sz="1600" b="1" u="sng" dirty="0">
              <a:solidFill>
                <a:srgbClr val="C00000"/>
              </a:solidFill>
              <a:effectLst/>
              <a:latin typeface="Arial" panose="020B0604020202020204" pitchFamily="34" charset="0"/>
              <a:ea typeface="Times New Roman" panose="02020603050405020304" pitchFamily="18" charset="0"/>
              <a:cs typeface="Arial" panose="020B0604020202020204" pitchFamily="34" charset="0"/>
            </a:endParaRPr>
          </a:p>
        </p:txBody>
      </p:sp>
      <p:sp>
        <p:nvSpPr>
          <p:cNvPr id="40" name="CasellaDiTesto 39">
            <a:extLst>
              <a:ext uri="{FF2B5EF4-FFF2-40B4-BE49-F238E27FC236}">
                <a16:creationId xmlns:a16="http://schemas.microsoft.com/office/drawing/2014/main" id="{266AFC71-C6E9-4CDA-997A-0B631876F9AF}"/>
              </a:ext>
            </a:extLst>
          </p:cNvPr>
          <p:cNvSpPr txBox="1"/>
          <p:nvPr/>
        </p:nvSpPr>
        <p:spPr>
          <a:xfrm>
            <a:off x="7976255" y="1279713"/>
            <a:ext cx="1167745" cy="5262979"/>
          </a:xfrm>
          <a:prstGeom prst="rect">
            <a:avLst/>
          </a:prstGeom>
          <a:noFill/>
        </p:spPr>
        <p:txBody>
          <a:bodyPr wrap="square">
            <a:spAutoFit/>
          </a:bodyPr>
          <a:lstStyle/>
          <a:p>
            <a:pPr algn="just"/>
            <a:r>
              <a:rPr lang="it-IT" sz="1400" dirty="0">
                <a:effectLst/>
                <a:latin typeface="Calibri" panose="020F0502020204030204" pitchFamily="34" charset="0"/>
                <a:ea typeface="Calibri" panose="020F0502020204030204" pitchFamily="34" charset="0"/>
                <a:cs typeface="Times New Roman" panose="02020603050405020304" pitchFamily="18" charset="0"/>
              </a:rPr>
              <a:t>Tutte queste patologie sono legate a quanto avviene nelle prime fasi della vita e i fattori sulla sinistra </a:t>
            </a:r>
            <a:r>
              <a:rPr lang="it-IT" sz="1400" b="1" u="sng"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stanno disturbando la piccola creatura che sta formattando il proprio epigenoma. La placenta è una sorta di cabina di regi</a:t>
            </a:r>
            <a:r>
              <a:rPr lang="it-IT" sz="1400" b="1"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a</a:t>
            </a:r>
            <a:r>
              <a:rPr lang="it-IT" sz="1400" dirty="0">
                <a:effectLst/>
                <a:latin typeface="Calibri" panose="020F0502020204030204" pitchFamily="34" charset="0"/>
                <a:ea typeface="Calibri" panose="020F0502020204030204" pitchFamily="34" charset="0"/>
                <a:cs typeface="Times New Roman" panose="02020603050405020304" pitchFamily="18" charset="0"/>
              </a:rPr>
              <a:t>, quindi va studiata invece che buttarla via.</a:t>
            </a:r>
          </a:p>
        </p:txBody>
      </p:sp>
      <p:sp>
        <p:nvSpPr>
          <p:cNvPr id="36" name="CasellaDiTesto 35">
            <a:extLst>
              <a:ext uri="{FF2B5EF4-FFF2-40B4-BE49-F238E27FC236}">
                <a16:creationId xmlns:a16="http://schemas.microsoft.com/office/drawing/2014/main" id="{47F7D3A7-40EA-490D-BB6A-238718A14A3B}"/>
              </a:ext>
            </a:extLst>
          </p:cNvPr>
          <p:cNvSpPr txBox="1"/>
          <p:nvPr/>
        </p:nvSpPr>
        <p:spPr>
          <a:xfrm>
            <a:off x="1512" y="2671022"/>
            <a:ext cx="1361688" cy="1661993"/>
          </a:xfrm>
          <a:prstGeom prst="rect">
            <a:avLst/>
          </a:prstGeom>
          <a:solidFill>
            <a:schemeClr val="bg1"/>
          </a:solidFill>
          <a:ln w="38100">
            <a:solidFill>
              <a:srgbClr val="B12827"/>
            </a:solidFill>
          </a:ln>
        </p:spPr>
        <p:txBody>
          <a:bodyPr wrap="square">
            <a:spAutoFit/>
          </a:bodyPr>
          <a:lstStyle/>
          <a:p>
            <a:r>
              <a:rPr lang="it-IT" sz="14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Fattori di rischio che disturbano la formattazione dell'epigenoma nel periodo embrio-fetale</a:t>
            </a:r>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a:t>
            </a:r>
            <a:endParaRPr lang="it-IT" dirty="0"/>
          </a:p>
        </p:txBody>
      </p:sp>
    </p:spTree>
    <p:extLst>
      <p:ext uri="{BB962C8B-B14F-4D97-AF65-F5344CB8AC3E}">
        <p14:creationId xmlns:p14="http://schemas.microsoft.com/office/powerpoint/2010/main" val="383069883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477328"/>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Viene pertanto immaginata </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un’area privilegiata </a:t>
            </a:r>
            <a:r>
              <a:rPr lang="it-IT" sz="1800" b="1" u="sng" dirty="0" err="1">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protomentale</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 </a:t>
            </a:r>
            <a:r>
              <a:rPr lang="it-IT" sz="1800" b="1" u="sng" dirty="0" err="1">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presimbolica</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 di contatto tra il biologico e lo psicologico </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in cui, in assenza della proiezione in uno spazio esterno ancora inesistente, si ipotizza una sorta di </a:t>
            </a:r>
            <a:r>
              <a:rPr lang="it-IT" sz="1800" b="1"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coalescenza fra vissuto emozionale originario e situazioni corporee.</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 A questo livello si costituirebbero le premesse per i successivi disturbi psicosomatici del bambino e dell’adulto.</a:t>
            </a:r>
            <a:endParaRPr lang="it-IT" sz="2000" dirty="0">
              <a:latin typeface="Arial" panose="020B0604020202020204" pitchFamily="34" charset="0"/>
              <a:cs typeface="Arial" panose="020B0604020202020204" pitchFamily="34"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20320" y="1700808"/>
            <a:ext cx="9123680" cy="1477328"/>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L’analogia può esser ulteriormente portata avanti se si considera come nei disturbi di ordine nevrotico e psicotico siano </a:t>
            </a:r>
            <a:r>
              <a:rPr lang="it-IT" sz="1800" b="1" u="sng" dirty="0">
                <a:solidFill>
                  <a:srgbClr val="C00000"/>
                </a:solidFill>
                <a:effectLst/>
                <a:latin typeface="Arial" panose="020B0604020202020204" pitchFamily="34" charset="0"/>
                <a:ea typeface="Microsoft Sans Serif" panose="020B0604020202020204" pitchFamily="34" charset="0"/>
                <a:cs typeface="Arial" panose="020B0604020202020204" pitchFamily="34" charset="0"/>
              </a:rPr>
              <a:t>gli stessi meccanismi di difesa, costituiti per proteggere l’io, a essere responsabili di organizzazioni patologiche </a:t>
            </a:r>
            <a:r>
              <a:rPr lang="it-IT" sz="1800" dirty="0">
                <a:solidFill>
                  <a:srgbClr val="000000"/>
                </a:solidFill>
                <a:effectLst/>
                <a:latin typeface="Arial" panose="020B0604020202020204" pitchFamily="34" charset="0"/>
                <a:ea typeface="Microsoft Sans Serif" panose="020B0604020202020204" pitchFamily="34" charset="0"/>
                <a:cs typeface="Arial" panose="020B0604020202020204" pitchFamily="34" charset="0"/>
              </a:rPr>
              <a:t>rappresentate dai sintomi di sofferenza mentale, in analogia a quanto si osserva nell’ambito della malattia autoimmune o in quelle neoplastiche. </a:t>
            </a:r>
            <a:endParaRPr lang="it-IT"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03856196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43485ED3-7944-4A00-9C49-DB67BAF7C036}"/>
              </a:ext>
            </a:extLst>
          </p:cNvPr>
          <p:cNvPicPr>
            <a:picLocks noChangeAspect="1"/>
          </p:cNvPicPr>
          <p:nvPr/>
        </p:nvPicPr>
        <p:blipFill>
          <a:blip r:embed="rId2"/>
          <a:stretch>
            <a:fillRect/>
          </a:stretch>
        </p:blipFill>
        <p:spPr>
          <a:xfrm>
            <a:off x="15777" y="113528"/>
            <a:ext cx="9144000" cy="6630943"/>
          </a:xfrm>
          <a:prstGeom prst="rect">
            <a:avLst/>
          </a:prstGeom>
        </p:spPr>
      </p:pic>
      <p:sp>
        <p:nvSpPr>
          <p:cNvPr id="7" name="Rettangolo 6">
            <a:extLst>
              <a:ext uri="{FF2B5EF4-FFF2-40B4-BE49-F238E27FC236}">
                <a16:creationId xmlns:a16="http://schemas.microsoft.com/office/drawing/2014/main" id="{B02C4B5E-1A87-440E-9A6C-C88A3F600ACA}"/>
              </a:ext>
            </a:extLst>
          </p:cNvPr>
          <p:cNvSpPr/>
          <p:nvPr/>
        </p:nvSpPr>
        <p:spPr>
          <a:xfrm>
            <a:off x="179512" y="924443"/>
            <a:ext cx="4124175" cy="3302955"/>
          </a:xfrm>
          <a:prstGeom prst="rect">
            <a:avLst/>
          </a:prstGeom>
          <a:solidFill>
            <a:schemeClr val="accent2">
              <a:lumMod val="20000"/>
              <a:lumOff val="80000"/>
            </a:schemeClr>
          </a:solidFill>
          <a:ln w="38100">
            <a:solidFill>
              <a:srgbClr val="0070C0"/>
            </a:solidFill>
          </a:ln>
        </p:spPr>
        <p:txBody>
          <a:bodyPr wrap="square">
            <a:spAutoFit/>
          </a:bodyPr>
          <a:lstStyle/>
          <a:p>
            <a:pPr algn="just">
              <a:lnSpc>
                <a:spcPct val="105000"/>
              </a:lnSpc>
            </a:pPr>
            <a:r>
              <a:rPr lang="it-IT" sz="2000" dirty="0">
                <a:effectLst/>
                <a:latin typeface="Arial" panose="020B0604020202020204" pitchFamily="34" charset="0"/>
                <a:ea typeface="Times New Roman" panose="02020603050405020304" pitchFamily="18" charset="0"/>
              </a:rPr>
              <a:t>Per quanto riguarda l’importanza strategica del sistema HLA, non era ancora stato intuito quanto un sistema genetico così importante e complesso si fosse sviluppato al fine di permettere la </a:t>
            </a:r>
            <a:r>
              <a:rPr lang="it-IT" sz="2000" b="1" dirty="0">
                <a:solidFill>
                  <a:srgbClr val="C00000"/>
                </a:solidFill>
                <a:effectLst/>
                <a:latin typeface="Arial" panose="020B0604020202020204" pitchFamily="34" charset="0"/>
                <a:ea typeface="Times New Roman" panose="02020603050405020304" pitchFamily="18" charset="0"/>
              </a:rPr>
              <a:t>gravidanza</a:t>
            </a:r>
            <a:r>
              <a:rPr lang="it-IT" sz="2000" dirty="0">
                <a:effectLst/>
                <a:latin typeface="Arial" panose="020B0604020202020204" pitchFamily="34" charset="0"/>
                <a:ea typeface="Times New Roman" panose="02020603050405020304" pitchFamily="18" charset="0"/>
              </a:rPr>
              <a:t>: </a:t>
            </a:r>
            <a:r>
              <a:rPr lang="it-IT" sz="2000" b="1" u="sng" dirty="0">
                <a:solidFill>
                  <a:srgbClr val="C00000"/>
                </a:solidFill>
                <a:effectLst/>
                <a:latin typeface="Arial" panose="020B0604020202020204" pitchFamily="34" charset="0"/>
                <a:ea typeface="Times New Roman" panose="02020603050405020304" pitchFamily="18" charset="0"/>
              </a:rPr>
              <a:t>l’unico “trapianto” vigente in natura</a:t>
            </a:r>
            <a:r>
              <a:rPr lang="it-IT" sz="2000" dirty="0">
                <a:effectLst/>
                <a:latin typeface="Arial" panose="020B0604020202020204" pitchFamily="34" charset="0"/>
                <a:ea typeface="Times New Roman" panose="02020603050405020304" pitchFamily="18" charset="0"/>
              </a:rPr>
              <a:t>, necessario per la continuazione della specie umana e di tutti gli altri animali mammiferi. </a:t>
            </a:r>
            <a:endParaRPr lang="it-IT" sz="2000" dirty="0">
              <a:effectLst/>
              <a:latin typeface="Times New Roman" panose="02020603050405020304" pitchFamily="18" charset="0"/>
              <a:ea typeface="Times New Roman" panose="02020603050405020304" pitchFamily="18" charset="0"/>
            </a:endParaRPr>
          </a:p>
        </p:txBody>
      </p:sp>
      <p:sp>
        <p:nvSpPr>
          <p:cNvPr id="8" name="CasellaDiTesto 7">
            <a:extLst>
              <a:ext uri="{FF2B5EF4-FFF2-40B4-BE49-F238E27FC236}">
                <a16:creationId xmlns:a16="http://schemas.microsoft.com/office/drawing/2014/main" id="{BFCC2ACC-9F25-4553-B05C-42E43BD352C8}"/>
              </a:ext>
            </a:extLst>
          </p:cNvPr>
          <p:cNvSpPr txBox="1"/>
          <p:nvPr/>
        </p:nvSpPr>
        <p:spPr>
          <a:xfrm>
            <a:off x="467544" y="4365104"/>
            <a:ext cx="4032448" cy="2241661"/>
          </a:xfrm>
          <a:prstGeom prst="rect">
            <a:avLst/>
          </a:prstGeom>
          <a:solidFill>
            <a:schemeClr val="bg1"/>
          </a:solidFill>
        </p:spPr>
        <p:txBody>
          <a:bodyPr wrap="square" rtlCol="0">
            <a:spAutoFit/>
          </a:bodyPr>
          <a:lstStyle/>
          <a:p>
            <a:endParaRPr lang="it-IT" dirty="0"/>
          </a:p>
        </p:txBody>
      </p:sp>
      <p:sp>
        <p:nvSpPr>
          <p:cNvPr id="6" name="CasellaDiTesto 5">
            <a:extLst>
              <a:ext uri="{FF2B5EF4-FFF2-40B4-BE49-F238E27FC236}">
                <a16:creationId xmlns:a16="http://schemas.microsoft.com/office/drawing/2014/main" id="{1830EA08-BABF-4C17-A523-484D4FE2A5B1}"/>
              </a:ext>
            </a:extLst>
          </p:cNvPr>
          <p:cNvSpPr txBox="1"/>
          <p:nvPr/>
        </p:nvSpPr>
        <p:spPr>
          <a:xfrm>
            <a:off x="5292080" y="620688"/>
            <a:ext cx="2880320" cy="368755"/>
          </a:xfrm>
          <a:prstGeom prst="rect">
            <a:avLst/>
          </a:prstGeom>
          <a:noFill/>
        </p:spPr>
        <p:txBody>
          <a:bodyPr wrap="square">
            <a:spAutoFit/>
          </a:bodyPr>
          <a:lstStyle/>
          <a:p>
            <a:pPr indent="215900" algn="just">
              <a:lnSpc>
                <a:spcPct val="107000"/>
              </a:lnSpc>
            </a:pPr>
            <a:r>
              <a:rPr lang="it-IT" sz="1800" dirty="0">
                <a:effectLst/>
                <a:latin typeface="Times New Roman" panose="02020603050405020304" pitchFamily="18" charset="0"/>
                <a:ea typeface="Times New Roman" panose="02020603050405020304" pitchFamily="18" charset="0"/>
              </a:rPr>
              <a:t>“</a:t>
            </a:r>
            <a:r>
              <a:rPr lang="it-IT" sz="1800" b="1" i="1" dirty="0">
                <a:effectLst/>
                <a:latin typeface="Times New Roman" panose="02020603050405020304" pitchFamily="18" charset="0"/>
                <a:ea typeface="Times New Roman" panose="02020603050405020304" pitchFamily="18" charset="0"/>
              </a:rPr>
              <a:t>allotrapianto</a:t>
            </a:r>
            <a:r>
              <a:rPr lang="it-IT" sz="1800" dirty="0">
                <a:effectLst/>
                <a:latin typeface="Times New Roman" panose="02020603050405020304" pitchFamily="18" charset="0"/>
                <a:ea typeface="Times New Roman" panose="02020603050405020304" pitchFamily="18" charset="0"/>
              </a:rPr>
              <a:t> fisiologico”</a:t>
            </a:r>
          </a:p>
        </p:txBody>
      </p:sp>
      <p:sp>
        <p:nvSpPr>
          <p:cNvPr id="9" name="CasellaDiTesto 8">
            <a:extLst>
              <a:ext uri="{FF2B5EF4-FFF2-40B4-BE49-F238E27FC236}">
                <a16:creationId xmlns:a16="http://schemas.microsoft.com/office/drawing/2014/main" id="{954D7789-5450-4C7F-8FC8-AFC822D8E062}"/>
              </a:ext>
            </a:extLst>
          </p:cNvPr>
          <p:cNvSpPr txBox="1"/>
          <p:nvPr/>
        </p:nvSpPr>
        <p:spPr>
          <a:xfrm>
            <a:off x="-34314" y="4543019"/>
            <a:ext cx="4606314" cy="923330"/>
          </a:xfrm>
          <a:prstGeom prst="rect">
            <a:avLst/>
          </a:prstGeom>
          <a:noFill/>
        </p:spPr>
        <p:txBody>
          <a:bodyPr wrap="square">
            <a:spAutoFit/>
          </a:bodyPr>
          <a:lstStyle/>
          <a:p>
            <a:r>
              <a:rPr lang="it-IT" sz="1800" dirty="0">
                <a:solidFill>
                  <a:srgbClr val="000000"/>
                </a:solidFill>
                <a:effectLst/>
                <a:latin typeface="Microsoft Sans Serif" panose="020B0604020202020204" pitchFamily="34" charset="0"/>
                <a:ea typeface="Microsoft Sans Serif" panose="020B0604020202020204" pitchFamily="34" charset="0"/>
              </a:rPr>
              <a:t>Non a torto la gravidanza è stata identificata come un «</a:t>
            </a:r>
            <a:r>
              <a:rPr lang="it-IT" sz="1800" b="1" dirty="0">
                <a:solidFill>
                  <a:srgbClr val="FF0000"/>
                </a:solidFill>
                <a:effectLst/>
                <a:latin typeface="Microsoft Sans Serif" panose="020B0604020202020204" pitchFamily="34" charset="0"/>
                <a:ea typeface="Microsoft Sans Serif" panose="020B0604020202020204" pitchFamily="34" charset="0"/>
              </a:rPr>
              <a:t>trapianto riuscito di madre natura</a:t>
            </a:r>
            <a:r>
              <a:rPr lang="it-IT" sz="1800" dirty="0">
                <a:solidFill>
                  <a:srgbClr val="000000"/>
                </a:solidFill>
                <a:effectLst/>
                <a:latin typeface="Microsoft Sans Serif" panose="020B0604020202020204" pitchFamily="34" charset="0"/>
                <a:ea typeface="Microsoft Sans Serif" panose="020B0604020202020204" pitchFamily="34" charset="0"/>
              </a:rPr>
              <a:t>» </a:t>
            </a:r>
            <a:endParaRPr lang="it-IT" dirty="0"/>
          </a:p>
        </p:txBody>
      </p:sp>
    </p:spTree>
    <p:extLst>
      <p:ext uri="{BB962C8B-B14F-4D97-AF65-F5344CB8AC3E}">
        <p14:creationId xmlns:p14="http://schemas.microsoft.com/office/powerpoint/2010/main" val="90254237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849F6BD8-356E-4EE9-81F4-8B4105A5C1DB}"/>
              </a:ext>
            </a:extLst>
          </p:cNvPr>
          <p:cNvPicPr>
            <a:picLocks noChangeAspect="1"/>
          </p:cNvPicPr>
          <p:nvPr/>
        </p:nvPicPr>
        <p:blipFill>
          <a:blip r:embed="rId2"/>
          <a:stretch>
            <a:fillRect/>
          </a:stretch>
        </p:blipFill>
        <p:spPr>
          <a:xfrm>
            <a:off x="66348" y="27384"/>
            <a:ext cx="9011303" cy="6858000"/>
          </a:xfrm>
          <a:prstGeom prst="rect">
            <a:avLst/>
          </a:prstGeom>
        </p:spPr>
      </p:pic>
    </p:spTree>
    <p:extLst>
      <p:ext uri="{BB962C8B-B14F-4D97-AF65-F5344CB8AC3E}">
        <p14:creationId xmlns:p14="http://schemas.microsoft.com/office/powerpoint/2010/main" val="393496218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p:cNvPicPr>
            <a:picLocks noChangeAspect="1" noChangeArrowheads="1"/>
          </p:cNvPicPr>
          <p:nvPr/>
        </p:nvPicPr>
        <p:blipFill>
          <a:blip r:embed="rId2" cstate="print"/>
          <a:srcRect/>
          <a:stretch>
            <a:fillRect/>
          </a:stretch>
        </p:blipFill>
        <p:spPr bwMode="auto">
          <a:xfrm>
            <a:off x="0" y="0"/>
            <a:ext cx="9144000" cy="6772275"/>
          </a:xfrm>
          <a:prstGeom prst="rect">
            <a:avLst/>
          </a:prstGeom>
          <a:noFill/>
          <a:ln w="9525">
            <a:noFill/>
            <a:miter lim="800000"/>
            <a:headEnd/>
            <a:tailEnd/>
          </a:ln>
          <a:effectLst/>
        </p:spPr>
      </p:pic>
      <p:sp>
        <p:nvSpPr>
          <p:cNvPr id="2" name="Segnaposto numero diapositiva 1"/>
          <p:cNvSpPr>
            <a:spLocks noGrp="1"/>
          </p:cNvSpPr>
          <p:nvPr>
            <p:ph type="sldNum" sz="quarter" idx="12"/>
          </p:nvPr>
        </p:nvSpPr>
        <p:spPr/>
        <p:txBody>
          <a:bodyPr/>
          <a:lstStyle/>
          <a:p>
            <a:fld id="{827AC462-B92E-4845-8581-B273C27910EE}" type="slidenum">
              <a:rPr lang="it-IT" smtClean="0"/>
              <a:pPr/>
              <a:t>57</a:t>
            </a:fld>
            <a:endParaRPr lang="it-IT"/>
          </a:p>
        </p:txBody>
      </p:sp>
    </p:spTree>
    <p:extLst>
      <p:ext uri="{BB962C8B-B14F-4D97-AF65-F5344CB8AC3E}">
        <p14:creationId xmlns:p14="http://schemas.microsoft.com/office/powerpoint/2010/main" val="183772261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descr="ScreenShot027"/>
          <p:cNvPicPr>
            <a:picLocks noChangeAspect="1" noChangeArrowheads="1"/>
          </p:cNvPicPr>
          <p:nvPr/>
        </p:nvPicPr>
        <p:blipFill>
          <a:blip r:embed="rId2" cstate="print"/>
          <a:srcRect/>
          <a:stretch>
            <a:fillRect/>
          </a:stretch>
        </p:blipFill>
        <p:spPr bwMode="auto">
          <a:xfrm>
            <a:off x="9525" y="333375"/>
            <a:ext cx="5895975" cy="6262688"/>
          </a:xfrm>
          <a:prstGeom prst="rect">
            <a:avLst/>
          </a:prstGeom>
          <a:noFill/>
        </p:spPr>
      </p:pic>
      <p:pic>
        <p:nvPicPr>
          <p:cNvPr id="45061" name="Picture 5" descr="ScreenShot028"/>
          <p:cNvPicPr>
            <a:picLocks noChangeAspect="1" noChangeArrowheads="1"/>
          </p:cNvPicPr>
          <p:nvPr/>
        </p:nvPicPr>
        <p:blipFill>
          <a:blip r:embed="rId3" cstate="print"/>
          <a:srcRect/>
          <a:stretch>
            <a:fillRect/>
          </a:stretch>
        </p:blipFill>
        <p:spPr bwMode="auto">
          <a:xfrm>
            <a:off x="6078538" y="3573463"/>
            <a:ext cx="2822575" cy="3024187"/>
          </a:xfrm>
          <a:prstGeom prst="rect">
            <a:avLst/>
          </a:prstGeom>
          <a:noFill/>
        </p:spPr>
      </p:pic>
      <p:sp>
        <p:nvSpPr>
          <p:cNvPr id="45062" name="Text Box 6"/>
          <p:cNvSpPr txBox="1">
            <a:spLocks noChangeArrowheads="1"/>
          </p:cNvSpPr>
          <p:nvPr/>
        </p:nvSpPr>
        <p:spPr bwMode="auto">
          <a:xfrm>
            <a:off x="6192838" y="466725"/>
            <a:ext cx="2843212" cy="2014538"/>
          </a:xfrm>
          <a:prstGeom prst="rect">
            <a:avLst/>
          </a:prstGeom>
          <a:noFill/>
          <a:ln w="9525" algn="ctr">
            <a:noFill/>
            <a:miter lim="800000"/>
            <a:headEnd/>
            <a:tailEnd/>
          </a:ln>
          <a:effectLst/>
        </p:spPr>
        <p:txBody>
          <a:bodyPr lIns="90000" tIns="46800" rIns="90000" bIns="46800">
            <a:spAutoFit/>
          </a:bodyPr>
          <a:lstStyle/>
          <a:p>
            <a:pPr algn="ctr">
              <a:spcBef>
                <a:spcPct val="50000"/>
              </a:spcBef>
              <a:tabLst>
                <a:tab pos="569913" algn="l"/>
                <a:tab pos="1484313" algn="l"/>
                <a:tab pos="2398713" algn="l"/>
                <a:tab pos="3313113" algn="l"/>
                <a:tab pos="4227513" algn="l"/>
                <a:tab pos="5141913" algn="l"/>
                <a:tab pos="6056313" algn="l"/>
                <a:tab pos="6970713" algn="l"/>
                <a:tab pos="7885113" algn="l"/>
                <a:tab pos="8799513" algn="l"/>
                <a:tab pos="9713913" algn="l"/>
              </a:tabLst>
            </a:pPr>
            <a:r>
              <a:rPr lang="it-IT" sz="2800" b="1"/>
              <a:t>Dal 1°al 4° giorno circa</a:t>
            </a:r>
          </a:p>
          <a:p>
            <a:pPr algn="ctr">
              <a:spcBef>
                <a:spcPct val="50000"/>
              </a:spcBef>
              <a:tabLst>
                <a:tab pos="569913" algn="l"/>
                <a:tab pos="1484313" algn="l"/>
                <a:tab pos="2398713" algn="l"/>
                <a:tab pos="3313113" algn="l"/>
                <a:tab pos="4227513" algn="l"/>
                <a:tab pos="5141913" algn="l"/>
                <a:tab pos="6056313" algn="l"/>
                <a:tab pos="6970713" algn="l"/>
                <a:tab pos="7885113" algn="l"/>
                <a:tab pos="8799513" algn="l"/>
                <a:tab pos="9713913" algn="l"/>
              </a:tabLst>
            </a:pPr>
            <a:r>
              <a:rPr lang="it-IT" sz="2800" b="1"/>
              <a:t>Da zigote a morula</a:t>
            </a:r>
          </a:p>
        </p:txBody>
      </p:sp>
      <p:sp>
        <p:nvSpPr>
          <p:cNvPr id="2" name="Segnaposto numero diapositiva 1"/>
          <p:cNvSpPr>
            <a:spLocks noGrp="1"/>
          </p:cNvSpPr>
          <p:nvPr>
            <p:ph type="sldNum" sz="quarter" idx="12"/>
          </p:nvPr>
        </p:nvSpPr>
        <p:spPr/>
        <p:txBody>
          <a:bodyPr/>
          <a:lstStyle/>
          <a:p>
            <a:fld id="{827AC462-B92E-4845-8581-B273C27910EE}" type="slidenum">
              <a:rPr lang="it-IT" smtClean="0"/>
              <a:pPr/>
              <a:t>58</a:t>
            </a:fld>
            <a:endParaRPr lang="it-IT"/>
          </a:p>
        </p:txBody>
      </p:sp>
    </p:spTree>
    <p:extLst>
      <p:ext uri="{BB962C8B-B14F-4D97-AF65-F5344CB8AC3E}">
        <p14:creationId xmlns:p14="http://schemas.microsoft.com/office/powerpoint/2010/main" val="4008322730"/>
      </p:ext>
    </p:extLst>
  </p:cSld>
  <p:clrMapOvr>
    <a:masterClrMapping/>
  </p:clrMapOvr>
  <mc:AlternateContent xmlns:mc="http://schemas.openxmlformats.org/markup-compatibility/2006" xmlns:p14="http://schemas.microsoft.com/office/powerpoint/2010/main">
    <mc:Choice Requires="p14">
      <p:transition spd="slow" p14:dur="2000" advTm="7990"/>
    </mc:Choice>
    <mc:Fallback xmlns="">
      <p:transition spd="slow" advTm="7990"/>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707886"/>
          </a:xfrm>
          <a:prstGeom prst="rect">
            <a:avLst/>
          </a:prstGeom>
          <a:solidFill>
            <a:schemeClr val="accent2">
              <a:lumMod val="20000"/>
              <a:lumOff val="80000"/>
            </a:schemeClr>
          </a:solidFill>
          <a:ln w="38100">
            <a:solidFill>
              <a:srgbClr val="0070C0"/>
            </a:solidFill>
          </a:ln>
        </p:spPr>
        <p:txBody>
          <a:bodyPr wrap="square">
            <a:spAutoFit/>
          </a:bodyPr>
          <a:lstStyle/>
          <a:p>
            <a:r>
              <a:rPr lang="it-IT" sz="2000" dirty="0"/>
              <a:t>Le cellule interne della morula costituiscono la </a:t>
            </a:r>
            <a:r>
              <a:rPr lang="it-IT" sz="2000" b="1" dirty="0">
                <a:solidFill>
                  <a:srgbClr val="FF0000"/>
                </a:solidFill>
              </a:rPr>
              <a:t>massa cellulare interna,</a:t>
            </a:r>
            <a:r>
              <a:rPr lang="it-IT" sz="2000" dirty="0"/>
              <a:t> mentre le cellule che le circondano all'esterno costituiscono la</a:t>
            </a:r>
            <a:r>
              <a:rPr lang="it-IT" sz="2000" b="1" dirty="0"/>
              <a:t> </a:t>
            </a:r>
            <a:r>
              <a:rPr lang="it-IT" sz="2000" b="1" dirty="0">
                <a:solidFill>
                  <a:srgbClr val="FF0000"/>
                </a:solidFill>
              </a:rPr>
              <a:t>massa cellulare esterna.</a:t>
            </a:r>
            <a:endParaRPr lang="it-IT" sz="2000" dirty="0">
              <a:solidFill>
                <a:srgbClr val="FF0000"/>
              </a:solidFill>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20320" y="908720"/>
            <a:ext cx="9123680" cy="1015663"/>
          </a:xfrm>
          <a:prstGeom prst="rect">
            <a:avLst/>
          </a:prstGeom>
          <a:solidFill>
            <a:schemeClr val="accent1">
              <a:lumMod val="20000"/>
              <a:lumOff val="80000"/>
            </a:schemeClr>
          </a:solidFill>
          <a:ln w="38100">
            <a:solidFill>
              <a:srgbClr val="00B050"/>
            </a:solidFill>
          </a:ln>
        </p:spPr>
        <p:txBody>
          <a:bodyPr wrap="square">
            <a:spAutoFit/>
          </a:bodyPr>
          <a:lstStyle/>
          <a:p>
            <a:r>
              <a:rPr lang="it-IT" sz="2000" dirty="0"/>
              <a:t>Quella interna darà origine ai tessuti dell</a:t>
            </a:r>
            <a:r>
              <a:rPr lang="it-IT" sz="2000" b="1" dirty="0"/>
              <a:t>'embrione (</a:t>
            </a:r>
            <a:r>
              <a:rPr lang="it-IT" sz="2000" b="1" dirty="0" err="1">
                <a:solidFill>
                  <a:srgbClr val="FF0000"/>
                </a:solidFill>
              </a:rPr>
              <a:t>embrioblasto</a:t>
            </a:r>
            <a:r>
              <a:rPr lang="it-IT" sz="2000" b="1" dirty="0"/>
              <a:t>),</a:t>
            </a:r>
            <a:r>
              <a:rPr lang="it-IT" sz="2000" dirty="0"/>
              <a:t> mentre quella esterna for­merà il</a:t>
            </a:r>
            <a:r>
              <a:rPr lang="it-IT" sz="2000" b="1" dirty="0"/>
              <a:t> </a:t>
            </a:r>
            <a:r>
              <a:rPr lang="it-IT" sz="2000" b="1" dirty="0">
                <a:solidFill>
                  <a:srgbClr val="FF0000"/>
                </a:solidFill>
              </a:rPr>
              <a:t>trofoblasto</a:t>
            </a:r>
            <a:r>
              <a:rPr lang="it-IT" sz="2000" b="1" dirty="0"/>
              <a:t>,</a:t>
            </a:r>
            <a:r>
              <a:rPr lang="it-IT" sz="2000" dirty="0"/>
              <a:t> che successivamente con­correrà alla costituzione della</a:t>
            </a:r>
            <a:r>
              <a:rPr lang="it-IT" sz="2000" b="1" dirty="0"/>
              <a:t> placenta.</a:t>
            </a:r>
            <a:endParaRPr lang="it-IT" sz="2000" dirty="0"/>
          </a:p>
        </p:txBody>
      </p:sp>
      <p:sp>
        <p:nvSpPr>
          <p:cNvPr id="11" name="Rettangolo 10">
            <a:extLst>
              <a:ext uri="{FF2B5EF4-FFF2-40B4-BE49-F238E27FC236}">
                <a16:creationId xmlns:a16="http://schemas.microsoft.com/office/drawing/2014/main" id="{79626682-FBA7-4A4B-8560-7938AE443B39}"/>
              </a:ext>
            </a:extLst>
          </p:cNvPr>
          <p:cNvSpPr/>
          <p:nvPr/>
        </p:nvSpPr>
        <p:spPr>
          <a:xfrm>
            <a:off x="26328" y="2079169"/>
            <a:ext cx="4185632" cy="2554545"/>
          </a:xfrm>
          <a:prstGeom prst="rect">
            <a:avLst/>
          </a:prstGeom>
          <a:solidFill>
            <a:schemeClr val="accent4">
              <a:lumMod val="20000"/>
              <a:lumOff val="80000"/>
            </a:schemeClr>
          </a:solidFill>
          <a:ln w="38100">
            <a:solidFill>
              <a:srgbClr val="0070C0"/>
            </a:solidFill>
          </a:ln>
        </p:spPr>
        <p:txBody>
          <a:bodyPr wrap="square">
            <a:spAutoFit/>
          </a:bodyPr>
          <a:lstStyle/>
          <a:p>
            <a:r>
              <a:rPr lang="it-IT" sz="2000" dirty="0"/>
              <a:t>Poco dopo la compattazione, alla fine del terzo giorno, il germe entra nella cavità dell'utero e al quarto giorno, in genere fra gli stadi di 32 e 64 cellule, avviene </a:t>
            </a:r>
            <a:r>
              <a:rPr lang="it-IT" sz="2000" b="1" dirty="0">
                <a:solidFill>
                  <a:srgbClr val="FF0000"/>
                </a:solidFill>
              </a:rPr>
              <a:t>il secondo grande cambiamento strutturale</a:t>
            </a:r>
            <a:r>
              <a:rPr lang="it-IT" sz="2000" dirty="0">
                <a:solidFill>
                  <a:srgbClr val="FF0000"/>
                </a:solidFill>
              </a:rPr>
              <a:t> </a:t>
            </a:r>
            <a:r>
              <a:rPr lang="it-IT" sz="2000" dirty="0"/>
              <a:t>dello sviluppo, </a:t>
            </a:r>
            <a:r>
              <a:rPr lang="it-IT" sz="2000" b="1" dirty="0">
                <a:solidFill>
                  <a:srgbClr val="FF0000"/>
                </a:solidFill>
              </a:rPr>
              <a:t>la trasformazione della morula in blastocisti</a:t>
            </a:r>
            <a:r>
              <a:rPr lang="it-IT" sz="2000" dirty="0">
                <a:solidFill>
                  <a:srgbClr val="FF0000"/>
                </a:solidFill>
              </a:rPr>
              <a:t>.  </a:t>
            </a:r>
          </a:p>
        </p:txBody>
      </p:sp>
      <p:sp>
        <p:nvSpPr>
          <p:cNvPr id="2" name="Rettangolo 1">
            <a:extLst>
              <a:ext uri="{FF2B5EF4-FFF2-40B4-BE49-F238E27FC236}">
                <a16:creationId xmlns:a16="http://schemas.microsoft.com/office/drawing/2014/main" id="{E8AC5FF3-EAF2-4346-820E-0C46A0EEC142}"/>
              </a:ext>
            </a:extLst>
          </p:cNvPr>
          <p:cNvSpPr/>
          <p:nvPr/>
        </p:nvSpPr>
        <p:spPr>
          <a:xfrm>
            <a:off x="27711" y="4869160"/>
            <a:ext cx="4184249" cy="1323439"/>
          </a:xfrm>
          <a:prstGeom prst="rect">
            <a:avLst/>
          </a:prstGeom>
          <a:solidFill>
            <a:srgbClr val="FFFF00"/>
          </a:solidFill>
          <a:ln w="38100">
            <a:solidFill>
              <a:srgbClr val="C00000"/>
            </a:solidFill>
          </a:ln>
        </p:spPr>
        <p:txBody>
          <a:bodyPr wrap="square">
            <a:spAutoFit/>
          </a:bodyPr>
          <a:lstStyle/>
          <a:p>
            <a:r>
              <a:rPr lang="it-IT" sz="2000" dirty="0"/>
              <a:t>Fra le cellule cominciano a comparire degli spazi pieni di fluido che poi si riuniscono a formare una cavità unica, il </a:t>
            </a:r>
            <a:r>
              <a:rPr lang="it-IT" sz="2000" b="1" dirty="0">
                <a:solidFill>
                  <a:srgbClr val="FF0000"/>
                </a:solidFill>
              </a:rPr>
              <a:t>blastocele</a:t>
            </a:r>
            <a:r>
              <a:rPr lang="it-IT" sz="2000" dirty="0"/>
              <a:t>. </a:t>
            </a:r>
          </a:p>
        </p:txBody>
      </p:sp>
      <p:pic>
        <p:nvPicPr>
          <p:cNvPr id="4" name="Picture 2" descr="image54">
            <a:extLst>
              <a:ext uri="{FF2B5EF4-FFF2-40B4-BE49-F238E27FC236}">
                <a16:creationId xmlns:a16="http://schemas.microsoft.com/office/drawing/2014/main" id="{0A052270-65CC-45C8-9F92-1BA14DC98371}"/>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430361" y="2023344"/>
            <a:ext cx="4653279" cy="4752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0879159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34ED85B-FBBD-4277-AEBD-08A4B5805FE3}"/>
              </a:ext>
            </a:extLst>
          </p:cNvPr>
          <p:cNvSpPr/>
          <p:nvPr/>
        </p:nvSpPr>
        <p:spPr>
          <a:xfrm>
            <a:off x="39748" y="60062"/>
            <a:ext cx="7608548" cy="369332"/>
          </a:xfrm>
          <a:prstGeom prst="rect">
            <a:avLst/>
          </a:prstGeom>
          <a:solidFill>
            <a:schemeClr val="accent6">
              <a:lumMod val="20000"/>
              <a:lumOff val="80000"/>
            </a:schemeClr>
          </a:solidFill>
          <a:ln w="38100">
            <a:solidFill>
              <a:srgbClr val="FFFF00"/>
            </a:solidFill>
          </a:ln>
        </p:spPr>
        <p:txBody>
          <a:bodyPr wrap="square">
            <a:spAutoFit/>
          </a:bodyPr>
          <a:lstStyle/>
          <a:p>
            <a:r>
              <a:rPr lang="en-US" dirty="0"/>
              <a:t>Sistema </a:t>
            </a:r>
            <a:r>
              <a:rPr lang="en-US" dirty="0" err="1"/>
              <a:t>nervoso</a:t>
            </a:r>
            <a:r>
              <a:rPr lang="en-US" dirty="0"/>
              <a:t> e Sistema </a:t>
            </a:r>
            <a:r>
              <a:rPr lang="en-US" dirty="0" err="1"/>
              <a:t>immunitario</a:t>
            </a:r>
            <a:r>
              <a:rPr lang="en-US" dirty="0"/>
              <a:t>: </a:t>
            </a:r>
            <a:r>
              <a:rPr lang="en-US" b="1" dirty="0" err="1">
                <a:solidFill>
                  <a:srgbClr val="C00000"/>
                </a:solidFill>
              </a:rPr>
              <a:t>organi</a:t>
            </a:r>
            <a:r>
              <a:rPr lang="en-US" b="1" dirty="0">
                <a:solidFill>
                  <a:srgbClr val="C00000"/>
                </a:solidFill>
              </a:rPr>
              <a:t> di “senso”.</a:t>
            </a:r>
            <a:endParaRPr lang="it-IT" b="1" dirty="0">
              <a:solidFill>
                <a:srgbClr val="C00000"/>
              </a:solidFill>
            </a:endParaRPr>
          </a:p>
        </p:txBody>
      </p:sp>
      <p:sp>
        <p:nvSpPr>
          <p:cNvPr id="4" name="Rettangolo 3">
            <a:extLst>
              <a:ext uri="{FF2B5EF4-FFF2-40B4-BE49-F238E27FC236}">
                <a16:creationId xmlns:a16="http://schemas.microsoft.com/office/drawing/2014/main" id="{87C1F020-047F-4866-91AD-1876C85FF34B}"/>
              </a:ext>
            </a:extLst>
          </p:cNvPr>
          <p:cNvSpPr/>
          <p:nvPr/>
        </p:nvSpPr>
        <p:spPr>
          <a:xfrm>
            <a:off x="29331" y="591640"/>
            <a:ext cx="5532476" cy="2585323"/>
          </a:xfrm>
          <a:prstGeom prst="rect">
            <a:avLst/>
          </a:prstGeom>
          <a:solidFill>
            <a:schemeClr val="accent5">
              <a:lumMod val="20000"/>
              <a:lumOff val="80000"/>
            </a:schemeClr>
          </a:solidFill>
          <a:ln w="38100">
            <a:solidFill>
              <a:srgbClr val="0070C0"/>
            </a:solidFill>
          </a:ln>
        </p:spPr>
        <p:txBody>
          <a:bodyPr wrap="square">
            <a:spAutoFit/>
          </a:bodyPr>
          <a:lstStyle/>
          <a:p>
            <a:pPr marL="0" indent="0">
              <a:buNone/>
            </a:pPr>
            <a:r>
              <a:rPr lang="it-IT" dirty="0"/>
              <a:t>Le affinità tra SN e SI umani sono molte:</a:t>
            </a:r>
          </a:p>
          <a:p>
            <a:r>
              <a:rPr lang="it-IT" dirty="0">
                <a:solidFill>
                  <a:srgbClr val="FF0000"/>
                </a:solidFill>
              </a:rPr>
              <a:t>– </a:t>
            </a:r>
            <a:r>
              <a:rPr lang="it-IT" b="1" dirty="0">
                <a:solidFill>
                  <a:srgbClr val="FF0000"/>
                </a:solidFill>
              </a:rPr>
              <a:t>Polimorfismo strutturale</a:t>
            </a:r>
          </a:p>
          <a:p>
            <a:r>
              <a:rPr lang="it-IT" b="1" dirty="0">
                <a:solidFill>
                  <a:srgbClr val="FF0000"/>
                </a:solidFill>
              </a:rPr>
              <a:t>– Immaturità alla nascita</a:t>
            </a:r>
          </a:p>
          <a:p>
            <a:r>
              <a:rPr lang="it-IT" b="1" dirty="0">
                <a:solidFill>
                  <a:srgbClr val="FF0000"/>
                </a:solidFill>
              </a:rPr>
              <a:t>– Apprendimento, memoria a breve e lungo termine</a:t>
            </a:r>
          </a:p>
          <a:p>
            <a:r>
              <a:rPr lang="it-IT" b="1" dirty="0">
                <a:solidFill>
                  <a:srgbClr val="FF0000"/>
                </a:solidFill>
              </a:rPr>
              <a:t>– Amplificazione ed integrazione dello stimolo afferente</a:t>
            </a:r>
          </a:p>
          <a:p>
            <a:r>
              <a:rPr lang="it-IT" b="1" dirty="0">
                <a:solidFill>
                  <a:srgbClr val="FF0000"/>
                </a:solidFill>
              </a:rPr>
              <a:t>– Controllo in entrata dello </a:t>
            </a:r>
            <a:r>
              <a:rPr lang="it-IT" b="1" dirty="0" err="1">
                <a:solidFill>
                  <a:srgbClr val="FF0000"/>
                </a:solidFill>
              </a:rPr>
              <a:t>stressor</a:t>
            </a:r>
            <a:r>
              <a:rPr lang="it-IT" b="1" dirty="0">
                <a:solidFill>
                  <a:srgbClr val="FF0000"/>
                </a:solidFill>
              </a:rPr>
              <a:t> in eccesso</a:t>
            </a:r>
          </a:p>
          <a:p>
            <a:r>
              <a:rPr lang="it-IT" b="1" dirty="0">
                <a:solidFill>
                  <a:srgbClr val="FF0000"/>
                </a:solidFill>
              </a:rPr>
              <a:t>– </a:t>
            </a:r>
            <a:r>
              <a:rPr lang="it-IT" b="1" dirty="0" err="1">
                <a:solidFill>
                  <a:srgbClr val="FF0000"/>
                </a:solidFill>
              </a:rPr>
              <a:t>Autoinibizione</a:t>
            </a:r>
            <a:endParaRPr lang="it-IT" b="1" dirty="0">
              <a:solidFill>
                <a:srgbClr val="FF0000"/>
              </a:solidFill>
            </a:endParaRPr>
          </a:p>
          <a:p>
            <a:r>
              <a:rPr lang="it-IT" b="1" dirty="0">
                <a:solidFill>
                  <a:srgbClr val="FF0000"/>
                </a:solidFill>
              </a:rPr>
              <a:t>– Effetti locali e a distanza</a:t>
            </a:r>
          </a:p>
          <a:p>
            <a:r>
              <a:rPr lang="it-IT" b="1" dirty="0">
                <a:solidFill>
                  <a:srgbClr val="FF0000"/>
                </a:solidFill>
              </a:rPr>
              <a:t>– Alcune risposte stereotipate.</a:t>
            </a:r>
          </a:p>
        </p:txBody>
      </p:sp>
      <p:sp>
        <p:nvSpPr>
          <p:cNvPr id="7" name="Rettangolo 6">
            <a:extLst>
              <a:ext uri="{FF2B5EF4-FFF2-40B4-BE49-F238E27FC236}">
                <a16:creationId xmlns:a16="http://schemas.microsoft.com/office/drawing/2014/main" id="{0A1B8373-FFDB-4CEA-8907-B2B94813374A}"/>
              </a:ext>
            </a:extLst>
          </p:cNvPr>
          <p:cNvSpPr/>
          <p:nvPr/>
        </p:nvSpPr>
        <p:spPr>
          <a:xfrm>
            <a:off x="2051720" y="3233718"/>
            <a:ext cx="4003834" cy="646331"/>
          </a:xfrm>
          <a:prstGeom prst="rect">
            <a:avLst/>
          </a:prstGeom>
          <a:solidFill>
            <a:schemeClr val="accent3">
              <a:lumMod val="20000"/>
              <a:lumOff val="80000"/>
            </a:schemeClr>
          </a:solidFill>
          <a:ln w="57150">
            <a:solidFill>
              <a:srgbClr val="C00000"/>
            </a:solidFill>
          </a:ln>
        </p:spPr>
        <p:txBody>
          <a:bodyPr wrap="square">
            <a:spAutoFit/>
          </a:bodyPr>
          <a:lstStyle/>
          <a:p>
            <a:pPr algn="ctr">
              <a:defRPr/>
            </a:pPr>
            <a:r>
              <a:rPr lang="it-IT" b="1" dirty="0"/>
              <a:t>Il sistema immunitario in movimento. Una visione d'insieme "dal vivo"</a:t>
            </a:r>
          </a:p>
        </p:txBody>
      </p:sp>
      <p:sp>
        <p:nvSpPr>
          <p:cNvPr id="8" name="Rettangolo 7">
            <a:extLst>
              <a:ext uri="{FF2B5EF4-FFF2-40B4-BE49-F238E27FC236}">
                <a16:creationId xmlns:a16="http://schemas.microsoft.com/office/drawing/2014/main" id="{F2189CBC-7E42-4D2D-AA9D-FE6CCE8DCBC2}"/>
              </a:ext>
            </a:extLst>
          </p:cNvPr>
          <p:cNvSpPr/>
          <p:nvPr/>
        </p:nvSpPr>
        <p:spPr>
          <a:xfrm>
            <a:off x="39748" y="3951054"/>
            <a:ext cx="9162152" cy="2862322"/>
          </a:xfrm>
          <a:prstGeom prst="rect">
            <a:avLst/>
          </a:prstGeom>
          <a:solidFill>
            <a:schemeClr val="accent2">
              <a:lumMod val="20000"/>
              <a:lumOff val="80000"/>
            </a:schemeClr>
          </a:solidFill>
          <a:ln w="57150">
            <a:solidFill>
              <a:srgbClr val="0070C0"/>
            </a:solidFill>
          </a:ln>
        </p:spPr>
        <p:txBody>
          <a:bodyPr wrap="square">
            <a:spAutoFit/>
          </a:bodyPr>
          <a:lstStyle/>
          <a:p>
            <a:pPr>
              <a:defRPr/>
            </a:pPr>
            <a:r>
              <a:rPr lang="it-IT" sz="2000" dirty="0"/>
              <a:t>Louis J. </a:t>
            </a:r>
            <a:r>
              <a:rPr lang="it-IT" sz="2000" dirty="0" err="1"/>
              <a:t>Picker</a:t>
            </a:r>
            <a:r>
              <a:rPr lang="it-IT" sz="2000" dirty="0"/>
              <a:t> e Mark H. </a:t>
            </a:r>
            <a:r>
              <a:rPr lang="it-IT" sz="2000" dirty="0" err="1"/>
              <a:t>Siegelman</a:t>
            </a:r>
            <a:r>
              <a:rPr lang="it-IT" sz="2000" dirty="0"/>
              <a:t>, patologi dell'Università del Texas, in un loro scritto </a:t>
            </a:r>
            <a:r>
              <a:rPr lang="it-IT" sz="2000" i="1" dirty="0"/>
              <a:t>Fundamentals </a:t>
            </a:r>
            <a:r>
              <a:rPr lang="it-IT" sz="2000" i="1" dirty="0" err="1"/>
              <a:t>Immunology</a:t>
            </a:r>
            <a:r>
              <a:rPr lang="it-IT" sz="2000" i="1" dirty="0"/>
              <a:t>, </a:t>
            </a:r>
            <a:r>
              <a:rPr lang="it-IT" sz="2000" dirty="0"/>
              <a:t>un volume di 1.600 pagine che è la "bibbia" della materia, così concludono: </a:t>
            </a:r>
          </a:p>
          <a:p>
            <a:pPr>
              <a:defRPr/>
            </a:pPr>
            <a:r>
              <a:rPr lang="it-IT" sz="2000" dirty="0"/>
              <a:t>«</a:t>
            </a:r>
            <a:r>
              <a:rPr lang="it-IT" sz="2000" i="1" dirty="0"/>
              <a:t>In questa era di stupefacenti progressi nel campo della biologia molecolare e cellulare dei linfociti, è facile dimenticare che </a:t>
            </a:r>
            <a:r>
              <a:rPr lang="it-IT" sz="2000" b="1" i="1" u="sng" dirty="0">
                <a:solidFill>
                  <a:srgbClr val="C00000"/>
                </a:solidFill>
              </a:rPr>
              <a:t>la nostra percezione dell'immunità a livello sistemico è ancora in uno stadio embrionale.</a:t>
            </a:r>
          </a:p>
          <a:p>
            <a:pPr>
              <a:defRPr/>
            </a:pPr>
            <a:r>
              <a:rPr lang="it-IT" sz="2000" i="1" dirty="0"/>
              <a:t>La moderna immunologia ha </a:t>
            </a:r>
            <a:r>
              <a:rPr lang="it-IT" sz="2000" b="1" i="1" dirty="0"/>
              <a:t>solo una limitata comprensione </a:t>
            </a:r>
            <a:r>
              <a:rPr lang="it-IT" sz="2000" i="1" dirty="0"/>
              <a:t>della miriade di eventi fisiologici complessi che in vivo costituiscono la risposta immunitaria, protettiva o patologica che sia</a:t>
            </a:r>
            <a:r>
              <a:rPr lang="it-IT" sz="2000" dirty="0"/>
              <a:t>». </a:t>
            </a:r>
          </a:p>
        </p:txBody>
      </p:sp>
      <p:pic>
        <p:nvPicPr>
          <p:cNvPr id="10" name="Immagine 9">
            <a:extLst>
              <a:ext uri="{FF2B5EF4-FFF2-40B4-BE49-F238E27FC236}">
                <a16:creationId xmlns:a16="http://schemas.microsoft.com/office/drawing/2014/main" id="{2A784031-DAFC-468C-BB92-A376E8881887}"/>
              </a:ext>
            </a:extLst>
          </p:cNvPr>
          <p:cNvPicPr>
            <a:picLocks noChangeAspect="1"/>
          </p:cNvPicPr>
          <p:nvPr/>
        </p:nvPicPr>
        <p:blipFill>
          <a:blip r:embed="rId2"/>
          <a:stretch>
            <a:fillRect/>
          </a:stretch>
        </p:blipFill>
        <p:spPr>
          <a:xfrm>
            <a:off x="6838950" y="42895"/>
            <a:ext cx="2305050" cy="1981200"/>
          </a:xfrm>
          <a:prstGeom prst="rect">
            <a:avLst/>
          </a:prstGeom>
        </p:spPr>
      </p:pic>
      <p:pic>
        <p:nvPicPr>
          <p:cNvPr id="11" name="Immagine 10">
            <a:extLst>
              <a:ext uri="{FF2B5EF4-FFF2-40B4-BE49-F238E27FC236}">
                <a16:creationId xmlns:a16="http://schemas.microsoft.com/office/drawing/2014/main" id="{0784AE10-4BDE-4705-B71C-9F4C38DD1488}"/>
              </a:ext>
            </a:extLst>
          </p:cNvPr>
          <p:cNvPicPr>
            <a:picLocks noChangeAspect="1"/>
          </p:cNvPicPr>
          <p:nvPr/>
        </p:nvPicPr>
        <p:blipFill>
          <a:blip r:embed="rId3"/>
          <a:stretch>
            <a:fillRect/>
          </a:stretch>
        </p:blipFill>
        <p:spPr>
          <a:xfrm>
            <a:off x="6691796" y="2130876"/>
            <a:ext cx="2466908" cy="1678169"/>
          </a:xfrm>
          <a:prstGeom prst="rect">
            <a:avLst/>
          </a:prstGeom>
        </p:spPr>
      </p:pic>
    </p:spTree>
    <p:extLst>
      <p:ext uri="{BB962C8B-B14F-4D97-AF65-F5344CB8AC3E}">
        <p14:creationId xmlns:p14="http://schemas.microsoft.com/office/powerpoint/2010/main" val="10604740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31760" y="58912"/>
            <a:ext cx="5067316" cy="1938992"/>
          </a:xfrm>
          <a:prstGeom prst="rect">
            <a:avLst/>
          </a:prstGeom>
          <a:solidFill>
            <a:schemeClr val="accent2">
              <a:lumMod val="20000"/>
              <a:lumOff val="80000"/>
            </a:schemeClr>
          </a:solidFill>
          <a:ln w="38100">
            <a:solidFill>
              <a:srgbClr val="0070C0"/>
            </a:solidFill>
          </a:ln>
        </p:spPr>
        <p:txBody>
          <a:bodyPr wrap="square">
            <a:spAutoFit/>
          </a:bodyPr>
          <a:lstStyle/>
          <a:p>
            <a:r>
              <a:rPr lang="it-IT" sz="2000" dirty="0"/>
              <a:t>La blastocisti ha forme e dimensioni che variano molto da specie  a specie, ma in tutti i mammiferi è formata da due distinti gruppi di cellule: </a:t>
            </a:r>
          </a:p>
          <a:p>
            <a:r>
              <a:rPr lang="it-IT" sz="2000" dirty="0"/>
              <a:t>un bordo esterno di blastomeri chiamato </a:t>
            </a:r>
            <a:r>
              <a:rPr lang="it-IT" sz="2000" b="1" dirty="0">
                <a:solidFill>
                  <a:srgbClr val="FF0000"/>
                </a:solidFill>
              </a:rPr>
              <a:t>trofoblasto</a:t>
            </a:r>
            <a:r>
              <a:rPr lang="it-IT" sz="2000" dirty="0"/>
              <a:t>, </a:t>
            </a:r>
          </a:p>
        </p:txBody>
      </p:sp>
      <p:sp>
        <p:nvSpPr>
          <p:cNvPr id="5" name="Rettangolo 4">
            <a:extLst>
              <a:ext uri="{FF2B5EF4-FFF2-40B4-BE49-F238E27FC236}">
                <a16:creationId xmlns:a16="http://schemas.microsoft.com/office/drawing/2014/main" id="{321C016F-209D-48B9-BAC3-450C1FC8C3A6}"/>
              </a:ext>
            </a:extLst>
          </p:cNvPr>
          <p:cNvSpPr/>
          <p:nvPr/>
        </p:nvSpPr>
        <p:spPr>
          <a:xfrm>
            <a:off x="63786" y="2085816"/>
            <a:ext cx="5035290" cy="1631216"/>
          </a:xfrm>
          <a:prstGeom prst="rect">
            <a:avLst/>
          </a:prstGeom>
          <a:solidFill>
            <a:schemeClr val="accent1">
              <a:lumMod val="20000"/>
              <a:lumOff val="80000"/>
            </a:schemeClr>
          </a:solidFill>
          <a:ln w="38100">
            <a:solidFill>
              <a:srgbClr val="00B050"/>
            </a:solidFill>
          </a:ln>
        </p:spPr>
        <p:txBody>
          <a:bodyPr wrap="square">
            <a:spAutoFit/>
          </a:bodyPr>
          <a:lstStyle/>
          <a:p>
            <a:r>
              <a:rPr lang="it-IT" sz="2000" dirty="0"/>
              <a:t>e un cumulo chiamato </a:t>
            </a:r>
            <a:r>
              <a:rPr lang="it-IT" sz="2000" b="1" dirty="0">
                <a:solidFill>
                  <a:srgbClr val="FF0000"/>
                </a:solidFill>
              </a:rPr>
              <a:t>massa cellulare interna</a:t>
            </a:r>
            <a:r>
              <a:rPr lang="it-IT" sz="2000" b="1" dirty="0"/>
              <a:t> </a:t>
            </a:r>
            <a:r>
              <a:rPr lang="it-IT" sz="2000" dirty="0"/>
              <a:t>(o </a:t>
            </a:r>
            <a:r>
              <a:rPr lang="it-IT" sz="2000" b="1" dirty="0">
                <a:solidFill>
                  <a:srgbClr val="FF0000"/>
                </a:solidFill>
              </a:rPr>
              <a:t>nodo embrionale o </a:t>
            </a:r>
            <a:r>
              <a:rPr lang="it-IT" sz="2000" b="1" dirty="0" err="1">
                <a:solidFill>
                  <a:srgbClr val="FF0000"/>
                </a:solidFill>
              </a:rPr>
              <a:t>embrioblasto</a:t>
            </a:r>
            <a:r>
              <a:rPr lang="it-IT" sz="2000" dirty="0"/>
              <a:t>) che è attaccato alla parete interna del trofoblasto ed è circondato sugli altri lati dal fluido del blastocele. </a:t>
            </a:r>
          </a:p>
        </p:txBody>
      </p:sp>
      <p:sp>
        <p:nvSpPr>
          <p:cNvPr id="11" name="Rettangolo 10">
            <a:extLst>
              <a:ext uri="{FF2B5EF4-FFF2-40B4-BE49-F238E27FC236}">
                <a16:creationId xmlns:a16="http://schemas.microsoft.com/office/drawing/2014/main" id="{79626682-FBA7-4A4B-8560-7938AE443B39}"/>
              </a:ext>
            </a:extLst>
          </p:cNvPr>
          <p:cNvSpPr/>
          <p:nvPr/>
        </p:nvSpPr>
        <p:spPr>
          <a:xfrm>
            <a:off x="52382" y="3822456"/>
            <a:ext cx="5035290" cy="2862322"/>
          </a:xfrm>
          <a:prstGeom prst="rect">
            <a:avLst/>
          </a:prstGeom>
          <a:solidFill>
            <a:srgbClr val="FFFF00"/>
          </a:solidFill>
          <a:ln w="38100">
            <a:solidFill>
              <a:srgbClr val="0070C0"/>
            </a:solidFill>
          </a:ln>
        </p:spPr>
        <p:txBody>
          <a:bodyPr wrap="square">
            <a:spAutoFit/>
          </a:bodyPr>
          <a:lstStyle/>
          <a:p>
            <a:r>
              <a:rPr lang="it-IT" sz="2000" dirty="0"/>
              <a:t>La penetrazione nell'endometrio, invece, comincia in media al </a:t>
            </a:r>
            <a:r>
              <a:rPr lang="it-IT" sz="2000" b="1" dirty="0">
                <a:solidFill>
                  <a:srgbClr val="FF0000"/>
                </a:solidFill>
              </a:rPr>
              <a:t>settimo giorno </a:t>
            </a:r>
            <a:r>
              <a:rPr lang="it-IT" sz="2000" dirty="0"/>
              <a:t>con la secrezione di enzimi che digeriscono attivamente l'epitelio endometriale, e richiede nuovi processi di differenziamento. </a:t>
            </a:r>
          </a:p>
          <a:p>
            <a:r>
              <a:rPr lang="it-IT" sz="2000" dirty="0"/>
              <a:t>Le cellule del trofoblasto che si trovano a diretto contatto con l'utero si differenziano in </a:t>
            </a:r>
            <a:r>
              <a:rPr lang="it-IT" sz="2000" b="1" dirty="0">
                <a:solidFill>
                  <a:srgbClr val="FF0000"/>
                </a:solidFill>
              </a:rPr>
              <a:t>cellule polinucleate</a:t>
            </a:r>
            <a:r>
              <a:rPr lang="it-IT" sz="2000" dirty="0"/>
              <a:t>, dando  origine al </a:t>
            </a:r>
            <a:r>
              <a:rPr lang="it-IT" sz="2000" b="1" dirty="0" err="1">
                <a:solidFill>
                  <a:srgbClr val="FF0000"/>
                </a:solidFill>
              </a:rPr>
              <a:t>sinciziotrofoblasto</a:t>
            </a:r>
            <a:r>
              <a:rPr lang="it-IT" sz="2000" dirty="0">
                <a:solidFill>
                  <a:srgbClr val="FF0000"/>
                </a:solidFill>
              </a:rPr>
              <a:t>. </a:t>
            </a:r>
          </a:p>
        </p:txBody>
      </p:sp>
      <p:pic>
        <p:nvPicPr>
          <p:cNvPr id="4" name="Immagine 3">
            <a:extLst>
              <a:ext uri="{FF2B5EF4-FFF2-40B4-BE49-F238E27FC236}">
                <a16:creationId xmlns:a16="http://schemas.microsoft.com/office/drawing/2014/main" id="{27A6FE43-18D2-49B3-95E3-4D55FD5B8665}"/>
              </a:ext>
            </a:extLst>
          </p:cNvPr>
          <p:cNvPicPr>
            <a:picLocks noChangeAspect="1"/>
          </p:cNvPicPr>
          <p:nvPr/>
        </p:nvPicPr>
        <p:blipFill>
          <a:blip r:embed="rId2"/>
          <a:stretch>
            <a:fillRect/>
          </a:stretch>
        </p:blipFill>
        <p:spPr>
          <a:xfrm>
            <a:off x="5140350" y="37952"/>
            <a:ext cx="3971890" cy="3724096"/>
          </a:xfrm>
          <a:prstGeom prst="rect">
            <a:avLst/>
          </a:prstGeom>
        </p:spPr>
      </p:pic>
      <p:sp>
        <p:nvSpPr>
          <p:cNvPr id="9" name="Rectangle 4">
            <a:extLst>
              <a:ext uri="{FF2B5EF4-FFF2-40B4-BE49-F238E27FC236}">
                <a16:creationId xmlns:a16="http://schemas.microsoft.com/office/drawing/2014/main" id="{9F8B21FD-8EE6-46D2-A2FF-C627F8087B13}"/>
              </a:ext>
            </a:extLst>
          </p:cNvPr>
          <p:cNvSpPr>
            <a:spLocks noChangeArrowheads="1"/>
          </p:cNvSpPr>
          <p:nvPr/>
        </p:nvSpPr>
        <p:spPr bwMode="auto">
          <a:xfrm>
            <a:off x="5315343" y="533693"/>
            <a:ext cx="1512168" cy="647700"/>
          </a:xfrm>
          <a:prstGeom prst="rect">
            <a:avLst/>
          </a:prstGeom>
          <a:gradFill rotWithShape="1">
            <a:gsLst>
              <a:gs pos="0">
                <a:srgbClr val="C0C0C0">
                  <a:alpha val="24001"/>
                </a:srgbClr>
              </a:gs>
              <a:gs pos="100000">
                <a:schemeClr val="bg1"/>
              </a:gs>
            </a:gsLst>
            <a:lin ang="5400000" scaled="1"/>
          </a:gradFill>
          <a:ln w="9525">
            <a:miter lim="800000"/>
            <a:headEnd/>
            <a:tailEnd/>
          </a:ln>
          <a:effectLst/>
          <a:scene3d>
            <a:camera prst="legacyObliqueTopRight"/>
            <a:lightRig rig="legacyFlat3" dir="b"/>
          </a:scene3d>
          <a:sp3d extrusionH="49200" prstMaterial="legacyMatte">
            <a:bevelT w="13500" h="13500" prst="angle"/>
            <a:bevelB w="13500" h="13500" prst="angle"/>
            <a:extrusionClr>
              <a:srgbClr val="C0C0C0"/>
            </a:extrusionClr>
          </a:sp3d>
        </p:spPr>
        <p:txBody>
          <a:bodyPr anchor="ctr">
            <a:flatTx/>
          </a:bodyPr>
          <a:lstStyle/>
          <a:p>
            <a:pPr algn="ctr"/>
            <a:r>
              <a:rPr lang="it-IT" b="1" i="1">
                <a:latin typeface="Comic Sans MS" pitchFamily="66" charset="0"/>
              </a:rPr>
              <a:t>trofoblasto</a:t>
            </a:r>
            <a:endParaRPr lang="it-IT" b="1" i="1">
              <a:solidFill>
                <a:srgbClr val="FF0000"/>
              </a:solidFill>
              <a:latin typeface="Comic Sans MS" pitchFamily="66" charset="0"/>
            </a:endParaRPr>
          </a:p>
        </p:txBody>
      </p:sp>
      <p:sp>
        <p:nvSpPr>
          <p:cNvPr id="13" name="Rectangle 5">
            <a:extLst>
              <a:ext uri="{FF2B5EF4-FFF2-40B4-BE49-F238E27FC236}">
                <a16:creationId xmlns:a16="http://schemas.microsoft.com/office/drawing/2014/main" id="{16EF9BAB-2C1F-491C-B11A-DAE93E2B479F}"/>
              </a:ext>
            </a:extLst>
          </p:cNvPr>
          <p:cNvSpPr>
            <a:spLocks noChangeArrowheads="1"/>
          </p:cNvSpPr>
          <p:nvPr/>
        </p:nvSpPr>
        <p:spPr bwMode="auto">
          <a:xfrm>
            <a:off x="7102474" y="1884264"/>
            <a:ext cx="2012246" cy="647700"/>
          </a:xfrm>
          <a:prstGeom prst="rect">
            <a:avLst/>
          </a:prstGeom>
          <a:gradFill rotWithShape="1">
            <a:gsLst>
              <a:gs pos="0">
                <a:srgbClr val="C0C0C0">
                  <a:alpha val="24001"/>
                </a:srgbClr>
              </a:gs>
              <a:gs pos="100000">
                <a:schemeClr val="bg1"/>
              </a:gs>
            </a:gsLst>
            <a:lin ang="5400000" scaled="1"/>
          </a:gradFill>
          <a:ln w="9525">
            <a:miter lim="800000"/>
            <a:headEnd/>
            <a:tailEnd/>
          </a:ln>
          <a:effectLst/>
          <a:scene3d>
            <a:camera prst="legacyObliqueTopRight"/>
            <a:lightRig rig="legacyFlat3" dir="b"/>
          </a:scene3d>
          <a:sp3d extrusionH="49200" prstMaterial="legacyMatte">
            <a:bevelT w="13500" h="13500" prst="angle"/>
            <a:bevelB w="13500" h="13500" prst="angle"/>
            <a:extrusionClr>
              <a:srgbClr val="C0C0C0"/>
            </a:extrusionClr>
          </a:sp3d>
        </p:spPr>
        <p:txBody>
          <a:bodyPr anchor="ctr">
            <a:flatTx/>
          </a:bodyPr>
          <a:lstStyle/>
          <a:p>
            <a:pPr algn="ctr"/>
            <a:r>
              <a:rPr lang="it-IT" b="1" i="1">
                <a:latin typeface="Comic Sans MS" pitchFamily="66" charset="0"/>
              </a:rPr>
              <a:t>massa cellulare interna</a:t>
            </a:r>
            <a:endParaRPr lang="it-IT" b="1" i="1">
              <a:solidFill>
                <a:srgbClr val="FF0000"/>
              </a:solidFill>
              <a:latin typeface="Comic Sans MS" pitchFamily="66" charset="0"/>
            </a:endParaRPr>
          </a:p>
        </p:txBody>
      </p:sp>
      <p:sp>
        <p:nvSpPr>
          <p:cNvPr id="15" name="Rectangle 3">
            <a:extLst>
              <a:ext uri="{FF2B5EF4-FFF2-40B4-BE49-F238E27FC236}">
                <a16:creationId xmlns:a16="http://schemas.microsoft.com/office/drawing/2014/main" id="{DC6B46AB-743E-41CF-976F-F982EB3E81D8}"/>
              </a:ext>
            </a:extLst>
          </p:cNvPr>
          <p:cNvSpPr>
            <a:spLocks noChangeArrowheads="1"/>
          </p:cNvSpPr>
          <p:nvPr/>
        </p:nvSpPr>
        <p:spPr bwMode="auto">
          <a:xfrm>
            <a:off x="7380312" y="3429000"/>
            <a:ext cx="1773202" cy="321960"/>
          </a:xfrm>
          <a:prstGeom prst="rect">
            <a:avLst/>
          </a:prstGeom>
          <a:gradFill rotWithShape="1">
            <a:gsLst>
              <a:gs pos="0">
                <a:srgbClr val="C0C0C0"/>
              </a:gs>
              <a:gs pos="100000">
                <a:schemeClr val="bg1"/>
              </a:gs>
            </a:gsLst>
            <a:lin ang="5400000" scaled="1"/>
          </a:gradFill>
          <a:ln w="9525">
            <a:miter lim="800000"/>
            <a:headEnd/>
            <a:tailEnd/>
          </a:ln>
          <a:effectLst/>
          <a:scene3d>
            <a:camera prst="legacyObliqueTopRight"/>
            <a:lightRig rig="legacyFlat3" dir="b"/>
          </a:scene3d>
          <a:sp3d extrusionH="49200" prstMaterial="legacyMatte">
            <a:bevelT w="13500" h="13500" prst="angle"/>
            <a:bevelB w="13500" h="13500" prst="angle"/>
            <a:extrusionClr>
              <a:srgbClr val="C0C0C0"/>
            </a:extrusionClr>
          </a:sp3d>
        </p:spPr>
        <p:txBody>
          <a:bodyPr anchor="ctr">
            <a:flatTx/>
          </a:bodyPr>
          <a:lstStyle/>
          <a:p>
            <a:pPr algn="ctr"/>
            <a:r>
              <a:rPr lang="it-IT" b="1" i="1" dirty="0">
                <a:latin typeface="Comic Sans MS" pitchFamily="66" charset="0"/>
              </a:rPr>
              <a:t>la </a:t>
            </a:r>
            <a:r>
              <a:rPr lang="it-IT" b="1" i="1" dirty="0">
                <a:solidFill>
                  <a:srgbClr val="FF0000"/>
                </a:solidFill>
                <a:latin typeface="Comic Sans MS" pitchFamily="66" charset="0"/>
              </a:rPr>
              <a:t>blastocisti</a:t>
            </a:r>
          </a:p>
        </p:txBody>
      </p:sp>
      <p:sp>
        <p:nvSpPr>
          <p:cNvPr id="17" name="CasellaDiTesto 16">
            <a:extLst>
              <a:ext uri="{FF2B5EF4-FFF2-40B4-BE49-F238E27FC236}">
                <a16:creationId xmlns:a16="http://schemas.microsoft.com/office/drawing/2014/main" id="{F49F7E34-AA09-4AA7-AE15-CA223422627B}"/>
              </a:ext>
            </a:extLst>
          </p:cNvPr>
          <p:cNvSpPr txBox="1"/>
          <p:nvPr/>
        </p:nvSpPr>
        <p:spPr>
          <a:xfrm>
            <a:off x="5304777" y="4064609"/>
            <a:ext cx="3595393" cy="1015663"/>
          </a:xfrm>
          <a:prstGeom prst="rect">
            <a:avLst/>
          </a:prstGeom>
          <a:noFill/>
        </p:spPr>
        <p:txBody>
          <a:bodyPr wrap="square">
            <a:spAutoFit/>
          </a:bodyPr>
          <a:lstStyle/>
          <a:p>
            <a:r>
              <a:rPr lang="it-IT" sz="2000" dirty="0"/>
              <a:t>Le altre cellule del trofoblasto vanno  a formare invece il </a:t>
            </a:r>
            <a:r>
              <a:rPr lang="it-IT" sz="2000" b="1" dirty="0" err="1">
                <a:solidFill>
                  <a:srgbClr val="FF0000"/>
                </a:solidFill>
              </a:rPr>
              <a:t>citotrofoblasto</a:t>
            </a:r>
            <a:r>
              <a:rPr lang="it-IT" sz="2000" dirty="0">
                <a:solidFill>
                  <a:srgbClr val="FF0000"/>
                </a:solidFill>
              </a:rPr>
              <a:t>. </a:t>
            </a:r>
          </a:p>
        </p:txBody>
      </p:sp>
    </p:spTree>
    <p:extLst>
      <p:ext uri="{BB962C8B-B14F-4D97-AF65-F5344CB8AC3E}">
        <p14:creationId xmlns:p14="http://schemas.microsoft.com/office/powerpoint/2010/main" val="427374099"/>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ScreenShot016"/>
          <p:cNvPicPr>
            <a:picLocks noChangeAspect="1" noChangeArrowheads="1"/>
          </p:cNvPicPr>
          <p:nvPr/>
        </p:nvPicPr>
        <p:blipFill>
          <a:blip r:embed="rId2" cstate="print"/>
          <a:srcRect/>
          <a:stretch>
            <a:fillRect/>
          </a:stretch>
        </p:blipFill>
        <p:spPr bwMode="auto">
          <a:xfrm>
            <a:off x="34925" y="692150"/>
            <a:ext cx="4246563" cy="4321175"/>
          </a:xfrm>
          <a:prstGeom prst="rect">
            <a:avLst/>
          </a:prstGeom>
          <a:noFill/>
        </p:spPr>
      </p:pic>
      <p:pic>
        <p:nvPicPr>
          <p:cNvPr id="49155" name="Picture 3" descr="ScreenShot017"/>
          <p:cNvPicPr>
            <a:picLocks noChangeAspect="1" noChangeArrowheads="1"/>
          </p:cNvPicPr>
          <p:nvPr/>
        </p:nvPicPr>
        <p:blipFill>
          <a:blip r:embed="rId3" cstate="print"/>
          <a:srcRect/>
          <a:stretch>
            <a:fillRect/>
          </a:stretch>
        </p:blipFill>
        <p:spPr bwMode="auto">
          <a:xfrm>
            <a:off x="4500563" y="762000"/>
            <a:ext cx="4608512" cy="4251325"/>
          </a:xfrm>
          <a:prstGeom prst="rect">
            <a:avLst/>
          </a:prstGeom>
          <a:noFill/>
        </p:spPr>
      </p:pic>
      <p:pic>
        <p:nvPicPr>
          <p:cNvPr id="49156" name="Picture 4" descr="ScreenShot018"/>
          <p:cNvPicPr>
            <a:picLocks noChangeAspect="1" noChangeArrowheads="1"/>
          </p:cNvPicPr>
          <p:nvPr/>
        </p:nvPicPr>
        <p:blipFill>
          <a:blip r:embed="rId4" cstate="print"/>
          <a:srcRect/>
          <a:stretch>
            <a:fillRect/>
          </a:stretch>
        </p:blipFill>
        <p:spPr bwMode="auto">
          <a:xfrm>
            <a:off x="107950" y="5219700"/>
            <a:ext cx="4392613" cy="1017588"/>
          </a:xfrm>
          <a:prstGeom prst="rect">
            <a:avLst/>
          </a:prstGeom>
          <a:noFill/>
        </p:spPr>
      </p:pic>
      <p:pic>
        <p:nvPicPr>
          <p:cNvPr id="49157" name="Picture 5" descr="ScreenShot019"/>
          <p:cNvPicPr>
            <a:picLocks noChangeAspect="1" noChangeArrowheads="1"/>
          </p:cNvPicPr>
          <p:nvPr/>
        </p:nvPicPr>
        <p:blipFill>
          <a:blip r:embed="rId5" cstate="print"/>
          <a:srcRect/>
          <a:stretch>
            <a:fillRect/>
          </a:stretch>
        </p:blipFill>
        <p:spPr bwMode="auto">
          <a:xfrm>
            <a:off x="5292725" y="5448300"/>
            <a:ext cx="2951163" cy="560388"/>
          </a:xfrm>
          <a:prstGeom prst="rect">
            <a:avLst/>
          </a:prstGeom>
          <a:noFill/>
        </p:spPr>
      </p:pic>
      <p:sp>
        <p:nvSpPr>
          <p:cNvPr id="49166" name="Text Box 14"/>
          <p:cNvSpPr txBox="1">
            <a:spLocks noChangeArrowheads="1"/>
          </p:cNvSpPr>
          <p:nvPr/>
        </p:nvSpPr>
        <p:spPr bwMode="auto">
          <a:xfrm>
            <a:off x="179388" y="115888"/>
            <a:ext cx="4679950" cy="519112"/>
          </a:xfrm>
          <a:prstGeom prst="rect">
            <a:avLst/>
          </a:prstGeom>
          <a:noFill/>
          <a:ln w="9525" algn="ctr">
            <a:noFill/>
            <a:miter lim="800000"/>
            <a:headEnd/>
            <a:tailEnd/>
          </a:ln>
          <a:effectLst/>
        </p:spPr>
        <p:txBody>
          <a:bodyPr lIns="90000" tIns="46800" rIns="90000" bIns="46800">
            <a:spAutoFit/>
          </a:bodyPr>
          <a:lstStyle/>
          <a:p>
            <a:pPr>
              <a:spcBef>
                <a:spcPct val="50000"/>
              </a:spcBef>
              <a:tabLst>
                <a:tab pos="569913" algn="l"/>
                <a:tab pos="1484313" algn="l"/>
                <a:tab pos="2398713" algn="l"/>
                <a:tab pos="3313113" algn="l"/>
                <a:tab pos="4227513" algn="l"/>
                <a:tab pos="5141913" algn="l"/>
                <a:tab pos="6056313" algn="l"/>
                <a:tab pos="6970713" algn="l"/>
                <a:tab pos="7885113" algn="l"/>
                <a:tab pos="8799513" algn="l"/>
                <a:tab pos="9713913" algn="l"/>
              </a:tabLst>
            </a:pPr>
            <a:r>
              <a:rPr lang="it-IT" sz="2800" b="1"/>
              <a:t>6° giorno -impianto</a:t>
            </a:r>
          </a:p>
        </p:txBody>
      </p:sp>
      <p:sp>
        <p:nvSpPr>
          <p:cNvPr id="2" name="Segnaposto numero diapositiva 1"/>
          <p:cNvSpPr>
            <a:spLocks noGrp="1"/>
          </p:cNvSpPr>
          <p:nvPr>
            <p:ph type="sldNum" sz="quarter" idx="12"/>
          </p:nvPr>
        </p:nvSpPr>
        <p:spPr/>
        <p:txBody>
          <a:bodyPr/>
          <a:lstStyle/>
          <a:p>
            <a:fld id="{827AC462-B92E-4845-8581-B273C27910EE}" type="slidenum">
              <a:rPr lang="it-IT" smtClean="0"/>
              <a:pPr/>
              <a:t>61</a:t>
            </a:fld>
            <a:endParaRPr lang="it-IT"/>
          </a:p>
        </p:txBody>
      </p:sp>
    </p:spTree>
    <p:extLst>
      <p:ext uri="{BB962C8B-B14F-4D97-AF65-F5344CB8AC3E}">
        <p14:creationId xmlns:p14="http://schemas.microsoft.com/office/powerpoint/2010/main" val="3133796548"/>
      </p:ext>
    </p:extLst>
  </p:cSld>
  <p:clrMapOvr>
    <a:masterClrMapping/>
  </p:clrMapOvr>
  <mc:AlternateContent xmlns:mc="http://schemas.openxmlformats.org/markup-compatibility/2006" xmlns:p14="http://schemas.microsoft.com/office/powerpoint/2010/main">
    <mc:Choice Requires="p14">
      <p:transition spd="slow" p14:dur="2000" advTm="35787"/>
    </mc:Choice>
    <mc:Fallback xmlns="">
      <p:transition spd="slow" advTm="35787"/>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363963"/>
          </a:xfrm>
          <a:prstGeom prst="rect">
            <a:avLst/>
          </a:prstGeom>
          <a:solidFill>
            <a:schemeClr val="accent2">
              <a:lumMod val="20000"/>
              <a:lumOff val="80000"/>
            </a:schemeClr>
          </a:solidFill>
          <a:ln w="38100">
            <a:solidFill>
              <a:srgbClr val="0070C0"/>
            </a:solidFill>
          </a:ln>
        </p:spPr>
        <p:txBody>
          <a:bodyPr wrap="square">
            <a:spAutoFit/>
          </a:bodyPr>
          <a:lstStyle/>
          <a:p>
            <a:pPr algn="just">
              <a:lnSpc>
                <a:spcPct val="105000"/>
              </a:lnSpc>
            </a:pPr>
            <a:r>
              <a:rPr lang="it-IT" sz="2000" dirty="0">
                <a:effectLst/>
                <a:latin typeface="Arial" panose="020B0604020202020204" pitchFamily="34" charset="0"/>
                <a:ea typeface="Times New Roman" panose="02020603050405020304" pitchFamily="18" charset="0"/>
              </a:rPr>
              <a:t>Fu agli inizi degli anni Novanta che venne dimostrato come le cellule del </a:t>
            </a:r>
            <a:r>
              <a:rPr lang="it-IT" sz="2000" dirty="0" err="1">
                <a:effectLst/>
                <a:latin typeface="Arial" panose="020B0604020202020204" pitchFamily="34" charset="0"/>
                <a:ea typeface="Times New Roman" panose="02020603050405020304" pitchFamily="18" charset="0"/>
              </a:rPr>
              <a:t>sinciziotrofoblasto</a:t>
            </a:r>
            <a:r>
              <a:rPr lang="it-IT" sz="2000" dirty="0">
                <a:effectLst/>
                <a:latin typeface="Arial" panose="020B0604020202020204" pitchFamily="34" charset="0"/>
                <a:ea typeface="Times New Roman" panose="02020603050405020304" pitchFamily="18" charset="0"/>
              </a:rPr>
              <a:t>, difformemente da quelle dei tessuti degli individui adulti, </a:t>
            </a:r>
            <a:r>
              <a:rPr lang="it-IT" sz="2000" b="1" u="sng" dirty="0">
                <a:effectLst/>
                <a:latin typeface="Arial" panose="020B0604020202020204" pitchFamily="34" charset="0"/>
                <a:ea typeface="Times New Roman" panose="02020603050405020304" pitchFamily="18" charset="0"/>
              </a:rPr>
              <a:t>non espongono gli antigeni HLA-A e HLA-B e manifestano debolmente gli antigeni HLA-C</a:t>
            </a:r>
            <a:r>
              <a:rPr lang="it-IT" sz="2000" dirty="0">
                <a:effectLst/>
                <a:latin typeface="Arial" panose="020B0604020202020204" pitchFamily="34" charset="0"/>
                <a:ea typeface="Times New Roman" panose="02020603050405020304" pitchFamily="18" charset="0"/>
              </a:rPr>
              <a:t>. </a:t>
            </a:r>
            <a:endParaRPr lang="it-IT" sz="20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40639" y="2872886"/>
            <a:ext cx="4965593" cy="3785652"/>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Il </a:t>
            </a:r>
            <a:r>
              <a:rPr lang="it-IT" sz="2000" dirty="0" err="1">
                <a:effectLst/>
                <a:latin typeface="Arial" panose="020B0604020202020204" pitchFamily="34" charset="0"/>
                <a:ea typeface="Times New Roman" panose="02020603050405020304" pitchFamily="18" charset="0"/>
              </a:rPr>
              <a:t>sinciziotrofoblasto</a:t>
            </a:r>
            <a:r>
              <a:rPr lang="it-IT" sz="2000" dirty="0">
                <a:effectLst/>
                <a:latin typeface="Arial" panose="020B0604020202020204" pitchFamily="34" charset="0"/>
                <a:ea typeface="Times New Roman" panose="02020603050405020304" pitchFamily="18" charset="0"/>
              </a:rPr>
              <a:t>, ovvero un coacervato di cellule adibite all'erosione della mucosa uterina nella fase di impianto dell'embrione nei primissimi giorni di sviluppo dopo la fecondazione, </a:t>
            </a:r>
            <a:r>
              <a:rPr lang="it-IT" sz="2000" b="1" u="sng" dirty="0">
                <a:effectLst/>
                <a:latin typeface="Arial" panose="020B0604020202020204" pitchFamily="34" charset="0"/>
                <a:ea typeface="Times New Roman" panose="02020603050405020304" pitchFamily="18" charset="0"/>
              </a:rPr>
              <a:t>manifesta l’antigene HLA-G </a:t>
            </a:r>
            <a:r>
              <a:rPr lang="it-IT" sz="2000" dirty="0">
                <a:effectLst/>
                <a:latin typeface="Arial" panose="020B0604020202020204" pitchFamily="34" charset="0"/>
                <a:ea typeface="Times New Roman" panose="02020603050405020304" pitchFamily="18" charset="0"/>
              </a:rPr>
              <a:t>(</a:t>
            </a:r>
            <a:r>
              <a:rPr lang="en-US" sz="2000" dirty="0" err="1">
                <a:solidFill>
                  <a:srgbClr val="282522"/>
                </a:solidFill>
                <a:effectLst/>
                <a:latin typeface="Arial" panose="020B0604020202020204" pitchFamily="34" charset="0"/>
                <a:ea typeface="Times New Roman" panose="02020603050405020304" pitchFamily="18" charset="0"/>
              </a:rPr>
              <a:t>Kovats</a:t>
            </a:r>
            <a:r>
              <a:rPr lang="en-US" sz="2000" dirty="0">
                <a:solidFill>
                  <a:srgbClr val="282522"/>
                </a:solidFill>
                <a:effectLst/>
                <a:latin typeface="Arial" panose="020B0604020202020204" pitchFamily="34" charset="0"/>
                <a:ea typeface="Times New Roman" panose="02020603050405020304" pitchFamily="18" charset="0"/>
              </a:rPr>
              <a:t>, 1990)</a:t>
            </a:r>
            <a:r>
              <a:rPr lang="it-IT" sz="2000" dirty="0">
                <a:effectLst/>
                <a:latin typeface="Arial" panose="020B0604020202020204" pitchFamily="34" charset="0"/>
                <a:ea typeface="Times New Roman" panose="02020603050405020304" pitchFamily="18" charset="0"/>
              </a:rPr>
              <a:t>, una molecola HLA di classe </a:t>
            </a:r>
            <a:r>
              <a:rPr lang="it-IT" sz="2000" dirty="0">
                <a:effectLst/>
                <a:latin typeface="Times New Roman" panose="02020603050405020304" pitchFamily="18" charset="0"/>
                <a:ea typeface="Times New Roman" panose="02020603050405020304" pitchFamily="18" charset="0"/>
              </a:rPr>
              <a:t>I</a:t>
            </a:r>
            <a:r>
              <a:rPr lang="it-IT" sz="2000" dirty="0">
                <a:effectLst/>
                <a:latin typeface="Arial" panose="020B0604020202020204" pitchFamily="34" charset="0"/>
                <a:ea typeface="Times New Roman" panose="02020603050405020304" pitchFamily="18" charset="0"/>
              </a:rPr>
              <a:t> che </a:t>
            </a:r>
            <a:r>
              <a:rPr lang="it-IT" sz="2000" b="1" u="sng" dirty="0">
                <a:effectLst/>
                <a:latin typeface="Arial" panose="020B0604020202020204" pitchFamily="34" charset="0"/>
                <a:ea typeface="Times New Roman" panose="02020603050405020304" pitchFamily="18" charset="0"/>
              </a:rPr>
              <a:t>può congiungersi ai recettori </a:t>
            </a:r>
            <a:r>
              <a:rPr lang="it-IT" sz="2000" b="1" u="sng" dirty="0" err="1">
                <a:effectLst/>
                <a:latin typeface="Arial" panose="020B0604020202020204" pitchFamily="34" charset="0"/>
                <a:ea typeface="Times New Roman" panose="02020603050405020304" pitchFamily="18" charset="0"/>
              </a:rPr>
              <a:t>KIRs</a:t>
            </a:r>
            <a:r>
              <a:rPr lang="it-IT" sz="2000" b="1" u="sng" dirty="0">
                <a:effectLst/>
                <a:latin typeface="Arial" panose="020B0604020202020204" pitchFamily="34" charset="0"/>
                <a:ea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a:t>
            </a:r>
            <a:r>
              <a:rPr lang="it-IT" sz="2000" i="1" dirty="0">
                <a:effectLst/>
                <a:latin typeface="Arial" panose="020B0604020202020204" pitchFamily="34" charset="0"/>
                <a:ea typeface="Times New Roman" panose="02020603050405020304" pitchFamily="18" charset="0"/>
              </a:rPr>
              <a:t>Killer-</a:t>
            </a:r>
            <a:r>
              <a:rPr lang="it-IT" sz="2000" i="1" dirty="0" err="1">
                <a:effectLst/>
                <a:latin typeface="Arial" panose="020B0604020202020204" pitchFamily="34" charset="0"/>
                <a:ea typeface="Times New Roman" panose="02020603050405020304" pitchFamily="18" charset="0"/>
              </a:rPr>
              <a:t>cell</a:t>
            </a:r>
            <a:r>
              <a:rPr lang="it-IT" sz="2000" i="1" dirty="0">
                <a:effectLst/>
                <a:latin typeface="Arial" panose="020B0604020202020204" pitchFamily="34" charset="0"/>
                <a:ea typeface="Times New Roman" panose="02020603050405020304" pitchFamily="18" charset="0"/>
              </a:rPr>
              <a:t> </a:t>
            </a:r>
            <a:r>
              <a:rPr lang="it-IT" sz="2000" i="1" dirty="0" err="1">
                <a:effectLst/>
                <a:latin typeface="Arial" panose="020B0604020202020204" pitchFamily="34" charset="0"/>
                <a:ea typeface="Times New Roman" panose="02020603050405020304" pitchFamily="18" charset="0"/>
              </a:rPr>
              <a:t>immunoglobulin</a:t>
            </a:r>
            <a:r>
              <a:rPr lang="it-IT" sz="2000" i="1" dirty="0">
                <a:effectLst/>
                <a:latin typeface="Arial" panose="020B0604020202020204" pitchFamily="34" charset="0"/>
                <a:ea typeface="Times New Roman" panose="02020603050405020304" pitchFamily="18" charset="0"/>
              </a:rPr>
              <a:t> like receptors</a:t>
            </a:r>
            <a:r>
              <a:rPr lang="it-IT" sz="2000" dirty="0">
                <a:effectLst/>
                <a:latin typeface="Arial" panose="020B0604020202020204" pitchFamily="34" charset="0"/>
                <a:ea typeface="Times New Roman" panose="02020603050405020304" pitchFamily="18" charset="0"/>
              </a:rPr>
              <a:t>) esposti sui linfociti </a:t>
            </a:r>
            <a:r>
              <a:rPr lang="it-IT" sz="2000" i="1" dirty="0" err="1">
                <a:effectLst/>
                <a:latin typeface="Arial" panose="020B0604020202020204" pitchFamily="34" charset="0"/>
                <a:ea typeface="Times New Roman" panose="02020603050405020304" pitchFamily="18" charset="0"/>
              </a:rPr>
              <a:t>natural</a:t>
            </a:r>
            <a:r>
              <a:rPr lang="it-IT" sz="2000" i="1" dirty="0">
                <a:effectLst/>
                <a:latin typeface="Arial" panose="020B0604020202020204" pitchFamily="34" charset="0"/>
                <a:ea typeface="Times New Roman" panose="02020603050405020304" pitchFamily="18" charset="0"/>
              </a:rPr>
              <a:t> killer</a:t>
            </a:r>
            <a:r>
              <a:rPr lang="it-IT" sz="2000" dirty="0">
                <a:effectLst/>
                <a:latin typeface="Arial" panose="020B0604020202020204" pitchFamily="34" charset="0"/>
                <a:ea typeface="Times New Roman" panose="02020603050405020304" pitchFamily="18" charset="0"/>
              </a:rPr>
              <a:t> (NK) che si trovano </a:t>
            </a:r>
            <a:r>
              <a:rPr lang="it-IT" sz="2000" u="sng" dirty="0">
                <a:effectLst/>
                <a:latin typeface="Arial" panose="020B0604020202020204" pitchFamily="34" charset="0"/>
                <a:ea typeface="Times New Roman" panose="02020603050405020304" pitchFamily="18" charset="0"/>
              </a:rPr>
              <a:t>sul versante materno della placenta</a:t>
            </a:r>
            <a:r>
              <a:rPr lang="it-IT" sz="2000" dirty="0">
                <a:effectLst/>
                <a:latin typeface="Arial" panose="020B0604020202020204" pitchFamily="34" charset="0"/>
                <a:ea typeface="Times New Roman" panose="02020603050405020304" pitchFamily="18" charset="0"/>
              </a:rPr>
              <a:t>. </a:t>
            </a:r>
            <a:endParaRPr lang="it-IT" sz="2000" dirty="0"/>
          </a:p>
        </p:txBody>
      </p:sp>
      <p:sp>
        <p:nvSpPr>
          <p:cNvPr id="2" name="Rettangolo 1">
            <a:extLst>
              <a:ext uri="{FF2B5EF4-FFF2-40B4-BE49-F238E27FC236}">
                <a16:creationId xmlns:a16="http://schemas.microsoft.com/office/drawing/2014/main" id="{9B6FF747-7C2E-4CE4-8E9E-FAE55B4844E0}"/>
              </a:ext>
            </a:extLst>
          </p:cNvPr>
          <p:cNvSpPr/>
          <p:nvPr/>
        </p:nvSpPr>
        <p:spPr>
          <a:xfrm>
            <a:off x="40639" y="1479729"/>
            <a:ext cx="6778143" cy="1323439"/>
          </a:xfrm>
          <a:prstGeom prst="rect">
            <a:avLst/>
          </a:prstGeom>
          <a:solidFill>
            <a:schemeClr val="accent4">
              <a:lumMod val="20000"/>
              <a:lumOff val="80000"/>
            </a:schemeClr>
          </a:solidFill>
          <a:ln w="38100">
            <a:solidFill>
              <a:schemeClr val="accent6">
                <a:lumMod val="50000"/>
              </a:schemeClr>
            </a:solidFill>
          </a:ln>
        </p:spPr>
        <p:txBody>
          <a:bodyPr wrap="square">
            <a:spAutoFit/>
          </a:bodyPr>
          <a:lstStyle/>
          <a:p>
            <a:pPr>
              <a:defRPr/>
            </a:pPr>
            <a:r>
              <a:rPr lang="en-US" sz="2000" dirty="0" err="1">
                <a:effectLst/>
                <a:latin typeface="Arial" panose="020B0604020202020204" pitchFamily="34" charset="0"/>
                <a:ea typeface="Times New Roman" panose="02020603050405020304" pitchFamily="18" charset="0"/>
              </a:rPr>
              <a:t>Tra</a:t>
            </a:r>
            <a:r>
              <a:rPr lang="en-US" sz="2000" dirty="0">
                <a:effectLst/>
                <a:latin typeface="Arial" panose="020B0604020202020204" pitchFamily="34" charset="0"/>
                <a:ea typeface="Times New Roman" panose="02020603050405020304" pitchFamily="18" charset="0"/>
              </a:rPr>
              <a:t> le </a:t>
            </a:r>
            <a:r>
              <a:rPr lang="en-US" sz="2000" dirty="0" err="1">
                <a:effectLst/>
                <a:latin typeface="Arial" panose="020B0604020202020204" pitchFamily="34" charset="0"/>
                <a:ea typeface="Times New Roman" panose="02020603050405020304" pitchFamily="18" charset="0"/>
              </a:rPr>
              <a:t>molecole</a:t>
            </a:r>
            <a:r>
              <a:rPr lang="en-US" sz="2000" dirty="0">
                <a:effectLst/>
                <a:latin typeface="Arial" panose="020B0604020202020204" pitchFamily="34" charset="0"/>
                <a:ea typeface="Times New Roman" panose="02020603050405020304" pitchFamily="18" charset="0"/>
              </a:rPr>
              <a:t> HLA definite non </a:t>
            </a:r>
            <a:r>
              <a:rPr lang="en-US" sz="2000" dirty="0" err="1">
                <a:effectLst/>
                <a:latin typeface="Arial" panose="020B0604020202020204" pitchFamily="34" charset="0"/>
                <a:ea typeface="Times New Roman" panose="02020603050405020304" pitchFamily="18" charset="0"/>
              </a:rPr>
              <a:t>classiche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ovvero</a:t>
            </a:r>
            <a:r>
              <a:rPr lang="en-US" sz="2000" dirty="0">
                <a:effectLst/>
                <a:latin typeface="Arial" panose="020B0604020202020204" pitchFamily="34" charset="0"/>
                <a:ea typeface="Times New Roman" panose="02020603050405020304" pitchFamily="18" charset="0"/>
              </a:rPr>
              <a:t> </a:t>
            </a:r>
            <a:r>
              <a:rPr lang="en-US" sz="2000" b="1" dirty="0">
                <a:effectLst/>
                <a:latin typeface="Arial" panose="020B0604020202020204" pitchFamily="34" charset="0"/>
                <a:ea typeface="Times New Roman" panose="02020603050405020304" pitchFamily="18" charset="0"/>
              </a:rPr>
              <a:t>HLA-E,F,G</a:t>
            </a:r>
            <a:r>
              <a:rPr lang="en-US" sz="2000" dirty="0">
                <a:effectLst/>
                <a:latin typeface="Arial" panose="020B0604020202020204" pitchFamily="34" charset="0"/>
                <a:ea typeface="Times New Roman" panose="02020603050405020304" pitchFamily="18" charset="0"/>
              </a:rPr>
              <a:t>, </a:t>
            </a:r>
            <a:r>
              <a:rPr lang="en-US" sz="2000" i="1" dirty="0" err="1">
                <a:effectLst/>
                <a:latin typeface="Arial" panose="020B0604020202020204" pitchFamily="34" charset="0"/>
                <a:ea typeface="Times New Roman" panose="02020603050405020304" pitchFamily="18" charset="0"/>
              </a:rPr>
              <a:t>fondamentali</a:t>
            </a:r>
            <a:r>
              <a:rPr lang="en-US" sz="2000" i="1" dirty="0">
                <a:effectLst/>
                <a:latin typeface="Arial" panose="020B0604020202020204" pitchFamily="34" charset="0"/>
                <a:ea typeface="Times New Roman" panose="02020603050405020304" pitchFamily="18" charset="0"/>
              </a:rPr>
              <a:t> </a:t>
            </a:r>
            <a:r>
              <a:rPr lang="en-US" sz="2000" i="1" dirty="0" err="1">
                <a:effectLst/>
                <a:latin typeface="Arial" panose="020B0604020202020204" pitchFamily="34" charset="0"/>
                <a:ea typeface="Times New Roman" panose="02020603050405020304" pitchFamily="18" charset="0"/>
              </a:rPr>
              <a:t>nel</a:t>
            </a:r>
            <a:r>
              <a:rPr lang="en-US" sz="2000" i="1" dirty="0">
                <a:effectLst/>
                <a:latin typeface="Arial" panose="020B0604020202020204" pitchFamily="34" charset="0"/>
                <a:ea typeface="Times New Roman" panose="02020603050405020304" pitchFamily="18" charset="0"/>
              </a:rPr>
              <a:t> </a:t>
            </a:r>
            <a:r>
              <a:rPr lang="en-US" sz="2000" i="1" dirty="0" err="1">
                <a:effectLst/>
                <a:latin typeface="Arial" panose="020B0604020202020204" pitchFamily="34" charset="0"/>
                <a:ea typeface="Times New Roman" panose="02020603050405020304" pitchFamily="18" charset="0"/>
              </a:rPr>
              <a:t>processo</a:t>
            </a:r>
            <a:r>
              <a:rPr lang="en-US" sz="2000" i="1" dirty="0">
                <a:effectLst/>
                <a:latin typeface="Arial" panose="020B0604020202020204" pitchFamily="34" charset="0"/>
                <a:ea typeface="Times New Roman" panose="02020603050405020304" pitchFamily="18" charset="0"/>
              </a:rPr>
              <a:t> </a:t>
            </a:r>
            <a:r>
              <a:rPr lang="en-US" sz="2000" i="1" dirty="0" err="1">
                <a:effectLst/>
                <a:latin typeface="Arial" panose="020B0604020202020204" pitchFamily="34" charset="0"/>
                <a:ea typeface="Times New Roman" panose="02020603050405020304" pitchFamily="18" charset="0"/>
              </a:rPr>
              <a:t>riproduttivo</a:t>
            </a:r>
            <a:r>
              <a:rPr lang="en-US" sz="2000" dirty="0">
                <a:effectLst/>
                <a:latin typeface="Arial" panose="020B0604020202020204" pitchFamily="34" charset="0"/>
                <a:ea typeface="Times New Roman" panose="02020603050405020304" pitchFamily="18" charset="0"/>
              </a:rPr>
              <a:t> e definite di </a:t>
            </a:r>
            <a:r>
              <a:rPr lang="en-US" sz="2000" dirty="0" err="1">
                <a:effectLst/>
                <a:latin typeface="Arial" panose="020B0604020202020204" pitchFamily="34" charset="0"/>
                <a:ea typeface="Times New Roman" panose="02020603050405020304" pitchFamily="18" charset="0"/>
              </a:rPr>
              <a:t>classe</a:t>
            </a:r>
            <a:r>
              <a:rPr lang="en-US" sz="2000" dirty="0">
                <a:effectLst/>
                <a:latin typeface="Arial" panose="020B0604020202020204" pitchFamily="34" charset="0"/>
                <a:ea typeface="Times New Roman" panose="02020603050405020304" pitchFamily="18" charset="0"/>
              </a:rPr>
              <a:t> I-simile, è </a:t>
            </a:r>
            <a:r>
              <a:rPr lang="en-US" sz="2000" dirty="0" err="1">
                <a:effectLst/>
                <a:latin typeface="Arial" panose="020B0604020202020204" pitchFamily="34" charset="0"/>
                <a:ea typeface="Times New Roman" panose="02020603050405020304" pitchFamily="18" charset="0"/>
              </a:rPr>
              <a:t>interessante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analizzare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quello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maggiormente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studiato</a:t>
            </a:r>
            <a:r>
              <a:rPr lang="en-US" sz="2000" dirty="0">
                <a:effectLst/>
                <a:latin typeface="Arial" panose="020B0604020202020204" pitchFamily="34" charset="0"/>
                <a:ea typeface="Times New Roman" panose="02020603050405020304" pitchFamily="18" charset="0"/>
              </a:rPr>
              <a:t>, il </a:t>
            </a:r>
            <a:r>
              <a:rPr lang="en-US" sz="2000" b="1" dirty="0">
                <a:solidFill>
                  <a:srgbClr val="C00000"/>
                </a:solidFill>
                <a:effectLst/>
                <a:latin typeface="Arial" panose="020B0604020202020204" pitchFamily="34" charset="0"/>
                <a:ea typeface="Times New Roman" panose="02020603050405020304" pitchFamily="18" charset="0"/>
              </a:rPr>
              <a:t>gene HLA-G</a:t>
            </a:r>
            <a:r>
              <a:rPr lang="en-US" sz="2000" dirty="0">
                <a:effectLst/>
                <a:latin typeface="Arial" panose="020B0604020202020204" pitchFamily="34" charset="0"/>
                <a:ea typeface="Times New Roman" panose="02020603050405020304" pitchFamily="18" charset="0"/>
              </a:rPr>
              <a:t>.</a:t>
            </a:r>
            <a:endParaRPr lang="it-IT" sz="2000" dirty="0"/>
          </a:p>
        </p:txBody>
      </p:sp>
      <p:pic>
        <p:nvPicPr>
          <p:cNvPr id="7" name="Immagine 6">
            <a:extLst>
              <a:ext uri="{FF2B5EF4-FFF2-40B4-BE49-F238E27FC236}">
                <a16:creationId xmlns:a16="http://schemas.microsoft.com/office/drawing/2014/main" id="{3DC9CAFE-A624-4DB1-ADBD-955DA8C7993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18782" y="1468123"/>
            <a:ext cx="2292217" cy="1960877"/>
          </a:xfrm>
          <a:prstGeom prst="rect">
            <a:avLst/>
          </a:prstGeom>
        </p:spPr>
      </p:pic>
      <p:pic>
        <p:nvPicPr>
          <p:cNvPr id="8" name="Immagine 7">
            <a:extLst>
              <a:ext uri="{FF2B5EF4-FFF2-40B4-BE49-F238E27FC236}">
                <a16:creationId xmlns:a16="http://schemas.microsoft.com/office/drawing/2014/main" id="{5A65E1B3-4BD7-44DF-BD71-7C5B81AD0B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06232" y="3298123"/>
            <a:ext cx="4160514" cy="3559877"/>
          </a:xfrm>
          <a:prstGeom prst="rect">
            <a:avLst/>
          </a:prstGeom>
        </p:spPr>
      </p:pic>
    </p:spTree>
    <p:extLst>
      <p:ext uri="{BB962C8B-B14F-4D97-AF65-F5344CB8AC3E}">
        <p14:creationId xmlns:p14="http://schemas.microsoft.com/office/powerpoint/2010/main" val="3604860347"/>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321C016F-209D-48B9-BAC3-450C1FC8C3A6}"/>
              </a:ext>
            </a:extLst>
          </p:cNvPr>
          <p:cNvSpPr/>
          <p:nvPr/>
        </p:nvSpPr>
        <p:spPr>
          <a:xfrm>
            <a:off x="46508" y="95079"/>
            <a:ext cx="9103360" cy="2010294"/>
          </a:xfrm>
          <a:prstGeom prst="rect">
            <a:avLst/>
          </a:prstGeom>
          <a:solidFill>
            <a:schemeClr val="accent1">
              <a:lumMod val="20000"/>
              <a:lumOff val="80000"/>
            </a:schemeClr>
          </a:solidFill>
          <a:ln w="38100">
            <a:solidFill>
              <a:srgbClr val="00B050"/>
            </a:solidFill>
          </a:ln>
        </p:spPr>
        <p:txBody>
          <a:bodyPr wrap="square">
            <a:spAutoFit/>
          </a:bodyPr>
          <a:lstStyle/>
          <a:p>
            <a:pPr algn="just">
              <a:lnSpc>
                <a:spcPct val="105000"/>
              </a:lnSpc>
            </a:pPr>
            <a:r>
              <a:rPr lang="en-US" sz="2000" dirty="0">
                <a:effectLst/>
                <a:latin typeface="Arial" panose="020B0604020202020204" pitchFamily="34" charset="0"/>
                <a:ea typeface="Times New Roman" panose="02020603050405020304" pitchFamily="18" charset="0"/>
              </a:rPr>
              <a:t>Esso, </a:t>
            </a:r>
            <a:r>
              <a:rPr lang="en-US" sz="2000" b="1" dirty="0">
                <a:solidFill>
                  <a:srgbClr val="C00000"/>
                </a:solidFill>
                <a:effectLst/>
                <a:latin typeface="Arial" panose="020B0604020202020204" pitchFamily="34" charset="0"/>
                <a:ea typeface="Times New Roman" panose="02020603050405020304" pitchFamily="18" charset="0"/>
              </a:rPr>
              <a:t>gene HLA-G,</a:t>
            </a:r>
            <a:r>
              <a:rPr lang="en-US" sz="2000" dirty="0">
                <a:effectLst/>
                <a:latin typeface="Arial" panose="020B0604020202020204" pitchFamily="34" charset="0"/>
                <a:ea typeface="Times New Roman" panose="02020603050405020304" pitchFamily="18" charset="0"/>
              </a:rPr>
              <a:t> è espresso </a:t>
            </a:r>
            <a:r>
              <a:rPr lang="en-US" sz="2000" dirty="0" err="1">
                <a:effectLst/>
                <a:latin typeface="Arial" panose="020B0604020202020204" pitchFamily="34" charset="0"/>
                <a:ea typeface="Times New Roman" panose="02020603050405020304" pitchFamily="18" charset="0"/>
              </a:rPr>
              <a:t>sulle</a:t>
            </a:r>
            <a:r>
              <a:rPr lang="en-US" sz="2000" dirty="0">
                <a:effectLst/>
                <a:latin typeface="Arial" panose="020B0604020202020204" pitchFamily="34" charset="0"/>
                <a:ea typeface="Times New Roman" panose="02020603050405020304" pitchFamily="18" charset="0"/>
              </a:rPr>
              <a:t> </a:t>
            </a:r>
            <a:r>
              <a:rPr lang="en-US" sz="2000" u="sng" dirty="0">
                <a:effectLst/>
                <a:latin typeface="Arial" panose="020B0604020202020204" pitchFamily="34" charset="0"/>
                <a:ea typeface="Times New Roman" panose="02020603050405020304" pitchFamily="18" charset="0"/>
              </a:rPr>
              <a:t>cellule </a:t>
            </a:r>
            <a:r>
              <a:rPr lang="en-US" sz="2000" u="sng" dirty="0" err="1">
                <a:effectLst/>
                <a:latin typeface="Arial" panose="020B0604020202020204" pitchFamily="34" charset="0"/>
                <a:ea typeface="Times New Roman" panose="02020603050405020304" pitchFamily="18" charset="0"/>
              </a:rPr>
              <a:t>della</a:t>
            </a:r>
            <a:r>
              <a:rPr lang="en-US" sz="2000" u="sng" dirty="0">
                <a:effectLst/>
                <a:latin typeface="Arial" panose="020B0604020202020204" pitchFamily="34" charset="0"/>
                <a:ea typeface="Times New Roman" panose="02020603050405020304" pitchFamily="18" charset="0"/>
              </a:rPr>
              <a:t> placenta </a:t>
            </a:r>
            <a:r>
              <a:rPr lang="en-US" sz="2000" u="sng" dirty="0" err="1">
                <a:effectLst/>
                <a:latin typeface="Arial" panose="020B0604020202020204" pitchFamily="34" charset="0"/>
                <a:ea typeface="Times New Roman" panose="02020603050405020304" pitchFamily="18" charset="0"/>
              </a:rPr>
              <a:t>fetale</a:t>
            </a:r>
            <a:r>
              <a:rPr lang="en-US" sz="2000" u="sng" dirty="0">
                <a:effectLst/>
                <a:latin typeface="Arial" panose="020B0604020202020204" pitchFamily="34" charset="0"/>
                <a:ea typeface="Times New Roman" panose="02020603050405020304" pitchFamily="18" charset="0"/>
              </a:rPr>
              <a:t> e da </a:t>
            </a:r>
            <a:r>
              <a:rPr lang="en-US" sz="2000" u="sng" dirty="0" err="1">
                <a:effectLst/>
                <a:latin typeface="Arial" panose="020B0604020202020204" pitchFamily="34" charset="0"/>
                <a:ea typeface="Times New Roman" panose="02020603050405020304" pitchFamily="18" charset="0"/>
              </a:rPr>
              <a:t>alcune</a:t>
            </a:r>
            <a:r>
              <a:rPr lang="en-US" sz="2000" u="sng" dirty="0">
                <a:effectLst/>
                <a:latin typeface="Arial" panose="020B0604020202020204" pitchFamily="34" charset="0"/>
                <a:ea typeface="Times New Roman" panose="02020603050405020304" pitchFamily="18" charset="0"/>
              </a:rPr>
              <a:t> cellule del </a:t>
            </a:r>
            <a:r>
              <a:rPr lang="en-US" sz="2000" u="sng" dirty="0" err="1">
                <a:effectLst/>
                <a:latin typeface="Arial" panose="020B0604020202020204" pitchFamily="34" charset="0"/>
                <a:ea typeface="Times New Roman" panose="02020603050405020304" pitchFamily="18" charset="0"/>
              </a:rPr>
              <a:t>trofoblasto</a:t>
            </a:r>
            <a:r>
              <a:rPr lang="en-US" sz="2000" u="sng" dirty="0">
                <a:effectLst/>
                <a:latin typeface="Arial" panose="020B0604020202020204" pitchFamily="34" charset="0"/>
                <a:ea typeface="Times New Roman" panose="02020603050405020304" pitchFamily="18" charset="0"/>
              </a:rPr>
              <a:t> </a:t>
            </a:r>
            <a:r>
              <a:rPr lang="en-US" sz="2000" dirty="0">
                <a:effectLst/>
                <a:latin typeface="Arial" panose="020B0604020202020204" pitchFamily="34" charset="0"/>
                <a:ea typeface="Times New Roman" panose="02020603050405020304" pitchFamily="18" charset="0"/>
              </a:rPr>
              <a:t>(la </a:t>
            </a:r>
            <a:r>
              <a:rPr lang="en-US" sz="2000" dirty="0" err="1">
                <a:effectLst/>
                <a:latin typeface="Arial" panose="020B0604020202020204" pitchFamily="34" charset="0"/>
                <a:ea typeface="Times New Roman" panose="02020603050405020304" pitchFamily="18" charset="0"/>
              </a:rPr>
              <a:t>struttura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più</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esterna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della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blastocisti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che</a:t>
            </a:r>
            <a:r>
              <a:rPr lang="en-US" sz="2000" dirty="0">
                <a:effectLst/>
                <a:latin typeface="Arial" panose="020B0604020202020204" pitchFamily="34" charset="0"/>
                <a:ea typeface="Times New Roman" panose="02020603050405020304" pitchFamily="18" charset="0"/>
              </a:rPr>
              <a:t> ha il </a:t>
            </a:r>
            <a:r>
              <a:rPr lang="en-US" sz="2000" dirty="0" err="1">
                <a:effectLst/>
                <a:latin typeface="Arial" panose="020B0604020202020204" pitchFamily="34" charset="0"/>
                <a:ea typeface="Times New Roman" panose="02020603050405020304" pitchFamily="18" charset="0"/>
              </a:rPr>
              <a:t>compito</a:t>
            </a:r>
            <a:r>
              <a:rPr lang="en-US" sz="2000" dirty="0">
                <a:effectLst/>
                <a:latin typeface="Arial" panose="020B0604020202020204" pitchFamily="34" charset="0"/>
                <a:ea typeface="Times New Roman" panose="02020603050405020304" pitchFamily="18" charset="0"/>
              </a:rPr>
              <a:t> di </a:t>
            </a:r>
            <a:r>
              <a:rPr lang="en-US" sz="2000" dirty="0" err="1">
                <a:effectLst/>
                <a:latin typeface="Arial" panose="020B0604020202020204" pitchFamily="34" charset="0"/>
                <a:ea typeface="Times New Roman" panose="02020603050405020304" pitchFamily="18" charset="0"/>
              </a:rPr>
              <a:t>nutrire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l’embrione</a:t>
            </a:r>
            <a:r>
              <a:rPr lang="en-US" sz="2000" dirty="0">
                <a:effectLst/>
                <a:latin typeface="Arial" panose="020B0604020202020204" pitchFamily="34" charset="0"/>
                <a:ea typeface="Times New Roman" panose="02020603050405020304" pitchFamily="18" charset="0"/>
              </a:rPr>
              <a:t>) e </a:t>
            </a:r>
            <a:r>
              <a:rPr lang="en-US" sz="2000" b="1" dirty="0" err="1">
                <a:effectLst/>
                <a:highlight>
                  <a:srgbClr val="00FFFF"/>
                </a:highlight>
                <a:latin typeface="Arial" panose="020B0604020202020204" pitchFamily="34" charset="0"/>
                <a:ea typeface="Times New Roman" panose="02020603050405020304" pitchFamily="18" charset="0"/>
              </a:rPr>
              <a:t>presenta</a:t>
            </a:r>
            <a:r>
              <a:rPr lang="en-US" sz="2000" b="1" dirty="0">
                <a:effectLst/>
                <a:highlight>
                  <a:srgbClr val="00FFFF"/>
                </a:highlight>
                <a:latin typeface="Arial" panose="020B0604020202020204" pitchFamily="34" charset="0"/>
                <a:ea typeface="Times New Roman" panose="02020603050405020304" pitchFamily="18" charset="0"/>
              </a:rPr>
              <a:t> un </a:t>
            </a:r>
            <a:r>
              <a:rPr lang="en-US" sz="2000" b="1" dirty="0" err="1">
                <a:effectLst/>
                <a:highlight>
                  <a:srgbClr val="00FFFF"/>
                </a:highlight>
                <a:latin typeface="Arial" panose="020B0604020202020204" pitchFamily="34" charset="0"/>
                <a:ea typeface="Times New Roman" panose="02020603050405020304" pitchFamily="18" charset="0"/>
              </a:rPr>
              <a:t>polimorfismo</a:t>
            </a:r>
            <a:r>
              <a:rPr lang="en-US" sz="2000" b="1" dirty="0">
                <a:effectLst/>
                <a:highlight>
                  <a:srgbClr val="00FFFF"/>
                </a:highlight>
                <a:latin typeface="Arial" panose="020B0604020202020204" pitchFamily="34" charset="0"/>
                <a:ea typeface="Times New Roman" panose="02020603050405020304" pitchFamily="18" charset="0"/>
              </a:rPr>
              <a:t> molto ristretto </a:t>
            </a:r>
            <a:r>
              <a:rPr lang="en-US" sz="2000" dirty="0" err="1">
                <a:effectLst/>
                <a:latin typeface="Arial" panose="020B0604020202020204" pitchFamily="34" charset="0"/>
                <a:ea typeface="Times New Roman" panose="02020603050405020304" pitchFamily="18" charset="0"/>
              </a:rPr>
              <a:t>poiché</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deve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conservare</a:t>
            </a:r>
            <a:r>
              <a:rPr lang="en-US" sz="2000" dirty="0">
                <a:effectLst/>
                <a:latin typeface="Arial" panose="020B0604020202020204" pitchFamily="34" charset="0"/>
                <a:ea typeface="Times New Roman" panose="02020603050405020304" pitchFamily="18" charset="0"/>
              </a:rPr>
              <a:t> la </a:t>
            </a:r>
            <a:r>
              <a:rPr lang="en-US" sz="2000" dirty="0" err="1">
                <a:effectLst/>
                <a:latin typeface="Arial" panose="020B0604020202020204" pitchFamily="34" charset="0"/>
                <a:ea typeface="Times New Roman" panose="02020603050405020304" pitchFamily="18" charset="0"/>
              </a:rPr>
              <a:t>sua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conformazione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ancestrale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nel</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corso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dell’evoluzione</a:t>
            </a:r>
            <a:r>
              <a:rPr lang="en-US" sz="2000" dirty="0">
                <a:effectLst/>
                <a:latin typeface="Arial" panose="020B0604020202020204" pitchFamily="34" charset="0"/>
                <a:ea typeface="Times New Roman" panose="02020603050405020304" pitchFamily="18" charset="0"/>
              </a:rPr>
              <a:t>; </a:t>
            </a:r>
            <a:r>
              <a:rPr lang="en-US" sz="2000" b="1" u="sng" dirty="0" err="1">
                <a:solidFill>
                  <a:srgbClr val="C00000"/>
                </a:solidFill>
                <a:effectLst/>
                <a:latin typeface="Arial" panose="020B0604020202020204" pitchFamily="34" charset="0"/>
                <a:ea typeface="Times New Roman" panose="02020603050405020304" pitchFamily="18" charset="0"/>
              </a:rPr>
              <a:t>grazie</a:t>
            </a:r>
            <a:r>
              <a:rPr lang="en-US" sz="2000" b="1" u="sng" dirty="0">
                <a:solidFill>
                  <a:srgbClr val="C00000"/>
                </a:solidFill>
                <a:effectLst/>
                <a:latin typeface="Arial" panose="020B0604020202020204" pitchFamily="34" charset="0"/>
                <a:ea typeface="Times New Roman" panose="02020603050405020304" pitchFamily="18" charset="0"/>
              </a:rPr>
              <a:t> ad </a:t>
            </a:r>
            <a:r>
              <a:rPr lang="en-US" sz="2000" b="1" u="sng" dirty="0" err="1">
                <a:solidFill>
                  <a:srgbClr val="C00000"/>
                </a:solidFill>
                <a:effectLst/>
                <a:latin typeface="Arial" panose="020B0604020202020204" pitchFamily="34" charset="0"/>
                <a:ea typeface="Times New Roman" panose="02020603050405020304" pitchFamily="18" charset="0"/>
              </a:rPr>
              <a:t>esso</a:t>
            </a:r>
            <a:r>
              <a:rPr lang="en-US" sz="2000" b="1" u="sng" dirty="0">
                <a:solidFill>
                  <a:srgbClr val="C00000"/>
                </a:solidFill>
                <a:effectLst/>
                <a:latin typeface="Arial" panose="020B0604020202020204" pitchFamily="34" charset="0"/>
                <a:ea typeface="Times New Roman" panose="02020603050405020304" pitchFamily="18" charset="0"/>
              </a:rPr>
              <a:t> è </a:t>
            </a:r>
            <a:r>
              <a:rPr lang="en-US" sz="2000" b="1" u="sng" dirty="0" err="1">
                <a:solidFill>
                  <a:srgbClr val="C00000"/>
                </a:solidFill>
                <a:effectLst/>
                <a:latin typeface="Arial" panose="020B0604020202020204" pitchFamily="34" charset="0"/>
                <a:ea typeface="Times New Roman" panose="02020603050405020304" pitchFamily="18" charset="0"/>
              </a:rPr>
              <a:t>possibile</a:t>
            </a:r>
            <a:r>
              <a:rPr lang="en-US" sz="2000" b="1" u="sng" dirty="0">
                <a:solidFill>
                  <a:srgbClr val="C00000"/>
                </a:solidFill>
                <a:effectLst/>
                <a:latin typeface="Arial" panose="020B0604020202020204" pitchFamily="34" charset="0"/>
                <a:ea typeface="Times New Roman" panose="02020603050405020304" pitchFamily="18" charset="0"/>
              </a:rPr>
              <a:t> </a:t>
            </a:r>
            <a:r>
              <a:rPr lang="en-US" sz="2000" b="1" u="sng" dirty="0" err="1">
                <a:solidFill>
                  <a:srgbClr val="C00000"/>
                </a:solidFill>
                <a:effectLst/>
                <a:latin typeface="Arial" panose="020B0604020202020204" pitchFamily="34" charset="0"/>
                <a:ea typeface="Times New Roman" panose="02020603050405020304" pitchFamily="18" charset="0"/>
              </a:rPr>
              <a:t>che</a:t>
            </a:r>
            <a:r>
              <a:rPr lang="en-US" sz="2000" b="1" u="sng" dirty="0">
                <a:solidFill>
                  <a:srgbClr val="C00000"/>
                </a:solidFill>
                <a:effectLst/>
                <a:latin typeface="Arial" panose="020B0604020202020204" pitchFamily="34" charset="0"/>
                <a:ea typeface="Times New Roman" panose="02020603050405020304" pitchFamily="18" charset="0"/>
              </a:rPr>
              <a:t> </a:t>
            </a:r>
            <a:r>
              <a:rPr lang="en-US" sz="2000" b="1" u="sng" dirty="0" err="1">
                <a:solidFill>
                  <a:srgbClr val="C00000"/>
                </a:solidFill>
                <a:effectLst/>
                <a:latin typeface="Arial" panose="020B0604020202020204" pitchFamily="34" charset="0"/>
                <a:ea typeface="Times New Roman" panose="02020603050405020304" pitchFamily="18" charset="0"/>
              </a:rPr>
              <a:t>avvenga</a:t>
            </a:r>
            <a:r>
              <a:rPr lang="en-US" sz="2000" b="1" u="sng" dirty="0">
                <a:solidFill>
                  <a:srgbClr val="C00000"/>
                </a:solidFill>
                <a:effectLst/>
                <a:latin typeface="Arial" panose="020B0604020202020204" pitchFamily="34" charset="0"/>
                <a:ea typeface="Times New Roman" panose="02020603050405020304" pitchFamily="18" charset="0"/>
              </a:rPr>
              <a:t> </a:t>
            </a:r>
            <a:r>
              <a:rPr lang="en-US" sz="2000" b="1" u="sng" dirty="0" err="1">
                <a:solidFill>
                  <a:srgbClr val="C00000"/>
                </a:solidFill>
                <a:effectLst/>
                <a:latin typeface="Arial" panose="020B0604020202020204" pitchFamily="34" charset="0"/>
                <a:ea typeface="Times New Roman" panose="02020603050405020304" pitchFamily="18" charset="0"/>
              </a:rPr>
              <a:t>nell’utero</a:t>
            </a:r>
            <a:r>
              <a:rPr lang="en-US" sz="2000" b="1" u="sng" dirty="0">
                <a:solidFill>
                  <a:srgbClr val="C00000"/>
                </a:solidFill>
                <a:effectLst/>
                <a:latin typeface="Arial" panose="020B0604020202020204" pitchFamily="34" charset="0"/>
                <a:ea typeface="Times New Roman" panose="02020603050405020304" pitchFamily="18" charset="0"/>
              </a:rPr>
              <a:t> </a:t>
            </a:r>
            <a:r>
              <a:rPr lang="en-US" sz="2000" b="1" i="1" u="sng" dirty="0">
                <a:solidFill>
                  <a:srgbClr val="C00000"/>
                </a:solidFill>
                <a:effectLst/>
                <a:latin typeface="Arial" panose="020B0604020202020204" pitchFamily="34" charset="0"/>
                <a:ea typeface="Times New Roman" panose="02020603050405020304" pitchFamily="18" charset="0"/>
              </a:rPr>
              <a:t>la </a:t>
            </a:r>
            <a:r>
              <a:rPr lang="en-US" sz="2000" b="1" i="1" u="sng" dirty="0" err="1">
                <a:solidFill>
                  <a:srgbClr val="C00000"/>
                </a:solidFill>
                <a:effectLst/>
                <a:latin typeface="Arial" panose="020B0604020202020204" pitchFamily="34" charset="0"/>
                <a:ea typeface="Times New Roman" panose="02020603050405020304" pitchFamily="18" charset="0"/>
              </a:rPr>
              <a:t>nutrizione</a:t>
            </a:r>
            <a:r>
              <a:rPr lang="en-US" sz="2000" b="1" i="1" u="sng" dirty="0">
                <a:solidFill>
                  <a:srgbClr val="C00000"/>
                </a:solidFill>
                <a:effectLst/>
                <a:latin typeface="Arial" panose="020B0604020202020204" pitchFamily="34" charset="0"/>
                <a:ea typeface="Times New Roman" panose="02020603050405020304" pitchFamily="18" charset="0"/>
              </a:rPr>
              <a:t>, </a:t>
            </a:r>
            <a:r>
              <a:rPr lang="en-US" sz="2000" b="1" i="1" u="sng" dirty="0" err="1">
                <a:solidFill>
                  <a:srgbClr val="C00000"/>
                </a:solidFill>
                <a:effectLst/>
                <a:latin typeface="Arial" panose="020B0604020202020204" pitchFamily="34" charset="0"/>
                <a:ea typeface="Times New Roman" panose="02020603050405020304" pitchFamily="18" charset="0"/>
              </a:rPr>
              <a:t>l’impianto</a:t>
            </a:r>
            <a:r>
              <a:rPr lang="en-US" sz="2000" b="1" i="1" u="sng" dirty="0">
                <a:solidFill>
                  <a:srgbClr val="C00000"/>
                </a:solidFill>
                <a:effectLst/>
                <a:latin typeface="Arial" panose="020B0604020202020204" pitchFamily="34" charset="0"/>
                <a:ea typeface="Times New Roman" panose="02020603050405020304" pitchFamily="18" charset="0"/>
              </a:rPr>
              <a:t> e la </a:t>
            </a:r>
            <a:r>
              <a:rPr lang="en-US" sz="2000" b="1" i="1" u="sng" dirty="0" err="1">
                <a:solidFill>
                  <a:srgbClr val="C00000"/>
                </a:solidFill>
                <a:effectLst/>
                <a:latin typeface="Arial" panose="020B0604020202020204" pitchFamily="34" charset="0"/>
                <a:ea typeface="Times New Roman" panose="02020603050405020304" pitchFamily="18" charset="0"/>
              </a:rPr>
              <a:t>crescita</a:t>
            </a:r>
            <a:r>
              <a:rPr lang="en-US" sz="2000" b="1" i="1" u="sng" dirty="0">
                <a:solidFill>
                  <a:srgbClr val="C00000"/>
                </a:solidFill>
                <a:effectLst/>
                <a:latin typeface="Arial" panose="020B0604020202020204" pitchFamily="34" charset="0"/>
                <a:ea typeface="Times New Roman" panose="02020603050405020304" pitchFamily="18" charset="0"/>
              </a:rPr>
              <a:t> </a:t>
            </a:r>
            <a:r>
              <a:rPr lang="en-US" sz="2000" b="1" i="1" u="sng" dirty="0" err="1">
                <a:solidFill>
                  <a:srgbClr val="C00000"/>
                </a:solidFill>
                <a:effectLst/>
                <a:latin typeface="Arial" panose="020B0604020202020204" pitchFamily="34" charset="0"/>
                <a:ea typeface="Times New Roman" panose="02020603050405020304" pitchFamily="18" charset="0"/>
              </a:rPr>
              <a:t>dell’embrione</a:t>
            </a:r>
            <a:r>
              <a:rPr lang="en-US" sz="2000" b="1" i="1" u="sng" dirty="0">
                <a:solidFill>
                  <a:srgbClr val="C00000"/>
                </a:solidFill>
                <a:effectLst/>
                <a:latin typeface="Arial" panose="020B0604020202020204" pitchFamily="34" charset="0"/>
                <a:ea typeface="Times New Roman" panose="02020603050405020304" pitchFamily="18" charset="0"/>
              </a:rPr>
              <a:t> </a:t>
            </a:r>
            <a:r>
              <a:rPr lang="en-US" sz="2000" dirty="0">
                <a:effectLst/>
                <a:latin typeface="Arial" panose="020B0604020202020204" pitchFamily="34" charset="0"/>
                <a:ea typeface="Times New Roman" panose="02020603050405020304" pitchFamily="18" charset="0"/>
              </a:rPr>
              <a:t>(</a:t>
            </a:r>
            <a:r>
              <a:rPr lang="en-US" sz="2000" dirty="0" err="1">
                <a:effectLst/>
                <a:latin typeface="Arial" panose="020B0604020202020204" pitchFamily="34" charset="0"/>
                <a:ea typeface="Times New Roman" panose="02020603050405020304" pitchFamily="18" charset="0"/>
              </a:rPr>
              <a:t>Roussev</a:t>
            </a:r>
            <a:r>
              <a:rPr lang="en-US" sz="2000" dirty="0">
                <a:effectLst/>
                <a:latin typeface="Arial" panose="020B0604020202020204" pitchFamily="34" charset="0"/>
                <a:ea typeface="Times New Roman" panose="02020603050405020304" pitchFamily="18" charset="0"/>
              </a:rPr>
              <a:t> </a:t>
            </a:r>
            <a:r>
              <a:rPr lang="en-US" sz="2000" i="1" dirty="0">
                <a:effectLst/>
                <a:latin typeface="Arial" panose="020B0604020202020204" pitchFamily="34" charset="0"/>
                <a:ea typeface="Times New Roman" panose="02020603050405020304" pitchFamily="18" charset="0"/>
              </a:rPr>
              <a:t>et</a:t>
            </a:r>
            <a:r>
              <a:rPr lang="en-US" sz="2000" dirty="0">
                <a:effectLst/>
                <a:latin typeface="Arial" panose="020B0604020202020204" pitchFamily="34" charset="0"/>
                <a:ea typeface="Times New Roman" panose="02020603050405020304" pitchFamily="18" charset="0"/>
              </a:rPr>
              <a:t> al., 2007).</a:t>
            </a:r>
            <a:endParaRPr lang="it-IT" sz="2000" dirty="0">
              <a:effectLst/>
              <a:latin typeface="Times New Roman" panose="02020603050405020304" pitchFamily="18" charset="0"/>
              <a:ea typeface="Times New Roman" panose="02020603050405020304" pitchFamily="18" charset="0"/>
            </a:endParaRPr>
          </a:p>
        </p:txBody>
      </p:sp>
      <p:sp>
        <p:nvSpPr>
          <p:cNvPr id="8" name="CasellaDiTesto 7">
            <a:extLst>
              <a:ext uri="{FF2B5EF4-FFF2-40B4-BE49-F238E27FC236}">
                <a16:creationId xmlns:a16="http://schemas.microsoft.com/office/drawing/2014/main" id="{7822F636-8378-4582-B573-A54E95582691}"/>
              </a:ext>
            </a:extLst>
          </p:cNvPr>
          <p:cNvSpPr txBox="1"/>
          <p:nvPr/>
        </p:nvSpPr>
        <p:spPr>
          <a:xfrm>
            <a:off x="13491" y="2173919"/>
            <a:ext cx="5854653" cy="1687129"/>
          </a:xfrm>
          <a:prstGeom prst="rect">
            <a:avLst/>
          </a:prstGeom>
          <a:noFill/>
        </p:spPr>
        <p:txBody>
          <a:bodyPr wrap="square">
            <a:spAutoFit/>
          </a:bodyPr>
          <a:lstStyle/>
          <a:p>
            <a:pPr algn="just">
              <a:lnSpc>
                <a:spcPct val="105000"/>
              </a:lnSpc>
            </a:pPr>
            <a:r>
              <a:rPr lang="it-IT" sz="2000" dirty="0">
                <a:effectLst/>
                <a:latin typeface="Arial" panose="020B0604020202020204" pitchFamily="34" charset="0"/>
                <a:ea typeface="Times New Roman" panose="02020603050405020304" pitchFamily="18" charset="0"/>
              </a:rPr>
              <a:t>Bisogna considerare come </a:t>
            </a:r>
            <a:r>
              <a:rPr lang="it-IT" sz="2000" b="1" u="sng" dirty="0">
                <a:effectLst/>
                <a:latin typeface="Arial" panose="020B0604020202020204" pitchFamily="34" charset="0"/>
                <a:ea typeface="Times New Roman" panose="02020603050405020304" pitchFamily="18" charset="0"/>
              </a:rPr>
              <a:t>le cellule NK, i macrofagi e i linfociti T</a:t>
            </a:r>
            <a:r>
              <a:rPr lang="it-IT" sz="2000" u="sng" dirty="0">
                <a:effectLst/>
                <a:latin typeface="Arial" panose="020B0604020202020204" pitchFamily="34" charset="0"/>
                <a:ea typeface="Times New Roman" panose="02020603050405020304" pitchFamily="18" charset="0"/>
              </a:rPr>
              <a:t>, a differenza dei linfociti B,</a:t>
            </a:r>
            <a:r>
              <a:rPr lang="it-IT" sz="2000" dirty="0">
                <a:effectLst/>
                <a:latin typeface="Arial" panose="020B0604020202020204" pitchFamily="34" charset="0"/>
                <a:ea typeface="Times New Roman" panose="02020603050405020304" pitchFamily="18" charset="0"/>
              </a:rPr>
              <a:t> rappresentano </a:t>
            </a:r>
            <a:r>
              <a:rPr lang="it-IT" sz="2000" b="1" dirty="0">
                <a:solidFill>
                  <a:srgbClr val="C00000"/>
                </a:solidFill>
                <a:effectLst/>
                <a:latin typeface="Arial" panose="020B0604020202020204" pitchFamily="34" charset="0"/>
                <a:ea typeface="Times New Roman" panose="02020603050405020304" pitchFamily="18" charset="0"/>
              </a:rPr>
              <a:t>le cellule del sistema immunitario maggiormente presenti nella decidua.</a:t>
            </a:r>
            <a:endParaRPr lang="it-IT" sz="2000" b="1" dirty="0">
              <a:solidFill>
                <a:srgbClr val="C00000"/>
              </a:solidFill>
              <a:effectLst/>
              <a:latin typeface="Times New Roman" panose="02020603050405020304" pitchFamily="18" charset="0"/>
              <a:ea typeface="Times New Roman" panose="02020603050405020304" pitchFamily="18" charset="0"/>
            </a:endParaRPr>
          </a:p>
        </p:txBody>
      </p:sp>
      <p:pic>
        <p:nvPicPr>
          <p:cNvPr id="9" name="Immagine 8">
            <a:extLst>
              <a:ext uri="{FF2B5EF4-FFF2-40B4-BE49-F238E27FC236}">
                <a16:creationId xmlns:a16="http://schemas.microsoft.com/office/drawing/2014/main" id="{71A82A0E-BAF4-4B8A-9E0B-65FA59A1BB4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68145" y="2173919"/>
            <a:ext cx="3240360" cy="3888054"/>
          </a:xfrm>
          <a:prstGeom prst="rect">
            <a:avLst/>
          </a:prstGeom>
        </p:spPr>
      </p:pic>
    </p:spTree>
    <p:extLst>
      <p:ext uri="{BB962C8B-B14F-4D97-AF65-F5344CB8AC3E}">
        <p14:creationId xmlns:p14="http://schemas.microsoft.com/office/powerpoint/2010/main" val="113757402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magine 12">
            <a:extLst>
              <a:ext uri="{FF2B5EF4-FFF2-40B4-BE49-F238E27FC236}">
                <a16:creationId xmlns:a16="http://schemas.microsoft.com/office/drawing/2014/main" id="{D47ACEF7-296B-43DD-9DEF-B1E29043452C}"/>
              </a:ext>
            </a:extLst>
          </p:cNvPr>
          <p:cNvPicPr>
            <a:picLocks noChangeAspect="1"/>
          </p:cNvPicPr>
          <p:nvPr/>
        </p:nvPicPr>
        <p:blipFill>
          <a:blip r:embed="rId2"/>
          <a:stretch>
            <a:fillRect/>
          </a:stretch>
        </p:blipFill>
        <p:spPr>
          <a:xfrm>
            <a:off x="0" y="692696"/>
            <a:ext cx="5134574" cy="5067014"/>
          </a:xfrm>
          <a:prstGeom prst="rect">
            <a:avLst/>
          </a:prstGeom>
        </p:spPr>
      </p:pic>
      <p:sp>
        <p:nvSpPr>
          <p:cNvPr id="15" name="Rettangolo 14">
            <a:extLst>
              <a:ext uri="{FF2B5EF4-FFF2-40B4-BE49-F238E27FC236}">
                <a16:creationId xmlns:a16="http://schemas.microsoft.com/office/drawing/2014/main" id="{1C981217-3E4E-43F7-996C-E542BE3C29FA}"/>
              </a:ext>
            </a:extLst>
          </p:cNvPr>
          <p:cNvSpPr/>
          <p:nvPr/>
        </p:nvSpPr>
        <p:spPr>
          <a:xfrm>
            <a:off x="5125772" y="323278"/>
            <a:ext cx="3995936" cy="6211444"/>
          </a:xfrm>
          <a:prstGeom prst="rect">
            <a:avLst/>
          </a:prstGeom>
          <a:solidFill>
            <a:schemeClr val="accent2">
              <a:lumMod val="20000"/>
              <a:lumOff val="80000"/>
            </a:schemeClr>
          </a:solidFill>
          <a:ln w="38100">
            <a:solidFill>
              <a:srgbClr val="0070C0"/>
            </a:solidFill>
          </a:ln>
        </p:spPr>
        <p:txBody>
          <a:bodyPr wrap="square">
            <a:spAutoFit/>
          </a:bodyPr>
          <a:lstStyle/>
          <a:p>
            <a:pPr algn="just">
              <a:lnSpc>
                <a:spcPct val="105000"/>
              </a:lnSpc>
            </a:pPr>
            <a:r>
              <a:rPr lang="it-IT" sz="2000" b="1" u="sng" dirty="0">
                <a:effectLst/>
                <a:latin typeface="Arial" panose="020B0604020202020204" pitchFamily="34" charset="0"/>
                <a:ea typeface="Times New Roman" panose="02020603050405020304" pitchFamily="18" charset="0"/>
              </a:rPr>
              <a:t>L’HLA-G è capace di legare un recettore inibitorio delle cellule </a:t>
            </a:r>
            <a:r>
              <a:rPr lang="it-IT" sz="2000" b="1" i="1" u="sng" dirty="0" err="1">
                <a:effectLst/>
                <a:latin typeface="Arial" panose="020B0604020202020204" pitchFamily="34" charset="0"/>
                <a:ea typeface="Times New Roman" panose="02020603050405020304" pitchFamily="18" charset="0"/>
              </a:rPr>
              <a:t>natural</a:t>
            </a:r>
            <a:r>
              <a:rPr lang="it-IT" sz="2000" b="1" i="1" u="sng" dirty="0">
                <a:effectLst/>
                <a:latin typeface="Arial" panose="020B0604020202020204" pitchFamily="34" charset="0"/>
                <a:ea typeface="Times New Roman" panose="02020603050405020304" pitchFamily="18" charset="0"/>
              </a:rPr>
              <a:t> killer</a:t>
            </a:r>
            <a:r>
              <a:rPr lang="it-IT" sz="2000" dirty="0">
                <a:effectLst/>
                <a:latin typeface="Arial" panose="020B0604020202020204" pitchFamily="34" charset="0"/>
                <a:ea typeface="Times New Roman" panose="02020603050405020304" pitchFamily="18" charset="0"/>
              </a:rPr>
              <a:t>, una sorta di </a:t>
            </a:r>
            <a:r>
              <a:rPr lang="it-IT" sz="2000" b="1" dirty="0">
                <a:solidFill>
                  <a:srgbClr val="C00000"/>
                </a:solidFill>
                <a:effectLst/>
                <a:latin typeface="Arial" panose="020B0604020202020204" pitchFamily="34" charset="0"/>
                <a:ea typeface="Times New Roman" panose="02020603050405020304" pitchFamily="18" charset="0"/>
              </a:rPr>
              <a:t>interruttore</a:t>
            </a:r>
            <a:r>
              <a:rPr lang="it-IT" sz="2000" dirty="0">
                <a:effectLst/>
                <a:latin typeface="Arial" panose="020B0604020202020204" pitchFamily="34" charset="0"/>
                <a:ea typeface="Times New Roman" panose="02020603050405020304" pitchFamily="18" charset="0"/>
              </a:rPr>
              <a:t> che permette di </a:t>
            </a:r>
            <a:r>
              <a:rPr lang="it-IT" sz="2000" u="sng" dirty="0">
                <a:effectLst/>
                <a:latin typeface="Arial" panose="020B0604020202020204" pitchFamily="34" charset="0"/>
                <a:ea typeface="Times New Roman" panose="02020603050405020304" pitchFamily="18" charset="0"/>
              </a:rPr>
              <a:t>disattivare la funzione “killer” di queste cellule</a:t>
            </a:r>
            <a:r>
              <a:rPr lang="it-IT" sz="2000" dirty="0">
                <a:effectLst/>
                <a:latin typeface="Arial" panose="020B0604020202020204" pitchFamily="34" charset="0"/>
                <a:ea typeface="Times New Roman" panose="02020603050405020304" pitchFamily="18" charset="0"/>
              </a:rPr>
              <a:t>, che si ritrovano oltremisura nella decidua, e che sono addette alla distruzione di cellule che vengono riconosciute come esterne all’organismo. Non dimentichiamo che l’embrione, essendo qualcosa di completamente diverso sia dall’organismo materno sia da quello paterno, qualcosa di unico, viene riconosciuto come estraneo all’organismo della madre e pertanto </a:t>
            </a:r>
            <a:r>
              <a:rPr lang="it-IT" sz="2000" b="1" dirty="0">
                <a:effectLst/>
                <a:latin typeface="Arial" panose="020B0604020202020204" pitchFamily="34" charset="0"/>
                <a:ea typeface="Times New Roman" panose="02020603050405020304" pitchFamily="18" charset="0"/>
              </a:rPr>
              <a:t>obiettivo designato per le cellule NK. </a:t>
            </a:r>
            <a:endParaRPr lang="it-IT" sz="20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002671318"/>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7A958B3A-B4A3-4AE2-8179-3C7D05E801DA}"/>
              </a:ext>
            </a:extLst>
          </p:cNvPr>
          <p:cNvSpPr txBox="1"/>
          <p:nvPr/>
        </p:nvSpPr>
        <p:spPr>
          <a:xfrm>
            <a:off x="0" y="32374"/>
            <a:ext cx="9089934" cy="646331"/>
          </a:xfrm>
          <a:prstGeom prst="rect">
            <a:avLst/>
          </a:prstGeom>
          <a:solidFill>
            <a:srgbClr val="FFFF00"/>
          </a:solidFill>
          <a:ln w="57150">
            <a:solidFill>
              <a:schemeClr val="accent3">
                <a:lumMod val="50000"/>
              </a:schemeClr>
            </a:solidFill>
          </a:ln>
        </p:spPr>
        <p:txBody>
          <a:bodyPr wrap="square">
            <a:spAutoFit/>
          </a:bodyPr>
          <a:lstStyle/>
          <a:p>
            <a:r>
              <a:rPr lang="it-IT" dirty="0">
                <a:effectLst/>
                <a:latin typeface="Arial" panose="020B0604020202020204" pitchFamily="34" charset="0"/>
                <a:ea typeface="Times New Roman" panose="02020603050405020304" pitchFamily="18" charset="0"/>
              </a:rPr>
              <a:t>L’HLA-G pertanto riesce a </a:t>
            </a:r>
            <a:r>
              <a:rPr lang="it-IT" b="1" dirty="0">
                <a:effectLst/>
                <a:latin typeface="Arial" panose="020B0604020202020204" pitchFamily="34" charset="0"/>
                <a:ea typeface="Times New Roman" panose="02020603050405020304" pitchFamily="18" charset="0"/>
              </a:rPr>
              <a:t>svolgere </a:t>
            </a:r>
            <a:r>
              <a:rPr lang="it-IT" b="1" dirty="0">
                <a:solidFill>
                  <a:srgbClr val="C00000"/>
                </a:solidFill>
                <a:effectLst/>
                <a:latin typeface="Arial" panose="020B0604020202020204" pitchFamily="34" charset="0"/>
                <a:ea typeface="Times New Roman" panose="02020603050405020304" pitchFamily="18" charset="0"/>
              </a:rPr>
              <a:t>attività di difesa contro il sistema immunitario della madre nei confronti del trofoblasto. </a:t>
            </a:r>
            <a:endParaRPr lang="it-IT" b="1" dirty="0">
              <a:solidFill>
                <a:srgbClr val="C00000"/>
              </a:solidFill>
            </a:endParaRPr>
          </a:p>
        </p:txBody>
      </p:sp>
      <p:sp>
        <p:nvSpPr>
          <p:cNvPr id="3" name="Rettangolo 2">
            <a:extLst>
              <a:ext uri="{FF2B5EF4-FFF2-40B4-BE49-F238E27FC236}">
                <a16:creationId xmlns:a16="http://schemas.microsoft.com/office/drawing/2014/main" id="{823949DC-BA13-4CC6-8B24-915E00372976}"/>
              </a:ext>
            </a:extLst>
          </p:cNvPr>
          <p:cNvSpPr/>
          <p:nvPr/>
        </p:nvSpPr>
        <p:spPr>
          <a:xfrm>
            <a:off x="-15911" y="764704"/>
            <a:ext cx="3723816" cy="3563604"/>
          </a:xfrm>
          <a:prstGeom prst="rect">
            <a:avLst/>
          </a:prstGeom>
          <a:solidFill>
            <a:schemeClr val="accent3">
              <a:lumMod val="20000"/>
              <a:lumOff val="80000"/>
            </a:schemeClr>
          </a:solidFill>
          <a:ln w="38100">
            <a:solidFill>
              <a:srgbClr val="0070C0"/>
            </a:solidFill>
          </a:ln>
        </p:spPr>
        <p:txBody>
          <a:bodyPr wrap="square">
            <a:spAutoFit/>
          </a:bodyPr>
          <a:lstStyle/>
          <a:p>
            <a:pPr algn="just">
              <a:lnSpc>
                <a:spcPct val="105000"/>
              </a:lnSpc>
            </a:pPr>
            <a:r>
              <a:rPr lang="it-IT" sz="1800" dirty="0">
                <a:effectLst/>
                <a:latin typeface="Arial" panose="020B0604020202020204" pitchFamily="34" charset="0"/>
                <a:ea typeface="Times New Roman" panose="02020603050405020304" pitchFamily="18" charset="0"/>
              </a:rPr>
              <a:t>L’HLA-G viene prodotto in primo luogo dalle cellule del trofoblasto e </a:t>
            </a:r>
            <a:r>
              <a:rPr lang="it-IT" sz="1800" b="1" dirty="0">
                <a:solidFill>
                  <a:srgbClr val="C00000"/>
                </a:solidFill>
                <a:effectLst/>
                <a:latin typeface="Arial" panose="020B0604020202020204" pitchFamily="34" charset="0"/>
                <a:ea typeface="Times New Roman" panose="02020603050405020304" pitchFamily="18" charset="0"/>
              </a:rPr>
              <a:t>presenta una forma solubile, l’</a:t>
            </a:r>
            <a:r>
              <a:rPr lang="it-IT" sz="1800" b="1" dirty="0" err="1">
                <a:solidFill>
                  <a:srgbClr val="C00000"/>
                </a:solidFill>
                <a:effectLst/>
                <a:latin typeface="Arial" panose="020B0604020202020204" pitchFamily="34" charset="0"/>
                <a:ea typeface="Times New Roman" panose="02020603050405020304" pitchFamily="18" charset="0"/>
              </a:rPr>
              <a:t>sHLA</a:t>
            </a:r>
            <a:r>
              <a:rPr lang="it-IT" sz="1800" b="1" dirty="0">
                <a:solidFill>
                  <a:srgbClr val="C00000"/>
                </a:solidFill>
                <a:effectLst/>
                <a:latin typeface="Arial" panose="020B0604020202020204" pitchFamily="34" charset="0"/>
                <a:ea typeface="Times New Roman" panose="02020603050405020304" pitchFamily="18" charset="0"/>
              </a:rPr>
              <a:t>-G, </a:t>
            </a:r>
            <a:r>
              <a:rPr lang="it-IT" sz="1800" dirty="0">
                <a:effectLst/>
                <a:latin typeface="Arial" panose="020B0604020202020204" pitchFamily="34" charset="0"/>
                <a:ea typeface="Times New Roman" panose="02020603050405020304" pitchFamily="18" charset="0"/>
              </a:rPr>
              <a:t>che presenta a sua volta </a:t>
            </a:r>
            <a:r>
              <a:rPr lang="it-IT" sz="1800" b="1" dirty="0">
                <a:effectLst/>
                <a:latin typeface="Arial" panose="020B0604020202020204" pitchFamily="34" charset="0"/>
                <a:ea typeface="Times New Roman" panose="02020603050405020304" pitchFamily="18" charset="0"/>
              </a:rPr>
              <a:t>una fortissima attività </a:t>
            </a:r>
            <a:r>
              <a:rPr lang="it-IT" sz="1800" b="1" dirty="0" err="1">
                <a:effectLst/>
                <a:latin typeface="Arial" panose="020B0604020202020204" pitchFamily="34" charset="0"/>
                <a:ea typeface="Times New Roman" panose="02020603050405020304" pitchFamily="18" charset="0"/>
              </a:rPr>
              <a:t>immunomodulatoria</a:t>
            </a:r>
            <a:r>
              <a:rPr lang="it-IT" sz="1800" b="1" dirty="0">
                <a:effectLst/>
                <a:latin typeface="Arial" panose="020B0604020202020204" pitchFamily="34" charset="0"/>
                <a:ea typeface="Times New Roman" panose="02020603050405020304" pitchFamily="18" charset="0"/>
              </a:rPr>
              <a:t> e </a:t>
            </a:r>
            <a:r>
              <a:rPr lang="it-IT" sz="1800" b="1" dirty="0" err="1">
                <a:effectLst/>
                <a:latin typeface="Arial" panose="020B0604020202020204" pitchFamily="34" charset="0"/>
                <a:ea typeface="Times New Roman" panose="02020603050405020304" pitchFamily="18" charset="0"/>
              </a:rPr>
              <a:t>tollerogenica</a:t>
            </a:r>
            <a:r>
              <a:rPr lang="it-IT" sz="1800" dirty="0">
                <a:effectLst/>
                <a:latin typeface="Arial" panose="020B0604020202020204" pitchFamily="34" charset="0"/>
                <a:ea typeface="Times New Roman" panose="02020603050405020304" pitchFamily="18" charset="0"/>
              </a:rPr>
              <a:t>, che si manifesta dall’inizio alla fine della nostra vita (</a:t>
            </a:r>
            <a:r>
              <a:rPr lang="en-US" sz="1800" dirty="0">
                <a:effectLst/>
                <a:latin typeface="Arial" panose="020B0604020202020204" pitchFamily="34" charset="0"/>
                <a:ea typeface="Times New Roman" panose="02020603050405020304" pitchFamily="18" charset="0"/>
              </a:rPr>
              <a:t>Gonzalez </a:t>
            </a:r>
            <a:r>
              <a:rPr lang="en-US" sz="1800" i="1" dirty="0">
                <a:effectLst/>
                <a:latin typeface="Arial" panose="020B0604020202020204" pitchFamily="34" charset="0"/>
                <a:ea typeface="Times New Roman" panose="02020603050405020304" pitchFamily="18" charset="0"/>
              </a:rPr>
              <a:t>et</a:t>
            </a:r>
            <a:r>
              <a:rPr lang="en-US" sz="1800" dirty="0">
                <a:effectLst/>
                <a:latin typeface="Arial" panose="020B0604020202020204" pitchFamily="34" charset="0"/>
                <a:ea typeface="Times New Roman" panose="02020603050405020304" pitchFamily="18" charset="0"/>
              </a:rPr>
              <a:t> al., 2012).</a:t>
            </a:r>
            <a:r>
              <a:rPr lang="en-US" sz="1800" dirty="0">
                <a:effectLst/>
                <a:latin typeface="Times New Roman" panose="02020603050405020304" pitchFamily="18" charset="0"/>
                <a:ea typeface="Times New Roman" panose="02020603050405020304" pitchFamily="18" charset="0"/>
              </a:rPr>
              <a:t> </a:t>
            </a:r>
            <a:r>
              <a:rPr lang="it-IT" sz="1800" b="1" u="sng" dirty="0">
                <a:effectLst/>
                <a:latin typeface="Arial" panose="020B0604020202020204" pitchFamily="34" charset="0"/>
                <a:ea typeface="Times New Roman" panose="02020603050405020304" pitchFamily="18" charset="0"/>
              </a:rPr>
              <a:t>La presenza di HLA-G solubile (</a:t>
            </a:r>
            <a:r>
              <a:rPr lang="it-IT" sz="1800" b="1" u="sng" dirty="0" err="1">
                <a:effectLst/>
                <a:latin typeface="Arial" panose="020B0604020202020204" pitchFamily="34" charset="0"/>
                <a:ea typeface="Times New Roman" panose="02020603050405020304" pitchFamily="18" charset="0"/>
              </a:rPr>
              <a:t>sHLA</a:t>
            </a:r>
            <a:r>
              <a:rPr lang="it-IT" sz="1800" b="1" u="sng" dirty="0">
                <a:effectLst/>
                <a:latin typeface="Arial" panose="020B0604020202020204" pitchFamily="34" charset="0"/>
                <a:ea typeface="Times New Roman" panose="02020603050405020304" pitchFamily="18" charset="0"/>
              </a:rPr>
              <a:t>-G) è associata a migliori tassi di gravidanza.</a:t>
            </a:r>
            <a:endParaRPr lang="it-IT" sz="1800" b="1" u="sng"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18D69F7A-F615-4307-818A-336CE759A404}"/>
              </a:ext>
            </a:extLst>
          </p:cNvPr>
          <p:cNvSpPr/>
          <p:nvPr/>
        </p:nvSpPr>
        <p:spPr>
          <a:xfrm>
            <a:off x="-40639" y="4815332"/>
            <a:ext cx="9130573" cy="1040798"/>
          </a:xfrm>
          <a:prstGeom prst="rect">
            <a:avLst/>
          </a:prstGeom>
          <a:solidFill>
            <a:schemeClr val="accent1">
              <a:lumMod val="20000"/>
              <a:lumOff val="80000"/>
            </a:schemeClr>
          </a:solidFill>
          <a:ln w="38100">
            <a:solidFill>
              <a:srgbClr val="00B050"/>
            </a:solidFill>
          </a:ln>
        </p:spPr>
        <p:txBody>
          <a:bodyPr wrap="square">
            <a:spAutoFit/>
          </a:bodyPr>
          <a:lstStyle/>
          <a:p>
            <a:pPr algn="just">
              <a:lnSpc>
                <a:spcPct val="105000"/>
              </a:lnSpc>
            </a:pPr>
            <a:r>
              <a:rPr lang="it-IT" sz="2000" dirty="0">
                <a:effectLst/>
                <a:latin typeface="Arial" panose="020B0604020202020204" pitchFamily="34" charset="0"/>
                <a:ea typeface="Times New Roman" panose="02020603050405020304" pitchFamily="18" charset="0"/>
              </a:rPr>
              <a:t>Questa forma solubile interagisce con i linfociti uterini allocati nella decidua, </a:t>
            </a:r>
            <a:r>
              <a:rPr lang="it-IT" sz="2000" b="1" dirty="0">
                <a:effectLst/>
                <a:latin typeface="Arial" panose="020B0604020202020204" pitchFamily="34" charset="0"/>
                <a:ea typeface="Times New Roman" panose="02020603050405020304" pitchFamily="18" charset="0"/>
              </a:rPr>
              <a:t>stimolando per primi la tolleranza del sistema immunitario della madre nei confronti della penetrazione della blastocisti</a:t>
            </a:r>
            <a:r>
              <a:rPr lang="it-IT" sz="2000" dirty="0">
                <a:effectLst/>
                <a:latin typeface="Arial" panose="020B0604020202020204" pitchFamily="34" charset="0"/>
                <a:ea typeface="Times New Roman" panose="02020603050405020304" pitchFamily="18" charset="0"/>
              </a:rPr>
              <a:t>. </a:t>
            </a:r>
            <a:endParaRPr lang="it-IT" sz="2000" dirty="0">
              <a:effectLst/>
              <a:latin typeface="Times New Roman" panose="02020603050405020304" pitchFamily="18" charset="0"/>
              <a:ea typeface="Times New Roman" panose="02020603050405020304" pitchFamily="18" charset="0"/>
            </a:endParaRPr>
          </a:p>
        </p:txBody>
      </p:sp>
      <p:pic>
        <p:nvPicPr>
          <p:cNvPr id="6" name="Immagine 5">
            <a:extLst>
              <a:ext uri="{FF2B5EF4-FFF2-40B4-BE49-F238E27FC236}">
                <a16:creationId xmlns:a16="http://schemas.microsoft.com/office/drawing/2014/main" id="{96E17D4C-6080-4D9C-9662-55982C0B410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53043" y="764704"/>
            <a:ext cx="5345406" cy="3563604"/>
          </a:xfrm>
          <a:prstGeom prst="rect">
            <a:avLst/>
          </a:prstGeom>
        </p:spPr>
      </p:pic>
    </p:spTree>
    <p:extLst>
      <p:ext uri="{BB962C8B-B14F-4D97-AF65-F5344CB8AC3E}">
        <p14:creationId xmlns:p14="http://schemas.microsoft.com/office/powerpoint/2010/main" val="22257469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ttangolo 10">
            <a:extLst>
              <a:ext uri="{FF2B5EF4-FFF2-40B4-BE49-F238E27FC236}">
                <a16:creationId xmlns:a16="http://schemas.microsoft.com/office/drawing/2014/main" id="{24F51F3B-C389-4045-8191-4AA47D397D8A}"/>
              </a:ext>
            </a:extLst>
          </p:cNvPr>
          <p:cNvSpPr/>
          <p:nvPr/>
        </p:nvSpPr>
        <p:spPr>
          <a:xfrm>
            <a:off x="0" y="15298"/>
            <a:ext cx="9123680" cy="1363963"/>
          </a:xfrm>
          <a:prstGeom prst="rect">
            <a:avLst/>
          </a:prstGeom>
          <a:solidFill>
            <a:srgbClr val="FFFF00"/>
          </a:solidFill>
          <a:ln w="38100">
            <a:solidFill>
              <a:srgbClr val="00B050"/>
            </a:solidFill>
          </a:ln>
        </p:spPr>
        <p:txBody>
          <a:bodyPr wrap="square">
            <a:spAutoFit/>
          </a:bodyPr>
          <a:lstStyle/>
          <a:p>
            <a:pPr algn="just">
              <a:lnSpc>
                <a:spcPct val="105000"/>
              </a:lnSpc>
            </a:pPr>
            <a:r>
              <a:rPr lang="it-IT" sz="2000" dirty="0">
                <a:effectLst/>
                <a:latin typeface="Arial" panose="020B0604020202020204" pitchFamily="34" charset="0"/>
                <a:ea typeface="Times New Roman" panose="02020603050405020304" pitchFamily="18" charset="0"/>
              </a:rPr>
              <a:t>La </a:t>
            </a:r>
            <a:r>
              <a:rPr lang="it-IT" sz="2000" u="sng" dirty="0">
                <a:effectLst/>
                <a:latin typeface="Arial" panose="020B0604020202020204" pitchFamily="34" charset="0"/>
                <a:ea typeface="Times New Roman" panose="02020603050405020304" pitchFamily="18" charset="0"/>
              </a:rPr>
              <a:t>proteina HLA-G solubile viene prodotta sin dall’inizio della gravidanza da parte della madre</a:t>
            </a:r>
            <a:r>
              <a:rPr lang="it-IT" sz="2000" dirty="0">
                <a:effectLst/>
                <a:latin typeface="Arial" panose="020B0604020202020204" pitchFamily="34" charset="0"/>
                <a:ea typeface="Times New Roman" panose="02020603050405020304" pitchFamily="18" charset="0"/>
              </a:rPr>
              <a:t>, </a:t>
            </a:r>
            <a:r>
              <a:rPr lang="it-IT" sz="2000" u="sng" dirty="0">
                <a:effectLst/>
                <a:latin typeface="Arial" panose="020B0604020202020204" pitchFamily="34" charset="0"/>
                <a:ea typeface="Times New Roman" panose="02020603050405020304" pitchFamily="18" charset="0"/>
              </a:rPr>
              <a:t>arriva al </a:t>
            </a:r>
            <a:r>
              <a:rPr lang="it-IT" sz="2000" i="1" u="sng" dirty="0">
                <a:effectLst/>
                <a:latin typeface="Arial" panose="020B0604020202020204" pitchFamily="34" charset="0"/>
                <a:ea typeface="Times New Roman" panose="02020603050405020304" pitchFamily="18" charset="0"/>
              </a:rPr>
              <a:t>plateau</a:t>
            </a:r>
            <a:r>
              <a:rPr lang="it-IT" sz="2000" u="sng" dirty="0">
                <a:effectLst/>
                <a:latin typeface="Arial" panose="020B0604020202020204" pitchFamily="34" charset="0"/>
                <a:ea typeface="Times New Roman" panose="02020603050405020304" pitchFamily="18" charset="0"/>
              </a:rPr>
              <a:t> nel plasma materno nella parte conclusiva dei primi tre mesi</a:t>
            </a:r>
            <a:r>
              <a:rPr lang="it-IT" sz="2000" dirty="0">
                <a:effectLst/>
                <a:latin typeface="Arial" panose="020B0604020202020204" pitchFamily="34" charset="0"/>
                <a:ea typeface="Times New Roman" panose="02020603050405020304" pitchFamily="18" charset="0"/>
              </a:rPr>
              <a:t> e </a:t>
            </a:r>
            <a:r>
              <a:rPr lang="it-IT" sz="2000" u="sng" dirty="0">
                <a:effectLst/>
                <a:latin typeface="Arial" panose="020B0604020202020204" pitchFamily="34" charset="0"/>
                <a:ea typeface="Times New Roman" panose="02020603050405020304" pitchFamily="18" charset="0"/>
              </a:rPr>
              <a:t>va via via diminuendo fino al parto, quando il feto non è più tollerato e viene espulso, “rigettato”. </a:t>
            </a:r>
            <a:endParaRPr lang="it-IT" sz="2000" u="sng" dirty="0">
              <a:effectLst/>
              <a:latin typeface="Times New Roman" panose="02020603050405020304" pitchFamily="18" charset="0"/>
              <a:ea typeface="Times New Roman" panose="02020603050405020304" pitchFamily="18" charset="0"/>
            </a:endParaRPr>
          </a:p>
        </p:txBody>
      </p:sp>
      <p:sp>
        <p:nvSpPr>
          <p:cNvPr id="15" name="Rettangolo 14">
            <a:extLst>
              <a:ext uri="{FF2B5EF4-FFF2-40B4-BE49-F238E27FC236}">
                <a16:creationId xmlns:a16="http://schemas.microsoft.com/office/drawing/2014/main" id="{72C3CAC0-CCFF-401D-8C05-D1187EE66FA4}"/>
              </a:ext>
            </a:extLst>
          </p:cNvPr>
          <p:cNvSpPr/>
          <p:nvPr/>
        </p:nvSpPr>
        <p:spPr>
          <a:xfrm>
            <a:off x="-1392" y="1556792"/>
            <a:ext cx="9103112" cy="1323439"/>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sz="2000" b="1" u="sng" dirty="0">
                <a:solidFill>
                  <a:srgbClr val="C00000"/>
                </a:solidFill>
                <a:effectLst/>
                <a:latin typeface="Arial" panose="020B0604020202020204" pitchFamily="34" charset="0"/>
                <a:ea typeface="Times New Roman" panose="02020603050405020304" pitchFamily="18" charset="0"/>
              </a:rPr>
              <a:t>Un processo che avviene costantemente durante le gravidanze</a:t>
            </a:r>
            <a:r>
              <a:rPr lang="it-IT" sz="2000" b="1" dirty="0">
                <a:solidFill>
                  <a:srgbClr val="C00000"/>
                </a:solidFill>
                <a:effectLst/>
                <a:latin typeface="Arial" panose="020B0604020202020204" pitchFamily="34" charset="0"/>
                <a:ea typeface="Times New Roman" panose="02020603050405020304" pitchFamily="18" charset="0"/>
              </a:rPr>
              <a:t> </a:t>
            </a:r>
            <a:r>
              <a:rPr lang="it-IT" sz="2000" b="1" dirty="0">
                <a:effectLst/>
                <a:latin typeface="Arial" panose="020B0604020202020204" pitchFamily="34" charset="0"/>
                <a:ea typeface="Times New Roman" panose="02020603050405020304" pitchFamily="18" charset="0"/>
              </a:rPr>
              <a:t>che non presentano problemi</a:t>
            </a:r>
            <a:r>
              <a:rPr lang="it-IT" sz="2000" dirty="0">
                <a:effectLst/>
                <a:latin typeface="Arial" panose="020B0604020202020204" pitchFamily="34" charset="0"/>
                <a:ea typeface="Times New Roman" panose="02020603050405020304" pitchFamily="18" charset="0"/>
              </a:rPr>
              <a:t>, a differenza delle gravidanze patologiche che presentano problemi come ad esempio </a:t>
            </a:r>
            <a:r>
              <a:rPr lang="it-IT" sz="2000" u="sng" dirty="0">
                <a:effectLst/>
                <a:latin typeface="Arial" panose="020B0604020202020204" pitchFamily="34" charset="0"/>
                <a:ea typeface="Times New Roman" panose="02020603050405020304" pitchFamily="18" charset="0"/>
              </a:rPr>
              <a:t>la minima produzione costitutiva di G solubile in associazione ad un genotipo HLA-G basso produttore</a:t>
            </a:r>
            <a:r>
              <a:rPr lang="it-IT" sz="2000" dirty="0">
                <a:effectLst/>
                <a:latin typeface="Arial" panose="020B0604020202020204" pitchFamily="34" charset="0"/>
                <a:ea typeface="Times New Roman" panose="02020603050405020304" pitchFamily="18" charset="0"/>
              </a:rPr>
              <a:t>. </a:t>
            </a:r>
            <a:endParaRPr lang="it-IT" sz="2000" dirty="0"/>
          </a:p>
        </p:txBody>
      </p:sp>
      <p:sp>
        <p:nvSpPr>
          <p:cNvPr id="8" name="Rettangolo 7">
            <a:extLst>
              <a:ext uri="{FF2B5EF4-FFF2-40B4-BE49-F238E27FC236}">
                <a16:creationId xmlns:a16="http://schemas.microsoft.com/office/drawing/2014/main" id="{9C1247AB-63A1-4C63-A6BB-DF52A6AF12B6}"/>
              </a:ext>
            </a:extLst>
          </p:cNvPr>
          <p:cNvSpPr/>
          <p:nvPr/>
        </p:nvSpPr>
        <p:spPr>
          <a:xfrm>
            <a:off x="-20319" y="3074184"/>
            <a:ext cx="9143999" cy="1938992"/>
          </a:xfrm>
          <a:prstGeom prst="rect">
            <a:avLst/>
          </a:prstGeom>
          <a:solidFill>
            <a:schemeClr val="accent3">
              <a:lumMod val="20000"/>
              <a:lumOff val="80000"/>
            </a:schemeClr>
          </a:solidFill>
          <a:ln w="38100">
            <a:solidFill>
              <a:srgbClr val="C0000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O ancora nel caso di </a:t>
            </a:r>
            <a:r>
              <a:rPr lang="it-IT" sz="2000" u="sng" dirty="0">
                <a:effectLst/>
                <a:latin typeface="Arial" panose="020B0604020202020204" pitchFamily="34" charset="0"/>
                <a:ea typeface="Times New Roman" panose="02020603050405020304" pitchFamily="18" charset="0"/>
              </a:rPr>
              <a:t>uno sviluppo in salita per tutta la gravidanza del G solubile</a:t>
            </a:r>
            <a:r>
              <a:rPr lang="it-IT" sz="2000" dirty="0">
                <a:effectLst/>
                <a:latin typeface="Arial" panose="020B0604020202020204" pitchFamily="34" charset="0"/>
                <a:ea typeface="Times New Roman" panose="02020603050405020304" pitchFamily="18" charset="0"/>
              </a:rPr>
              <a:t>, cosa che denota una patologia infiammatoria che porta la madre ad una secrezione in eccesso di queste molecole per tutelare se stessa e il futuro bambino; </a:t>
            </a:r>
          </a:p>
          <a:p>
            <a:pPr>
              <a:defRPr/>
            </a:pPr>
            <a:r>
              <a:rPr lang="it-IT" sz="2000" dirty="0">
                <a:effectLst/>
                <a:latin typeface="Arial" panose="020B0604020202020204" pitchFamily="34" charset="0"/>
                <a:ea typeface="Times New Roman" panose="02020603050405020304" pitchFamily="18" charset="0"/>
              </a:rPr>
              <a:t>o nel caso di </a:t>
            </a:r>
            <a:r>
              <a:rPr lang="it-IT" sz="2000" u="sng" dirty="0">
                <a:effectLst/>
                <a:latin typeface="Arial" panose="020B0604020202020204" pitchFamily="34" charset="0"/>
                <a:ea typeface="Times New Roman" panose="02020603050405020304" pitchFamily="18" charset="0"/>
              </a:rPr>
              <a:t>uno sviluppo in discesa</a:t>
            </a:r>
            <a:r>
              <a:rPr lang="it-IT" sz="2000" dirty="0">
                <a:effectLst/>
                <a:latin typeface="Arial" panose="020B0604020202020204" pitchFamily="34" charset="0"/>
                <a:ea typeface="Times New Roman" panose="02020603050405020304" pitchFamily="18" charset="0"/>
              </a:rPr>
              <a:t> come nel caso di </a:t>
            </a:r>
            <a:r>
              <a:rPr lang="it-IT" sz="2000" dirty="0" err="1">
                <a:effectLst/>
                <a:latin typeface="Arial" panose="020B0604020202020204" pitchFamily="34" charset="0"/>
                <a:ea typeface="Times New Roman" panose="02020603050405020304" pitchFamily="18" charset="0"/>
              </a:rPr>
              <a:t>pre</a:t>
            </a:r>
            <a:r>
              <a:rPr lang="it-IT" sz="2000" dirty="0">
                <a:effectLst/>
                <a:latin typeface="Arial" panose="020B0604020202020204" pitchFamily="34" charset="0"/>
                <a:ea typeface="Times New Roman" panose="02020603050405020304" pitchFamily="18" charset="0"/>
              </a:rPr>
              <a:t>-eclampsia (</a:t>
            </a:r>
            <a:r>
              <a:rPr lang="en-US" sz="2000" dirty="0" err="1">
                <a:effectLst/>
                <a:latin typeface="Arial" panose="020B0604020202020204" pitchFamily="34" charset="0"/>
                <a:ea typeface="Times New Roman" panose="02020603050405020304" pitchFamily="18" charset="0"/>
              </a:rPr>
              <a:t>Hackmon</a:t>
            </a:r>
            <a:r>
              <a:rPr lang="en-US" sz="2000" dirty="0">
                <a:effectLst/>
                <a:latin typeface="Arial" panose="020B0604020202020204" pitchFamily="34" charset="0"/>
                <a:ea typeface="Times New Roman" panose="02020603050405020304" pitchFamily="18" charset="0"/>
              </a:rPr>
              <a:t> </a:t>
            </a:r>
            <a:r>
              <a:rPr lang="en-US" sz="2000" i="1" dirty="0">
                <a:effectLst/>
                <a:latin typeface="Arial" panose="020B0604020202020204" pitchFamily="34" charset="0"/>
                <a:ea typeface="Times New Roman" panose="02020603050405020304" pitchFamily="18" charset="0"/>
              </a:rPr>
              <a:t>et</a:t>
            </a:r>
            <a:r>
              <a:rPr lang="en-US" sz="2000" dirty="0">
                <a:effectLst/>
                <a:latin typeface="Arial" panose="020B0604020202020204" pitchFamily="34" charset="0"/>
                <a:ea typeface="Times New Roman" panose="02020603050405020304" pitchFamily="18" charset="0"/>
              </a:rPr>
              <a:t> al., 2004)</a:t>
            </a:r>
            <a:r>
              <a:rPr lang="it-IT" sz="2000" dirty="0">
                <a:effectLst/>
                <a:latin typeface="Arial" panose="020B0604020202020204" pitchFamily="34" charset="0"/>
                <a:ea typeface="Times New Roman" panose="02020603050405020304" pitchFamily="18" charset="0"/>
              </a:rPr>
              <a:t>.</a:t>
            </a:r>
            <a:endParaRPr lang="it-IT" sz="2000" dirty="0"/>
          </a:p>
        </p:txBody>
      </p:sp>
    </p:spTree>
    <p:extLst>
      <p:ext uri="{BB962C8B-B14F-4D97-AF65-F5344CB8AC3E}">
        <p14:creationId xmlns:p14="http://schemas.microsoft.com/office/powerpoint/2010/main" val="1379175168"/>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321C016F-209D-48B9-BAC3-450C1FC8C3A6}"/>
              </a:ext>
            </a:extLst>
          </p:cNvPr>
          <p:cNvSpPr/>
          <p:nvPr/>
        </p:nvSpPr>
        <p:spPr>
          <a:xfrm>
            <a:off x="27033" y="-23133"/>
            <a:ext cx="5121031" cy="4093428"/>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Da tutte queste evidenze scientifiche risulta che </a:t>
            </a:r>
            <a:r>
              <a:rPr lang="it-IT" sz="2000" b="1" dirty="0">
                <a:solidFill>
                  <a:srgbClr val="C00000"/>
                </a:solidFill>
                <a:effectLst/>
                <a:latin typeface="Arial" panose="020B0604020202020204" pitchFamily="34" charset="0"/>
                <a:ea typeface="Times New Roman" panose="02020603050405020304" pitchFamily="18" charset="0"/>
              </a:rPr>
              <a:t>la gravidanza è una delle forze più grandi in ambito evolutivo che la natura presenti </a:t>
            </a:r>
            <a:r>
              <a:rPr lang="it-IT" sz="2000" dirty="0">
                <a:effectLst/>
                <a:latin typeface="Arial" panose="020B0604020202020204" pitchFamily="34" charset="0"/>
                <a:ea typeface="Times New Roman" panose="02020603050405020304" pitchFamily="18" charset="0"/>
              </a:rPr>
              <a:t>(</a:t>
            </a:r>
            <a:r>
              <a:rPr lang="en-US" sz="2000" dirty="0" err="1">
                <a:effectLst/>
                <a:latin typeface="Arial" panose="020B0604020202020204" pitchFamily="34" charset="0"/>
                <a:ea typeface="Times New Roman" panose="02020603050405020304" pitchFamily="18" charset="0"/>
              </a:rPr>
              <a:t>Chazara</a:t>
            </a:r>
            <a:r>
              <a:rPr lang="en-US" sz="2000" dirty="0">
                <a:effectLst/>
                <a:latin typeface="Arial" panose="020B0604020202020204" pitchFamily="34" charset="0"/>
                <a:ea typeface="Times New Roman" panose="02020603050405020304" pitchFamily="18" charset="0"/>
              </a:rPr>
              <a:t> et al., 2011)</a:t>
            </a:r>
            <a:r>
              <a:rPr lang="it-IT" sz="2000" dirty="0">
                <a:effectLst/>
                <a:latin typeface="Arial" panose="020B0604020202020204" pitchFamily="34" charset="0"/>
                <a:ea typeface="Times New Roman" panose="02020603050405020304" pitchFamily="18" charset="0"/>
              </a:rPr>
              <a:t>, e che l’enorme rilevanza del </a:t>
            </a:r>
            <a:r>
              <a:rPr lang="it-IT" sz="2000" b="1" dirty="0">
                <a:effectLst/>
                <a:latin typeface="Arial" panose="020B0604020202020204" pitchFamily="34" charset="0"/>
                <a:ea typeface="Times New Roman" panose="02020603050405020304" pitchFamily="18" charset="0"/>
              </a:rPr>
              <a:t>profilo immunogenetico materno-fetale </a:t>
            </a:r>
            <a:r>
              <a:rPr lang="it-IT" sz="2000" dirty="0">
                <a:effectLst/>
                <a:latin typeface="Arial" panose="020B0604020202020204" pitchFamily="34" charset="0"/>
                <a:ea typeface="Times New Roman" panose="02020603050405020304" pitchFamily="18" charset="0"/>
              </a:rPr>
              <a:t>nella </a:t>
            </a:r>
            <a:r>
              <a:rPr lang="it-IT" sz="2000" i="1" dirty="0">
                <a:effectLst/>
                <a:latin typeface="Arial" panose="020B0604020202020204" pitchFamily="34" charset="0"/>
                <a:ea typeface="Times New Roman" panose="02020603050405020304" pitchFamily="18" charset="0"/>
              </a:rPr>
              <a:t>fitness</a:t>
            </a:r>
            <a:r>
              <a:rPr lang="it-IT" sz="2000" dirty="0">
                <a:effectLst/>
                <a:latin typeface="Arial" panose="020B0604020202020204" pitchFamily="34" charset="0"/>
                <a:ea typeface="Times New Roman" panose="02020603050405020304" pitchFamily="18" charset="0"/>
              </a:rPr>
              <a:t> riproduttiva risulta ancor più netta, considerando come </a:t>
            </a:r>
            <a:r>
              <a:rPr lang="it-IT" sz="2000" u="sng" dirty="0">
                <a:effectLst/>
                <a:latin typeface="Arial" panose="020B0604020202020204" pitchFamily="34" charset="0"/>
                <a:ea typeface="Times New Roman" panose="02020603050405020304" pitchFamily="18" charset="0"/>
              </a:rPr>
              <a:t>alcune combinazioni tra </a:t>
            </a:r>
            <a:r>
              <a:rPr lang="it-IT" sz="2000" b="1" u="sng" dirty="0">
                <a:effectLst/>
                <a:latin typeface="Arial" panose="020B0604020202020204" pitchFamily="34" charset="0"/>
                <a:ea typeface="Times New Roman" panose="02020603050405020304" pitchFamily="18" charset="0"/>
              </a:rPr>
              <a:t>geni HLA-C del feto e geni KIR della madre</a:t>
            </a:r>
            <a:r>
              <a:rPr lang="it-IT" sz="2000" b="1" dirty="0">
                <a:effectLst/>
                <a:latin typeface="Arial" panose="020B0604020202020204" pitchFamily="34" charset="0"/>
                <a:ea typeface="Times New Roman" panose="02020603050405020304" pitchFamily="18" charset="0"/>
              </a:rPr>
              <a:t> </a:t>
            </a:r>
            <a:r>
              <a:rPr lang="it-IT" sz="2000" dirty="0">
                <a:effectLst/>
                <a:latin typeface="Arial" panose="020B0604020202020204" pitchFamily="34" charset="0"/>
                <a:ea typeface="Times New Roman" panose="02020603050405020304" pitchFamily="18" charset="0"/>
              </a:rPr>
              <a:t>producano una serie di problematiche legate alla riproduzione come </a:t>
            </a:r>
            <a:r>
              <a:rPr lang="it-IT" sz="2000" b="1" u="sng" dirty="0">
                <a:effectLst/>
                <a:latin typeface="Arial" panose="020B0604020202020204" pitchFamily="34" charset="0"/>
                <a:ea typeface="Times New Roman" panose="02020603050405020304" pitchFamily="18" charset="0"/>
              </a:rPr>
              <a:t>l’aborto spontaneo recidivante o la </a:t>
            </a:r>
            <a:r>
              <a:rPr lang="it-IT" sz="2000" b="1" u="sng" dirty="0" err="1">
                <a:effectLst/>
                <a:latin typeface="Arial" panose="020B0604020202020204" pitchFamily="34" charset="0"/>
                <a:ea typeface="Times New Roman" panose="02020603050405020304" pitchFamily="18" charset="0"/>
              </a:rPr>
              <a:t>preeclampsia</a:t>
            </a:r>
            <a:r>
              <a:rPr lang="it-IT" sz="2000" b="1" u="sng" dirty="0">
                <a:effectLst/>
                <a:latin typeface="Arial" panose="020B0604020202020204" pitchFamily="34" charset="0"/>
                <a:ea typeface="Times New Roman" panose="02020603050405020304" pitchFamily="18" charset="0"/>
              </a:rPr>
              <a:t>. </a:t>
            </a:r>
            <a:endParaRPr lang="it-IT" sz="2000" b="1" u="sng" dirty="0">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20320" y="5288340"/>
            <a:ext cx="9123680" cy="1569660"/>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it-IT" sz="2400" b="1" dirty="0">
                <a:effectLst/>
                <a:latin typeface="Arial" panose="020B0604020202020204" pitchFamily="34" charset="0"/>
                <a:ea typeface="Times New Roman" panose="02020603050405020304" pitchFamily="18" charset="0"/>
              </a:rPr>
              <a:t>I </a:t>
            </a:r>
            <a:r>
              <a:rPr lang="it-IT" sz="2400" b="1" dirty="0">
                <a:solidFill>
                  <a:srgbClr val="C00000"/>
                </a:solidFill>
                <a:effectLst/>
                <a:latin typeface="Arial" panose="020B0604020202020204" pitchFamily="34" charset="0"/>
                <a:ea typeface="Times New Roman" panose="02020603050405020304" pitchFamily="18" charset="0"/>
              </a:rPr>
              <a:t>sistemi genetici HLA e KIR </a:t>
            </a:r>
            <a:r>
              <a:rPr lang="it-IT" sz="2400" b="1" u="sng" dirty="0">
                <a:effectLst/>
                <a:latin typeface="Arial" panose="020B0604020202020204" pitchFamily="34" charset="0"/>
                <a:ea typeface="Times New Roman" panose="02020603050405020304" pitchFamily="18" charset="0"/>
              </a:rPr>
              <a:t>mediano il legame ancestrale e indissolubile tra immunità innata e immunità adattiva</a:t>
            </a:r>
            <a:r>
              <a:rPr lang="it-IT" sz="2400" b="1" dirty="0">
                <a:effectLst/>
                <a:latin typeface="Arial" panose="020B0604020202020204" pitchFamily="34" charset="0"/>
                <a:ea typeface="Times New Roman" panose="02020603050405020304" pitchFamily="18" charset="0"/>
              </a:rPr>
              <a:t>, e rappresentano </a:t>
            </a:r>
            <a:r>
              <a:rPr lang="it-IT" sz="2400" b="1" u="sng" dirty="0">
                <a:effectLst/>
                <a:latin typeface="Arial" panose="020B0604020202020204" pitchFamily="34" charset="0"/>
                <a:ea typeface="Times New Roman" panose="02020603050405020304" pitchFamily="18" charset="0"/>
              </a:rPr>
              <a:t>una parte fondamentale nella storia dell’evoluzione dell’io immunogenetico</a:t>
            </a:r>
            <a:r>
              <a:rPr lang="en-US" sz="2400" b="1" u="sng" dirty="0">
                <a:effectLst/>
                <a:latin typeface="Arial" panose="020B0604020202020204" pitchFamily="34" charset="0"/>
                <a:ea typeface="Times New Roman" panose="02020603050405020304" pitchFamily="18" charset="0"/>
              </a:rPr>
              <a:t>.</a:t>
            </a:r>
            <a:endParaRPr lang="it-IT" sz="2400" b="1" u="sng" dirty="0"/>
          </a:p>
        </p:txBody>
      </p:sp>
      <p:sp>
        <p:nvSpPr>
          <p:cNvPr id="2" name="Rettangolo 1">
            <a:extLst>
              <a:ext uri="{FF2B5EF4-FFF2-40B4-BE49-F238E27FC236}">
                <a16:creationId xmlns:a16="http://schemas.microsoft.com/office/drawing/2014/main" id="{712573CC-7C3F-4DE8-861D-5EEA0BAFBEFF}"/>
              </a:ext>
            </a:extLst>
          </p:cNvPr>
          <p:cNvSpPr/>
          <p:nvPr/>
        </p:nvSpPr>
        <p:spPr>
          <a:xfrm>
            <a:off x="54066" y="4321473"/>
            <a:ext cx="9089934" cy="707886"/>
          </a:xfrm>
          <a:prstGeom prst="rect">
            <a:avLst/>
          </a:prstGeom>
          <a:solidFill>
            <a:schemeClr val="accent3">
              <a:lumMod val="40000"/>
              <a:lumOff val="60000"/>
            </a:schemeClr>
          </a:solidFill>
          <a:ln w="38100">
            <a:solidFill>
              <a:schemeClr val="accent3">
                <a:lumMod val="50000"/>
              </a:schemeClr>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L’</a:t>
            </a:r>
            <a:r>
              <a:rPr lang="it-IT" sz="2000" i="1" dirty="0" err="1">
                <a:effectLst/>
                <a:latin typeface="Arial" panose="020B0604020202020204" pitchFamily="34" charset="0"/>
                <a:ea typeface="Times New Roman" panose="02020603050405020304" pitchFamily="18" charset="0"/>
              </a:rPr>
              <a:t>interplay</a:t>
            </a:r>
            <a:r>
              <a:rPr lang="it-IT" sz="2000" dirty="0">
                <a:effectLst/>
                <a:latin typeface="Arial" panose="020B0604020202020204" pitchFamily="34" charset="0"/>
                <a:ea typeface="Times New Roman" panose="02020603050405020304" pitchFamily="18" charset="0"/>
              </a:rPr>
              <a:t> fra </a:t>
            </a:r>
            <a:r>
              <a:rPr lang="it-IT" sz="2000" dirty="0" err="1">
                <a:effectLst/>
                <a:latin typeface="Arial" panose="020B0604020202020204" pitchFamily="34" charset="0"/>
                <a:ea typeface="Times New Roman" panose="02020603050405020304" pitchFamily="18" charset="0"/>
              </a:rPr>
              <a:t>KIRs</a:t>
            </a:r>
            <a:r>
              <a:rPr lang="it-IT" sz="2000" dirty="0">
                <a:effectLst/>
                <a:latin typeface="Arial" panose="020B0604020202020204" pitchFamily="34" charset="0"/>
                <a:ea typeface="Times New Roman" panose="02020603050405020304" pitchFamily="18" charset="0"/>
              </a:rPr>
              <a:t> e HLA-G </a:t>
            </a:r>
            <a:r>
              <a:rPr lang="it-IT" sz="2000" b="1" dirty="0">
                <a:solidFill>
                  <a:srgbClr val="C00000"/>
                </a:solidFill>
                <a:effectLst/>
                <a:latin typeface="Arial" panose="020B0604020202020204" pitchFamily="34" charset="0"/>
                <a:ea typeface="Times New Roman" panose="02020603050405020304" pitchFamily="18" charset="0"/>
              </a:rPr>
              <a:t>inibisce la funzione dei linfociti NK</a:t>
            </a:r>
            <a:r>
              <a:rPr lang="it-IT" sz="2000" dirty="0">
                <a:effectLst/>
                <a:latin typeface="Arial" panose="020B0604020202020204" pitchFamily="34" charset="0"/>
                <a:ea typeface="Times New Roman" panose="02020603050405020304" pitchFamily="18" charset="0"/>
              </a:rPr>
              <a:t>, cosa che implica una maggiore </a:t>
            </a:r>
            <a:r>
              <a:rPr lang="it-IT" sz="2000" b="1" dirty="0">
                <a:solidFill>
                  <a:srgbClr val="C00000"/>
                </a:solidFill>
                <a:effectLst/>
                <a:latin typeface="Arial" panose="020B0604020202020204" pitchFamily="34" charset="0"/>
                <a:ea typeface="Times New Roman" panose="02020603050405020304" pitchFamily="18" charset="0"/>
              </a:rPr>
              <a:t>tolleranza</a:t>
            </a:r>
            <a:r>
              <a:rPr lang="it-IT" sz="2000" dirty="0">
                <a:effectLst/>
                <a:latin typeface="Arial" panose="020B0604020202020204" pitchFamily="34" charset="0"/>
                <a:ea typeface="Times New Roman" panose="02020603050405020304" pitchFamily="18" charset="0"/>
              </a:rPr>
              <a:t> del feto da parte della madre (</a:t>
            </a:r>
            <a:r>
              <a:rPr lang="it-IT" sz="2000" dirty="0" err="1">
                <a:effectLst/>
                <a:latin typeface="Arial" panose="020B0604020202020204" pitchFamily="34" charset="0"/>
                <a:ea typeface="Times New Roman" panose="02020603050405020304" pitchFamily="18" charset="0"/>
              </a:rPr>
              <a:t>Parham</a:t>
            </a:r>
            <a:r>
              <a:rPr lang="it-IT" sz="2000" dirty="0">
                <a:effectLst/>
                <a:latin typeface="Arial" panose="020B0604020202020204" pitchFamily="34" charset="0"/>
                <a:ea typeface="Times New Roman" panose="02020603050405020304" pitchFamily="18" charset="0"/>
              </a:rPr>
              <a:t>, 2005).</a:t>
            </a:r>
            <a:endParaRPr lang="it-IT" sz="2000" dirty="0"/>
          </a:p>
        </p:txBody>
      </p:sp>
      <p:pic>
        <p:nvPicPr>
          <p:cNvPr id="6" name="Immagine 5">
            <a:extLst>
              <a:ext uri="{FF2B5EF4-FFF2-40B4-BE49-F238E27FC236}">
                <a16:creationId xmlns:a16="http://schemas.microsoft.com/office/drawing/2014/main" id="{6468589E-C422-4FD2-9CBD-8D89D66B50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82777" y="908720"/>
            <a:ext cx="3901703" cy="2194708"/>
          </a:xfrm>
          <a:prstGeom prst="rect">
            <a:avLst/>
          </a:prstGeom>
        </p:spPr>
      </p:pic>
    </p:spTree>
    <p:extLst>
      <p:ext uri="{BB962C8B-B14F-4D97-AF65-F5344CB8AC3E}">
        <p14:creationId xmlns:p14="http://schemas.microsoft.com/office/powerpoint/2010/main" val="4116259068"/>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461665"/>
          </a:xfrm>
          <a:prstGeom prst="rect">
            <a:avLst/>
          </a:prstGeom>
          <a:solidFill>
            <a:schemeClr val="accent2">
              <a:lumMod val="20000"/>
              <a:lumOff val="80000"/>
            </a:schemeClr>
          </a:solidFill>
          <a:ln w="38100">
            <a:solidFill>
              <a:srgbClr val="0070C0"/>
            </a:solidFill>
          </a:ln>
        </p:spPr>
        <p:txBody>
          <a:bodyPr wrap="square">
            <a:spAutoFit/>
          </a:bodyPr>
          <a:lstStyle/>
          <a:p>
            <a:pPr algn="ctr">
              <a:spcAft>
                <a:spcPts val="800"/>
              </a:spcAft>
            </a:pPr>
            <a:r>
              <a:rPr lang="it-IT" sz="2400" b="1" dirty="0">
                <a:solidFill>
                  <a:srgbClr val="C00000"/>
                </a:solidFill>
                <a:effectLst/>
                <a:latin typeface="Arial" panose="020B0604020202020204" pitchFamily="34" charset="0"/>
                <a:ea typeface="Arial" panose="020B0604020202020204" pitchFamily="34" charset="0"/>
              </a:rPr>
              <a:t>HLA e KIR: così diversamente simili</a:t>
            </a:r>
          </a:p>
        </p:txBody>
      </p:sp>
      <p:sp>
        <p:nvSpPr>
          <p:cNvPr id="5" name="Rettangolo 4">
            <a:extLst>
              <a:ext uri="{FF2B5EF4-FFF2-40B4-BE49-F238E27FC236}">
                <a16:creationId xmlns:a16="http://schemas.microsoft.com/office/drawing/2014/main" id="{321C016F-209D-48B9-BAC3-450C1FC8C3A6}"/>
              </a:ext>
            </a:extLst>
          </p:cNvPr>
          <p:cNvSpPr/>
          <p:nvPr/>
        </p:nvSpPr>
        <p:spPr>
          <a:xfrm>
            <a:off x="20320" y="620688"/>
            <a:ext cx="9123680" cy="1015663"/>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Ricerche sulle proprietà dei geni HLA-A, B, C di classe I hanno denotato </a:t>
            </a:r>
            <a:r>
              <a:rPr lang="it-IT" sz="2000" b="1" u="sng" dirty="0">
                <a:effectLst/>
                <a:latin typeface="Arial" panose="020B0604020202020204" pitchFamily="34" charset="0"/>
                <a:ea typeface="Times New Roman" panose="02020603050405020304" pitchFamily="18" charset="0"/>
              </a:rPr>
              <a:t>la potenzialità di sviluppare processi vitali di difesa durante l’ontogenesi e successivamente per il resto dell’intera vita </a:t>
            </a:r>
            <a:r>
              <a:rPr lang="it-IT" sz="2000" dirty="0">
                <a:effectLst/>
                <a:latin typeface="Arial" panose="020B0604020202020204" pitchFamily="34" charset="0"/>
                <a:ea typeface="Times New Roman" panose="02020603050405020304" pitchFamily="18" charset="0"/>
              </a:rPr>
              <a:t>(Klein </a:t>
            </a:r>
            <a:r>
              <a:rPr lang="it-IT" sz="2000" i="1" dirty="0">
                <a:effectLst/>
                <a:latin typeface="Arial" panose="020B0604020202020204" pitchFamily="34" charset="0"/>
                <a:ea typeface="Times New Roman" panose="02020603050405020304" pitchFamily="18" charset="0"/>
              </a:rPr>
              <a:t>et</a:t>
            </a:r>
            <a:r>
              <a:rPr lang="it-IT" sz="2000" dirty="0">
                <a:effectLst/>
                <a:latin typeface="Arial" panose="020B0604020202020204" pitchFamily="34" charset="0"/>
                <a:ea typeface="Times New Roman" panose="02020603050405020304" pitchFamily="18" charset="0"/>
              </a:rPr>
              <a:t> al., 2000). </a:t>
            </a:r>
            <a:endParaRPr lang="it-IT" sz="2000" dirty="0">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20320" y="1749326"/>
            <a:ext cx="3687584" cy="5016758"/>
          </a:xfrm>
          <a:prstGeom prst="rect">
            <a:avLst/>
          </a:prstGeom>
          <a:solidFill>
            <a:schemeClr val="bg1"/>
          </a:solidFill>
          <a:ln w="38100">
            <a:solidFill>
              <a:srgbClr val="0070C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Ma fu un’ulteriore scoperta negli anni Novanta che mantenne vivo l’interesse verso il polimorfismo HLA di classe I, quella cioè del </a:t>
            </a:r>
            <a:r>
              <a:rPr lang="it-IT" sz="2000" b="1" dirty="0">
                <a:solidFill>
                  <a:srgbClr val="C00000"/>
                </a:solidFill>
                <a:effectLst/>
                <a:latin typeface="Arial" panose="020B0604020202020204" pitchFamily="34" charset="0"/>
                <a:ea typeface="Times New Roman" panose="02020603050405020304" pitchFamily="18" charset="0"/>
              </a:rPr>
              <a:t>sistema genetico KIR </a:t>
            </a:r>
            <a:r>
              <a:rPr lang="it-IT" sz="2000" i="1" dirty="0">
                <a:effectLst/>
                <a:latin typeface="Arial" panose="020B0604020202020204" pitchFamily="34" charset="0"/>
                <a:ea typeface="Times New Roman" panose="02020603050405020304" pitchFamily="18" charset="0"/>
              </a:rPr>
              <a:t>(Killer-</a:t>
            </a:r>
            <a:r>
              <a:rPr lang="it-IT" sz="2000" i="1" dirty="0" err="1">
                <a:effectLst/>
                <a:latin typeface="Arial" panose="020B0604020202020204" pitchFamily="34" charset="0"/>
                <a:ea typeface="Times New Roman" panose="02020603050405020304" pitchFamily="18" charset="0"/>
              </a:rPr>
              <a:t>cell</a:t>
            </a:r>
            <a:r>
              <a:rPr lang="it-IT" sz="2000" i="1" dirty="0">
                <a:effectLst/>
                <a:latin typeface="Arial" panose="020B0604020202020204" pitchFamily="34" charset="0"/>
                <a:ea typeface="Times New Roman" panose="02020603050405020304" pitchFamily="18" charset="0"/>
              </a:rPr>
              <a:t> </a:t>
            </a:r>
            <a:r>
              <a:rPr lang="it-IT" sz="2000" i="1" dirty="0" err="1">
                <a:effectLst/>
                <a:latin typeface="Arial" panose="020B0604020202020204" pitchFamily="34" charset="0"/>
                <a:ea typeface="Times New Roman" panose="02020603050405020304" pitchFamily="18" charset="0"/>
              </a:rPr>
              <a:t>Immunoglobulin</a:t>
            </a:r>
            <a:r>
              <a:rPr lang="it-IT" sz="2000" i="1" dirty="0">
                <a:effectLst/>
                <a:latin typeface="Arial" panose="020B0604020202020204" pitchFamily="34" charset="0"/>
                <a:ea typeface="Times New Roman" panose="02020603050405020304" pitchFamily="18" charset="0"/>
              </a:rPr>
              <a:t>-like Receptor)</a:t>
            </a:r>
            <a:r>
              <a:rPr lang="it-IT" sz="2000" dirty="0">
                <a:effectLst/>
                <a:latin typeface="Arial" panose="020B0604020202020204" pitchFamily="34" charset="0"/>
                <a:ea typeface="Times New Roman" panose="02020603050405020304" pitchFamily="18" charset="0"/>
              </a:rPr>
              <a:t>, anch’esso notevolmente polimorfico, che </a:t>
            </a:r>
            <a:r>
              <a:rPr lang="it-IT" sz="2000" b="1" u="sng" dirty="0">
                <a:effectLst/>
                <a:latin typeface="Arial" panose="020B0604020202020204" pitchFamily="34" charset="0"/>
                <a:ea typeface="Times New Roman" panose="02020603050405020304" pitchFamily="18" charset="0"/>
              </a:rPr>
              <a:t>guida e monitora la vitalità delle cellule </a:t>
            </a:r>
            <a:r>
              <a:rPr lang="it-IT" sz="2000" b="1" i="1" u="sng" dirty="0" err="1">
                <a:effectLst/>
                <a:latin typeface="Arial" panose="020B0604020202020204" pitchFamily="34" charset="0"/>
                <a:ea typeface="Times New Roman" panose="02020603050405020304" pitchFamily="18" charset="0"/>
              </a:rPr>
              <a:t>natural</a:t>
            </a:r>
            <a:r>
              <a:rPr lang="it-IT" sz="2000" b="1" i="1" u="sng" dirty="0">
                <a:effectLst/>
                <a:latin typeface="Arial" panose="020B0604020202020204" pitchFamily="34" charset="0"/>
                <a:ea typeface="Times New Roman" panose="02020603050405020304" pitchFamily="18" charset="0"/>
              </a:rPr>
              <a:t> killer</a:t>
            </a:r>
            <a:r>
              <a:rPr lang="it-IT" sz="2000" dirty="0">
                <a:effectLst/>
                <a:latin typeface="Arial" panose="020B0604020202020204" pitchFamily="34" charset="0"/>
                <a:ea typeface="Times New Roman" panose="02020603050405020304" pitchFamily="18" charset="0"/>
              </a:rPr>
              <a:t>, e trasduce e regolamenta per i recettori di membrana che si interfacciano con le molecole HLA di classe I (</a:t>
            </a:r>
            <a:r>
              <a:rPr lang="it-IT" sz="2000" dirty="0" err="1">
                <a:effectLst/>
                <a:latin typeface="Arial" panose="020B0604020202020204" pitchFamily="34" charset="0"/>
                <a:ea typeface="Times New Roman" panose="02020603050405020304" pitchFamily="18" charset="0"/>
              </a:rPr>
              <a:t>Litwin</a:t>
            </a:r>
            <a:r>
              <a:rPr lang="it-IT" sz="2000" dirty="0">
                <a:effectLst/>
                <a:latin typeface="Arial" panose="020B0604020202020204" pitchFamily="34" charset="0"/>
                <a:ea typeface="Times New Roman" panose="02020603050405020304" pitchFamily="18" charset="0"/>
              </a:rPr>
              <a:t> </a:t>
            </a:r>
            <a:r>
              <a:rPr lang="it-IT" sz="2000" i="1" dirty="0">
                <a:effectLst/>
                <a:latin typeface="Arial" panose="020B0604020202020204" pitchFamily="34" charset="0"/>
                <a:ea typeface="Times New Roman" panose="02020603050405020304" pitchFamily="18" charset="0"/>
              </a:rPr>
              <a:t>et</a:t>
            </a:r>
            <a:r>
              <a:rPr lang="it-IT" sz="2000" dirty="0">
                <a:effectLst/>
                <a:latin typeface="Arial" panose="020B0604020202020204" pitchFamily="34" charset="0"/>
                <a:ea typeface="Times New Roman" panose="02020603050405020304" pitchFamily="18" charset="0"/>
              </a:rPr>
              <a:t> al., 1994).</a:t>
            </a:r>
            <a:endParaRPr lang="it-IT" sz="2000" dirty="0"/>
          </a:p>
        </p:txBody>
      </p:sp>
      <p:pic>
        <p:nvPicPr>
          <p:cNvPr id="4" name="Immagine 3">
            <a:extLst>
              <a:ext uri="{FF2B5EF4-FFF2-40B4-BE49-F238E27FC236}">
                <a16:creationId xmlns:a16="http://schemas.microsoft.com/office/drawing/2014/main" id="{502AB14F-5537-4835-94F2-4DCACB604C72}"/>
              </a:ext>
            </a:extLst>
          </p:cNvPr>
          <p:cNvPicPr>
            <a:picLocks noChangeAspect="1"/>
          </p:cNvPicPr>
          <p:nvPr/>
        </p:nvPicPr>
        <p:blipFill>
          <a:blip r:embed="rId2"/>
          <a:stretch>
            <a:fillRect/>
          </a:stretch>
        </p:blipFill>
        <p:spPr>
          <a:xfrm>
            <a:off x="3740694" y="1988840"/>
            <a:ext cx="5403306" cy="3586440"/>
          </a:xfrm>
          <a:prstGeom prst="rect">
            <a:avLst/>
          </a:prstGeom>
        </p:spPr>
      </p:pic>
      <p:sp>
        <p:nvSpPr>
          <p:cNvPr id="9" name="CasellaDiTesto 8">
            <a:extLst>
              <a:ext uri="{FF2B5EF4-FFF2-40B4-BE49-F238E27FC236}">
                <a16:creationId xmlns:a16="http://schemas.microsoft.com/office/drawing/2014/main" id="{D31E501B-A75C-420B-9F79-944C3600BE5F}"/>
              </a:ext>
            </a:extLst>
          </p:cNvPr>
          <p:cNvSpPr txBox="1"/>
          <p:nvPr/>
        </p:nvSpPr>
        <p:spPr>
          <a:xfrm>
            <a:off x="4139952" y="5733256"/>
            <a:ext cx="4839712" cy="646331"/>
          </a:xfrm>
          <a:prstGeom prst="rect">
            <a:avLst/>
          </a:prstGeom>
          <a:noFill/>
        </p:spPr>
        <p:txBody>
          <a:bodyPr wrap="square">
            <a:spAutoFit/>
          </a:bodyPr>
          <a:lstStyle/>
          <a:p>
            <a:r>
              <a:rPr lang="en-US" sz="1800" b="1" i="1" u="sng" dirty="0" err="1">
                <a:effectLst/>
                <a:latin typeface="Arial" panose="020B0604020202020204" pitchFamily="34" charset="0"/>
                <a:ea typeface="Times New Roman" panose="02020603050405020304" pitchFamily="18" charset="0"/>
              </a:rPr>
              <a:t>sono</a:t>
            </a:r>
            <a:r>
              <a:rPr lang="en-US" sz="1800" b="1" i="1" u="sng" dirty="0">
                <a:effectLst/>
                <a:latin typeface="Arial" panose="020B0604020202020204" pitchFamily="34" charset="0"/>
                <a:ea typeface="Times New Roman" panose="02020603050405020304" pitchFamily="18" charset="0"/>
              </a:rPr>
              <a:t> </a:t>
            </a:r>
            <a:r>
              <a:rPr lang="en-US" sz="1800" b="1" i="1" u="sng" dirty="0" err="1">
                <a:effectLst/>
                <a:latin typeface="Arial" panose="020B0604020202020204" pitchFamily="34" charset="0"/>
                <a:ea typeface="Times New Roman" panose="02020603050405020304" pitchFamily="18" charset="0"/>
              </a:rPr>
              <a:t>decisivi</a:t>
            </a:r>
            <a:r>
              <a:rPr lang="en-US" sz="1800" b="1" i="1" u="sng" dirty="0">
                <a:effectLst/>
                <a:latin typeface="Arial" panose="020B0604020202020204" pitchFamily="34" charset="0"/>
                <a:ea typeface="Times New Roman" panose="02020603050405020304" pitchFamily="18" charset="0"/>
              </a:rPr>
              <a:t> </a:t>
            </a:r>
            <a:r>
              <a:rPr lang="en-US" sz="1800" b="1" i="1" u="sng" dirty="0" err="1">
                <a:effectLst/>
                <a:latin typeface="Arial" panose="020B0604020202020204" pitchFamily="34" charset="0"/>
                <a:ea typeface="Times New Roman" panose="02020603050405020304" pitchFamily="18" charset="0"/>
              </a:rPr>
              <a:t>nella</a:t>
            </a:r>
            <a:r>
              <a:rPr lang="en-US" sz="1800" b="1" i="1" u="sng" dirty="0">
                <a:effectLst/>
                <a:latin typeface="Arial" panose="020B0604020202020204" pitchFamily="34" charset="0"/>
                <a:ea typeface="Times New Roman" panose="02020603050405020304" pitchFamily="18" charset="0"/>
              </a:rPr>
              <a:t> </a:t>
            </a:r>
            <a:r>
              <a:rPr lang="en-US" sz="1800" b="1" i="1" u="sng" dirty="0" err="1">
                <a:effectLst/>
                <a:latin typeface="Arial" panose="020B0604020202020204" pitchFamily="34" charset="0"/>
                <a:ea typeface="Times New Roman" panose="02020603050405020304" pitchFamily="18" charset="0"/>
              </a:rPr>
              <a:t>risposta</a:t>
            </a:r>
            <a:r>
              <a:rPr lang="en-US" sz="1800" b="1" i="1" u="sng" dirty="0">
                <a:effectLst/>
                <a:latin typeface="Arial" panose="020B0604020202020204" pitchFamily="34" charset="0"/>
                <a:ea typeface="Times New Roman" panose="02020603050405020304" pitchFamily="18" charset="0"/>
              </a:rPr>
              <a:t> </a:t>
            </a:r>
            <a:r>
              <a:rPr lang="en-US" sz="1800" b="1" i="1" u="sng" dirty="0" err="1">
                <a:effectLst/>
                <a:latin typeface="Arial" panose="020B0604020202020204" pitchFamily="34" charset="0"/>
                <a:ea typeface="Times New Roman" panose="02020603050405020304" pitchFamily="18" charset="0"/>
              </a:rPr>
              <a:t>immunologica</a:t>
            </a:r>
            <a:r>
              <a:rPr lang="en-US" sz="1800" b="1" i="1" u="sng" dirty="0">
                <a:effectLst/>
                <a:latin typeface="Arial" panose="020B0604020202020204" pitchFamily="34" charset="0"/>
                <a:ea typeface="Times New Roman" panose="02020603050405020304" pitchFamily="18" charset="0"/>
              </a:rPr>
              <a:t> </a:t>
            </a:r>
            <a:r>
              <a:rPr lang="en-US" sz="1800" b="1" i="1" u="sng" dirty="0" err="1">
                <a:effectLst/>
                <a:latin typeface="Arial" panose="020B0604020202020204" pitchFamily="34" charset="0"/>
                <a:ea typeface="Times New Roman" panose="02020603050405020304" pitchFamily="18" charset="0"/>
              </a:rPr>
              <a:t>innata</a:t>
            </a:r>
            <a:r>
              <a:rPr lang="en-US" sz="1800" b="1" i="1" u="sng" dirty="0">
                <a:effectLst/>
                <a:latin typeface="Arial" panose="020B0604020202020204" pitchFamily="34" charset="0"/>
                <a:ea typeface="Times New Roman" panose="02020603050405020304" pitchFamily="18" charset="0"/>
              </a:rPr>
              <a:t>, </a:t>
            </a:r>
            <a:r>
              <a:rPr lang="en-US" sz="1800" b="1" i="1" u="sng" dirty="0" err="1">
                <a:effectLst/>
                <a:latin typeface="Arial" panose="020B0604020202020204" pitchFamily="34" charset="0"/>
                <a:ea typeface="Times New Roman" panose="02020603050405020304" pitchFamily="18" charset="0"/>
              </a:rPr>
              <a:t>imprecisa</a:t>
            </a:r>
            <a:r>
              <a:rPr lang="en-US" sz="1800" b="1" i="1" u="sng" dirty="0">
                <a:effectLst/>
                <a:latin typeface="Arial" panose="020B0604020202020204" pitchFamily="34" charset="0"/>
                <a:ea typeface="Times New Roman" panose="02020603050405020304" pitchFamily="18" charset="0"/>
              </a:rPr>
              <a:t> </a:t>
            </a:r>
            <a:r>
              <a:rPr lang="en-US" sz="1800" b="1" i="1" u="sng" dirty="0" err="1">
                <a:effectLst/>
                <a:latin typeface="Arial" panose="020B0604020202020204" pitchFamily="34" charset="0"/>
                <a:ea typeface="Times New Roman" panose="02020603050405020304" pitchFamily="18" charset="0"/>
              </a:rPr>
              <a:t>sebbene</a:t>
            </a:r>
            <a:r>
              <a:rPr lang="en-US" sz="1800" b="1" i="1" u="sng" dirty="0">
                <a:effectLst/>
                <a:latin typeface="Arial" panose="020B0604020202020204" pitchFamily="34" charset="0"/>
                <a:ea typeface="Times New Roman" panose="02020603050405020304" pitchFamily="18" charset="0"/>
              </a:rPr>
              <a:t> molto </a:t>
            </a:r>
            <a:r>
              <a:rPr lang="en-US" sz="1800" b="1" i="1" u="sng" dirty="0" err="1">
                <a:effectLst/>
                <a:latin typeface="Arial" panose="020B0604020202020204" pitchFamily="34" charset="0"/>
                <a:ea typeface="Times New Roman" panose="02020603050405020304" pitchFamily="18" charset="0"/>
              </a:rPr>
              <a:t>rapida</a:t>
            </a:r>
            <a:r>
              <a:rPr lang="en-US" sz="1800" b="1" i="1" u="sng" dirty="0">
                <a:effectLst/>
                <a:latin typeface="Arial" panose="020B0604020202020204" pitchFamily="34" charset="0"/>
                <a:ea typeface="Times New Roman" panose="02020603050405020304" pitchFamily="18" charset="0"/>
              </a:rPr>
              <a:t>. </a:t>
            </a:r>
            <a:endParaRPr lang="it-IT" b="1" i="1" u="sng" dirty="0"/>
          </a:p>
        </p:txBody>
      </p:sp>
    </p:spTree>
    <p:extLst>
      <p:ext uri="{BB962C8B-B14F-4D97-AF65-F5344CB8AC3E}">
        <p14:creationId xmlns:p14="http://schemas.microsoft.com/office/powerpoint/2010/main" val="416545282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015663"/>
          </a:xfrm>
          <a:prstGeom prst="rect">
            <a:avLst/>
          </a:prstGeom>
          <a:solidFill>
            <a:schemeClr val="accent2">
              <a:lumMod val="20000"/>
              <a:lumOff val="80000"/>
            </a:schemeClr>
          </a:solidFill>
          <a:ln w="38100">
            <a:solidFill>
              <a:srgbClr val="0070C0"/>
            </a:solidFill>
          </a:ln>
        </p:spPr>
        <p:txBody>
          <a:bodyPr wrap="square">
            <a:spAutoFit/>
          </a:bodyPr>
          <a:lstStyle/>
          <a:p>
            <a:pPr algn="just">
              <a:spcAft>
                <a:spcPts val="1200"/>
              </a:spcAft>
            </a:pPr>
            <a:r>
              <a:rPr lang="it-IT" sz="2000" dirty="0">
                <a:effectLst/>
                <a:latin typeface="Arial" panose="020B0604020202020204" pitchFamily="34" charset="0"/>
                <a:ea typeface="Times New Roman" panose="02020603050405020304" pitchFamily="18" charset="0"/>
              </a:rPr>
              <a:t>Del cluster genico KIR </a:t>
            </a:r>
            <a:r>
              <a:rPr lang="it-IT" sz="2000" b="1" dirty="0">
                <a:effectLst/>
                <a:latin typeface="Arial" panose="020B0604020202020204" pitchFamily="34" charset="0"/>
                <a:ea typeface="Times New Roman" panose="02020603050405020304" pitchFamily="18" charset="0"/>
              </a:rPr>
              <a:t>tutti noi siamo corredati di geni KIR inibitori</a:t>
            </a:r>
            <a:r>
              <a:rPr lang="it-IT" sz="2000" dirty="0">
                <a:effectLst/>
                <a:latin typeface="Arial" panose="020B0604020202020204" pitchFamily="34" charset="0"/>
                <a:ea typeface="Times New Roman" panose="02020603050405020304" pitchFamily="18" charset="0"/>
              </a:rPr>
              <a:t>, a dimostrazione della </a:t>
            </a:r>
            <a:r>
              <a:rPr lang="it-IT" sz="2000" b="1" u="sng" dirty="0">
                <a:effectLst/>
                <a:latin typeface="Arial" panose="020B0604020202020204" pitchFamily="34" charset="0"/>
                <a:ea typeface="Times New Roman" panose="02020603050405020304" pitchFamily="18" charset="0"/>
              </a:rPr>
              <a:t>loro </a:t>
            </a:r>
            <a:r>
              <a:rPr lang="it-IT" sz="2000" b="1" u="sng" dirty="0" err="1">
                <a:effectLst/>
                <a:latin typeface="Arial" panose="020B0604020202020204" pitchFamily="34" charset="0"/>
                <a:ea typeface="Times New Roman" panose="02020603050405020304" pitchFamily="18" charset="0"/>
              </a:rPr>
              <a:t>imprenscindibilità</a:t>
            </a:r>
            <a:r>
              <a:rPr lang="it-IT" sz="2000" b="1" u="sng" dirty="0">
                <a:effectLst/>
                <a:latin typeface="Arial" panose="020B0604020202020204" pitchFamily="34" charset="0"/>
                <a:ea typeface="Times New Roman" panose="02020603050405020304" pitchFamily="18" charset="0"/>
              </a:rPr>
              <a:t> per la vita</a:t>
            </a:r>
            <a:r>
              <a:rPr lang="it-IT" sz="2000" dirty="0">
                <a:effectLst/>
                <a:latin typeface="Arial" panose="020B0604020202020204" pitchFamily="34" charset="0"/>
                <a:ea typeface="Times New Roman" panose="02020603050405020304" pitchFamily="18" charset="0"/>
              </a:rPr>
              <a:t>, mentre non tutti siamo corredati di geni attivatori. </a:t>
            </a:r>
            <a:endParaRPr lang="it-IT" sz="20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20320" y="1197174"/>
            <a:ext cx="9123680" cy="1938992"/>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dirty="0">
                <a:effectLst/>
                <a:latin typeface="Arial" panose="020B0604020202020204" pitchFamily="34" charset="0"/>
                <a:ea typeface="Times New Roman" panose="02020603050405020304" pitchFamily="18" charset="0"/>
              </a:rPr>
              <a:t>Quando il recettore KIR inibitore si lega alla sequenza </a:t>
            </a:r>
            <a:r>
              <a:rPr lang="it-IT" sz="2000" dirty="0" err="1">
                <a:effectLst/>
                <a:latin typeface="Arial" panose="020B0604020202020204" pitchFamily="34" charset="0"/>
                <a:ea typeface="Times New Roman" panose="02020603050405020304" pitchFamily="18" charset="0"/>
              </a:rPr>
              <a:t>aminoacidica</a:t>
            </a:r>
            <a:r>
              <a:rPr lang="it-IT" sz="2000" dirty="0">
                <a:effectLst/>
                <a:latin typeface="Arial" panose="020B0604020202020204" pitchFamily="34" charset="0"/>
                <a:ea typeface="Times New Roman" panose="02020603050405020304" pitchFamily="18" charset="0"/>
              </a:rPr>
              <a:t> HLA di classe I idonea, </a:t>
            </a:r>
            <a:r>
              <a:rPr lang="it-IT" sz="2000" b="1" dirty="0">
                <a:effectLst/>
                <a:latin typeface="Arial" panose="020B0604020202020204" pitchFamily="34" charset="0"/>
                <a:ea typeface="Times New Roman" panose="02020603050405020304" pitchFamily="18" charset="0"/>
              </a:rPr>
              <a:t>la cellula NK acquisisce il segnale di riconoscimento del self e l’ingiunzione di non uccidere</a:t>
            </a:r>
            <a:r>
              <a:rPr lang="it-IT" sz="2000" dirty="0">
                <a:effectLst/>
                <a:latin typeface="Arial" panose="020B0604020202020204" pitchFamily="34" charset="0"/>
                <a:ea typeface="Times New Roman" panose="02020603050405020304" pitchFamily="18" charset="0"/>
              </a:rPr>
              <a:t>. Al contrario, quando sulle NK sono espressi KIR attivatori, in presenza del giusto ligando HLA di classe I e di un segnale </a:t>
            </a:r>
            <a:r>
              <a:rPr lang="it-IT" sz="2000" dirty="0" err="1">
                <a:effectLst/>
                <a:latin typeface="Arial" panose="020B0604020202020204" pitchFamily="34" charset="0"/>
                <a:ea typeface="Times New Roman" panose="02020603050405020304" pitchFamily="18" charset="0"/>
              </a:rPr>
              <a:t>attivatorio</a:t>
            </a:r>
            <a:r>
              <a:rPr lang="it-IT" sz="2000" dirty="0">
                <a:effectLst/>
                <a:latin typeface="Arial" panose="020B0604020202020204" pitchFamily="34" charset="0"/>
                <a:ea typeface="Times New Roman" panose="02020603050405020304" pitchFamily="18" charset="0"/>
              </a:rPr>
              <a:t> di stress, infezione o trasformazione tumorale, </a:t>
            </a:r>
            <a:r>
              <a:rPr lang="it-IT" sz="2000" b="1" dirty="0">
                <a:effectLst/>
                <a:latin typeface="Arial" panose="020B0604020202020204" pitchFamily="34" charset="0"/>
                <a:ea typeface="Times New Roman" panose="02020603050405020304" pitchFamily="18" charset="0"/>
              </a:rPr>
              <a:t>la cellula </a:t>
            </a:r>
            <a:r>
              <a:rPr lang="it-IT" sz="2000" b="1" dirty="0" err="1">
                <a:effectLst/>
                <a:latin typeface="Arial" panose="020B0604020202020204" pitchFamily="34" charset="0"/>
                <a:ea typeface="Times New Roman" panose="02020603050405020304" pitchFamily="18" charset="0"/>
              </a:rPr>
              <a:t>natural</a:t>
            </a:r>
            <a:r>
              <a:rPr lang="it-IT" sz="2000" b="1" dirty="0">
                <a:effectLst/>
                <a:latin typeface="Arial" panose="020B0604020202020204" pitchFamily="34" charset="0"/>
                <a:ea typeface="Times New Roman" panose="02020603050405020304" pitchFamily="18" charset="0"/>
              </a:rPr>
              <a:t> killer ha la possibilità di distruggere la cellula target.</a:t>
            </a:r>
            <a:endParaRPr lang="it-IT" sz="2000" b="1" dirty="0"/>
          </a:p>
        </p:txBody>
      </p:sp>
      <p:sp>
        <p:nvSpPr>
          <p:cNvPr id="11" name="Rettangolo 10">
            <a:extLst>
              <a:ext uri="{FF2B5EF4-FFF2-40B4-BE49-F238E27FC236}">
                <a16:creationId xmlns:a16="http://schemas.microsoft.com/office/drawing/2014/main" id="{79626682-FBA7-4A4B-8560-7938AE443B39}"/>
              </a:ext>
            </a:extLst>
          </p:cNvPr>
          <p:cNvSpPr/>
          <p:nvPr/>
        </p:nvSpPr>
        <p:spPr>
          <a:xfrm>
            <a:off x="35496" y="3271629"/>
            <a:ext cx="9123680" cy="1323439"/>
          </a:xfrm>
          <a:prstGeom prst="rect">
            <a:avLst/>
          </a:prstGeom>
          <a:solidFill>
            <a:schemeClr val="accent4">
              <a:lumMod val="20000"/>
              <a:lumOff val="80000"/>
            </a:schemeClr>
          </a:solidFill>
          <a:ln w="38100">
            <a:solidFill>
              <a:srgbClr val="0070C0"/>
            </a:solidFill>
          </a:ln>
        </p:spPr>
        <p:txBody>
          <a:bodyPr wrap="square">
            <a:spAutoFit/>
          </a:bodyPr>
          <a:lstStyle/>
          <a:p>
            <a:pPr algn="just">
              <a:spcAft>
                <a:spcPts val="1200"/>
              </a:spcAft>
            </a:pPr>
            <a:r>
              <a:rPr lang="it-IT" sz="2000" dirty="0">
                <a:effectLst/>
                <a:latin typeface="Arial" panose="020B0604020202020204" pitchFamily="34" charset="0"/>
                <a:ea typeface="Times New Roman" panose="02020603050405020304" pitchFamily="18" charset="0"/>
              </a:rPr>
              <a:t>Ecco come per esempio </a:t>
            </a:r>
            <a:r>
              <a:rPr lang="it-IT" sz="2000" b="1" u="sng" dirty="0">
                <a:effectLst/>
                <a:latin typeface="Arial" panose="020B0604020202020204" pitchFamily="34" charset="0"/>
                <a:ea typeface="Times New Roman" panose="02020603050405020304" pitchFamily="18" charset="0"/>
              </a:rPr>
              <a:t>il rapporto tra KIR e HLA-C </a:t>
            </a:r>
            <a:r>
              <a:rPr lang="it-IT" sz="2000" dirty="0">
                <a:effectLst/>
                <a:latin typeface="Arial" panose="020B0604020202020204" pitchFamily="34" charset="0"/>
                <a:ea typeface="Times New Roman" panose="02020603050405020304" pitchFamily="18" charset="0"/>
              </a:rPr>
              <a:t>risulta essere decisivo sia nelle malattie </a:t>
            </a:r>
            <a:r>
              <a:rPr lang="it-IT" sz="2000" dirty="0" err="1">
                <a:effectLst/>
                <a:latin typeface="Arial" panose="020B0604020202020204" pitchFamily="34" charset="0"/>
                <a:ea typeface="Times New Roman" panose="02020603050405020304" pitchFamily="18" charset="0"/>
              </a:rPr>
              <a:t>immuno</a:t>
            </a:r>
            <a:r>
              <a:rPr lang="it-IT" sz="2000" dirty="0">
                <a:effectLst/>
                <a:latin typeface="Arial" panose="020B0604020202020204" pitchFamily="34" charset="0"/>
                <a:ea typeface="Times New Roman" panose="02020603050405020304" pitchFamily="18" charset="0"/>
              </a:rPr>
              <a:t>-mediate, sia nei trapianti, sia durante la gravidanza, tenendo conto di come HLA-C rappresenti </a:t>
            </a:r>
            <a:r>
              <a:rPr lang="it-IT" sz="2000" i="1" u="sng" dirty="0">
                <a:effectLst/>
                <a:latin typeface="Arial" panose="020B0604020202020204" pitchFamily="34" charset="0"/>
                <a:ea typeface="Times New Roman" panose="02020603050405020304" pitchFamily="18" charset="0"/>
              </a:rPr>
              <a:t>la sola molecola di classe I che compare già allo stadio di </a:t>
            </a:r>
            <a:r>
              <a:rPr lang="it-IT" sz="2000" i="1" u="sng" dirty="0" err="1">
                <a:effectLst/>
                <a:latin typeface="Arial" panose="020B0604020202020204" pitchFamily="34" charset="0"/>
                <a:ea typeface="Times New Roman" panose="02020603050405020304" pitchFamily="18" charset="0"/>
              </a:rPr>
              <a:t>sinciziotrofoblasto</a:t>
            </a:r>
            <a:r>
              <a:rPr lang="it-IT" sz="2000" i="1" u="sng" dirty="0">
                <a:effectLst/>
                <a:latin typeface="Arial" panose="020B0604020202020204" pitchFamily="34" charset="0"/>
                <a:ea typeface="Times New Roman" panose="02020603050405020304" pitchFamily="18" charset="0"/>
              </a:rPr>
              <a:t> nell’embrione.</a:t>
            </a:r>
            <a:endParaRPr lang="it-IT" sz="2000" i="1" u="sng" dirty="0">
              <a:effectLst/>
              <a:latin typeface="Times New Roman" panose="02020603050405020304" pitchFamily="18" charset="0"/>
              <a:ea typeface="Times New Roman" panose="02020603050405020304" pitchFamily="18" charset="0"/>
            </a:endParaRPr>
          </a:p>
        </p:txBody>
      </p:sp>
      <p:sp>
        <p:nvSpPr>
          <p:cNvPr id="2" name="Rettangolo 1">
            <a:extLst>
              <a:ext uri="{FF2B5EF4-FFF2-40B4-BE49-F238E27FC236}">
                <a16:creationId xmlns:a16="http://schemas.microsoft.com/office/drawing/2014/main" id="{53E689FB-5D85-48D8-9457-13BCC1FB27F9}"/>
              </a:ext>
            </a:extLst>
          </p:cNvPr>
          <p:cNvSpPr/>
          <p:nvPr/>
        </p:nvSpPr>
        <p:spPr>
          <a:xfrm>
            <a:off x="38448" y="4730531"/>
            <a:ext cx="9123680" cy="2031325"/>
          </a:xfrm>
          <a:prstGeom prst="rect">
            <a:avLst/>
          </a:prstGeom>
          <a:solidFill>
            <a:srgbClr val="FFFF00"/>
          </a:solidFill>
          <a:ln w="38100">
            <a:solidFill>
              <a:srgbClr val="0070C0"/>
            </a:solidFill>
          </a:ln>
        </p:spPr>
        <p:txBody>
          <a:bodyPr wrap="square">
            <a:spAutoFit/>
          </a:bodyPr>
          <a:lstStyle/>
          <a:p>
            <a:pPr algn="just">
              <a:spcAft>
                <a:spcPts val="1000"/>
              </a:spcAft>
            </a:pPr>
            <a:r>
              <a:rPr lang="it-IT" sz="1800" dirty="0">
                <a:effectLst/>
                <a:latin typeface="Arial" panose="020B0604020202020204" pitchFamily="34" charset="0"/>
                <a:ea typeface="Times New Roman" panose="02020603050405020304" pitchFamily="18" charset="0"/>
              </a:rPr>
              <a:t>Questi due sistemi genetici, KIR e HLA, </a:t>
            </a:r>
            <a:r>
              <a:rPr lang="it-IT" sz="1800" u="sng" dirty="0">
                <a:effectLst/>
                <a:latin typeface="Arial" panose="020B0604020202020204" pitchFamily="34" charset="0"/>
                <a:ea typeface="Times New Roman" panose="02020603050405020304" pitchFamily="18" charset="0"/>
              </a:rPr>
              <a:t>simili nell’organizzazione, così nel polimorfismo e nella mansione dei loro prodotti proteici</a:t>
            </a:r>
            <a:r>
              <a:rPr lang="it-IT" sz="1800" dirty="0">
                <a:effectLst/>
                <a:latin typeface="Arial" panose="020B0604020202020204" pitchFamily="34" charset="0"/>
                <a:ea typeface="Times New Roman" panose="02020603050405020304" pitchFamily="18" charset="0"/>
              </a:rPr>
              <a:t>, hanno </a:t>
            </a:r>
            <a:r>
              <a:rPr lang="it-IT" sz="1800" b="1" dirty="0">
                <a:effectLst/>
                <a:latin typeface="Arial" panose="020B0604020202020204" pitchFamily="34" charset="0"/>
                <a:ea typeface="Times New Roman" panose="02020603050405020304" pitchFamily="18" charset="0"/>
              </a:rPr>
              <a:t>un’attività sinergica </a:t>
            </a:r>
            <a:r>
              <a:rPr lang="it-IT" sz="1800" dirty="0">
                <a:effectLst/>
                <a:latin typeface="Arial" panose="020B0604020202020204" pitchFamily="34" charset="0"/>
                <a:ea typeface="Times New Roman" panose="02020603050405020304" pitchFamily="18" charset="0"/>
              </a:rPr>
              <a:t>sin dalle fasi iniziali dell’ontogenesi, e </a:t>
            </a:r>
            <a:r>
              <a:rPr lang="it-IT" sz="1800" b="1" dirty="0">
                <a:effectLst/>
                <a:latin typeface="Arial" panose="020B0604020202020204" pitchFamily="34" charset="0"/>
                <a:ea typeface="Times New Roman" panose="02020603050405020304" pitchFamily="18" charset="0"/>
              </a:rPr>
              <a:t>il loro </a:t>
            </a:r>
            <a:r>
              <a:rPr lang="it-IT" sz="1800" b="1" i="1" dirty="0" err="1">
                <a:effectLst/>
                <a:latin typeface="Arial" panose="020B0604020202020204" pitchFamily="34" charset="0"/>
                <a:ea typeface="Times New Roman" panose="02020603050405020304" pitchFamily="18" charset="0"/>
              </a:rPr>
              <a:t>interplay</a:t>
            </a:r>
            <a:r>
              <a:rPr lang="it-IT" sz="1800" b="1" dirty="0">
                <a:effectLst/>
                <a:latin typeface="Arial" panose="020B0604020202020204" pitchFamily="34" charset="0"/>
                <a:ea typeface="Times New Roman" panose="02020603050405020304" pitchFamily="18" charset="0"/>
              </a:rPr>
              <a:t> </a:t>
            </a:r>
            <a:r>
              <a:rPr lang="it-IT" sz="1800" b="1" u="sng" dirty="0">
                <a:effectLst/>
                <a:latin typeface="Arial" panose="020B0604020202020204" pitchFamily="34" charset="0"/>
                <a:ea typeface="Times New Roman" panose="02020603050405020304" pitchFamily="18" charset="0"/>
              </a:rPr>
              <a:t>potenzia le risposte immunitarie antinfettive, monitora la crescita neoplastica, permette che il trapianto non venga rigettato,</a:t>
            </a:r>
            <a:r>
              <a:rPr lang="it-IT" sz="1800" b="1" dirty="0">
                <a:effectLst/>
                <a:latin typeface="Arial" panose="020B0604020202020204" pitchFamily="34" charset="0"/>
                <a:ea typeface="Times New Roman" panose="02020603050405020304" pitchFamily="18" charset="0"/>
              </a:rPr>
              <a:t> e inoltre </a:t>
            </a:r>
            <a:r>
              <a:rPr lang="it-IT" sz="1800" b="1" u="sng" dirty="0">
                <a:effectLst/>
                <a:latin typeface="Arial" panose="020B0604020202020204" pitchFamily="34" charset="0"/>
                <a:ea typeface="Times New Roman" panose="02020603050405020304" pitchFamily="18" charset="0"/>
              </a:rPr>
              <a:t>sostiene una sorta di meccanismo contro l’estinzione grazie alla ridondanza sinergica tra i due </a:t>
            </a:r>
            <a:r>
              <a:rPr lang="it-IT" sz="1800" b="1" i="1" u="sng" dirty="0">
                <a:effectLst/>
                <a:latin typeface="Arial" panose="020B0604020202020204" pitchFamily="34" charset="0"/>
                <a:ea typeface="Times New Roman" panose="02020603050405020304" pitchFamily="18" charset="0"/>
              </a:rPr>
              <a:t>cluster</a:t>
            </a:r>
            <a:r>
              <a:rPr lang="it-IT" sz="1800" b="1" u="sng" dirty="0">
                <a:effectLst/>
                <a:latin typeface="Arial" panose="020B0604020202020204" pitchFamily="34" charset="0"/>
                <a:ea typeface="Times New Roman" panose="02020603050405020304" pitchFamily="18" charset="0"/>
              </a:rPr>
              <a:t> genici e alla capacità di mantenere una </a:t>
            </a:r>
            <a:r>
              <a:rPr lang="it-IT" sz="1800" b="1" u="sng" dirty="0" err="1">
                <a:effectLst/>
                <a:latin typeface="Arial" panose="020B0604020202020204" pitchFamily="34" charset="0"/>
                <a:ea typeface="Times New Roman" panose="02020603050405020304" pitchFamily="18" charset="0"/>
              </a:rPr>
              <a:t>biovariabilità</a:t>
            </a:r>
            <a:r>
              <a:rPr lang="it-IT" sz="1800" b="1" u="sng" dirty="0">
                <a:effectLst/>
                <a:latin typeface="Arial" panose="020B0604020202020204" pitchFamily="34" charset="0"/>
                <a:ea typeface="Times New Roman" panose="02020603050405020304" pitchFamily="18" charset="0"/>
              </a:rPr>
              <a:t> tra i popol</a:t>
            </a:r>
            <a:r>
              <a:rPr lang="it-IT" sz="1800" b="1" dirty="0">
                <a:effectLst/>
                <a:latin typeface="Arial" panose="020B0604020202020204" pitchFamily="34" charset="0"/>
                <a:ea typeface="Times New Roman" panose="02020603050405020304" pitchFamily="18" charset="0"/>
              </a:rPr>
              <a:t>i</a:t>
            </a:r>
            <a:r>
              <a:rPr lang="it-IT" sz="1800" dirty="0">
                <a:effectLst/>
                <a:latin typeface="Arial" panose="020B0604020202020204" pitchFamily="34" charset="0"/>
                <a:ea typeface="Times New Roman" panose="02020603050405020304" pitchFamily="18" charset="0"/>
              </a:rPr>
              <a:t> (Marcenaro </a:t>
            </a:r>
            <a:r>
              <a:rPr lang="it-IT" sz="1800" i="1" dirty="0">
                <a:effectLst/>
                <a:latin typeface="Arial" panose="020B0604020202020204" pitchFamily="34" charset="0"/>
                <a:ea typeface="Times New Roman" panose="02020603050405020304" pitchFamily="18" charset="0"/>
              </a:rPr>
              <a:t>et</a:t>
            </a:r>
            <a:r>
              <a:rPr lang="it-IT" sz="1800" dirty="0">
                <a:effectLst/>
                <a:latin typeface="Arial" panose="020B0604020202020204" pitchFamily="34" charset="0"/>
                <a:ea typeface="Times New Roman" panose="02020603050405020304" pitchFamily="18" charset="0"/>
              </a:rPr>
              <a:t> al., 2011)</a:t>
            </a:r>
            <a:endParaRPr lang="it-IT" sz="18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1303362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9EC6249-EB9D-4303-854C-2E62BEA4F631}"/>
              </a:ext>
            </a:extLst>
          </p:cNvPr>
          <p:cNvSpPr>
            <a:spLocks noGrp="1"/>
          </p:cNvSpPr>
          <p:nvPr>
            <p:ph type="title"/>
          </p:nvPr>
        </p:nvSpPr>
        <p:spPr/>
        <p:txBody>
          <a:bodyPr/>
          <a:lstStyle/>
          <a:p>
            <a:endParaRPr lang="it-IT"/>
          </a:p>
        </p:txBody>
      </p:sp>
      <p:pic>
        <p:nvPicPr>
          <p:cNvPr id="4" name="Immagine 3">
            <a:extLst>
              <a:ext uri="{FF2B5EF4-FFF2-40B4-BE49-F238E27FC236}">
                <a16:creationId xmlns:a16="http://schemas.microsoft.com/office/drawing/2014/main" id="{DBD4884C-D718-425F-8808-808212CF540C}"/>
              </a:ext>
            </a:extLst>
          </p:cNvPr>
          <p:cNvPicPr>
            <a:picLocks noChangeAspect="1"/>
          </p:cNvPicPr>
          <p:nvPr/>
        </p:nvPicPr>
        <p:blipFill>
          <a:blip r:embed="rId2"/>
          <a:stretch>
            <a:fillRect/>
          </a:stretch>
        </p:blipFill>
        <p:spPr>
          <a:xfrm>
            <a:off x="194094" y="0"/>
            <a:ext cx="8755811" cy="6858000"/>
          </a:xfrm>
          <a:prstGeom prst="rect">
            <a:avLst/>
          </a:prstGeom>
        </p:spPr>
      </p:pic>
    </p:spTree>
    <p:extLst>
      <p:ext uri="{BB962C8B-B14F-4D97-AF65-F5344CB8AC3E}">
        <p14:creationId xmlns:p14="http://schemas.microsoft.com/office/powerpoint/2010/main" val="15434131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image48">
            <a:extLst>
              <a:ext uri="{FF2B5EF4-FFF2-40B4-BE49-F238E27FC236}">
                <a16:creationId xmlns:a16="http://schemas.microsoft.com/office/drawing/2014/main" id="{DD3D17AB-3D6B-4937-8369-D1F0171D5F6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698" y="409427"/>
            <a:ext cx="9118302" cy="6448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CasellaDiTesto 3">
            <a:extLst>
              <a:ext uri="{FF2B5EF4-FFF2-40B4-BE49-F238E27FC236}">
                <a16:creationId xmlns:a16="http://schemas.microsoft.com/office/drawing/2014/main" id="{5FFCF8F4-7628-494A-8C40-35045139F5FF}"/>
              </a:ext>
            </a:extLst>
          </p:cNvPr>
          <p:cNvSpPr txBox="1"/>
          <p:nvPr/>
        </p:nvSpPr>
        <p:spPr>
          <a:xfrm>
            <a:off x="0" y="-10800"/>
            <a:ext cx="9144000" cy="830997"/>
          </a:xfrm>
          <a:prstGeom prst="rect">
            <a:avLst/>
          </a:prstGeom>
          <a:noFill/>
        </p:spPr>
        <p:txBody>
          <a:bodyPr wrap="square">
            <a:spAutoFit/>
          </a:bodyPr>
          <a:lstStyle/>
          <a:p>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Si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tratta</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cellule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identificate</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negli</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anni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Settanta</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e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messe</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sotto la luce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dei</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riflettori</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sia</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per la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loro</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im­portanza</a:t>
            </a:r>
            <a:r>
              <a:rPr lang="en-US" sz="16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strategica</a:t>
            </a:r>
            <a:r>
              <a:rPr lang="en-US" sz="16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nella</a:t>
            </a:r>
            <a:r>
              <a:rPr lang="en-US" sz="16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difesa</a:t>
            </a:r>
            <a:r>
              <a:rPr lang="en-US" sz="16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verso le </a:t>
            </a:r>
            <a:r>
              <a:rPr lang="en-US" sz="16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infezioni</a:t>
            </a:r>
            <a:r>
              <a:rPr lang="en-US" sz="16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virali</a:t>
            </a:r>
            <a:r>
              <a:rPr lang="en-US" sz="16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e </a:t>
            </a:r>
            <a:r>
              <a:rPr lang="en-US" sz="16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a:t>
            </a:r>
            <a:r>
              <a:rPr lang="en-US" sz="16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tumori</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sia</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per le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loro</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particolari</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carat­teristiche</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distanza</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quattro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decenni</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ricerche</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non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smettono</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16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meravigliarci</a:t>
            </a:r>
            <a:r>
              <a:rPr lang="en-US"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endParaRPr lang="it-IT" sz="1600" dirty="0"/>
          </a:p>
        </p:txBody>
      </p:sp>
    </p:spTree>
    <p:extLst>
      <p:ext uri="{BB962C8B-B14F-4D97-AF65-F5344CB8AC3E}">
        <p14:creationId xmlns:p14="http://schemas.microsoft.com/office/powerpoint/2010/main" val="104440413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0" y="17141"/>
            <a:ext cx="9123680" cy="2677656"/>
          </a:xfrm>
          <a:prstGeom prst="rect">
            <a:avLst/>
          </a:prstGeom>
          <a:solidFill>
            <a:schemeClr val="accent2">
              <a:lumMod val="20000"/>
              <a:lumOff val="80000"/>
            </a:schemeClr>
          </a:solidFill>
          <a:ln w="38100">
            <a:solidFill>
              <a:srgbClr val="0070C0"/>
            </a:solidFill>
          </a:ln>
        </p:spPr>
        <p:txBody>
          <a:bodyPr wrap="square">
            <a:spAutoFit/>
          </a:bodyPr>
          <a:lstStyle/>
          <a:p>
            <a:pPr algn="just"/>
            <a:r>
              <a:rPr lang="it-IT" sz="2400" dirty="0">
                <a:effectLst/>
                <a:latin typeface="Arial" panose="020B0604020202020204" pitchFamily="34" charset="0"/>
                <a:ea typeface="Times New Roman" panose="02020603050405020304" pitchFamily="18" charset="0"/>
              </a:rPr>
              <a:t>L'altro sistema principale di difesa e distruzione viene compiuto dalle NK </a:t>
            </a:r>
            <a:r>
              <a:rPr lang="it-IT" sz="2400" b="1" dirty="0">
                <a:effectLst/>
                <a:latin typeface="Arial" panose="020B0604020202020204" pitchFamily="34" charset="0"/>
                <a:ea typeface="Times New Roman" panose="02020603050405020304" pitchFamily="18" charset="0"/>
              </a:rPr>
              <a:t>tramite un recettore per le immunoglobuline G</a:t>
            </a:r>
            <a:r>
              <a:rPr lang="it-IT" sz="2400" dirty="0">
                <a:effectLst/>
                <a:latin typeface="Arial" panose="020B0604020202020204" pitchFamily="34" charset="0"/>
                <a:ea typeface="Times New Roman" panose="02020603050405020304" pitchFamily="18" charset="0"/>
              </a:rPr>
              <a:t> denominato </a:t>
            </a:r>
            <a:r>
              <a:rPr lang="it-IT" sz="2400" b="1" dirty="0" err="1">
                <a:effectLst/>
                <a:latin typeface="Arial" panose="020B0604020202020204" pitchFamily="34" charset="0"/>
                <a:ea typeface="Times New Roman" panose="02020603050405020304" pitchFamily="18" charset="0"/>
              </a:rPr>
              <a:t>Fc</a:t>
            </a:r>
            <a:r>
              <a:rPr lang="en-US" sz="2400" b="1" dirty="0">
                <a:effectLst/>
                <a:latin typeface="Arial" panose="020B0604020202020204" pitchFamily="34" charset="0"/>
                <a:ea typeface="Times New Roman" panose="02020603050405020304" pitchFamily="18" charset="0"/>
              </a:rPr>
              <a:t>γ</a:t>
            </a:r>
            <a:r>
              <a:rPr lang="it-IT" sz="2400" b="1" dirty="0">
                <a:effectLst/>
                <a:latin typeface="Arial" panose="020B0604020202020204" pitchFamily="34" charset="0"/>
                <a:ea typeface="Times New Roman" panose="02020603050405020304" pitchFamily="18" charset="0"/>
              </a:rPr>
              <a:t>III, </a:t>
            </a:r>
            <a:r>
              <a:rPr lang="it-IT" sz="2400" dirty="0">
                <a:effectLst/>
                <a:latin typeface="Arial" panose="020B0604020202020204" pitchFamily="34" charset="0"/>
                <a:ea typeface="Times New Roman" panose="02020603050405020304" pitchFamily="18" charset="0"/>
              </a:rPr>
              <a:t>il quale individua le IgG posate sulla parete del </a:t>
            </a:r>
            <a:r>
              <a:rPr lang="it-IT" sz="2400" i="1" dirty="0">
                <a:effectLst/>
                <a:latin typeface="Arial" panose="020B0604020202020204" pitchFamily="34" charset="0"/>
                <a:ea typeface="Times New Roman" panose="02020603050405020304" pitchFamily="18" charset="0"/>
              </a:rPr>
              <a:t>target</a:t>
            </a:r>
            <a:r>
              <a:rPr lang="it-IT" sz="2400" dirty="0">
                <a:effectLst/>
                <a:latin typeface="Arial" panose="020B0604020202020204" pitchFamily="34" charset="0"/>
                <a:ea typeface="Times New Roman" panose="02020603050405020304" pitchFamily="18" charset="0"/>
              </a:rPr>
              <a:t> e quindi si mobilizza per annientare la cellula infettata o trasformata. Questo secondo sistema viene chiamato "</a:t>
            </a:r>
            <a:r>
              <a:rPr lang="it-IT" sz="2400" b="1" dirty="0">
                <a:solidFill>
                  <a:srgbClr val="C00000"/>
                </a:solidFill>
                <a:effectLst/>
                <a:latin typeface="Arial" panose="020B0604020202020204" pitchFamily="34" charset="0"/>
                <a:ea typeface="Times New Roman" panose="02020603050405020304" pitchFamily="18" charset="0"/>
              </a:rPr>
              <a:t>citotossicità cellulare anticorpo dipendente</a:t>
            </a:r>
            <a:r>
              <a:rPr lang="it-IT" sz="2400" dirty="0">
                <a:effectLst/>
                <a:latin typeface="Arial" panose="020B0604020202020204" pitchFamily="34" charset="0"/>
                <a:ea typeface="Times New Roman" panose="02020603050405020304" pitchFamily="18" charset="0"/>
              </a:rPr>
              <a:t>" </a:t>
            </a:r>
            <a:r>
              <a:rPr lang="it-IT" sz="2400" i="1" dirty="0">
                <a:effectLst/>
                <a:latin typeface="Arial" panose="020B0604020202020204" pitchFamily="34" charset="0"/>
                <a:ea typeface="Times New Roman" panose="02020603050405020304" pitchFamily="18" charset="0"/>
              </a:rPr>
              <a:t>(</a:t>
            </a:r>
            <a:r>
              <a:rPr lang="it-IT" sz="2400" i="1" dirty="0" err="1">
                <a:effectLst/>
                <a:latin typeface="Arial" panose="020B0604020202020204" pitchFamily="34" charset="0"/>
                <a:ea typeface="Times New Roman" panose="02020603050405020304" pitchFamily="18" charset="0"/>
              </a:rPr>
              <a:t>Antibody­-Dependent</a:t>
            </a:r>
            <a:r>
              <a:rPr lang="it-IT" sz="2400" i="1" dirty="0">
                <a:effectLst/>
                <a:latin typeface="Arial" panose="020B0604020202020204" pitchFamily="34" charset="0"/>
                <a:ea typeface="Times New Roman" panose="02020603050405020304" pitchFamily="18" charset="0"/>
              </a:rPr>
              <a:t> Cellular </a:t>
            </a:r>
            <a:r>
              <a:rPr lang="it-IT" sz="2400" i="1" dirty="0" err="1">
                <a:effectLst/>
                <a:latin typeface="Arial" panose="020B0604020202020204" pitchFamily="34" charset="0"/>
                <a:ea typeface="Times New Roman" panose="02020603050405020304" pitchFamily="18" charset="0"/>
              </a:rPr>
              <a:t>Cytotoxicity</a:t>
            </a:r>
            <a:r>
              <a:rPr lang="it-IT" sz="2400" i="1" dirty="0">
                <a:effectLst/>
                <a:latin typeface="Arial" panose="020B0604020202020204" pitchFamily="34" charset="0"/>
                <a:ea typeface="Times New Roman" panose="02020603050405020304" pitchFamily="18" charset="0"/>
              </a:rPr>
              <a:t>, </a:t>
            </a:r>
            <a:r>
              <a:rPr lang="it-IT" sz="2400" dirty="0">
                <a:effectLst/>
                <a:latin typeface="Arial" panose="020B0604020202020204" pitchFamily="34" charset="0"/>
                <a:ea typeface="Times New Roman" panose="02020603050405020304" pitchFamily="18" charset="0"/>
              </a:rPr>
              <a:t>ADCC).</a:t>
            </a:r>
            <a:endParaRPr lang="it-IT" sz="24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0" y="2996952"/>
            <a:ext cx="9123680" cy="2677656"/>
          </a:xfrm>
          <a:prstGeom prst="rect">
            <a:avLst/>
          </a:prstGeom>
          <a:solidFill>
            <a:schemeClr val="accent1">
              <a:lumMod val="20000"/>
              <a:lumOff val="80000"/>
            </a:schemeClr>
          </a:solidFill>
          <a:ln w="38100">
            <a:solidFill>
              <a:srgbClr val="00B050"/>
            </a:solidFill>
          </a:ln>
        </p:spPr>
        <p:txBody>
          <a:bodyPr wrap="square">
            <a:spAutoFit/>
          </a:bodyPr>
          <a:lstStyle/>
          <a:p>
            <a:pPr algn="just">
              <a:spcAft>
                <a:spcPts val="1240"/>
              </a:spcAft>
            </a:pPr>
            <a:r>
              <a:rPr lang="it-IT" sz="24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Tuttavia, studi dell’ultima ora hanno evidenziato che queste cellule svolgono anche una </a:t>
            </a:r>
            <a:r>
              <a:rPr lang="it-IT" sz="24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mansione moderatrice</a:t>
            </a:r>
            <a:r>
              <a:rPr lang="it-IT" sz="24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arrivando per giunta a distruggere direttamente i loro alleati linfociti T. Ovviamente in un sistema </a:t>
            </a:r>
            <a:r>
              <a:rPr lang="it-IT" sz="24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compleso</a:t>
            </a:r>
            <a:r>
              <a:rPr lang="it-IT" sz="24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tutto ciò è regolato da un gioco di </a:t>
            </a:r>
            <a:r>
              <a:rPr lang="it-IT" sz="2400" b="1" i="1"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equilibri.</a:t>
            </a:r>
            <a:r>
              <a:rPr lang="it-IT" sz="2400" b="0" i="1"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sz="24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Infatti un’esuberante risposta infiammatoria da parte del circuito Th1 potrebbe nuocere allo stesso orga­nismo causando patologie autoimmuni (Schuster </a:t>
            </a:r>
            <a:r>
              <a:rPr lang="it-IT" sz="2400" b="0" i="1"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et</a:t>
            </a:r>
            <a:r>
              <a:rPr lang="it-IT" sz="24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al, 2016). </a:t>
            </a:r>
            <a:endParaRPr lang="it-IT" sz="24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851626620"/>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C8CBB792-EA97-45CE-AA55-C7509DB19316}"/>
              </a:ext>
            </a:extLst>
          </p:cNvPr>
          <p:cNvPicPr>
            <a:picLocks noChangeAspect="1"/>
          </p:cNvPicPr>
          <p:nvPr/>
        </p:nvPicPr>
        <p:blipFill>
          <a:blip r:embed="rId2"/>
          <a:stretch>
            <a:fillRect/>
          </a:stretch>
        </p:blipFill>
        <p:spPr>
          <a:xfrm>
            <a:off x="286882" y="0"/>
            <a:ext cx="8570235" cy="6858000"/>
          </a:xfrm>
          <a:prstGeom prst="rect">
            <a:avLst/>
          </a:prstGeom>
        </p:spPr>
      </p:pic>
      <p:pic>
        <p:nvPicPr>
          <p:cNvPr id="4" name="Immagine 3">
            <a:extLst>
              <a:ext uri="{FF2B5EF4-FFF2-40B4-BE49-F238E27FC236}">
                <a16:creationId xmlns:a16="http://schemas.microsoft.com/office/drawing/2014/main" id="{C44E4EE5-46DE-4D1D-A24E-0C012B24655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35897" y="0"/>
            <a:ext cx="5508104" cy="6858000"/>
          </a:xfrm>
          <a:prstGeom prst="rect">
            <a:avLst/>
          </a:prstGeom>
        </p:spPr>
      </p:pic>
    </p:spTree>
    <p:extLst>
      <p:ext uri="{BB962C8B-B14F-4D97-AF65-F5344CB8AC3E}">
        <p14:creationId xmlns:p14="http://schemas.microsoft.com/office/powerpoint/2010/main" val="202736756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73C1D3DC-5578-42DB-A64E-86E78368B182}"/>
              </a:ext>
            </a:extLst>
          </p:cNvPr>
          <p:cNvPicPr>
            <a:picLocks noChangeAspect="1"/>
          </p:cNvPicPr>
          <p:nvPr/>
        </p:nvPicPr>
        <p:blipFill>
          <a:blip r:embed="rId2"/>
          <a:stretch>
            <a:fillRect/>
          </a:stretch>
        </p:blipFill>
        <p:spPr>
          <a:xfrm>
            <a:off x="0" y="126479"/>
            <a:ext cx="9144000" cy="6605041"/>
          </a:xfrm>
          <a:prstGeom prst="rect">
            <a:avLst/>
          </a:prstGeom>
        </p:spPr>
      </p:pic>
      <p:cxnSp>
        <p:nvCxnSpPr>
          <p:cNvPr id="4" name="Connettore diritto 3">
            <a:extLst>
              <a:ext uri="{FF2B5EF4-FFF2-40B4-BE49-F238E27FC236}">
                <a16:creationId xmlns:a16="http://schemas.microsoft.com/office/drawing/2014/main" id="{CC2B6B9F-A61D-4D52-914D-DD4E6826E045}"/>
              </a:ext>
            </a:extLst>
          </p:cNvPr>
          <p:cNvCxnSpPr>
            <a:cxnSpLocks/>
          </p:cNvCxnSpPr>
          <p:nvPr/>
        </p:nvCxnSpPr>
        <p:spPr>
          <a:xfrm>
            <a:off x="0" y="2924944"/>
            <a:ext cx="1403648"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7" name="Connettore diritto 6">
            <a:extLst>
              <a:ext uri="{FF2B5EF4-FFF2-40B4-BE49-F238E27FC236}">
                <a16:creationId xmlns:a16="http://schemas.microsoft.com/office/drawing/2014/main" id="{AE9D1BAF-E982-4E08-8EE2-A6035965EB08}"/>
              </a:ext>
            </a:extLst>
          </p:cNvPr>
          <p:cNvCxnSpPr>
            <a:cxnSpLocks/>
          </p:cNvCxnSpPr>
          <p:nvPr/>
        </p:nvCxnSpPr>
        <p:spPr>
          <a:xfrm>
            <a:off x="0" y="3284984"/>
            <a:ext cx="82758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9" name="Connettore diritto 8">
            <a:extLst>
              <a:ext uri="{FF2B5EF4-FFF2-40B4-BE49-F238E27FC236}">
                <a16:creationId xmlns:a16="http://schemas.microsoft.com/office/drawing/2014/main" id="{2DC21AD6-F021-490A-A59C-CFFB3BDBC7C6}"/>
              </a:ext>
            </a:extLst>
          </p:cNvPr>
          <p:cNvCxnSpPr>
            <a:cxnSpLocks/>
          </p:cNvCxnSpPr>
          <p:nvPr/>
        </p:nvCxnSpPr>
        <p:spPr>
          <a:xfrm>
            <a:off x="3870176" y="5517232"/>
            <a:ext cx="4878288"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1" name="Connettore diritto 10">
            <a:extLst>
              <a:ext uri="{FF2B5EF4-FFF2-40B4-BE49-F238E27FC236}">
                <a16:creationId xmlns:a16="http://schemas.microsoft.com/office/drawing/2014/main" id="{729E57A5-C42E-4682-A702-5E0E8695C53D}"/>
              </a:ext>
            </a:extLst>
          </p:cNvPr>
          <p:cNvCxnSpPr>
            <a:cxnSpLocks/>
          </p:cNvCxnSpPr>
          <p:nvPr/>
        </p:nvCxnSpPr>
        <p:spPr>
          <a:xfrm>
            <a:off x="2339752" y="5877272"/>
            <a:ext cx="5472608"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3" name="Connettore diritto 12">
            <a:extLst>
              <a:ext uri="{FF2B5EF4-FFF2-40B4-BE49-F238E27FC236}">
                <a16:creationId xmlns:a16="http://schemas.microsoft.com/office/drawing/2014/main" id="{9DEF765F-24C8-4E93-9E4B-3023529CD85C}"/>
              </a:ext>
            </a:extLst>
          </p:cNvPr>
          <p:cNvCxnSpPr>
            <a:cxnSpLocks/>
          </p:cNvCxnSpPr>
          <p:nvPr/>
        </p:nvCxnSpPr>
        <p:spPr>
          <a:xfrm>
            <a:off x="2267744" y="6669360"/>
            <a:ext cx="5544616"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cxnSp>
        <p:nvCxnSpPr>
          <p:cNvPr id="14" name="Connettore diritto 13">
            <a:extLst>
              <a:ext uri="{FF2B5EF4-FFF2-40B4-BE49-F238E27FC236}">
                <a16:creationId xmlns:a16="http://schemas.microsoft.com/office/drawing/2014/main" id="{0BCB4D4A-27F4-415B-821C-9FEF40B5E096}"/>
              </a:ext>
            </a:extLst>
          </p:cNvPr>
          <p:cNvCxnSpPr>
            <a:cxnSpLocks/>
          </p:cNvCxnSpPr>
          <p:nvPr/>
        </p:nvCxnSpPr>
        <p:spPr>
          <a:xfrm>
            <a:off x="2267744" y="6237312"/>
            <a:ext cx="6192688" cy="0"/>
          </a:xfrm>
          <a:prstGeom prst="line">
            <a:avLst/>
          </a:prstGeom>
          <a:ln w="57150">
            <a:solidFill>
              <a:srgbClr val="00B05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20333479"/>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03AAB97E-7AA1-40FB-9E0B-E0F8AE5A37E3}"/>
              </a:ext>
            </a:extLst>
          </p:cNvPr>
          <p:cNvPicPr>
            <a:picLocks noChangeAspect="1"/>
          </p:cNvPicPr>
          <p:nvPr/>
        </p:nvPicPr>
        <p:blipFill>
          <a:blip r:embed="rId2"/>
          <a:stretch>
            <a:fillRect/>
          </a:stretch>
        </p:blipFill>
        <p:spPr>
          <a:xfrm>
            <a:off x="179511" y="440440"/>
            <a:ext cx="8625889" cy="5868880"/>
          </a:xfrm>
          <a:prstGeom prst="rect">
            <a:avLst/>
          </a:prstGeom>
        </p:spPr>
      </p:pic>
    </p:spTree>
    <p:extLst>
      <p:ext uri="{BB962C8B-B14F-4D97-AF65-F5344CB8AC3E}">
        <p14:creationId xmlns:p14="http://schemas.microsoft.com/office/powerpoint/2010/main" val="29996375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7702D9C-A783-41F6-AADC-B15F60F5F651}"/>
              </a:ext>
            </a:extLst>
          </p:cNvPr>
          <p:cNvPicPr>
            <a:picLocks noChangeAspect="1"/>
          </p:cNvPicPr>
          <p:nvPr/>
        </p:nvPicPr>
        <p:blipFill>
          <a:blip r:embed="rId2"/>
          <a:stretch>
            <a:fillRect/>
          </a:stretch>
        </p:blipFill>
        <p:spPr>
          <a:xfrm>
            <a:off x="0" y="102256"/>
            <a:ext cx="9144000" cy="6653487"/>
          </a:xfrm>
          <a:prstGeom prst="rect">
            <a:avLst/>
          </a:prstGeom>
        </p:spPr>
      </p:pic>
    </p:spTree>
    <p:extLst>
      <p:ext uri="{BB962C8B-B14F-4D97-AF65-F5344CB8AC3E}">
        <p14:creationId xmlns:p14="http://schemas.microsoft.com/office/powerpoint/2010/main" val="198897408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AC401C2B-242D-4746-9796-5014EB8E702C}"/>
              </a:ext>
            </a:extLst>
          </p:cNvPr>
          <p:cNvPicPr>
            <a:picLocks noChangeAspect="1"/>
          </p:cNvPicPr>
          <p:nvPr/>
        </p:nvPicPr>
        <p:blipFill>
          <a:blip r:embed="rId2"/>
          <a:stretch>
            <a:fillRect/>
          </a:stretch>
        </p:blipFill>
        <p:spPr>
          <a:xfrm>
            <a:off x="171450" y="109537"/>
            <a:ext cx="8801100" cy="6638925"/>
          </a:xfrm>
          <a:prstGeom prst="rect">
            <a:avLst/>
          </a:prstGeom>
        </p:spPr>
      </p:pic>
    </p:spTree>
    <p:extLst>
      <p:ext uri="{BB962C8B-B14F-4D97-AF65-F5344CB8AC3E}">
        <p14:creationId xmlns:p14="http://schemas.microsoft.com/office/powerpoint/2010/main" val="4253978121"/>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D46EE1A7-F6B6-4739-8CEF-1B71C8FCC844}"/>
              </a:ext>
            </a:extLst>
          </p:cNvPr>
          <p:cNvPicPr>
            <a:picLocks noChangeAspect="1"/>
          </p:cNvPicPr>
          <p:nvPr/>
        </p:nvPicPr>
        <p:blipFill>
          <a:blip r:embed="rId2"/>
          <a:stretch>
            <a:fillRect/>
          </a:stretch>
        </p:blipFill>
        <p:spPr>
          <a:xfrm>
            <a:off x="0" y="594360"/>
            <a:ext cx="9144000" cy="5669280"/>
          </a:xfrm>
          <a:prstGeom prst="rect">
            <a:avLst/>
          </a:prstGeom>
        </p:spPr>
      </p:pic>
      <p:cxnSp>
        <p:nvCxnSpPr>
          <p:cNvPr id="4" name="Connettore diritto 3">
            <a:extLst>
              <a:ext uri="{FF2B5EF4-FFF2-40B4-BE49-F238E27FC236}">
                <a16:creationId xmlns:a16="http://schemas.microsoft.com/office/drawing/2014/main" id="{C966B31F-C037-4DDB-AE23-0E04D93E4098}"/>
              </a:ext>
            </a:extLst>
          </p:cNvPr>
          <p:cNvCxnSpPr>
            <a:cxnSpLocks/>
          </p:cNvCxnSpPr>
          <p:nvPr/>
        </p:nvCxnSpPr>
        <p:spPr>
          <a:xfrm>
            <a:off x="4860032" y="1556792"/>
            <a:ext cx="3816424"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5" name="Connettore diritto 4">
            <a:extLst>
              <a:ext uri="{FF2B5EF4-FFF2-40B4-BE49-F238E27FC236}">
                <a16:creationId xmlns:a16="http://schemas.microsoft.com/office/drawing/2014/main" id="{177104AA-0601-4EE2-B3B7-597B442CCBB8}"/>
              </a:ext>
            </a:extLst>
          </p:cNvPr>
          <p:cNvCxnSpPr>
            <a:cxnSpLocks/>
          </p:cNvCxnSpPr>
          <p:nvPr/>
        </p:nvCxnSpPr>
        <p:spPr>
          <a:xfrm>
            <a:off x="251520" y="1988840"/>
            <a:ext cx="7056784" cy="0"/>
          </a:xfrm>
          <a:prstGeom prst="line">
            <a:avLst/>
          </a:prstGeom>
          <a:ln w="5715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18447207"/>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ADC42F6F-30E2-4275-B90F-C2AED8A168CC}"/>
              </a:ext>
            </a:extLst>
          </p:cNvPr>
          <p:cNvPicPr>
            <a:picLocks noChangeAspect="1"/>
          </p:cNvPicPr>
          <p:nvPr/>
        </p:nvPicPr>
        <p:blipFill>
          <a:blip r:embed="rId2"/>
          <a:stretch>
            <a:fillRect/>
          </a:stretch>
        </p:blipFill>
        <p:spPr>
          <a:xfrm>
            <a:off x="61912" y="190500"/>
            <a:ext cx="9020175" cy="6477000"/>
          </a:xfrm>
          <a:prstGeom prst="rect">
            <a:avLst/>
          </a:prstGeom>
        </p:spPr>
      </p:pic>
    </p:spTree>
    <p:extLst>
      <p:ext uri="{BB962C8B-B14F-4D97-AF65-F5344CB8AC3E}">
        <p14:creationId xmlns:p14="http://schemas.microsoft.com/office/powerpoint/2010/main" val="13281911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A8F0BC3E-5D87-4C11-8686-E8437DC013B8}"/>
              </a:ext>
            </a:extLst>
          </p:cNvPr>
          <p:cNvPicPr>
            <a:picLocks noChangeAspect="1"/>
          </p:cNvPicPr>
          <p:nvPr/>
        </p:nvPicPr>
        <p:blipFill>
          <a:blip r:embed="rId2"/>
          <a:stretch>
            <a:fillRect/>
          </a:stretch>
        </p:blipFill>
        <p:spPr>
          <a:xfrm>
            <a:off x="0" y="503296"/>
            <a:ext cx="9144000" cy="5851407"/>
          </a:xfrm>
          <a:prstGeom prst="rect">
            <a:avLst/>
          </a:prstGeom>
        </p:spPr>
      </p:pic>
      <p:sp>
        <p:nvSpPr>
          <p:cNvPr id="6" name="CasellaDiTesto 5">
            <a:extLst>
              <a:ext uri="{FF2B5EF4-FFF2-40B4-BE49-F238E27FC236}">
                <a16:creationId xmlns:a16="http://schemas.microsoft.com/office/drawing/2014/main" id="{56CF40AC-E6AA-4155-ADEC-5FEAD2DD719F}"/>
              </a:ext>
            </a:extLst>
          </p:cNvPr>
          <p:cNvSpPr txBox="1"/>
          <p:nvPr/>
        </p:nvSpPr>
        <p:spPr>
          <a:xfrm>
            <a:off x="4572000" y="2132856"/>
            <a:ext cx="4572000" cy="1584176"/>
          </a:xfrm>
          <a:prstGeom prst="rect">
            <a:avLst/>
          </a:prstGeom>
          <a:solidFill>
            <a:schemeClr val="bg1"/>
          </a:solidFill>
        </p:spPr>
        <p:txBody>
          <a:bodyPr wrap="square" rtlCol="0">
            <a:spAutoFit/>
          </a:bodyPr>
          <a:lstStyle/>
          <a:p>
            <a:endParaRPr lang="it-IT" dirty="0"/>
          </a:p>
        </p:txBody>
      </p:sp>
    </p:spTree>
    <p:extLst>
      <p:ext uri="{BB962C8B-B14F-4D97-AF65-F5344CB8AC3E}">
        <p14:creationId xmlns:p14="http://schemas.microsoft.com/office/powerpoint/2010/main" val="7330472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015663"/>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sz="2000" dirty="0"/>
              <a:t>la risposta immunitaria è normalmente </a:t>
            </a:r>
            <a:r>
              <a:rPr lang="it-IT" sz="2000" b="1" dirty="0">
                <a:solidFill>
                  <a:srgbClr val="C00000"/>
                </a:solidFill>
              </a:rPr>
              <a:t>una risposta sistemica</a:t>
            </a:r>
            <a:r>
              <a:rPr lang="it-IT" sz="2000" dirty="0"/>
              <a:t> di grado più o meno elevato, </a:t>
            </a:r>
            <a:r>
              <a:rPr lang="it-IT" sz="2000" b="1" dirty="0">
                <a:solidFill>
                  <a:srgbClr val="C00000"/>
                </a:solidFill>
              </a:rPr>
              <a:t>una risposta di carattere generale</a:t>
            </a:r>
            <a:r>
              <a:rPr lang="it-IT" sz="2000" dirty="0"/>
              <a:t> che coinvolge settori del sistema </a:t>
            </a:r>
            <a:r>
              <a:rPr lang="it-IT" sz="2000" u="sng" dirty="0"/>
              <a:t>collocati in zone del corpo distanti tra loro</a:t>
            </a:r>
            <a:r>
              <a:rPr lang="it-IT" sz="2000" dirty="0"/>
              <a:t>;</a:t>
            </a:r>
          </a:p>
        </p:txBody>
      </p:sp>
      <p:sp>
        <p:nvSpPr>
          <p:cNvPr id="5" name="Rettangolo 4">
            <a:extLst>
              <a:ext uri="{FF2B5EF4-FFF2-40B4-BE49-F238E27FC236}">
                <a16:creationId xmlns:a16="http://schemas.microsoft.com/office/drawing/2014/main" id="{321C016F-209D-48B9-BAC3-450C1FC8C3A6}"/>
              </a:ext>
            </a:extLst>
          </p:cNvPr>
          <p:cNvSpPr/>
          <p:nvPr/>
        </p:nvSpPr>
        <p:spPr>
          <a:xfrm>
            <a:off x="20320" y="1097449"/>
            <a:ext cx="9123680" cy="1323439"/>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it-IT" sz="2000" b="1" dirty="0">
                <a:solidFill>
                  <a:srgbClr val="C00000"/>
                </a:solidFill>
              </a:rPr>
              <a:t>non è possibile separare la cellula immunitaria dal suo contesto </a:t>
            </a:r>
            <a:r>
              <a:rPr lang="it-IT" sz="2000" dirty="0"/>
              <a:t>e, quindi, dalle influenze che esercita </a:t>
            </a:r>
            <a:r>
              <a:rPr lang="it-IT" sz="2000" b="1" dirty="0">
                <a:solidFill>
                  <a:srgbClr val="C00000"/>
                </a:solidFill>
              </a:rPr>
              <a:t>l'ambiente in cui opera</a:t>
            </a:r>
            <a:r>
              <a:rPr lang="it-IT" sz="2000" dirty="0"/>
              <a:t>, che è costituito da vasi, nervi, cellule, sostanze e strutture dei tessuti, i cui messaggi sono rappresentati da ormoni, neurotrasmettitori, citochine e altre sostanze biologicamente attive;</a:t>
            </a:r>
          </a:p>
        </p:txBody>
      </p:sp>
      <p:pic>
        <p:nvPicPr>
          <p:cNvPr id="8" name="Immagine 7">
            <a:extLst>
              <a:ext uri="{FF2B5EF4-FFF2-40B4-BE49-F238E27FC236}">
                <a16:creationId xmlns:a16="http://schemas.microsoft.com/office/drawing/2014/main" id="{9AA2BC29-E632-4FB5-A0DD-679A24FB2041}"/>
              </a:ext>
            </a:extLst>
          </p:cNvPr>
          <p:cNvPicPr>
            <a:picLocks noChangeAspect="1"/>
          </p:cNvPicPr>
          <p:nvPr/>
        </p:nvPicPr>
        <p:blipFill>
          <a:blip r:embed="rId2"/>
          <a:stretch>
            <a:fillRect/>
          </a:stretch>
        </p:blipFill>
        <p:spPr>
          <a:xfrm>
            <a:off x="4490720" y="2924944"/>
            <a:ext cx="4653280" cy="3311144"/>
          </a:xfrm>
          <a:prstGeom prst="rect">
            <a:avLst/>
          </a:prstGeom>
        </p:spPr>
      </p:pic>
      <p:sp>
        <p:nvSpPr>
          <p:cNvPr id="11" name="Rettangolo 10">
            <a:extLst>
              <a:ext uri="{FF2B5EF4-FFF2-40B4-BE49-F238E27FC236}">
                <a16:creationId xmlns:a16="http://schemas.microsoft.com/office/drawing/2014/main" id="{79626682-FBA7-4A4B-8560-7938AE443B39}"/>
              </a:ext>
            </a:extLst>
          </p:cNvPr>
          <p:cNvSpPr/>
          <p:nvPr/>
        </p:nvSpPr>
        <p:spPr>
          <a:xfrm>
            <a:off x="20320" y="2472302"/>
            <a:ext cx="4551680" cy="4339650"/>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it-IT" sz="2000" b="1" dirty="0">
                <a:solidFill>
                  <a:srgbClr val="C00000"/>
                </a:solidFill>
                <a:latin typeface="Arial" panose="020B0604020202020204" pitchFamily="34" charset="0"/>
                <a:cs typeface="Arial" panose="020B0604020202020204" pitchFamily="34" charset="0"/>
              </a:rPr>
              <a:t>il sistema è in costante movimento</a:t>
            </a:r>
            <a:r>
              <a:rPr lang="it-IT" sz="2000" dirty="0">
                <a:latin typeface="Arial" panose="020B0604020202020204" pitchFamily="34" charset="0"/>
                <a:cs typeface="Arial" panose="020B0604020202020204" pitchFamily="34" charset="0"/>
              </a:rPr>
              <a:t>: con il sangue, con la linfa, "a piedi", fuoriuscendo dai vasi sanguigni attraverso i tessuti (diapedesi</a:t>
            </a:r>
            <a:r>
              <a:rPr lang="it-IT" sz="2000" b="1" dirty="0">
                <a:solidFill>
                  <a:srgbClr val="C00000"/>
                </a:solidFill>
                <a:latin typeface="Arial" panose="020B0604020202020204" pitchFamily="34" charset="0"/>
                <a:cs typeface="Arial" panose="020B0604020202020204" pitchFamily="34" charset="0"/>
              </a:rPr>
              <a:t>), le cellule immunitarie sono in perenne pattugliamento</a:t>
            </a:r>
            <a:r>
              <a:rPr lang="it-IT" sz="2000" dirty="0">
                <a:latin typeface="Arial" panose="020B0604020202020204" pitchFamily="34" charset="0"/>
                <a:cs typeface="Arial" panose="020B0604020202020204" pitchFamily="34" charset="0"/>
              </a:rPr>
              <a:t>, durante il quale possono diventare attive (</a:t>
            </a:r>
            <a:r>
              <a:rPr lang="it-IT" sz="2000" b="1" dirty="0">
                <a:solidFill>
                  <a:srgbClr val="C00000"/>
                </a:solidFill>
                <a:latin typeface="Arial" panose="020B0604020202020204" pitchFamily="34" charset="0"/>
                <a:cs typeface="Arial" panose="020B0604020202020204" pitchFamily="34" charset="0"/>
              </a:rPr>
              <a:t>cellule effettrici</a:t>
            </a:r>
            <a:r>
              <a:rPr lang="it-IT" sz="2000" dirty="0">
                <a:latin typeface="Arial" panose="020B0604020202020204" pitchFamily="34" charset="0"/>
                <a:cs typeface="Arial" panose="020B0604020202020204" pitchFamily="34" charset="0"/>
              </a:rPr>
              <a:t>) e quindi intercettare ed eventualmente distruggere antigeni, trasformarsi in cellule che conservano la memoria di quell'incontro (</a:t>
            </a:r>
            <a:r>
              <a:rPr lang="it-IT" sz="2000" b="1" dirty="0">
                <a:solidFill>
                  <a:srgbClr val="C00000"/>
                </a:solidFill>
                <a:latin typeface="Arial" panose="020B0604020202020204" pitchFamily="34" charset="0"/>
                <a:cs typeface="Arial" panose="020B0604020202020204" pitchFamily="34" charset="0"/>
              </a:rPr>
              <a:t>cellule memoria</a:t>
            </a:r>
            <a:r>
              <a:rPr lang="it-IT" sz="2000" dirty="0">
                <a:latin typeface="Arial" panose="020B0604020202020204" pitchFamily="34" charset="0"/>
                <a:cs typeface="Arial" panose="020B0604020202020204" pitchFamily="34" charset="0"/>
              </a:rPr>
              <a:t>), </a:t>
            </a:r>
            <a:r>
              <a:rPr lang="it-IT" dirty="0">
                <a:latin typeface="Arial" panose="020B0604020202020204" pitchFamily="34" charset="0"/>
                <a:cs typeface="Arial" panose="020B0604020202020204" pitchFamily="34" charset="0"/>
              </a:rPr>
              <a:t>morire sotto il fuoco del nemico (per </a:t>
            </a:r>
            <a:r>
              <a:rPr lang="it-IT" b="1" dirty="0">
                <a:solidFill>
                  <a:srgbClr val="C00000"/>
                </a:solidFill>
                <a:latin typeface="Arial" panose="020B0604020202020204" pitchFamily="34" charset="0"/>
                <a:cs typeface="Arial" panose="020B0604020202020204" pitchFamily="34" charset="0"/>
              </a:rPr>
              <a:t>necrosi</a:t>
            </a:r>
            <a:r>
              <a:rPr lang="it-IT" dirty="0">
                <a:latin typeface="Arial" panose="020B0604020202020204" pitchFamily="34" charset="0"/>
                <a:cs typeface="Arial" panose="020B0604020202020204" pitchFamily="34" charset="0"/>
              </a:rPr>
              <a:t>) o per morte naturale (per </a:t>
            </a:r>
            <a:r>
              <a:rPr lang="it-IT" b="1" dirty="0">
                <a:solidFill>
                  <a:srgbClr val="C00000"/>
                </a:solidFill>
                <a:latin typeface="Arial" panose="020B0604020202020204" pitchFamily="34" charset="0"/>
                <a:cs typeface="Arial" panose="020B0604020202020204" pitchFamily="34" charset="0"/>
              </a:rPr>
              <a:t>apoptosi</a:t>
            </a:r>
            <a:r>
              <a:rPr lang="it-IT" dirty="0">
                <a:latin typeface="Arial" panose="020B0604020202020204" pitchFamily="34" charset="0"/>
                <a:cs typeface="Arial" panose="020B0604020202020204" pitchFamily="34" charset="0"/>
              </a:rPr>
              <a:t>).</a:t>
            </a:r>
            <a:endParaRPr lang="it-IT"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6319465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9E70642B-6A94-40A8-80E6-BBA1F5DD7AD3}"/>
              </a:ext>
            </a:extLst>
          </p:cNvPr>
          <p:cNvPicPr>
            <a:picLocks noChangeAspect="1"/>
          </p:cNvPicPr>
          <p:nvPr/>
        </p:nvPicPr>
        <p:blipFill>
          <a:blip r:embed="rId2"/>
          <a:stretch>
            <a:fillRect/>
          </a:stretch>
        </p:blipFill>
        <p:spPr>
          <a:xfrm>
            <a:off x="581025" y="433387"/>
            <a:ext cx="7981950" cy="5991225"/>
          </a:xfrm>
          <a:prstGeom prst="rect">
            <a:avLst/>
          </a:prstGeom>
        </p:spPr>
      </p:pic>
    </p:spTree>
    <p:extLst>
      <p:ext uri="{BB962C8B-B14F-4D97-AF65-F5344CB8AC3E}">
        <p14:creationId xmlns:p14="http://schemas.microsoft.com/office/powerpoint/2010/main" val="290690127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C7D6C349-28C8-4A91-AB77-F806BEEE79EE}"/>
              </a:ext>
            </a:extLst>
          </p:cNvPr>
          <p:cNvPicPr>
            <a:picLocks noChangeAspect="1"/>
          </p:cNvPicPr>
          <p:nvPr/>
        </p:nvPicPr>
        <p:blipFill>
          <a:blip r:embed="rId2"/>
          <a:stretch>
            <a:fillRect/>
          </a:stretch>
        </p:blipFill>
        <p:spPr>
          <a:xfrm>
            <a:off x="96715" y="0"/>
            <a:ext cx="8950569" cy="6858000"/>
          </a:xfrm>
          <a:prstGeom prst="rect">
            <a:avLst/>
          </a:prstGeom>
        </p:spPr>
      </p:pic>
    </p:spTree>
    <p:extLst>
      <p:ext uri="{BB962C8B-B14F-4D97-AF65-F5344CB8AC3E}">
        <p14:creationId xmlns:p14="http://schemas.microsoft.com/office/powerpoint/2010/main" val="232678837"/>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0" y="17141"/>
            <a:ext cx="6696514" cy="2554545"/>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en-US" sz="2000" dirty="0" err="1">
                <a:effectLst/>
                <a:latin typeface="Arial" panose="020B0604020202020204" pitchFamily="34" charset="0"/>
                <a:ea typeface="Times New Roman" panose="02020603050405020304" pitchFamily="18" charset="0"/>
              </a:rPr>
              <a:t>L’elemento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fondamentale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dell’individualità</a:t>
            </a:r>
            <a:r>
              <a:rPr lang="en-US" sz="2000" dirty="0">
                <a:effectLst/>
                <a:latin typeface="Arial" panose="020B0604020202020204" pitchFamily="34" charset="0"/>
                <a:ea typeface="Times New Roman" panose="02020603050405020304" pitchFamily="18" charset="0"/>
              </a:rPr>
              <a:t> è il </a:t>
            </a:r>
            <a:r>
              <a:rPr lang="en-US" sz="2000" b="1" dirty="0" err="1">
                <a:solidFill>
                  <a:srgbClr val="C00000"/>
                </a:solidFill>
                <a:effectLst/>
                <a:latin typeface="Arial" panose="020B0604020202020204" pitchFamily="34" charset="0"/>
                <a:ea typeface="Times New Roman" panose="02020603050405020304" pitchFamily="18" charset="0"/>
              </a:rPr>
              <a:t>grembo</a:t>
            </a:r>
            <a:r>
              <a:rPr lang="en-US" sz="2000" b="1" dirty="0">
                <a:solidFill>
                  <a:srgbClr val="C00000"/>
                </a:solidFill>
                <a:effectLst/>
                <a:latin typeface="Arial" panose="020B0604020202020204" pitchFamily="34" charset="0"/>
                <a:ea typeface="Times New Roman" panose="02020603050405020304" pitchFamily="18" charset="0"/>
              </a:rPr>
              <a:t> </a:t>
            </a:r>
            <a:r>
              <a:rPr lang="en-US" sz="2000" b="1" dirty="0" err="1">
                <a:solidFill>
                  <a:srgbClr val="C00000"/>
                </a:solidFill>
                <a:effectLst/>
                <a:latin typeface="Arial" panose="020B0604020202020204" pitchFamily="34" charset="0"/>
                <a:ea typeface="Times New Roman" panose="02020603050405020304" pitchFamily="18" charset="0"/>
              </a:rPr>
              <a:t>materno</a:t>
            </a:r>
            <a:r>
              <a:rPr lang="en-US" sz="2000" dirty="0">
                <a:solidFill>
                  <a:srgbClr val="C00000"/>
                </a:solidFill>
                <a:effectLst/>
                <a:latin typeface="Arial" panose="020B0604020202020204" pitchFamily="34" charset="0"/>
                <a:ea typeface="Times New Roman" panose="02020603050405020304" pitchFamily="18" charset="0"/>
              </a:rPr>
              <a:t> </a:t>
            </a:r>
            <a:r>
              <a:rPr lang="en-US" sz="2000" dirty="0">
                <a:effectLst/>
                <a:latin typeface="Arial" panose="020B0604020202020204" pitchFamily="34" charset="0"/>
                <a:ea typeface="Times New Roman" panose="02020603050405020304" pitchFamily="18" charset="0"/>
              </a:rPr>
              <a:t>dove </a:t>
            </a:r>
            <a:r>
              <a:rPr lang="en-US" sz="2000" dirty="0" err="1">
                <a:effectLst/>
                <a:latin typeface="Arial" panose="020B0604020202020204" pitchFamily="34" charset="0"/>
                <a:ea typeface="Times New Roman" panose="02020603050405020304" pitchFamily="18" charset="0"/>
              </a:rPr>
              <a:t>l’</a:t>
            </a:r>
            <a:r>
              <a:rPr lang="en-US" sz="2000" i="1" dirty="0" err="1">
                <a:effectLst/>
                <a:latin typeface="Arial" panose="020B0604020202020204" pitchFamily="34" charset="0"/>
                <a:ea typeface="Times New Roman" panose="02020603050405020304" pitchFamily="18" charset="0"/>
              </a:rPr>
              <a:t>habitat</a:t>
            </a:r>
            <a:r>
              <a:rPr lang="en-US" sz="2000" dirty="0">
                <a:effectLst/>
                <a:latin typeface="Arial" panose="020B0604020202020204" pitchFamily="34" charset="0"/>
                <a:ea typeface="Times New Roman" panose="02020603050405020304" pitchFamily="18" charset="0"/>
              </a:rPr>
              <a:t>, la </a:t>
            </a:r>
            <a:r>
              <a:rPr lang="en-US" sz="2000" dirty="0" err="1">
                <a:effectLst/>
                <a:latin typeface="Arial" panose="020B0604020202020204" pitchFamily="34" charset="0"/>
                <a:ea typeface="Times New Roman" panose="02020603050405020304" pitchFamily="18" charset="0"/>
              </a:rPr>
              <a:t>genetica</a:t>
            </a:r>
            <a:r>
              <a:rPr lang="en-US" sz="2000" dirty="0">
                <a:effectLst/>
                <a:latin typeface="Arial" panose="020B0604020202020204" pitchFamily="34" charset="0"/>
                <a:ea typeface="Times New Roman" panose="02020603050405020304" pitchFamily="18" charset="0"/>
              </a:rPr>
              <a:t> e </a:t>
            </a:r>
            <a:r>
              <a:rPr lang="en-US" sz="2000" dirty="0" err="1">
                <a:effectLst/>
                <a:latin typeface="Arial" panose="020B0604020202020204" pitchFamily="34" charset="0"/>
                <a:ea typeface="Times New Roman" panose="02020603050405020304" pitchFamily="18" charset="0"/>
              </a:rPr>
              <a:t>l’epistasi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polimorfismo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dettatto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dallo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stimolo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selettivo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tra</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sistemi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genetici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diversi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si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interconnettono</a:t>
            </a:r>
            <a:r>
              <a:rPr lang="en-US" sz="2000" dirty="0">
                <a:effectLst/>
                <a:latin typeface="Arial" panose="020B0604020202020204" pitchFamily="34" charset="0"/>
                <a:ea typeface="Times New Roman" panose="02020603050405020304" pitchFamily="18" charset="0"/>
              </a:rPr>
              <a:t> per </a:t>
            </a:r>
            <a:r>
              <a:rPr lang="en-US" sz="2000" dirty="0" err="1">
                <a:effectLst/>
                <a:latin typeface="Arial" panose="020B0604020202020204" pitchFamily="34" charset="0"/>
                <a:ea typeface="Times New Roman" panose="02020603050405020304" pitchFamily="18" charset="0"/>
              </a:rPr>
              <a:t>consentire</a:t>
            </a:r>
            <a:r>
              <a:rPr lang="en-US" sz="2000" dirty="0">
                <a:effectLst/>
                <a:latin typeface="Arial" panose="020B0604020202020204" pitchFamily="34" charset="0"/>
                <a:ea typeface="Times New Roman" panose="02020603050405020304" pitchFamily="18" charset="0"/>
              </a:rPr>
              <a:t> la </a:t>
            </a:r>
            <a:r>
              <a:rPr lang="en-US" sz="2000" dirty="0" err="1">
                <a:effectLst/>
                <a:latin typeface="Arial" panose="020B0604020202020204" pitchFamily="34" charset="0"/>
                <a:ea typeface="Times New Roman" panose="02020603050405020304" pitchFamily="18" charset="0"/>
              </a:rPr>
              <a:t>formazione</a:t>
            </a:r>
            <a:r>
              <a:rPr lang="en-US" sz="2000" dirty="0">
                <a:effectLst/>
                <a:latin typeface="Arial" panose="020B0604020202020204" pitchFamily="34" charset="0"/>
                <a:ea typeface="Times New Roman" panose="02020603050405020304" pitchFamily="18" charset="0"/>
              </a:rPr>
              <a:t> di un nuovo </a:t>
            </a:r>
            <a:r>
              <a:rPr lang="en-US" sz="2000" dirty="0" err="1">
                <a:effectLst/>
                <a:latin typeface="Arial" panose="020B0604020202020204" pitchFamily="34" charset="0"/>
                <a:ea typeface="Times New Roman" panose="02020603050405020304" pitchFamily="18" charset="0"/>
              </a:rPr>
              <a:t>individuo</a:t>
            </a:r>
            <a:r>
              <a:rPr lang="en-US" sz="2000" dirty="0">
                <a:effectLst/>
                <a:latin typeface="Arial" panose="020B0604020202020204" pitchFamily="34" charset="0"/>
                <a:ea typeface="Times New Roman" panose="02020603050405020304" pitchFamily="18" charset="0"/>
              </a:rPr>
              <a:t> e la </a:t>
            </a:r>
            <a:r>
              <a:rPr lang="en-US" sz="2000" dirty="0" err="1">
                <a:effectLst/>
                <a:latin typeface="Arial" panose="020B0604020202020204" pitchFamily="34" charset="0"/>
                <a:ea typeface="Times New Roman" panose="02020603050405020304" pitchFamily="18" charset="0"/>
              </a:rPr>
              <a:t>conseguente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accettazione</a:t>
            </a:r>
            <a:r>
              <a:rPr lang="en-US" sz="2000" dirty="0">
                <a:effectLst/>
                <a:latin typeface="Arial" panose="020B0604020202020204" pitchFamily="34" charset="0"/>
                <a:ea typeface="Times New Roman" panose="02020603050405020304" pitchFamily="18" charset="0"/>
              </a:rPr>
              <a:t> o </a:t>
            </a:r>
            <a:r>
              <a:rPr lang="en-US" sz="2000" dirty="0" err="1">
                <a:effectLst/>
                <a:latin typeface="Arial" panose="020B0604020202020204" pitchFamily="34" charset="0"/>
                <a:ea typeface="Times New Roman" panose="02020603050405020304" pitchFamily="18" charset="0"/>
              </a:rPr>
              <a:t>rifiuto</a:t>
            </a:r>
            <a:r>
              <a:rPr lang="en-US" sz="2000" dirty="0">
                <a:effectLst/>
                <a:latin typeface="Arial" panose="020B0604020202020204" pitchFamily="34" charset="0"/>
                <a:ea typeface="Times New Roman" panose="02020603050405020304" pitchFamily="18" charset="0"/>
              </a:rPr>
              <a:t> di una </a:t>
            </a:r>
            <a:r>
              <a:rPr lang="en-US" sz="2000" dirty="0" err="1">
                <a:effectLst/>
                <a:latin typeface="Arial" panose="020B0604020202020204" pitchFamily="34" charset="0"/>
                <a:ea typeface="Times New Roman" panose="02020603050405020304" pitchFamily="18" charset="0"/>
              </a:rPr>
              <a:t>nuova</a:t>
            </a:r>
            <a:r>
              <a:rPr lang="en-US" sz="2000" dirty="0">
                <a:effectLst/>
                <a:latin typeface="Arial" panose="020B0604020202020204" pitchFamily="34" charset="0"/>
                <a:ea typeface="Times New Roman" panose="02020603050405020304" pitchFamily="18" charset="0"/>
              </a:rPr>
              <a:t> vita </a:t>
            </a:r>
            <a:r>
              <a:rPr lang="en-US" sz="2000" dirty="0" err="1">
                <a:effectLst/>
                <a:latin typeface="Arial" panose="020B0604020202020204" pitchFamily="34" charset="0"/>
                <a:ea typeface="Times New Roman" panose="02020603050405020304" pitchFamily="18" charset="0"/>
              </a:rPr>
              <a:t>geneticamente</a:t>
            </a:r>
            <a:r>
              <a:rPr lang="en-US" sz="2000" dirty="0">
                <a:effectLst/>
                <a:latin typeface="Arial" panose="020B0604020202020204" pitchFamily="34" charset="0"/>
                <a:ea typeface="Times New Roman" panose="02020603050405020304" pitchFamily="18" charset="0"/>
              </a:rPr>
              <a:t> simile, </a:t>
            </a:r>
            <a:r>
              <a:rPr lang="en-US" sz="2000" b="1" dirty="0">
                <a:effectLst/>
                <a:latin typeface="Arial" panose="020B0604020202020204" pitchFamily="34" charset="0"/>
                <a:ea typeface="Times New Roman" panose="02020603050405020304" pitchFamily="18" charset="0"/>
              </a:rPr>
              <a:t>il </a:t>
            </a:r>
            <a:r>
              <a:rPr lang="en-US" sz="2000" b="1" dirty="0" err="1">
                <a:effectLst/>
                <a:latin typeface="Arial" panose="020B0604020202020204" pitchFamily="34" charset="0"/>
                <a:ea typeface="Times New Roman" panose="02020603050405020304" pitchFamily="18" charset="0"/>
              </a:rPr>
              <a:t>che</a:t>
            </a:r>
            <a:r>
              <a:rPr lang="en-US" sz="2000" b="1" dirty="0">
                <a:effectLst/>
                <a:latin typeface="Arial" panose="020B0604020202020204" pitchFamily="34" charset="0"/>
                <a:ea typeface="Times New Roman" panose="02020603050405020304" pitchFamily="18" charset="0"/>
              </a:rPr>
              <a:t> è </a:t>
            </a:r>
            <a:r>
              <a:rPr lang="en-US" sz="2000" b="1" dirty="0" err="1">
                <a:effectLst/>
                <a:latin typeface="Arial" panose="020B0604020202020204" pitchFamily="34" charset="0"/>
                <a:ea typeface="Times New Roman" panose="02020603050405020304" pitchFamily="18" charset="0"/>
              </a:rPr>
              <a:t>alla</a:t>
            </a:r>
            <a:r>
              <a:rPr lang="en-US" sz="2000" b="1" dirty="0">
                <a:effectLst/>
                <a:latin typeface="Arial" panose="020B0604020202020204" pitchFamily="34" charset="0"/>
                <a:ea typeface="Times New Roman" panose="02020603050405020304" pitchFamily="18" charset="0"/>
              </a:rPr>
              <a:t> base </a:t>
            </a:r>
            <a:r>
              <a:rPr lang="en-US" sz="2000" b="1" dirty="0" err="1">
                <a:effectLst/>
                <a:latin typeface="Arial" panose="020B0604020202020204" pitchFamily="34" charset="0"/>
                <a:ea typeface="Times New Roman" panose="02020603050405020304" pitchFamily="18" charset="0"/>
              </a:rPr>
              <a:t>della</a:t>
            </a:r>
            <a:r>
              <a:rPr lang="en-US" sz="2000" b="1" dirty="0">
                <a:effectLst/>
                <a:latin typeface="Arial" panose="020B0604020202020204" pitchFamily="34" charset="0"/>
                <a:ea typeface="Times New Roman" panose="02020603050405020304" pitchFamily="18" charset="0"/>
              </a:rPr>
              <a:t> </a:t>
            </a:r>
            <a:r>
              <a:rPr lang="en-US" sz="2000" b="1" dirty="0" err="1">
                <a:effectLst/>
                <a:latin typeface="Arial" panose="020B0604020202020204" pitchFamily="34" charset="0"/>
                <a:ea typeface="Times New Roman" panose="02020603050405020304" pitchFamily="18" charset="0"/>
              </a:rPr>
              <a:t>biodiversità</a:t>
            </a:r>
            <a:r>
              <a:rPr lang="en-US" sz="2000" b="1" dirty="0">
                <a:effectLst/>
                <a:latin typeface="Arial" panose="020B0604020202020204" pitchFamily="34" charset="0"/>
                <a:ea typeface="Times New Roman" panose="02020603050405020304" pitchFamily="18" charset="0"/>
              </a:rPr>
              <a:t> ed </a:t>
            </a:r>
            <a:r>
              <a:rPr lang="en-US" sz="2000" b="1" dirty="0" err="1">
                <a:effectLst/>
                <a:latin typeface="Arial" panose="020B0604020202020204" pitchFamily="34" charset="0"/>
                <a:ea typeface="Times New Roman" panose="02020603050405020304" pitchFamily="18" charset="0"/>
              </a:rPr>
              <a:t>individualità</a:t>
            </a:r>
            <a:r>
              <a:rPr lang="en-US" sz="2000" b="1" dirty="0">
                <a:effectLst/>
                <a:latin typeface="Arial" panose="020B0604020202020204" pitchFamily="34" charset="0"/>
                <a:ea typeface="Times New Roman" panose="02020603050405020304" pitchFamily="18" charset="0"/>
              </a:rPr>
              <a:t>. </a:t>
            </a:r>
            <a:endParaRPr lang="it-IT" sz="2000" b="1" dirty="0"/>
          </a:p>
        </p:txBody>
      </p:sp>
      <p:sp>
        <p:nvSpPr>
          <p:cNvPr id="5" name="Rettangolo 4">
            <a:extLst>
              <a:ext uri="{FF2B5EF4-FFF2-40B4-BE49-F238E27FC236}">
                <a16:creationId xmlns:a16="http://schemas.microsoft.com/office/drawing/2014/main" id="{321C016F-209D-48B9-BAC3-450C1FC8C3A6}"/>
              </a:ext>
            </a:extLst>
          </p:cNvPr>
          <p:cNvSpPr/>
          <p:nvPr/>
        </p:nvSpPr>
        <p:spPr>
          <a:xfrm>
            <a:off x="0" y="2740200"/>
            <a:ext cx="9123680" cy="2010294"/>
          </a:xfrm>
          <a:prstGeom prst="rect">
            <a:avLst/>
          </a:prstGeom>
          <a:solidFill>
            <a:schemeClr val="accent1">
              <a:lumMod val="20000"/>
              <a:lumOff val="80000"/>
            </a:schemeClr>
          </a:solidFill>
          <a:ln w="38100">
            <a:solidFill>
              <a:srgbClr val="00B050"/>
            </a:solidFill>
          </a:ln>
        </p:spPr>
        <p:txBody>
          <a:bodyPr wrap="square">
            <a:spAutoFit/>
          </a:bodyPr>
          <a:lstStyle/>
          <a:p>
            <a:pPr algn="just">
              <a:lnSpc>
                <a:spcPct val="105000"/>
              </a:lnSpc>
            </a:pPr>
            <a:r>
              <a:rPr lang="it-IT" sz="2000" dirty="0">
                <a:effectLst/>
                <a:latin typeface="Arial" panose="020B0604020202020204" pitchFamily="34" charset="0"/>
                <a:ea typeface="Times New Roman" panose="02020603050405020304" pitchFamily="18" charset="0"/>
              </a:rPr>
              <a:t>Collateralmente e per contro esiste </a:t>
            </a:r>
            <a:r>
              <a:rPr lang="it-IT" sz="2000" b="1" dirty="0">
                <a:effectLst/>
                <a:latin typeface="Arial" panose="020B0604020202020204" pitchFamily="34" charset="0"/>
                <a:ea typeface="Times New Roman" panose="02020603050405020304" pitchFamily="18" charset="0"/>
              </a:rPr>
              <a:t>una sorta di argine alla diversità</a:t>
            </a:r>
            <a:r>
              <a:rPr lang="it-IT" sz="2000" dirty="0">
                <a:effectLst/>
                <a:latin typeface="Arial" panose="020B0604020202020204" pitchFamily="34" charset="0"/>
                <a:ea typeface="Times New Roman" panose="02020603050405020304" pitchFamily="18" charset="0"/>
              </a:rPr>
              <a:t>, nota come </a:t>
            </a:r>
            <a:r>
              <a:rPr lang="it-IT" sz="2000" b="1" i="1" dirty="0">
                <a:solidFill>
                  <a:srgbClr val="C00000"/>
                </a:solidFill>
                <a:effectLst/>
                <a:latin typeface="Arial" panose="020B0604020202020204" pitchFamily="34" charset="0"/>
                <a:ea typeface="Times New Roman" panose="02020603050405020304" pitchFamily="18" charset="0"/>
              </a:rPr>
              <a:t>ereditarietà immunogenetica preferenziale</a:t>
            </a:r>
            <a:r>
              <a:rPr lang="it-IT" sz="2000" dirty="0">
                <a:effectLst/>
                <a:latin typeface="Arial" panose="020B0604020202020204" pitchFamily="34" charset="0"/>
                <a:ea typeface="Times New Roman" panose="02020603050405020304" pitchFamily="18" charset="0"/>
              </a:rPr>
              <a:t>, gestita dall’HLA. A volte è possibile che si verifichi una sorta di alterazione della selezione parentale che </a:t>
            </a:r>
            <a:r>
              <a:rPr lang="it-IT" sz="2000" b="1" u="sng" dirty="0">
                <a:effectLst/>
                <a:latin typeface="Arial" panose="020B0604020202020204" pitchFamily="34" charset="0"/>
                <a:ea typeface="Times New Roman" panose="02020603050405020304" pitchFamily="18" charset="0"/>
              </a:rPr>
              <a:t>porta alcuni </a:t>
            </a:r>
            <a:r>
              <a:rPr lang="it-IT" sz="2000" b="1" u="sng" dirty="0" err="1">
                <a:effectLst/>
                <a:latin typeface="Arial" panose="020B0604020202020204" pitchFamily="34" charset="0"/>
                <a:ea typeface="Times New Roman" panose="02020603050405020304" pitchFamily="18" charset="0"/>
              </a:rPr>
              <a:t>aplotipi</a:t>
            </a:r>
            <a:r>
              <a:rPr lang="it-IT" sz="2000" b="1" u="sng" dirty="0">
                <a:effectLst/>
                <a:latin typeface="Arial" panose="020B0604020202020204" pitchFamily="34" charset="0"/>
                <a:ea typeface="Times New Roman" panose="02020603050405020304" pitchFamily="18" charset="0"/>
              </a:rPr>
              <a:t> HLA ad essere trasmessi in maniera privilegiata rispetto ad altri</a:t>
            </a:r>
            <a:r>
              <a:rPr lang="it-IT" sz="2000" dirty="0">
                <a:effectLst/>
                <a:latin typeface="Arial" panose="020B0604020202020204" pitchFamily="34" charset="0"/>
                <a:ea typeface="Times New Roman" panose="02020603050405020304" pitchFamily="18" charset="0"/>
              </a:rPr>
              <a:t>, ed è in questo modo che hanno preso vita gli </a:t>
            </a:r>
            <a:r>
              <a:rPr lang="it-IT" sz="2000" b="1" dirty="0" err="1">
                <a:solidFill>
                  <a:srgbClr val="C00000"/>
                </a:solidFill>
                <a:effectLst/>
                <a:latin typeface="Arial" panose="020B0604020202020204" pitchFamily="34" charset="0"/>
                <a:ea typeface="Times New Roman" panose="02020603050405020304" pitchFamily="18" charset="0"/>
              </a:rPr>
              <a:t>aplotipi</a:t>
            </a:r>
            <a:r>
              <a:rPr lang="it-IT" sz="2000" b="1" dirty="0">
                <a:solidFill>
                  <a:srgbClr val="C00000"/>
                </a:solidFill>
                <a:effectLst/>
                <a:latin typeface="Arial" panose="020B0604020202020204" pitchFamily="34" charset="0"/>
                <a:ea typeface="Times New Roman" panose="02020603050405020304" pitchFamily="18" charset="0"/>
              </a:rPr>
              <a:t> HLA ancestrali</a:t>
            </a:r>
            <a:r>
              <a:rPr lang="it-IT" sz="2000" dirty="0">
                <a:effectLst/>
                <a:latin typeface="Arial" panose="020B0604020202020204" pitchFamily="34" charset="0"/>
                <a:ea typeface="Times New Roman" panose="02020603050405020304" pitchFamily="18" charset="0"/>
              </a:rPr>
              <a:t>.</a:t>
            </a:r>
            <a:endParaRPr lang="it-IT" sz="2000" dirty="0">
              <a:effectLst/>
              <a:latin typeface="Times New Roman" panose="02020603050405020304" pitchFamily="18" charset="0"/>
              <a:ea typeface="Times New Roman" panose="02020603050405020304" pitchFamily="18" charset="0"/>
            </a:endParaRPr>
          </a:p>
        </p:txBody>
      </p:sp>
      <p:sp>
        <p:nvSpPr>
          <p:cNvPr id="4" name="CasellaDiTesto 3">
            <a:extLst>
              <a:ext uri="{FF2B5EF4-FFF2-40B4-BE49-F238E27FC236}">
                <a16:creationId xmlns:a16="http://schemas.microsoft.com/office/drawing/2014/main" id="{D1D251FC-2EA8-44A0-94D6-331F19F570BE}"/>
              </a:ext>
            </a:extLst>
          </p:cNvPr>
          <p:cNvSpPr txBox="1"/>
          <p:nvPr/>
        </p:nvSpPr>
        <p:spPr>
          <a:xfrm>
            <a:off x="0" y="4919008"/>
            <a:ext cx="9123680" cy="1938992"/>
          </a:xfrm>
          <a:prstGeom prst="rect">
            <a:avLst/>
          </a:prstGeom>
          <a:solidFill>
            <a:srgbClr val="FFFF00"/>
          </a:solidFill>
        </p:spPr>
        <p:txBody>
          <a:bodyPr wrap="square">
            <a:spAutoFit/>
          </a:bodyPr>
          <a:lstStyle/>
          <a:p>
            <a:r>
              <a:rPr lang="it-IT" sz="2000" dirty="0"/>
              <a:t>Con il termine </a:t>
            </a:r>
            <a:r>
              <a:rPr lang="it-IT" sz="2000" b="1" dirty="0" err="1">
                <a:solidFill>
                  <a:srgbClr val="C00000"/>
                </a:solidFill>
              </a:rPr>
              <a:t>aplotipo</a:t>
            </a:r>
            <a:r>
              <a:rPr lang="it-IT" sz="2000" dirty="0"/>
              <a:t> (dal greco </a:t>
            </a:r>
            <a:r>
              <a:rPr lang="it-IT" sz="2000" dirty="0" err="1"/>
              <a:t>haplóos</a:t>
            </a:r>
            <a:r>
              <a:rPr lang="it-IT" sz="2000" dirty="0"/>
              <a:t>= singolo o semplice) si definisce la </a:t>
            </a:r>
            <a:r>
              <a:rPr lang="it-IT" sz="2000" b="1" dirty="0"/>
              <a:t>combinazione di varianti alleliche lungo un cromosoma </a:t>
            </a:r>
            <a:r>
              <a:rPr lang="it-IT" sz="2000" dirty="0"/>
              <a:t>o segmento cromosomico contenente loci in linkage </a:t>
            </a:r>
            <a:r>
              <a:rPr lang="it-IT" sz="2000" dirty="0" err="1"/>
              <a:t>disequilibrium</a:t>
            </a:r>
            <a:r>
              <a:rPr lang="it-IT" sz="2000" dirty="0"/>
              <a:t>, cioè strettamente associati tra di loro, e che in genere vengono ereditati insieme.</a:t>
            </a:r>
          </a:p>
          <a:p>
            <a:r>
              <a:rPr lang="it-IT" sz="2000" dirty="0"/>
              <a:t>In genetica si definiscono </a:t>
            </a:r>
            <a:r>
              <a:rPr lang="it-IT" sz="2000" b="1" dirty="0">
                <a:solidFill>
                  <a:srgbClr val="C00000"/>
                </a:solidFill>
              </a:rPr>
              <a:t>alleli</a:t>
            </a:r>
            <a:r>
              <a:rPr lang="it-IT" sz="2000" dirty="0">
                <a:solidFill>
                  <a:srgbClr val="C00000"/>
                </a:solidFill>
              </a:rPr>
              <a:t> </a:t>
            </a:r>
            <a:r>
              <a:rPr lang="it-IT" sz="2000" dirty="0"/>
              <a:t>le </a:t>
            </a:r>
            <a:r>
              <a:rPr lang="it-IT" sz="2000" b="1" dirty="0"/>
              <a:t>due o più forme alternative dello stesso gene che si trovano nella stessa posizione su ciascun cromosoma omologo </a:t>
            </a:r>
            <a:r>
              <a:rPr lang="it-IT" sz="2000" dirty="0"/>
              <a:t>(locus genico).</a:t>
            </a:r>
          </a:p>
        </p:txBody>
      </p:sp>
      <p:pic>
        <p:nvPicPr>
          <p:cNvPr id="9" name="Immagine 8">
            <a:extLst>
              <a:ext uri="{FF2B5EF4-FFF2-40B4-BE49-F238E27FC236}">
                <a16:creationId xmlns:a16="http://schemas.microsoft.com/office/drawing/2014/main" id="{9F92D4D4-5E73-47B5-89E3-1AA2E49B72CA}"/>
              </a:ext>
            </a:extLst>
          </p:cNvPr>
          <p:cNvPicPr>
            <a:picLocks noChangeAspect="1"/>
          </p:cNvPicPr>
          <p:nvPr/>
        </p:nvPicPr>
        <p:blipFill>
          <a:blip r:embed="rId2"/>
          <a:stretch>
            <a:fillRect/>
          </a:stretch>
        </p:blipFill>
        <p:spPr>
          <a:xfrm>
            <a:off x="6860435" y="-814"/>
            <a:ext cx="2324100" cy="1962150"/>
          </a:xfrm>
          <a:prstGeom prst="rect">
            <a:avLst/>
          </a:prstGeom>
        </p:spPr>
      </p:pic>
    </p:spTree>
    <p:extLst>
      <p:ext uri="{BB962C8B-B14F-4D97-AF65-F5344CB8AC3E}">
        <p14:creationId xmlns:p14="http://schemas.microsoft.com/office/powerpoint/2010/main" val="3710482519"/>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631216"/>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en-US" sz="2000" dirty="0" err="1">
                <a:effectLst/>
                <a:latin typeface="Arial" panose="020B0604020202020204" pitchFamily="34" charset="0"/>
                <a:ea typeface="Times New Roman" panose="02020603050405020304" pitchFamily="18" charset="0"/>
              </a:rPr>
              <a:t>Questo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procedere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paradossale</a:t>
            </a:r>
            <a:r>
              <a:rPr lang="en-US" sz="2000" dirty="0">
                <a:effectLst/>
                <a:latin typeface="Arial" panose="020B0604020202020204" pitchFamily="34" charset="0"/>
                <a:ea typeface="Times New Roman" panose="02020603050405020304" pitchFamily="18" charset="0"/>
              </a:rPr>
              <a:t> è </a:t>
            </a:r>
            <a:r>
              <a:rPr lang="en-US" sz="2000" dirty="0" err="1">
                <a:effectLst/>
                <a:latin typeface="Arial" panose="020B0604020202020204" pitchFamily="34" charset="0"/>
                <a:ea typeface="Times New Roman" panose="02020603050405020304" pitchFamily="18" charset="0"/>
              </a:rPr>
              <a:t>necessario</a:t>
            </a:r>
            <a:r>
              <a:rPr lang="en-US" sz="2000" dirty="0">
                <a:effectLst/>
                <a:latin typeface="Arial" panose="020B0604020202020204" pitchFamily="34" charset="0"/>
                <a:ea typeface="Times New Roman" panose="02020603050405020304" pitchFamily="18" charset="0"/>
              </a:rPr>
              <a:t> per </a:t>
            </a:r>
            <a:r>
              <a:rPr lang="en-US" sz="2000" dirty="0" err="1">
                <a:effectLst/>
                <a:latin typeface="Arial" panose="020B0604020202020204" pitchFamily="34" charset="0"/>
                <a:ea typeface="Times New Roman" panose="02020603050405020304" pitchFamily="18" charset="0"/>
              </a:rPr>
              <a:t>mantenere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nel</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pullulare</a:t>
            </a:r>
            <a:r>
              <a:rPr lang="en-US" sz="2000" i="1"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degli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intrecci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fenotipici</a:t>
            </a:r>
            <a:r>
              <a:rPr lang="en-US" sz="2000" dirty="0">
                <a:effectLst/>
                <a:latin typeface="Arial" panose="020B0604020202020204" pitchFamily="34" charset="0"/>
                <a:ea typeface="Times New Roman" panose="02020603050405020304" pitchFamily="18" charset="0"/>
              </a:rPr>
              <a:t>, </a:t>
            </a:r>
            <a:r>
              <a:rPr lang="en-US" sz="2000" b="1" dirty="0" err="1">
                <a:effectLst/>
                <a:latin typeface="Arial" panose="020B0604020202020204" pitchFamily="34" charset="0"/>
                <a:ea typeface="Times New Roman" panose="02020603050405020304" pitchFamily="18" charset="0"/>
              </a:rPr>
              <a:t>qualcosa</a:t>
            </a:r>
            <a:r>
              <a:rPr lang="en-US" sz="2000" b="1" dirty="0">
                <a:effectLst/>
                <a:latin typeface="Arial" panose="020B0604020202020204" pitchFamily="34" charset="0"/>
                <a:ea typeface="Times New Roman" panose="02020603050405020304" pitchFamily="18" charset="0"/>
              </a:rPr>
              <a:t> di </a:t>
            </a:r>
            <a:r>
              <a:rPr lang="en-US" sz="2000" b="1" dirty="0" err="1">
                <a:effectLst/>
                <a:latin typeface="Arial" panose="020B0604020202020204" pitchFamily="34" charset="0"/>
                <a:ea typeface="Times New Roman" panose="02020603050405020304" pitchFamily="18" charset="0"/>
              </a:rPr>
              <a:t>fisso</a:t>
            </a:r>
            <a:r>
              <a:rPr lang="en-US" sz="2000" dirty="0">
                <a:effectLst/>
                <a:latin typeface="Arial" panose="020B0604020202020204" pitchFamily="34" charset="0"/>
                <a:ea typeface="Times New Roman" panose="02020603050405020304" pitchFamily="18" charset="0"/>
              </a:rPr>
              <a:t>, </a:t>
            </a:r>
            <a:r>
              <a:rPr lang="en-US" sz="2000" b="1" i="1" dirty="0" err="1">
                <a:effectLst/>
                <a:latin typeface="Arial" panose="020B0604020202020204" pitchFamily="34" charset="0"/>
                <a:ea typeface="Times New Roman" panose="02020603050405020304" pitchFamily="18" charset="0"/>
              </a:rPr>
              <a:t>dei</a:t>
            </a:r>
            <a:r>
              <a:rPr lang="en-US" sz="2000" b="1" i="1" dirty="0">
                <a:effectLst/>
                <a:latin typeface="Arial" panose="020B0604020202020204" pitchFamily="34" charset="0"/>
                <a:ea typeface="Times New Roman" panose="02020603050405020304" pitchFamily="18" charset="0"/>
              </a:rPr>
              <a:t> </a:t>
            </a:r>
            <a:r>
              <a:rPr lang="en-US" sz="2000" b="1" i="1" dirty="0" err="1">
                <a:effectLst/>
                <a:latin typeface="Arial" panose="020B0604020202020204" pitchFamily="34" charset="0"/>
                <a:ea typeface="Times New Roman" panose="02020603050405020304" pitchFamily="18" charset="0"/>
              </a:rPr>
              <a:t>punti</a:t>
            </a:r>
            <a:r>
              <a:rPr lang="en-US" sz="2000" b="1" i="1" dirty="0">
                <a:effectLst/>
                <a:latin typeface="Arial" panose="020B0604020202020204" pitchFamily="34" charset="0"/>
                <a:ea typeface="Times New Roman" panose="02020603050405020304" pitchFamily="18" charset="0"/>
              </a:rPr>
              <a:t> di </a:t>
            </a:r>
            <a:r>
              <a:rPr lang="en-US" sz="2000" b="1" i="1" dirty="0" err="1">
                <a:effectLst/>
                <a:latin typeface="Arial" panose="020B0604020202020204" pitchFamily="34" charset="0"/>
                <a:ea typeface="Times New Roman" panose="02020603050405020304" pitchFamily="18" charset="0"/>
              </a:rPr>
              <a:t>ancoraggio</a:t>
            </a:r>
            <a:r>
              <a:rPr lang="en-US" sz="2000" b="1" i="1" dirty="0">
                <a:effectLst/>
                <a:latin typeface="Arial" panose="020B0604020202020204" pitchFamily="34" charset="0"/>
                <a:ea typeface="Times New Roman" panose="02020603050405020304" pitchFamily="18" charset="0"/>
              </a:rPr>
              <a:t> </a:t>
            </a:r>
            <a:r>
              <a:rPr lang="en-US" sz="2000" b="1" i="1" dirty="0" err="1">
                <a:effectLst/>
                <a:latin typeface="Arial" panose="020B0604020202020204" pitchFamily="34" charset="0"/>
                <a:ea typeface="Times New Roman" panose="02020603050405020304" pitchFamily="18" charset="0"/>
              </a:rPr>
              <a:t>nel</a:t>
            </a:r>
            <a:r>
              <a:rPr lang="en-US" sz="2000" b="1" i="1" dirty="0">
                <a:effectLst/>
                <a:latin typeface="Arial" panose="020B0604020202020204" pitchFamily="34" charset="0"/>
                <a:ea typeface="Times New Roman" panose="02020603050405020304" pitchFamily="18" charset="0"/>
              </a:rPr>
              <a:t> </a:t>
            </a:r>
            <a:r>
              <a:rPr lang="en-US" sz="2000" b="1" i="1" dirty="0" err="1">
                <a:effectLst/>
                <a:latin typeface="Arial" panose="020B0604020202020204" pitchFamily="34" charset="0"/>
                <a:ea typeface="Times New Roman" panose="02020603050405020304" pitchFamily="18" charset="0"/>
              </a:rPr>
              <a:t>perenne</a:t>
            </a:r>
            <a:r>
              <a:rPr lang="en-US" sz="2000" b="1" i="1" dirty="0">
                <a:effectLst/>
                <a:latin typeface="Arial" panose="020B0604020202020204" pitchFamily="34" charset="0"/>
                <a:ea typeface="Times New Roman" panose="02020603050405020304" pitchFamily="18" charset="0"/>
              </a:rPr>
              <a:t> </a:t>
            </a:r>
            <a:r>
              <a:rPr lang="en-US" sz="2000" b="1" i="1" dirty="0" err="1">
                <a:effectLst/>
                <a:latin typeface="Arial" panose="020B0604020202020204" pitchFamily="34" charset="0"/>
                <a:ea typeface="Times New Roman" panose="02020603050405020304" pitchFamily="18" charset="0"/>
              </a:rPr>
              <a:t>mutare</a:t>
            </a:r>
            <a:r>
              <a:rPr lang="en-US" sz="2000" b="1" i="1" dirty="0">
                <a:effectLst/>
                <a:latin typeface="Arial" panose="020B0604020202020204" pitchFamily="34" charset="0"/>
                <a:ea typeface="Times New Roman" panose="02020603050405020304" pitchFamily="18" charset="0"/>
              </a:rPr>
              <a:t> </a:t>
            </a:r>
            <a:r>
              <a:rPr lang="en-US" sz="2000" b="1" i="1" dirty="0" err="1">
                <a:effectLst/>
                <a:latin typeface="Arial" panose="020B0604020202020204" pitchFamily="34" charset="0"/>
                <a:ea typeface="Times New Roman" panose="02020603050405020304" pitchFamily="18" charset="0"/>
              </a:rPr>
              <a:t>evolutivo</a:t>
            </a:r>
            <a:r>
              <a:rPr lang="en-US" sz="2000" b="1" i="1"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che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possano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garantire</a:t>
            </a:r>
            <a:r>
              <a:rPr lang="en-US" sz="2000" dirty="0">
                <a:effectLst/>
                <a:latin typeface="Arial" panose="020B0604020202020204" pitchFamily="34" charset="0"/>
                <a:ea typeface="Times New Roman" panose="02020603050405020304" pitchFamily="18" charset="0"/>
              </a:rPr>
              <a:t> per </a:t>
            </a:r>
            <a:r>
              <a:rPr lang="en-US" sz="2000" dirty="0" err="1">
                <a:effectLst/>
                <a:latin typeface="Arial" panose="020B0604020202020204" pitchFamily="34" charset="0"/>
                <a:ea typeface="Times New Roman" panose="02020603050405020304" pitchFamily="18" charset="0"/>
              </a:rPr>
              <a:t>esempio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durante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trapianti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l’identità</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ricevente-donatore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anche</a:t>
            </a:r>
            <a:r>
              <a:rPr lang="en-US" sz="2000" dirty="0">
                <a:effectLst/>
                <a:latin typeface="Arial" panose="020B0604020202020204" pitchFamily="34" charset="0"/>
                <a:ea typeface="Times New Roman" panose="02020603050405020304" pitchFamily="18" charset="0"/>
              </a:rPr>
              <a:t> per uno solo </a:t>
            </a:r>
            <a:r>
              <a:rPr lang="en-US" sz="2000" dirty="0" err="1">
                <a:effectLst/>
                <a:latin typeface="Arial" panose="020B0604020202020204" pitchFamily="34" charset="0"/>
                <a:ea typeface="Times New Roman" panose="02020603050405020304" pitchFamily="18" charset="0"/>
              </a:rPr>
              <a:t>degli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aplotipi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ancestrali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avallo</a:t>
            </a:r>
            <a:r>
              <a:rPr lang="en-US" sz="2000" dirty="0">
                <a:effectLst/>
                <a:latin typeface="Arial" panose="020B0604020202020204" pitchFamily="34" charset="0"/>
                <a:ea typeface="Times New Roman" panose="02020603050405020304" pitchFamily="18" charset="0"/>
              </a:rPr>
              <a:t> di </a:t>
            </a:r>
            <a:r>
              <a:rPr lang="en-US" sz="2000" dirty="0" err="1">
                <a:effectLst/>
                <a:latin typeface="Arial" panose="020B0604020202020204" pitchFamily="34" charset="0"/>
                <a:ea typeface="Times New Roman" panose="02020603050405020304" pitchFamily="18" charset="0"/>
              </a:rPr>
              <a:t>successo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dell’operazione-trapianto</a:t>
            </a:r>
            <a:r>
              <a:rPr lang="en-US" sz="2000" dirty="0">
                <a:effectLst/>
                <a:latin typeface="Arial" panose="020B0604020202020204" pitchFamily="34" charset="0"/>
                <a:ea typeface="Times New Roman" panose="02020603050405020304" pitchFamily="18" charset="0"/>
              </a:rPr>
              <a:t> (Tay </a:t>
            </a:r>
            <a:r>
              <a:rPr lang="en-US" sz="2000" i="1" dirty="0">
                <a:effectLst/>
                <a:latin typeface="Arial" panose="020B0604020202020204" pitchFamily="34" charset="0"/>
                <a:ea typeface="Times New Roman" panose="02020603050405020304" pitchFamily="18" charset="0"/>
              </a:rPr>
              <a:t>et</a:t>
            </a:r>
            <a:r>
              <a:rPr lang="en-US" sz="2000" dirty="0">
                <a:effectLst/>
                <a:latin typeface="Arial" panose="020B0604020202020204" pitchFamily="34" charset="0"/>
                <a:ea typeface="Times New Roman" panose="02020603050405020304" pitchFamily="18" charset="0"/>
              </a:rPr>
              <a:t> al., 1995). </a:t>
            </a:r>
            <a:endParaRPr lang="it-IT" sz="2000" dirty="0"/>
          </a:p>
        </p:txBody>
      </p:sp>
      <p:sp>
        <p:nvSpPr>
          <p:cNvPr id="5" name="Rettangolo 4">
            <a:extLst>
              <a:ext uri="{FF2B5EF4-FFF2-40B4-BE49-F238E27FC236}">
                <a16:creationId xmlns:a16="http://schemas.microsoft.com/office/drawing/2014/main" id="{321C016F-209D-48B9-BAC3-450C1FC8C3A6}"/>
              </a:ext>
            </a:extLst>
          </p:cNvPr>
          <p:cNvSpPr/>
          <p:nvPr/>
        </p:nvSpPr>
        <p:spPr>
          <a:xfrm>
            <a:off x="7784" y="1772816"/>
            <a:ext cx="2764016" cy="4918782"/>
          </a:xfrm>
          <a:prstGeom prst="rect">
            <a:avLst/>
          </a:prstGeom>
          <a:solidFill>
            <a:schemeClr val="accent1">
              <a:lumMod val="20000"/>
              <a:lumOff val="80000"/>
            </a:schemeClr>
          </a:solidFill>
          <a:ln w="38100">
            <a:solidFill>
              <a:srgbClr val="00B050"/>
            </a:solidFill>
          </a:ln>
        </p:spPr>
        <p:txBody>
          <a:bodyPr wrap="square">
            <a:spAutoFit/>
          </a:bodyPr>
          <a:lstStyle/>
          <a:p>
            <a:pPr algn="just">
              <a:lnSpc>
                <a:spcPct val="105000"/>
              </a:lnSpc>
            </a:pPr>
            <a:r>
              <a:rPr lang="it-IT" sz="2000" dirty="0">
                <a:latin typeface="Arial" panose="020B0604020202020204" pitchFamily="34" charset="0"/>
                <a:ea typeface="Times New Roman" panose="02020603050405020304" pitchFamily="18" charset="0"/>
              </a:rPr>
              <a:t>L’</a:t>
            </a:r>
            <a:r>
              <a:rPr lang="it-IT" sz="2000" dirty="0" err="1">
                <a:effectLst/>
                <a:latin typeface="Arial" panose="020B0604020202020204" pitchFamily="34" charset="0"/>
                <a:ea typeface="Times New Roman" panose="02020603050405020304" pitchFamily="18" charset="0"/>
              </a:rPr>
              <a:t>aplotipo</a:t>
            </a:r>
            <a:r>
              <a:rPr lang="it-IT" sz="2000" dirty="0">
                <a:effectLst/>
                <a:latin typeface="Arial" panose="020B0604020202020204" pitchFamily="34" charset="0"/>
                <a:ea typeface="Times New Roman" panose="02020603050405020304" pitchFamily="18" charset="0"/>
              </a:rPr>
              <a:t> </a:t>
            </a:r>
            <a:r>
              <a:rPr lang="it-IT" sz="2000" i="1" dirty="0" err="1">
                <a:effectLst/>
                <a:latin typeface="Arial" panose="020B0604020202020204" pitchFamily="34" charset="0"/>
                <a:ea typeface="Times New Roman" panose="02020603050405020304" pitchFamily="18" charset="0"/>
              </a:rPr>
              <a:t>Ancestral</a:t>
            </a:r>
            <a:r>
              <a:rPr lang="it-IT" sz="2000" i="1" dirty="0">
                <a:effectLst/>
                <a:latin typeface="Arial" panose="020B0604020202020204" pitchFamily="34" charset="0"/>
                <a:ea typeface="Times New Roman" panose="02020603050405020304" pitchFamily="18" charset="0"/>
              </a:rPr>
              <a:t> </a:t>
            </a:r>
            <a:r>
              <a:rPr lang="it-IT" sz="2000" i="1" dirty="0" err="1">
                <a:effectLst/>
                <a:latin typeface="Arial" panose="020B0604020202020204" pitchFamily="34" charset="0"/>
                <a:ea typeface="Times New Roman" panose="02020603050405020304" pitchFamily="18" charset="0"/>
              </a:rPr>
              <a:t>Haplotype</a:t>
            </a:r>
            <a:r>
              <a:rPr lang="it-IT" sz="2000" i="1" dirty="0">
                <a:effectLst/>
                <a:latin typeface="Arial" panose="020B0604020202020204" pitchFamily="34" charset="0"/>
                <a:ea typeface="Times New Roman" panose="02020603050405020304" pitchFamily="18" charset="0"/>
              </a:rPr>
              <a:t> 8.1</a:t>
            </a:r>
            <a:r>
              <a:rPr lang="it-IT" sz="2000" dirty="0">
                <a:effectLst/>
                <a:latin typeface="Arial" panose="020B0604020202020204" pitchFamily="34" charset="0"/>
                <a:ea typeface="Times New Roman" panose="02020603050405020304" pitchFamily="18" charset="0"/>
              </a:rPr>
              <a:t>. si correla alla buona salute del neonato, si associa a molte malattie del sistema immunitario che si manifestano dopo la nascita ma che </a:t>
            </a:r>
            <a:r>
              <a:rPr lang="it-IT" sz="2000" b="1" dirty="0">
                <a:effectLst/>
                <a:latin typeface="Arial" panose="020B0604020202020204" pitchFamily="34" charset="0"/>
                <a:ea typeface="Times New Roman" panose="02020603050405020304" pitchFamily="18" charset="0"/>
              </a:rPr>
              <a:t>non invalidano la </a:t>
            </a:r>
            <a:r>
              <a:rPr lang="it-IT" sz="2000" b="1" i="1" dirty="0">
                <a:effectLst/>
                <a:latin typeface="Arial" panose="020B0604020202020204" pitchFamily="34" charset="0"/>
                <a:ea typeface="Times New Roman" panose="02020603050405020304" pitchFamily="18" charset="0"/>
              </a:rPr>
              <a:t>performance</a:t>
            </a:r>
            <a:r>
              <a:rPr lang="it-IT" sz="2000" b="1" dirty="0">
                <a:effectLst/>
                <a:latin typeface="Arial" panose="020B0604020202020204" pitchFamily="34" charset="0"/>
                <a:ea typeface="Times New Roman" panose="02020603050405020304" pitchFamily="18" charset="0"/>
              </a:rPr>
              <a:t> riproduttiva, cosa che mantiene l’</a:t>
            </a:r>
            <a:r>
              <a:rPr lang="it-IT" sz="2000" b="1" dirty="0" err="1">
                <a:effectLst/>
                <a:latin typeface="Arial" panose="020B0604020202020204" pitchFamily="34" charset="0"/>
                <a:ea typeface="Times New Roman" panose="02020603050405020304" pitchFamily="18" charset="0"/>
              </a:rPr>
              <a:t>aplotipo</a:t>
            </a:r>
            <a:r>
              <a:rPr lang="it-IT" sz="2000" b="1" dirty="0">
                <a:effectLst/>
                <a:latin typeface="Arial" panose="020B0604020202020204" pitchFamily="34" charset="0"/>
                <a:ea typeface="Times New Roman" panose="02020603050405020304" pitchFamily="18" charset="0"/>
              </a:rPr>
              <a:t> eterno</a:t>
            </a:r>
            <a:r>
              <a:rPr lang="it-IT" sz="2000" dirty="0">
                <a:effectLst/>
                <a:latin typeface="Arial" panose="020B0604020202020204" pitchFamily="34" charset="0"/>
                <a:ea typeface="Times New Roman" panose="02020603050405020304" pitchFamily="18" charset="0"/>
              </a:rPr>
              <a:t> (</a:t>
            </a:r>
            <a:r>
              <a:rPr lang="en-US" sz="2000" spc="10" dirty="0" err="1">
                <a:effectLst/>
                <a:latin typeface="Arial" panose="020B0604020202020204" pitchFamily="34" charset="0"/>
                <a:ea typeface="Times New Roman" panose="02020603050405020304" pitchFamily="18" charset="0"/>
              </a:rPr>
              <a:t>CapittinI</a:t>
            </a:r>
            <a:r>
              <a:rPr lang="en-US" sz="2000" spc="10" dirty="0">
                <a:effectLst/>
                <a:latin typeface="Arial" panose="020B0604020202020204" pitchFamily="34" charset="0"/>
                <a:ea typeface="Times New Roman" panose="02020603050405020304" pitchFamily="18" charset="0"/>
              </a:rPr>
              <a:t> et al., 2012)</a:t>
            </a:r>
            <a:r>
              <a:rPr lang="it-IT" sz="2000" dirty="0">
                <a:effectLst/>
                <a:latin typeface="Arial" panose="020B0604020202020204" pitchFamily="34" charset="0"/>
                <a:ea typeface="Times New Roman" panose="02020603050405020304" pitchFamily="18" charset="0"/>
              </a:rPr>
              <a:t>. </a:t>
            </a:r>
            <a:endParaRPr lang="it-IT" sz="2000" dirty="0">
              <a:effectLst/>
              <a:latin typeface="Times New Roman" panose="02020603050405020304" pitchFamily="18" charset="0"/>
              <a:ea typeface="Times New Roman" panose="02020603050405020304" pitchFamily="18" charset="0"/>
            </a:endParaRPr>
          </a:p>
        </p:txBody>
      </p:sp>
      <p:pic>
        <p:nvPicPr>
          <p:cNvPr id="4" name="Immagine 3">
            <a:extLst>
              <a:ext uri="{FF2B5EF4-FFF2-40B4-BE49-F238E27FC236}">
                <a16:creationId xmlns:a16="http://schemas.microsoft.com/office/drawing/2014/main" id="{B673EDC9-96E0-4B20-84DF-8E72EC8FAA08}"/>
              </a:ext>
            </a:extLst>
          </p:cNvPr>
          <p:cNvPicPr>
            <a:picLocks noChangeAspect="1"/>
          </p:cNvPicPr>
          <p:nvPr/>
        </p:nvPicPr>
        <p:blipFill>
          <a:blip r:embed="rId2"/>
          <a:stretch>
            <a:fillRect/>
          </a:stretch>
        </p:blipFill>
        <p:spPr>
          <a:xfrm>
            <a:off x="2841917" y="1708680"/>
            <a:ext cx="6302083" cy="4528632"/>
          </a:xfrm>
          <a:prstGeom prst="rect">
            <a:avLst/>
          </a:prstGeom>
        </p:spPr>
      </p:pic>
    </p:spTree>
    <p:extLst>
      <p:ext uri="{BB962C8B-B14F-4D97-AF65-F5344CB8AC3E}">
        <p14:creationId xmlns:p14="http://schemas.microsoft.com/office/powerpoint/2010/main" val="155673121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F907BE5B-F429-4505-AC8D-F0EAB90F5A16}"/>
              </a:ext>
            </a:extLst>
          </p:cNvPr>
          <p:cNvPicPr>
            <a:picLocks noChangeAspect="1"/>
          </p:cNvPicPr>
          <p:nvPr/>
        </p:nvPicPr>
        <p:blipFill>
          <a:blip r:embed="rId2"/>
          <a:stretch>
            <a:fillRect/>
          </a:stretch>
        </p:blipFill>
        <p:spPr>
          <a:xfrm>
            <a:off x="0" y="33048"/>
            <a:ext cx="9144000" cy="6791904"/>
          </a:xfrm>
          <a:prstGeom prst="rect">
            <a:avLst/>
          </a:prstGeom>
        </p:spPr>
      </p:pic>
    </p:spTree>
    <p:extLst>
      <p:ext uri="{BB962C8B-B14F-4D97-AF65-F5344CB8AC3E}">
        <p14:creationId xmlns:p14="http://schemas.microsoft.com/office/powerpoint/2010/main" val="2260464124"/>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E297B548-990C-495F-9BB6-BDD929963027}"/>
              </a:ext>
            </a:extLst>
          </p:cNvPr>
          <p:cNvPicPr>
            <a:picLocks noChangeAspect="1"/>
          </p:cNvPicPr>
          <p:nvPr/>
        </p:nvPicPr>
        <p:blipFill>
          <a:blip r:embed="rId2"/>
          <a:stretch>
            <a:fillRect/>
          </a:stretch>
        </p:blipFill>
        <p:spPr>
          <a:xfrm>
            <a:off x="683568" y="908720"/>
            <a:ext cx="8123244" cy="5728637"/>
          </a:xfrm>
          <a:prstGeom prst="rect">
            <a:avLst/>
          </a:prstGeom>
        </p:spPr>
      </p:pic>
      <p:sp>
        <p:nvSpPr>
          <p:cNvPr id="4" name="Rettangolo 3">
            <a:extLst>
              <a:ext uri="{FF2B5EF4-FFF2-40B4-BE49-F238E27FC236}">
                <a16:creationId xmlns:a16="http://schemas.microsoft.com/office/drawing/2014/main" id="{1A5CB08F-4393-404F-B435-AFF62EB0E4E1}"/>
              </a:ext>
            </a:extLst>
          </p:cNvPr>
          <p:cNvSpPr/>
          <p:nvPr/>
        </p:nvSpPr>
        <p:spPr>
          <a:xfrm>
            <a:off x="-1" y="46048"/>
            <a:ext cx="9143999" cy="461665"/>
          </a:xfrm>
          <a:prstGeom prst="rect">
            <a:avLst/>
          </a:prstGeom>
          <a:solidFill>
            <a:schemeClr val="accent2">
              <a:lumMod val="20000"/>
              <a:lumOff val="80000"/>
            </a:schemeClr>
          </a:solidFill>
          <a:ln w="38100">
            <a:solidFill>
              <a:srgbClr val="0070C0"/>
            </a:solidFill>
          </a:ln>
        </p:spPr>
        <p:txBody>
          <a:bodyPr wrap="square">
            <a:spAutoFit/>
          </a:bodyPr>
          <a:lstStyle/>
          <a:p>
            <a:pPr algn="ctr"/>
            <a:r>
              <a:rPr lang="it-IT" sz="2400" b="1" dirty="0">
                <a:solidFill>
                  <a:srgbClr val="C00000"/>
                </a:solidFill>
                <a:effectLst/>
                <a:latin typeface="Arial" panose="020B0604020202020204" pitchFamily="34" charset="0"/>
                <a:ea typeface="Times New Roman" panose="02020603050405020304" pitchFamily="18" charset="0"/>
              </a:rPr>
              <a:t>I linfociti: cellule neuroendocrine</a:t>
            </a:r>
            <a:endParaRPr lang="it-IT" sz="2400" dirty="0">
              <a:solidFill>
                <a:srgbClr val="C00000"/>
              </a:solidFill>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388088929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23BF828C-A3F2-486B-B134-457BB07D86EE}"/>
              </a:ext>
            </a:extLst>
          </p:cNvPr>
          <p:cNvPicPr>
            <a:picLocks noChangeAspect="1"/>
          </p:cNvPicPr>
          <p:nvPr/>
        </p:nvPicPr>
        <p:blipFill>
          <a:blip r:embed="rId2"/>
          <a:stretch>
            <a:fillRect/>
          </a:stretch>
        </p:blipFill>
        <p:spPr>
          <a:xfrm>
            <a:off x="159789" y="476672"/>
            <a:ext cx="8964488" cy="5026331"/>
          </a:xfrm>
          <a:prstGeom prst="rect">
            <a:avLst/>
          </a:prstGeom>
        </p:spPr>
      </p:pic>
    </p:spTree>
    <p:extLst>
      <p:ext uri="{BB962C8B-B14F-4D97-AF65-F5344CB8AC3E}">
        <p14:creationId xmlns:p14="http://schemas.microsoft.com/office/powerpoint/2010/main" val="1064470856"/>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a:extLst>
              <a:ext uri="{FF2B5EF4-FFF2-40B4-BE49-F238E27FC236}">
                <a16:creationId xmlns:a16="http://schemas.microsoft.com/office/drawing/2014/main" id="{321C016F-209D-48B9-BAC3-450C1FC8C3A6}"/>
              </a:ext>
            </a:extLst>
          </p:cNvPr>
          <p:cNvSpPr/>
          <p:nvPr/>
        </p:nvSpPr>
        <p:spPr>
          <a:xfrm>
            <a:off x="20320" y="692696"/>
            <a:ext cx="9123680" cy="1323439"/>
          </a:xfrm>
          <a:prstGeom prst="rect">
            <a:avLst/>
          </a:prstGeom>
          <a:solidFill>
            <a:schemeClr val="accent1">
              <a:lumMod val="20000"/>
              <a:lumOff val="80000"/>
            </a:schemeClr>
          </a:solidFill>
          <a:ln w="38100">
            <a:solidFill>
              <a:srgbClr val="00B050"/>
            </a:solidFill>
          </a:ln>
        </p:spPr>
        <p:txBody>
          <a:bodyPr wrap="square">
            <a:spAutoFit/>
          </a:bodyPr>
          <a:lstStyle/>
          <a:p>
            <a:pPr algn="just"/>
            <a:r>
              <a:rPr lang="it-IT" sz="2000" b="0" i="0" u="none" strike="noStrike" spc="0" dirty="0">
                <a:effectLst/>
                <a:latin typeface="Arial" panose="020B0604020202020204" pitchFamily="34" charset="0"/>
                <a:ea typeface="Book Antiqua" panose="02040602050305030304" pitchFamily="18" charset="0"/>
                <a:cs typeface="Book Antiqua" panose="02040602050305030304" pitchFamily="18" charset="0"/>
              </a:rPr>
              <a:t>Nei primi anni Sessanta vennero selezionate due distinte popolazioni linfocitarie, denominate T e B.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 linfociti B producono anticorpi</a:t>
            </a:r>
            <a:r>
              <a:rPr lang="it-IT" sz="2000" b="0" i="0" u="none" strike="noStrike" spc="0" dirty="0">
                <a:effectLst/>
                <a:latin typeface="Arial" panose="020B0604020202020204" pitchFamily="34" charset="0"/>
                <a:ea typeface="Book Antiqua" panose="02040602050305030304" pitchFamily="18" charset="0"/>
                <a:cs typeface="Book Antiqua" panose="02040602050305030304" pitchFamily="18" charset="0"/>
              </a:rPr>
              <a:t>, mentre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 linfociti T sono i cardini della regolazione e dell'esecuzione della risposta immunitaria</a:t>
            </a:r>
            <a:r>
              <a:rPr lang="it-IT" sz="2000"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t>
            </a:r>
            <a:endParaRPr lang="it-IT" sz="2000" dirty="0">
              <a:solidFill>
                <a:srgbClr val="C00000"/>
              </a:solidFill>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38760" y="2305614"/>
            <a:ext cx="4191640" cy="2246769"/>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Il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linfocita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B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possiede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un proprio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recettore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per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l'antigene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BCR</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distingue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l'antigene</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senza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bisogno</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alcuna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mediazione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il BCR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funge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da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anticorpo</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solubile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sganciato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dalla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cellula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viaggia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fluidi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endParaRPr lang="it-IT" sz="2000" dirty="0"/>
          </a:p>
        </p:txBody>
      </p:sp>
      <p:sp>
        <p:nvSpPr>
          <p:cNvPr id="2" name="Rettangolo 1">
            <a:extLst>
              <a:ext uri="{FF2B5EF4-FFF2-40B4-BE49-F238E27FC236}">
                <a16:creationId xmlns:a16="http://schemas.microsoft.com/office/drawing/2014/main" id="{8DEF504B-52FA-4851-8458-DFF833A390DB}"/>
              </a:ext>
            </a:extLst>
          </p:cNvPr>
          <p:cNvSpPr/>
          <p:nvPr/>
        </p:nvSpPr>
        <p:spPr>
          <a:xfrm>
            <a:off x="20320" y="5085184"/>
            <a:ext cx="9123680" cy="1323439"/>
          </a:xfrm>
          <a:prstGeom prst="rect">
            <a:avLst/>
          </a:prstGeom>
          <a:solidFill>
            <a:schemeClr val="accent6">
              <a:lumMod val="20000"/>
              <a:lumOff val="80000"/>
            </a:schemeClr>
          </a:solidFill>
          <a:ln w="38100">
            <a:solidFill>
              <a:srgbClr val="0070C0"/>
            </a:solidFill>
          </a:ln>
        </p:spPr>
        <p:txBody>
          <a:bodyPr wrap="square">
            <a:spAutoFit/>
          </a:bodyPr>
          <a:lstStyle/>
          <a:p>
            <a:pPr>
              <a:defRPr/>
            </a:pP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il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linfocita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possiede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un proprio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recettore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per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l'antigene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TCR</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però</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riconosce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l'antigene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solo se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associato</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 un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complesso</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HLA/MHC</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Il TCR,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contrariamente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al BCR, è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saldamente</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ancorato</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alla</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cellula</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tramite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un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altro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complesso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denominato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CD3. </a:t>
            </a:r>
            <a:endParaRPr lang="it-IT" sz="2000" dirty="0"/>
          </a:p>
        </p:txBody>
      </p:sp>
      <p:pic>
        <p:nvPicPr>
          <p:cNvPr id="4" name="Immagine 3">
            <a:extLst>
              <a:ext uri="{FF2B5EF4-FFF2-40B4-BE49-F238E27FC236}">
                <a16:creationId xmlns:a16="http://schemas.microsoft.com/office/drawing/2014/main" id="{8FE960EC-250E-4689-B2DE-72D3638E18F6}"/>
              </a:ext>
            </a:extLst>
          </p:cNvPr>
          <p:cNvPicPr>
            <a:picLocks noChangeAspect="1"/>
          </p:cNvPicPr>
          <p:nvPr/>
        </p:nvPicPr>
        <p:blipFill>
          <a:blip r:embed="rId2"/>
          <a:stretch>
            <a:fillRect/>
          </a:stretch>
        </p:blipFill>
        <p:spPr>
          <a:xfrm>
            <a:off x="4345440" y="2080071"/>
            <a:ext cx="4798560" cy="2697857"/>
          </a:xfrm>
          <a:prstGeom prst="rect">
            <a:avLst/>
          </a:prstGeom>
        </p:spPr>
      </p:pic>
    </p:spTree>
    <p:extLst>
      <p:ext uri="{BB962C8B-B14F-4D97-AF65-F5344CB8AC3E}">
        <p14:creationId xmlns:p14="http://schemas.microsoft.com/office/powerpoint/2010/main" val="569079661"/>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707886"/>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La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principale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caratteristica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comune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alle due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grandi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classi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linfocitarie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è la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loro</a:t>
            </a:r>
            <a:r>
              <a:rPr lang="en-US" sz="2000" b="0" i="1"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estrema</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versatilità</a:t>
            </a:r>
            <a:r>
              <a:rPr lang="en-US" sz="2000"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endParaRPr lang="it-IT" sz="2000" dirty="0"/>
          </a:p>
        </p:txBody>
      </p:sp>
      <p:sp>
        <p:nvSpPr>
          <p:cNvPr id="5" name="Rettangolo 4">
            <a:extLst>
              <a:ext uri="{FF2B5EF4-FFF2-40B4-BE49-F238E27FC236}">
                <a16:creationId xmlns:a16="http://schemas.microsoft.com/office/drawing/2014/main" id="{321C016F-209D-48B9-BAC3-450C1FC8C3A6}"/>
              </a:ext>
            </a:extLst>
          </p:cNvPr>
          <p:cNvSpPr/>
          <p:nvPr/>
        </p:nvSpPr>
        <p:spPr>
          <a:xfrm>
            <a:off x="20320" y="836712"/>
            <a:ext cx="9123680" cy="1015663"/>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Si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calcola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le cellule B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siano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atte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produrre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1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milione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miliardi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anticorpi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differenti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(10</a:t>
            </a:r>
            <a:r>
              <a:rPr lang="en-US" sz="2000" b="0" i="0" u="none" strike="noStrike" spc="0" baseline="3000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10</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e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so­no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centinaia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milioni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luoghi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riconoscimento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dell'antigene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da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parte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del TCR. </a:t>
            </a:r>
            <a:endParaRPr lang="it-IT" sz="2000" dirty="0"/>
          </a:p>
        </p:txBody>
      </p:sp>
      <p:sp>
        <p:nvSpPr>
          <p:cNvPr id="11" name="Rettangolo 10">
            <a:extLst>
              <a:ext uri="{FF2B5EF4-FFF2-40B4-BE49-F238E27FC236}">
                <a16:creationId xmlns:a16="http://schemas.microsoft.com/office/drawing/2014/main" id="{79626682-FBA7-4A4B-8560-7938AE443B39}"/>
              </a:ext>
            </a:extLst>
          </p:cNvPr>
          <p:cNvSpPr/>
          <p:nvPr/>
        </p:nvSpPr>
        <p:spPr>
          <a:xfrm>
            <a:off x="43304" y="1916832"/>
            <a:ext cx="3664600" cy="3477875"/>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Tutto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questo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grazie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ad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alcune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centinaia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geni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vengono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riarrangiati</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per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conformare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il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recettore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all'antigene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contrariamente</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alle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teorie</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neodarwinistiche</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vedono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nel</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sistema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immunitario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un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sistema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geneticamente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predeterminato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e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cablato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ai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più</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svariati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antigeni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incontra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endParaRPr lang="it-IT" sz="2000" dirty="0"/>
          </a:p>
        </p:txBody>
      </p:sp>
      <p:sp>
        <p:nvSpPr>
          <p:cNvPr id="2" name="Rettangolo 1">
            <a:extLst>
              <a:ext uri="{FF2B5EF4-FFF2-40B4-BE49-F238E27FC236}">
                <a16:creationId xmlns:a16="http://schemas.microsoft.com/office/drawing/2014/main" id="{8C46EF47-91D5-434D-9E0A-2FC849945CDF}"/>
              </a:ext>
            </a:extLst>
          </p:cNvPr>
          <p:cNvSpPr/>
          <p:nvPr/>
        </p:nvSpPr>
        <p:spPr>
          <a:xfrm>
            <a:off x="31811" y="5476537"/>
            <a:ext cx="9100697" cy="1323439"/>
          </a:xfrm>
          <a:prstGeom prst="rect">
            <a:avLst/>
          </a:prstGeom>
          <a:solidFill>
            <a:srgbClr val="FFFF00"/>
          </a:solidFill>
          <a:ln w="38100">
            <a:solidFill>
              <a:srgbClr val="0070C0"/>
            </a:solidFill>
          </a:ln>
        </p:spPr>
        <p:txBody>
          <a:bodyPr wrap="square">
            <a:spAutoFit/>
          </a:bodyPr>
          <a:lstStyle/>
          <a:p>
            <a:pPr>
              <a:defRPr/>
            </a:pP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realtà</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sia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il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linfocita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B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quello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attuano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questa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loro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grande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variabilità</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immunitaria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essenziale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per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rispondere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all'ambien­te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attraverso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un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incredibile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lavoro</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1" i="1"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bricolage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un </a:t>
            </a:r>
            <a:r>
              <a:rPr lang="en-US" sz="2000" b="1" i="1"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taglia</a:t>
            </a:r>
            <a:r>
              <a:rPr lang="en-US" sz="2000" b="1" i="1"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e </a:t>
            </a:r>
            <a:r>
              <a:rPr lang="en-US" sz="2000" b="1" i="1"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cuci</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disloca</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varia e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riassesta</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tra</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loro</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geni</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della</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regione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variabile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del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recettore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linfocitario</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t>
            </a:r>
            <a:endParaRPr lang="it-IT" sz="2000" b="1" dirty="0">
              <a:solidFill>
                <a:srgbClr val="C00000"/>
              </a:solidFill>
            </a:endParaRPr>
          </a:p>
        </p:txBody>
      </p:sp>
      <p:pic>
        <p:nvPicPr>
          <p:cNvPr id="8" name="Immagine 7">
            <a:extLst>
              <a:ext uri="{FF2B5EF4-FFF2-40B4-BE49-F238E27FC236}">
                <a16:creationId xmlns:a16="http://schemas.microsoft.com/office/drawing/2014/main" id="{A31570C1-9D3D-46EC-BF72-BC5A0A2B2871}"/>
              </a:ext>
            </a:extLst>
          </p:cNvPr>
          <p:cNvPicPr>
            <a:picLocks noChangeAspect="1"/>
          </p:cNvPicPr>
          <p:nvPr/>
        </p:nvPicPr>
        <p:blipFill>
          <a:blip r:embed="rId2"/>
          <a:stretch>
            <a:fillRect/>
          </a:stretch>
        </p:blipFill>
        <p:spPr>
          <a:xfrm>
            <a:off x="3923928" y="1988840"/>
            <a:ext cx="5020153" cy="3289065"/>
          </a:xfrm>
          <a:prstGeom prst="rect">
            <a:avLst/>
          </a:prstGeom>
        </p:spPr>
      </p:pic>
    </p:spTree>
    <p:extLst>
      <p:ext uri="{BB962C8B-B14F-4D97-AF65-F5344CB8AC3E}">
        <p14:creationId xmlns:p14="http://schemas.microsoft.com/office/powerpoint/2010/main" val="374001311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323439"/>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Il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recettore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del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linfocita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B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tra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l’altro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permette</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anche</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un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costante</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e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ricercatissimo</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lavoro</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adattamento</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all'antigene</a:t>
            </a:r>
            <a:r>
              <a:rPr lang="en-US" sz="2000" b="1"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tramite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la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cosiddetta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ipermutazione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somatica</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tramite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un </a:t>
            </a:r>
            <a:r>
              <a:rPr lang="en-US" sz="2000" b="0"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notevole</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livello</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0"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mu­tazioni</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geniche</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nella</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regione</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variabile</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del </a:t>
            </a:r>
            <a:r>
              <a:rPr lang="en-US" sz="2000" b="0"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recettore</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endParaRPr lang="it-IT" sz="2000" u="sng" dirty="0"/>
          </a:p>
        </p:txBody>
      </p:sp>
      <p:sp>
        <p:nvSpPr>
          <p:cNvPr id="5" name="Rettangolo 4">
            <a:extLst>
              <a:ext uri="{FF2B5EF4-FFF2-40B4-BE49-F238E27FC236}">
                <a16:creationId xmlns:a16="http://schemas.microsoft.com/office/drawing/2014/main" id="{321C016F-209D-48B9-BAC3-450C1FC8C3A6}"/>
              </a:ext>
            </a:extLst>
          </p:cNvPr>
          <p:cNvSpPr/>
          <p:nvPr/>
        </p:nvSpPr>
        <p:spPr>
          <a:xfrm>
            <a:off x="2064" y="1748446"/>
            <a:ext cx="3755440" cy="2862322"/>
          </a:xfrm>
          <a:prstGeom prst="rect">
            <a:avLst/>
          </a:prstGeom>
          <a:solidFill>
            <a:schemeClr val="accent1">
              <a:lumMod val="20000"/>
              <a:lumOff val="80000"/>
            </a:schemeClr>
          </a:solidFill>
          <a:ln w="38100">
            <a:solidFill>
              <a:srgbClr val="00B050"/>
            </a:solidFill>
          </a:ln>
        </p:spPr>
        <p:txBody>
          <a:bodyPr wrap="square">
            <a:spAutoFit/>
          </a:bodyPr>
          <a:lstStyle/>
          <a:p>
            <a:pPr>
              <a:defRPr/>
            </a:pP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Inoltre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la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produzione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anticorpi</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è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intimamente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condizionata</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dalle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citochine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possono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attivare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nel</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linfocita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B uno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spostamento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nella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produzione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da un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anticorpo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 un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altro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fenomeno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denominato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t>
            </a:r>
            <a:r>
              <a:rPr lang="en-US" sz="2000" b="1" i="1"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switch </a:t>
            </a:r>
            <a:r>
              <a:rPr lang="en-US" sz="2000" b="1" i="1"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isotipico</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endParaRPr lang="it-IT" sz="2000" b="1" dirty="0">
              <a:solidFill>
                <a:srgbClr val="C00000"/>
              </a:solidFill>
            </a:endParaRPr>
          </a:p>
        </p:txBody>
      </p:sp>
      <p:pic>
        <p:nvPicPr>
          <p:cNvPr id="9" name="Immagine 8">
            <a:extLst>
              <a:ext uri="{FF2B5EF4-FFF2-40B4-BE49-F238E27FC236}">
                <a16:creationId xmlns:a16="http://schemas.microsoft.com/office/drawing/2014/main" id="{D9329142-2F65-4310-ABA5-A834BDDF76BB}"/>
              </a:ext>
            </a:extLst>
          </p:cNvPr>
          <p:cNvPicPr>
            <a:picLocks noChangeAspect="1"/>
          </p:cNvPicPr>
          <p:nvPr/>
        </p:nvPicPr>
        <p:blipFill>
          <a:blip r:embed="rId2"/>
          <a:stretch>
            <a:fillRect/>
          </a:stretch>
        </p:blipFill>
        <p:spPr>
          <a:xfrm>
            <a:off x="3839882" y="1452880"/>
            <a:ext cx="5248776" cy="3521807"/>
          </a:xfrm>
          <a:prstGeom prst="rect">
            <a:avLst/>
          </a:prstGeom>
        </p:spPr>
      </p:pic>
      <p:sp>
        <p:nvSpPr>
          <p:cNvPr id="13" name="Rettangolo 12">
            <a:extLst>
              <a:ext uri="{FF2B5EF4-FFF2-40B4-BE49-F238E27FC236}">
                <a16:creationId xmlns:a16="http://schemas.microsoft.com/office/drawing/2014/main" id="{93AF947E-5DFA-4AA2-A247-9374D4BC3664}"/>
              </a:ext>
            </a:extLst>
          </p:cNvPr>
          <p:cNvSpPr/>
          <p:nvPr/>
        </p:nvSpPr>
        <p:spPr>
          <a:xfrm>
            <a:off x="58294" y="5058080"/>
            <a:ext cx="9119526" cy="1631216"/>
          </a:xfrm>
          <a:prstGeom prst="rect">
            <a:avLst/>
          </a:prstGeom>
          <a:solidFill>
            <a:schemeClr val="accent4">
              <a:lumMod val="20000"/>
              <a:lumOff val="80000"/>
            </a:schemeClr>
          </a:solidFill>
          <a:ln w="38100">
            <a:solidFill>
              <a:srgbClr val="0070C0"/>
            </a:solidFill>
          </a:ln>
        </p:spPr>
        <p:txBody>
          <a:bodyPr wrap="square">
            <a:spAutoFit/>
          </a:bodyPr>
          <a:lstStyle/>
          <a:p>
            <a:pPr>
              <a:defRPr/>
            </a:pP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Peculiarità</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fondamentale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linfociti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è la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loro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capacità</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selezionare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e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mantenere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in vita,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an­che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per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moltissimi</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anni,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cloni</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di cellule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dotate</a:t>
            </a:r>
            <a:r>
              <a:rPr lang="en-US"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di </a:t>
            </a:r>
            <a:r>
              <a:rPr lang="en-US" sz="2000"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memoria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differenza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del topo,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negli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umani</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le cellule B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memoria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occupano</a:t>
            </a:r>
            <a:r>
              <a:rPr lang="en-US" sz="2000" b="0"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1"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fino</a:t>
            </a:r>
            <a:r>
              <a:rPr lang="en-US" sz="2000" b="1" i="0" u="sng"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al 40% del </a:t>
            </a:r>
            <a:r>
              <a:rPr lang="en-US" sz="2000" b="1" i="0" u="sng"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totale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Sono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cellule di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lunga</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vita e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ricircolano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con­tinuamente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soprattutto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lungo</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la via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delle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en-US"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mucose</a:t>
            </a:r>
            <a:r>
              <a:rPr lang="en-US"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t>
            </a:r>
            <a:endParaRPr lang="it-IT" sz="2000" dirty="0"/>
          </a:p>
        </p:txBody>
      </p:sp>
    </p:spTree>
    <p:extLst>
      <p:ext uri="{BB962C8B-B14F-4D97-AF65-F5344CB8AC3E}">
        <p14:creationId xmlns:p14="http://schemas.microsoft.com/office/powerpoint/2010/main" val="47259058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49128" y="1785150"/>
            <a:ext cx="5761049" cy="1015663"/>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sz="2000" b="1" dirty="0"/>
              <a:t>Luoghi di frequentazione delle cellule del sistema immunitario: </a:t>
            </a:r>
            <a:r>
              <a:rPr lang="it-IT" sz="2000" b="1" u="sng" dirty="0">
                <a:solidFill>
                  <a:srgbClr val="C00000"/>
                </a:solidFill>
              </a:rPr>
              <a:t>cute, mucose, linfa, sangue</a:t>
            </a:r>
            <a:r>
              <a:rPr lang="it-IT" sz="2000" dirty="0"/>
              <a:t>: i grandi circuiti del sistema.</a:t>
            </a:r>
            <a:endParaRPr lang="it-IT" sz="2000" b="1" dirty="0"/>
          </a:p>
        </p:txBody>
      </p:sp>
      <p:sp>
        <p:nvSpPr>
          <p:cNvPr id="5" name="Rettangolo 4">
            <a:extLst>
              <a:ext uri="{FF2B5EF4-FFF2-40B4-BE49-F238E27FC236}">
                <a16:creationId xmlns:a16="http://schemas.microsoft.com/office/drawing/2014/main" id="{321C016F-209D-48B9-BAC3-450C1FC8C3A6}"/>
              </a:ext>
            </a:extLst>
          </p:cNvPr>
          <p:cNvSpPr/>
          <p:nvPr/>
        </p:nvSpPr>
        <p:spPr>
          <a:xfrm>
            <a:off x="2352444" y="2944829"/>
            <a:ext cx="3443692" cy="3693319"/>
          </a:xfrm>
          <a:prstGeom prst="rect">
            <a:avLst/>
          </a:prstGeom>
          <a:solidFill>
            <a:schemeClr val="accent1">
              <a:lumMod val="20000"/>
              <a:lumOff val="80000"/>
            </a:schemeClr>
          </a:solidFill>
          <a:ln w="38100">
            <a:solidFill>
              <a:srgbClr val="00B050"/>
            </a:solidFill>
          </a:ln>
        </p:spPr>
        <p:txBody>
          <a:bodyPr wrap="square">
            <a:spAutoFit/>
          </a:bodyPr>
          <a:lstStyle/>
          <a:p>
            <a:r>
              <a:rPr lang="it-IT" sz="1800" dirty="0">
                <a:effectLst/>
                <a:latin typeface="Arial" panose="020B0604020202020204" pitchFamily="34" charset="0"/>
                <a:ea typeface="Times New Roman" panose="02020603050405020304" pitchFamily="18" charset="0"/>
              </a:rPr>
              <a:t>Gérard </a:t>
            </a:r>
            <a:r>
              <a:rPr lang="it-IT" sz="1800" dirty="0" err="1">
                <a:effectLst/>
                <a:latin typeface="Arial" panose="020B0604020202020204" pitchFamily="34" charset="0"/>
                <a:ea typeface="Times New Roman" panose="02020603050405020304" pitchFamily="18" charset="0"/>
              </a:rPr>
              <a:t>Eberl</a:t>
            </a:r>
            <a:r>
              <a:rPr lang="it-IT" sz="1800" dirty="0">
                <a:effectLst/>
                <a:latin typeface="Arial" panose="020B0604020202020204" pitchFamily="34" charset="0"/>
                <a:ea typeface="Times New Roman" panose="02020603050405020304" pitchFamily="18" charset="0"/>
              </a:rPr>
              <a:t>, capo dell'unità Immunità e microambiente dell'Istituto Pasteur di Parigi, </a:t>
            </a:r>
            <a:r>
              <a:rPr lang="it-IT"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nell'agosto del 2016, </a:t>
            </a:r>
            <a:r>
              <a:rPr lang="it-IT" sz="1800" dirty="0">
                <a:effectLst/>
                <a:latin typeface="Arial" panose="020B0604020202020204" pitchFamily="34" charset="0"/>
                <a:ea typeface="Times New Roman" panose="02020603050405020304" pitchFamily="18" charset="0"/>
              </a:rPr>
              <a:t>ha prodotto un saggio dal nome “</a:t>
            </a:r>
            <a:r>
              <a:rPr lang="it-IT" sz="1800" i="1" dirty="0" err="1">
                <a:effectLst/>
                <a:latin typeface="Arial" panose="020B0604020202020204" pitchFamily="34" charset="0"/>
                <a:ea typeface="Times New Roman" panose="02020603050405020304" pitchFamily="18" charset="0"/>
              </a:rPr>
              <a:t>Immunity</a:t>
            </a:r>
            <a:r>
              <a:rPr lang="it-IT" sz="1800" i="1" dirty="0">
                <a:effectLst/>
                <a:latin typeface="Arial" panose="020B0604020202020204" pitchFamily="34" charset="0"/>
                <a:ea typeface="Times New Roman" panose="02020603050405020304" pitchFamily="18" charset="0"/>
              </a:rPr>
              <a:t> by </a:t>
            </a:r>
            <a:r>
              <a:rPr lang="it-IT" sz="1800" i="1" dirty="0" err="1">
                <a:effectLst/>
                <a:latin typeface="Arial" panose="020B0604020202020204" pitchFamily="34" charset="0"/>
                <a:ea typeface="Times New Roman" panose="02020603050405020304" pitchFamily="18" charset="0"/>
              </a:rPr>
              <a:t>equilibrium</a:t>
            </a:r>
            <a:r>
              <a:rPr lang="it-IT" sz="1800" dirty="0">
                <a:effectLst/>
                <a:latin typeface="Arial" panose="020B0604020202020204" pitchFamily="34" charset="0"/>
                <a:ea typeface="Times New Roman" panose="02020603050405020304" pitchFamily="18" charset="0"/>
              </a:rPr>
              <a:t>" (Immunità da equilibrio), nel quale spiega come</a:t>
            </a:r>
            <a:r>
              <a:rPr lang="it-IT" sz="1800" dirty="0">
                <a:solidFill>
                  <a:srgbClr val="C00000"/>
                </a:solidFill>
                <a:effectLst/>
                <a:latin typeface="Arial" panose="020B0604020202020204" pitchFamily="34" charset="0"/>
                <a:ea typeface="Times New Roman" panose="02020603050405020304" pitchFamily="18" charset="0"/>
              </a:rPr>
              <a:t> </a:t>
            </a:r>
            <a:r>
              <a:rPr lang="it-IT" sz="1800" b="1" dirty="0">
                <a:solidFill>
                  <a:srgbClr val="C00000"/>
                </a:solidFill>
                <a:effectLst/>
                <a:latin typeface="Arial" panose="020B0604020202020204" pitchFamily="34" charset="0"/>
                <a:ea typeface="Times New Roman" panose="02020603050405020304" pitchFamily="18" charset="0"/>
              </a:rPr>
              <a:t>il sistema immunitario sia attivato di continuo da stimoli esterni ed interni</a:t>
            </a:r>
            <a:r>
              <a:rPr lang="it-IT" sz="1800" dirty="0">
                <a:solidFill>
                  <a:srgbClr val="C00000"/>
                </a:solidFill>
                <a:effectLst/>
                <a:latin typeface="Arial" panose="020B0604020202020204" pitchFamily="34" charset="0"/>
                <a:ea typeface="Times New Roman" panose="02020603050405020304" pitchFamily="18" charset="0"/>
              </a:rPr>
              <a:t>,</a:t>
            </a:r>
            <a:r>
              <a:rPr lang="it-IT" sz="1800" dirty="0">
                <a:effectLst/>
                <a:latin typeface="Arial" panose="020B0604020202020204" pitchFamily="34" charset="0"/>
                <a:ea typeface="Times New Roman" panose="02020603050405020304" pitchFamily="18" charset="0"/>
              </a:rPr>
              <a:t> </a:t>
            </a:r>
            <a:r>
              <a:rPr lang="it-IT"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in un confronto incessante tra stimolazione ed inibizione (</a:t>
            </a:r>
            <a:r>
              <a:rPr lang="it-IT" sz="18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Eberl</a:t>
            </a:r>
            <a:r>
              <a:rPr lang="it-IT" sz="18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2016)</a:t>
            </a:r>
            <a:r>
              <a:rPr lang="it-IT" sz="1800" dirty="0">
                <a:effectLst/>
                <a:latin typeface="Arial" panose="020B0604020202020204" pitchFamily="34" charset="0"/>
                <a:ea typeface="Times New Roman" panose="02020603050405020304" pitchFamily="18" charset="0"/>
              </a:rPr>
              <a:t>. </a:t>
            </a:r>
            <a:endParaRPr lang="it-IT" sz="2000" b="1" dirty="0"/>
          </a:p>
        </p:txBody>
      </p:sp>
      <p:sp>
        <p:nvSpPr>
          <p:cNvPr id="9" name="Rettangolo 8">
            <a:extLst>
              <a:ext uri="{FF2B5EF4-FFF2-40B4-BE49-F238E27FC236}">
                <a16:creationId xmlns:a16="http://schemas.microsoft.com/office/drawing/2014/main" id="{33E2F04B-E6DF-4802-BC80-69B62BB4A63D}"/>
              </a:ext>
            </a:extLst>
          </p:cNvPr>
          <p:cNvSpPr/>
          <p:nvPr/>
        </p:nvSpPr>
        <p:spPr>
          <a:xfrm>
            <a:off x="35086" y="9918"/>
            <a:ext cx="5761050" cy="1631216"/>
          </a:xfrm>
          <a:prstGeom prst="rect">
            <a:avLst/>
          </a:prstGeom>
          <a:solidFill>
            <a:schemeClr val="accent4">
              <a:lumMod val="20000"/>
              <a:lumOff val="80000"/>
            </a:schemeClr>
          </a:solidFill>
          <a:ln w="38100">
            <a:solidFill>
              <a:srgbClr val="0070C0"/>
            </a:solidFill>
          </a:ln>
        </p:spPr>
        <p:txBody>
          <a:bodyPr wrap="square">
            <a:spAutoFit/>
          </a:bodyPr>
          <a:lstStyle/>
          <a:p>
            <a:r>
              <a:rPr lang="it-IT" sz="2000" dirty="0"/>
              <a:t>una sola classe, pur importante, ma non maggioritaria, di cellule, </a:t>
            </a:r>
            <a:r>
              <a:rPr lang="it-IT" sz="2000" b="1" dirty="0"/>
              <a:t>i linfociti maturi</a:t>
            </a:r>
            <a:r>
              <a:rPr lang="it-IT" sz="2000" dirty="0"/>
              <a:t>, si aggira sui </a:t>
            </a:r>
            <a:r>
              <a:rPr lang="it-IT" sz="2000" b="1" dirty="0"/>
              <a:t>mille miliardi di unità</a:t>
            </a:r>
            <a:r>
              <a:rPr lang="it-IT" sz="2000" dirty="0"/>
              <a:t>, a cui vanno aggiunte quantità superiori di cellule che hanno un'altra origine (mieloide): </a:t>
            </a:r>
            <a:r>
              <a:rPr lang="it-IT" sz="2000" b="1" dirty="0">
                <a:solidFill>
                  <a:srgbClr val="C00000"/>
                </a:solidFill>
              </a:rPr>
              <a:t>i granulociti e i monociti-macrofagi</a:t>
            </a:r>
            <a:r>
              <a:rPr lang="it-IT" sz="2000" dirty="0"/>
              <a:t>.</a:t>
            </a:r>
          </a:p>
        </p:txBody>
      </p:sp>
      <p:pic>
        <p:nvPicPr>
          <p:cNvPr id="2" name="Immagine 1">
            <a:extLst>
              <a:ext uri="{FF2B5EF4-FFF2-40B4-BE49-F238E27FC236}">
                <a16:creationId xmlns:a16="http://schemas.microsoft.com/office/drawing/2014/main" id="{19B4C959-40AF-4B59-877A-2B225A0DFAED}"/>
              </a:ext>
            </a:extLst>
          </p:cNvPr>
          <p:cNvPicPr>
            <a:picLocks noChangeAspect="1"/>
          </p:cNvPicPr>
          <p:nvPr/>
        </p:nvPicPr>
        <p:blipFill>
          <a:blip r:embed="rId2"/>
          <a:stretch>
            <a:fillRect/>
          </a:stretch>
        </p:blipFill>
        <p:spPr>
          <a:xfrm>
            <a:off x="5948268" y="16877"/>
            <a:ext cx="3054443" cy="4276219"/>
          </a:xfrm>
          <a:prstGeom prst="rect">
            <a:avLst/>
          </a:prstGeom>
        </p:spPr>
      </p:pic>
      <p:pic>
        <p:nvPicPr>
          <p:cNvPr id="7" name="Immagine 6">
            <a:extLst>
              <a:ext uri="{FF2B5EF4-FFF2-40B4-BE49-F238E27FC236}">
                <a16:creationId xmlns:a16="http://schemas.microsoft.com/office/drawing/2014/main" id="{200F3B1C-C8B2-45B7-9CCA-BA8881F912EE}"/>
              </a:ext>
            </a:extLst>
          </p:cNvPr>
          <p:cNvPicPr>
            <a:picLocks noChangeAspect="1"/>
          </p:cNvPicPr>
          <p:nvPr/>
        </p:nvPicPr>
        <p:blipFill>
          <a:blip r:embed="rId3"/>
          <a:stretch>
            <a:fillRect/>
          </a:stretch>
        </p:blipFill>
        <p:spPr>
          <a:xfrm>
            <a:off x="49128" y="2873226"/>
            <a:ext cx="2197089" cy="2718048"/>
          </a:xfrm>
          <a:prstGeom prst="rect">
            <a:avLst/>
          </a:prstGeom>
        </p:spPr>
      </p:pic>
    </p:spTree>
    <p:extLst>
      <p:ext uri="{BB962C8B-B14F-4D97-AF65-F5344CB8AC3E}">
        <p14:creationId xmlns:p14="http://schemas.microsoft.com/office/powerpoint/2010/main" val="303665621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0D04203F-909A-45D4-8DF3-06B5A328F062}"/>
              </a:ext>
            </a:extLst>
          </p:cNvPr>
          <p:cNvSpPr/>
          <p:nvPr/>
        </p:nvSpPr>
        <p:spPr>
          <a:xfrm>
            <a:off x="-29303" y="86424"/>
            <a:ext cx="3953231" cy="2246769"/>
          </a:xfrm>
          <a:prstGeom prst="rect">
            <a:avLst/>
          </a:prstGeom>
          <a:solidFill>
            <a:schemeClr val="accent6">
              <a:lumMod val="20000"/>
              <a:lumOff val="80000"/>
            </a:schemeClr>
          </a:solidFill>
          <a:ln w="38100">
            <a:solidFill>
              <a:srgbClr val="0070C0"/>
            </a:solidFill>
          </a:ln>
        </p:spPr>
        <p:txBody>
          <a:bodyPr wrap="square">
            <a:spAutoFit/>
          </a:bodyPr>
          <a:lstStyle/>
          <a:p>
            <a:pPr marL="12700" marR="12700" algn="just">
              <a:spcAft>
                <a:spcPts val="0"/>
              </a:spcAft>
            </a:pP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 linfociti B, una volta cha hanno incontrato l'an­tigene, maturano in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plasmacellule</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capaci di generare svariate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classi di anticorpi</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chiamati anche </a:t>
            </a:r>
            <a:r>
              <a:rPr lang="it-IT" sz="2000"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immunoglobuline</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IgA</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IgM</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IgG, IgE, </a:t>
            </a:r>
            <a:r>
              <a:rPr lang="it-IT" sz="2000"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IgD</a:t>
            </a:r>
            <a:r>
              <a:rPr lang="it-IT" sz="20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endParaRPr lang="it-IT" sz="2000" dirty="0">
              <a:effectLst/>
              <a:latin typeface="Times New Roman" panose="02020603050405020304" pitchFamily="18" charset="0"/>
              <a:ea typeface="Times New Roman" panose="02020603050405020304" pitchFamily="18" charset="0"/>
            </a:endParaRPr>
          </a:p>
        </p:txBody>
      </p:sp>
      <p:pic>
        <p:nvPicPr>
          <p:cNvPr id="6" name="Immagine 5">
            <a:extLst>
              <a:ext uri="{FF2B5EF4-FFF2-40B4-BE49-F238E27FC236}">
                <a16:creationId xmlns:a16="http://schemas.microsoft.com/office/drawing/2014/main" id="{4538BEF3-FDFD-4459-949C-2D8CF90FAE57}"/>
              </a:ext>
            </a:extLst>
          </p:cNvPr>
          <p:cNvPicPr>
            <a:picLocks noChangeAspect="1"/>
          </p:cNvPicPr>
          <p:nvPr/>
        </p:nvPicPr>
        <p:blipFill>
          <a:blip r:embed="rId2"/>
          <a:stretch>
            <a:fillRect/>
          </a:stretch>
        </p:blipFill>
        <p:spPr>
          <a:xfrm>
            <a:off x="5580112" y="-19390"/>
            <a:ext cx="3545447" cy="2669353"/>
          </a:xfrm>
          <a:prstGeom prst="rect">
            <a:avLst/>
          </a:prstGeom>
        </p:spPr>
      </p:pic>
      <p:pic>
        <p:nvPicPr>
          <p:cNvPr id="5" name="Immagine 4">
            <a:extLst>
              <a:ext uri="{FF2B5EF4-FFF2-40B4-BE49-F238E27FC236}">
                <a16:creationId xmlns:a16="http://schemas.microsoft.com/office/drawing/2014/main" id="{D1235382-6E40-4283-9636-CBD1A80A55DA}"/>
              </a:ext>
            </a:extLst>
          </p:cNvPr>
          <p:cNvPicPr>
            <a:picLocks noChangeAspect="1"/>
          </p:cNvPicPr>
          <p:nvPr/>
        </p:nvPicPr>
        <p:blipFill>
          <a:blip r:embed="rId3"/>
          <a:stretch>
            <a:fillRect/>
          </a:stretch>
        </p:blipFill>
        <p:spPr>
          <a:xfrm>
            <a:off x="34392" y="2432665"/>
            <a:ext cx="3889535" cy="2076455"/>
          </a:xfrm>
          <a:prstGeom prst="rect">
            <a:avLst/>
          </a:prstGeom>
        </p:spPr>
      </p:pic>
      <p:pic>
        <p:nvPicPr>
          <p:cNvPr id="7" name="Segnaposto contenuto 4">
            <a:extLst>
              <a:ext uri="{FF2B5EF4-FFF2-40B4-BE49-F238E27FC236}">
                <a16:creationId xmlns:a16="http://schemas.microsoft.com/office/drawing/2014/main" id="{28D6840D-E2ED-4D9C-BDDA-2F7F8DB38D5C}"/>
              </a:ext>
            </a:extLst>
          </p:cNvPr>
          <p:cNvPicPr>
            <a:picLocks noGrp="1" noChangeAspect="1"/>
          </p:cNvPicPr>
          <p:nvPr>
            <p:ph idx="1"/>
          </p:nvPr>
        </p:nvPicPr>
        <p:blipFill>
          <a:blip r:embed="rId4"/>
          <a:stretch>
            <a:fillRect/>
          </a:stretch>
        </p:blipFill>
        <p:spPr>
          <a:xfrm>
            <a:off x="3877325" y="2649963"/>
            <a:ext cx="5248234" cy="4121613"/>
          </a:xfrm>
        </p:spPr>
      </p:pic>
    </p:spTree>
    <p:extLst>
      <p:ext uri="{BB962C8B-B14F-4D97-AF65-F5344CB8AC3E}">
        <p14:creationId xmlns:p14="http://schemas.microsoft.com/office/powerpoint/2010/main" val="602867909"/>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a:extLst>
              <a:ext uri="{FF2B5EF4-FFF2-40B4-BE49-F238E27FC236}">
                <a16:creationId xmlns:a16="http://schemas.microsoft.com/office/drawing/2014/main" id="{A05D6EFC-3E38-4D24-8F30-DA0E15417525}"/>
              </a:ext>
            </a:extLst>
          </p:cNvPr>
          <p:cNvSpPr/>
          <p:nvPr/>
        </p:nvSpPr>
        <p:spPr>
          <a:xfrm>
            <a:off x="0" y="116632"/>
            <a:ext cx="5917154" cy="1200329"/>
          </a:xfrm>
          <a:prstGeom prst="rect">
            <a:avLst/>
          </a:prstGeom>
          <a:solidFill>
            <a:srgbClr val="FFFF00"/>
          </a:solidFill>
          <a:ln w="38100">
            <a:solidFill>
              <a:srgbClr val="00B050"/>
            </a:solidFill>
          </a:ln>
        </p:spPr>
        <p:txBody>
          <a:bodyPr wrap="square">
            <a:spAutoFit/>
          </a:bodyPr>
          <a:lstStyle/>
          <a:p>
            <a:pPr>
              <a:defRPr/>
            </a:pPr>
            <a:r>
              <a:rPr lang="it-IT"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 linfociti T, in virtù delle caratteristiche del re­cettore, si distinguono in </a:t>
            </a:r>
            <a:r>
              <a:rPr lang="it-IT"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αβ</a:t>
            </a:r>
            <a:r>
              <a:rPr lang="it-IT"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(alfa, beta) e </a:t>
            </a:r>
            <a:r>
              <a:rPr lang="it-IT"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yδ</a:t>
            </a:r>
            <a:r>
              <a:rPr lang="it-IT"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(gamma, delta). Questi ultimi, pur essendo in minoranza, sono da ricercare particolarmente nelle mucose.</a:t>
            </a:r>
            <a:endParaRPr lang="it-IT" dirty="0"/>
          </a:p>
        </p:txBody>
      </p:sp>
      <p:pic>
        <p:nvPicPr>
          <p:cNvPr id="8" name="Immagine 7">
            <a:extLst>
              <a:ext uri="{FF2B5EF4-FFF2-40B4-BE49-F238E27FC236}">
                <a16:creationId xmlns:a16="http://schemas.microsoft.com/office/drawing/2014/main" id="{C07F7930-852D-46AD-8FF3-5019EC4B54BB}"/>
              </a:ext>
            </a:extLst>
          </p:cNvPr>
          <p:cNvPicPr>
            <a:picLocks noChangeAspect="1"/>
          </p:cNvPicPr>
          <p:nvPr/>
        </p:nvPicPr>
        <p:blipFill>
          <a:blip r:embed="rId2"/>
          <a:stretch>
            <a:fillRect/>
          </a:stretch>
        </p:blipFill>
        <p:spPr>
          <a:xfrm>
            <a:off x="5917154" y="0"/>
            <a:ext cx="3226846" cy="2492896"/>
          </a:xfrm>
          <a:prstGeom prst="rect">
            <a:avLst/>
          </a:prstGeom>
        </p:spPr>
      </p:pic>
      <p:sp>
        <p:nvSpPr>
          <p:cNvPr id="3" name="Rettangolo 2">
            <a:extLst>
              <a:ext uri="{FF2B5EF4-FFF2-40B4-BE49-F238E27FC236}">
                <a16:creationId xmlns:a16="http://schemas.microsoft.com/office/drawing/2014/main" id="{2730C61B-3423-4686-993B-95C33EC889C9}"/>
              </a:ext>
            </a:extLst>
          </p:cNvPr>
          <p:cNvSpPr/>
          <p:nvPr/>
        </p:nvSpPr>
        <p:spPr>
          <a:xfrm>
            <a:off x="0" y="1469205"/>
            <a:ext cx="5436096" cy="3416320"/>
          </a:xfrm>
          <a:prstGeom prst="rect">
            <a:avLst/>
          </a:prstGeom>
          <a:solidFill>
            <a:schemeClr val="accent4">
              <a:lumMod val="20000"/>
              <a:lumOff val="80000"/>
            </a:schemeClr>
          </a:solidFill>
          <a:ln w="38100">
            <a:solidFill>
              <a:srgbClr val="0070C0"/>
            </a:solidFill>
          </a:ln>
        </p:spPr>
        <p:txBody>
          <a:bodyPr wrap="square">
            <a:spAutoFit/>
          </a:bodyPr>
          <a:lstStyle/>
          <a:p>
            <a:pPr marL="12700" marR="12700" algn="just">
              <a:spcAft>
                <a:spcPts val="0"/>
              </a:spcAft>
            </a:pPr>
            <a:r>
              <a:rPr lang="it-IT" sz="1600"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I</a:t>
            </a:r>
            <a:r>
              <a:rPr lang="it-IT"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 base al loro ruolo si distinguono in: </a:t>
            </a:r>
          </a:p>
          <a:p>
            <a:pPr marL="355600" marR="12700" indent="-342900" algn="just">
              <a:spcAft>
                <a:spcPts val="0"/>
              </a:spcAft>
              <a:buFontTx/>
              <a:buChar char="-"/>
            </a:pPr>
            <a:r>
              <a:rPr lang="it-IT"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 </a:t>
            </a:r>
            <a:r>
              <a:rPr lang="it-IT" b="1" i="1"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helper</a:t>
            </a:r>
            <a:r>
              <a:rPr lang="it-IT"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Th</a:t>
            </a:r>
            <a:r>
              <a:rPr lang="it-IT"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che per lo più portano il marcatore di membrana CD4</a:t>
            </a:r>
            <a:r>
              <a:rPr lang="it-IT" b="0" i="0" u="none" strike="noStrike" spc="0" baseline="3000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spc="0" dirty="0">
                <a:effectLst/>
                <a:latin typeface="Arial" panose="020B0604020202020204" pitchFamily="34" charset="0"/>
                <a:ea typeface="Book Antiqua" panose="02040602050305030304" pitchFamily="18" charset="0"/>
                <a:cs typeface="Book Antiqua" panose="02040602050305030304" pitchFamily="18" charset="0"/>
              </a:rPr>
              <a:t>e sono </a:t>
            </a:r>
            <a:r>
              <a:rPr lang="it-IT" b="1" spc="0" dirty="0">
                <a:effectLst/>
                <a:latin typeface="Arial" panose="020B0604020202020204" pitchFamily="34" charset="0"/>
                <a:ea typeface="Book Antiqua" panose="02040602050305030304" pitchFamily="18" charset="0"/>
                <a:cs typeface="Book Antiqua" panose="02040602050305030304" pitchFamily="18" charset="0"/>
              </a:rPr>
              <a:t>i registi, gli strateghi della risposta adattativa </a:t>
            </a:r>
            <a:r>
              <a:rPr lang="it-IT" spc="0" dirty="0">
                <a:effectLst/>
                <a:latin typeface="Arial" panose="020B0604020202020204" pitchFamily="34" charset="0"/>
                <a:ea typeface="Book Antiqua" panose="02040602050305030304" pitchFamily="18" charset="0"/>
                <a:cs typeface="Book Antiqua" panose="02040602050305030304" pitchFamily="18" charset="0"/>
              </a:rPr>
              <a:t>e si dividono in alcune sottopopolazioni</a:t>
            </a:r>
            <a:r>
              <a:rPr lang="it-IT"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a:t>
            </a:r>
          </a:p>
          <a:p>
            <a:pPr marL="355600" marR="12700" indent="-342900" algn="just">
              <a:spcAft>
                <a:spcPts val="0"/>
              </a:spcAft>
              <a:buFontTx/>
              <a:buChar char="-"/>
            </a:pPr>
            <a:r>
              <a:rPr lang="it-IT" b="1"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 citotossici</a:t>
            </a:r>
            <a:r>
              <a:rPr lang="it-IT"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b="1" i="0" u="none" strike="noStrike"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Tc</a:t>
            </a:r>
            <a:r>
              <a:rPr lang="it-IT" b="0" i="0" u="none" strike="noStrike"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t>
            </a:r>
            <a:r>
              <a:rPr lang="it-IT"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che per lo più portano il marcatore CD8</a:t>
            </a:r>
            <a:r>
              <a:rPr lang="it-IT" spc="0" baseline="30000" dirty="0">
                <a:effectLst/>
                <a:latin typeface="Arial" panose="020B0604020202020204" pitchFamily="34" charset="0"/>
                <a:ea typeface="Book Antiqua" panose="02040602050305030304" pitchFamily="18" charset="0"/>
                <a:cs typeface="Book Antiqua" panose="02040602050305030304" pitchFamily="18" charset="0"/>
              </a:rPr>
              <a:t>+ </a:t>
            </a:r>
            <a:r>
              <a:rPr lang="it-IT"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e che possono essere richiamati dalla segnalazione </a:t>
            </a:r>
            <a:r>
              <a:rPr lang="it-IT" b="0" i="0"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citochinica</a:t>
            </a:r>
            <a:r>
              <a:rPr lang="it-IT" b="0" i="0"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dei Th1, ma anche da quella che proviene da altre cellule, come le </a:t>
            </a:r>
            <a:r>
              <a:rPr lang="it-IT" b="0" i="1" u="none" strike="noStrike" spc="0" dirty="0" err="1">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natural</a:t>
            </a:r>
            <a:r>
              <a:rPr lang="it-IT" b="0" i="1" u="none" strike="noStrike" spc="0" dirty="0">
                <a:solidFill>
                  <a:srgbClr val="000000"/>
                </a:solidFill>
                <a:effectLst/>
                <a:latin typeface="Arial" panose="020B0604020202020204" pitchFamily="34" charset="0"/>
                <a:ea typeface="Book Antiqua" panose="02040602050305030304" pitchFamily="18" charset="0"/>
                <a:cs typeface="Book Antiqua" panose="02040602050305030304" pitchFamily="18" charset="0"/>
              </a:rPr>
              <a:t> killer</a:t>
            </a:r>
            <a:r>
              <a:rPr lang="it-IT" spc="0" dirty="0">
                <a:effectLst/>
                <a:latin typeface="Arial" panose="020B0604020202020204" pitchFamily="34" charset="0"/>
                <a:ea typeface="Book Antiqua" panose="02040602050305030304" pitchFamily="18" charset="0"/>
                <a:cs typeface="Book Antiqua" panose="02040602050305030304" pitchFamily="18" charset="0"/>
              </a:rPr>
              <a:t>;</a:t>
            </a:r>
          </a:p>
          <a:p>
            <a:pPr marL="355600" marR="12700" indent="-342900" algn="just">
              <a:spcAft>
                <a:spcPts val="0"/>
              </a:spcAft>
              <a:buFontTx/>
              <a:buChar char="-"/>
            </a:pPr>
            <a:r>
              <a:rPr lang="it-IT" b="1"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 regolatori</a:t>
            </a:r>
            <a:r>
              <a:rPr lang="it-IT"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 (</a:t>
            </a:r>
            <a:r>
              <a:rPr lang="it-IT" b="1" spc="0" dirty="0" err="1">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Treg</a:t>
            </a:r>
            <a:r>
              <a:rPr lang="it-IT" spc="0" dirty="0">
                <a:solidFill>
                  <a:srgbClr val="C00000"/>
                </a:solidFill>
                <a:effectLst/>
                <a:latin typeface="Arial" panose="020B0604020202020204" pitchFamily="34" charset="0"/>
                <a:ea typeface="Book Antiqua" panose="02040602050305030304" pitchFamily="18" charset="0"/>
                <a:cs typeface="Book Antiqua" panose="02040602050305030304" pitchFamily="18" charset="0"/>
              </a:rPr>
              <a:t>)</a:t>
            </a:r>
            <a:r>
              <a:rPr lang="it-IT" spc="0" dirty="0">
                <a:effectLst/>
                <a:latin typeface="Arial" panose="020B0604020202020204" pitchFamily="34" charset="0"/>
                <a:ea typeface="Book Antiqua" panose="02040602050305030304" pitchFamily="18" charset="0"/>
                <a:cs typeface="Book Antiqua" panose="02040602050305030304" pitchFamily="18" charset="0"/>
              </a:rPr>
              <a:t>, che possono portare vari marcatori, tra cui CD25</a:t>
            </a:r>
            <a:r>
              <a:rPr lang="it-IT" spc="0" baseline="30000" dirty="0">
                <a:effectLst/>
                <a:latin typeface="Arial" panose="020B0604020202020204" pitchFamily="34" charset="0"/>
                <a:ea typeface="Book Antiqua" panose="02040602050305030304" pitchFamily="18" charset="0"/>
                <a:cs typeface="Book Antiqua" panose="02040602050305030304" pitchFamily="18" charset="0"/>
              </a:rPr>
              <a:t>+</a:t>
            </a:r>
            <a:r>
              <a:rPr lang="it-IT" spc="0" dirty="0">
                <a:effectLst/>
                <a:latin typeface="Arial" panose="020B0604020202020204" pitchFamily="34" charset="0"/>
                <a:ea typeface="Book Antiqua" panose="02040602050305030304" pitchFamily="18" charset="0"/>
                <a:cs typeface="Book Antiqua" panose="02040602050305030304" pitchFamily="18" charset="0"/>
              </a:rPr>
              <a:t>. </a:t>
            </a:r>
            <a:endParaRPr lang="it-IT" dirty="0">
              <a:effectLst/>
              <a:latin typeface="Times New Roman" panose="02020603050405020304" pitchFamily="18" charset="0"/>
              <a:ea typeface="Times New Roman" panose="02020603050405020304" pitchFamily="18" charset="0"/>
            </a:endParaRPr>
          </a:p>
        </p:txBody>
      </p:sp>
      <p:sp>
        <p:nvSpPr>
          <p:cNvPr id="10" name="Rettangolo 9">
            <a:extLst>
              <a:ext uri="{FF2B5EF4-FFF2-40B4-BE49-F238E27FC236}">
                <a16:creationId xmlns:a16="http://schemas.microsoft.com/office/drawing/2014/main" id="{EBEFF83E-ADCE-4227-839F-170C114CB096}"/>
              </a:ext>
            </a:extLst>
          </p:cNvPr>
          <p:cNvSpPr/>
          <p:nvPr/>
        </p:nvSpPr>
        <p:spPr>
          <a:xfrm>
            <a:off x="0" y="5100627"/>
            <a:ext cx="5436096" cy="1754326"/>
          </a:xfrm>
          <a:prstGeom prst="rect">
            <a:avLst/>
          </a:prstGeom>
          <a:solidFill>
            <a:schemeClr val="accent2">
              <a:lumMod val="20000"/>
              <a:lumOff val="80000"/>
            </a:schemeClr>
          </a:solidFill>
          <a:ln w="38100">
            <a:solidFill>
              <a:srgbClr val="0070C0"/>
            </a:solidFill>
          </a:ln>
        </p:spPr>
        <p:txBody>
          <a:bodyPr wrap="square">
            <a:spAutoFit/>
          </a:bodyPr>
          <a:lstStyle/>
          <a:p>
            <a:pPr>
              <a:defRPr/>
            </a:pPr>
            <a:r>
              <a:rPr lang="it-IT" dirty="0">
                <a:effectLst/>
                <a:latin typeface="Arial" panose="020B0604020202020204" pitchFamily="34" charset="0"/>
                <a:ea typeface="Times New Roman" panose="02020603050405020304" pitchFamily="18" charset="0"/>
              </a:rPr>
              <a:t>I linfociti sono, infine, </a:t>
            </a:r>
            <a:r>
              <a:rPr lang="it-IT" b="1" dirty="0">
                <a:solidFill>
                  <a:srgbClr val="C00000"/>
                </a:solidFill>
                <a:effectLst/>
                <a:latin typeface="Arial" panose="020B0604020202020204" pitchFamily="34" charset="0"/>
                <a:ea typeface="Times New Roman" panose="02020603050405020304" pitchFamily="18" charset="0"/>
              </a:rPr>
              <a:t>stazioni riceventi ed emittenti informazioni da/a SNC, SNP e ghiandole a secrezione interna</a:t>
            </a:r>
            <a:r>
              <a:rPr lang="it-IT" dirty="0">
                <a:effectLst/>
                <a:latin typeface="Arial" panose="020B0604020202020204" pitchFamily="34" charset="0"/>
                <a:ea typeface="Times New Roman" panose="02020603050405020304" pitchFamily="18" charset="0"/>
              </a:rPr>
              <a:t>. Da questo punto di vista, i linfociti non sono più da reputare come “elementi” appartenenti al Sistema Immunitario, bensì </a:t>
            </a:r>
            <a:r>
              <a:rPr lang="it-IT" b="1" dirty="0">
                <a:effectLst/>
                <a:latin typeface="Arial" panose="020B0604020202020204" pitchFamily="34" charset="0"/>
                <a:ea typeface="Times New Roman" panose="02020603050405020304" pitchFamily="18" charset="0"/>
              </a:rPr>
              <a:t>al Sistema PNEI </a:t>
            </a:r>
            <a:r>
              <a:rPr lang="it-IT" b="1" i="1" dirty="0">
                <a:effectLst/>
                <a:latin typeface="Arial" panose="020B0604020202020204" pitchFamily="34" charset="0"/>
                <a:ea typeface="Times New Roman" panose="02020603050405020304" pitchFamily="18" charset="0"/>
              </a:rPr>
              <a:t>in toto.</a:t>
            </a:r>
            <a:endParaRPr lang="it-IT" b="1" dirty="0"/>
          </a:p>
        </p:txBody>
      </p:sp>
      <p:pic>
        <p:nvPicPr>
          <p:cNvPr id="12" name="Immagine 11">
            <a:extLst>
              <a:ext uri="{FF2B5EF4-FFF2-40B4-BE49-F238E27FC236}">
                <a16:creationId xmlns:a16="http://schemas.microsoft.com/office/drawing/2014/main" id="{8978AAA5-26A3-426E-8A0E-B4D47364E229}"/>
              </a:ext>
            </a:extLst>
          </p:cNvPr>
          <p:cNvPicPr>
            <a:picLocks noChangeAspect="1"/>
          </p:cNvPicPr>
          <p:nvPr/>
        </p:nvPicPr>
        <p:blipFill>
          <a:blip r:embed="rId3"/>
          <a:stretch>
            <a:fillRect/>
          </a:stretch>
        </p:blipFill>
        <p:spPr>
          <a:xfrm>
            <a:off x="5580112" y="2664296"/>
            <a:ext cx="3727154" cy="4077072"/>
          </a:xfrm>
          <a:prstGeom prst="rect">
            <a:avLst/>
          </a:prstGeom>
        </p:spPr>
      </p:pic>
    </p:spTree>
    <p:extLst>
      <p:ext uri="{BB962C8B-B14F-4D97-AF65-F5344CB8AC3E}">
        <p14:creationId xmlns:p14="http://schemas.microsoft.com/office/powerpoint/2010/main" val="1895129944"/>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45DF7183-D059-40EE-A10D-B8C3B8C8FF5B}"/>
              </a:ext>
            </a:extLst>
          </p:cNvPr>
          <p:cNvPicPr>
            <a:picLocks noChangeAspect="1"/>
          </p:cNvPicPr>
          <p:nvPr/>
        </p:nvPicPr>
        <p:blipFill>
          <a:blip r:embed="rId2"/>
          <a:stretch>
            <a:fillRect/>
          </a:stretch>
        </p:blipFill>
        <p:spPr>
          <a:xfrm>
            <a:off x="0" y="650365"/>
            <a:ext cx="9144000" cy="5557270"/>
          </a:xfrm>
          <a:prstGeom prst="rect">
            <a:avLst/>
          </a:prstGeom>
        </p:spPr>
      </p:pic>
    </p:spTree>
    <p:extLst>
      <p:ext uri="{BB962C8B-B14F-4D97-AF65-F5344CB8AC3E}">
        <p14:creationId xmlns:p14="http://schemas.microsoft.com/office/powerpoint/2010/main" val="34902277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D1182707-D139-4F14-802D-836508F57C6A}"/>
              </a:ext>
            </a:extLst>
          </p:cNvPr>
          <p:cNvPicPr>
            <a:picLocks noChangeAspect="1"/>
          </p:cNvPicPr>
          <p:nvPr/>
        </p:nvPicPr>
        <p:blipFill>
          <a:blip r:embed="rId2"/>
          <a:stretch>
            <a:fillRect/>
          </a:stretch>
        </p:blipFill>
        <p:spPr>
          <a:xfrm>
            <a:off x="723900" y="481012"/>
            <a:ext cx="7696200" cy="5895975"/>
          </a:xfrm>
          <a:prstGeom prst="rect">
            <a:avLst/>
          </a:prstGeom>
        </p:spPr>
      </p:pic>
    </p:spTree>
    <p:extLst>
      <p:ext uri="{BB962C8B-B14F-4D97-AF65-F5344CB8AC3E}">
        <p14:creationId xmlns:p14="http://schemas.microsoft.com/office/powerpoint/2010/main" val="3256709619"/>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13EEE230-40CC-4A5B-96F2-E0576E5C7EED}"/>
              </a:ext>
            </a:extLst>
          </p:cNvPr>
          <p:cNvPicPr>
            <a:picLocks noChangeAspect="1"/>
          </p:cNvPicPr>
          <p:nvPr/>
        </p:nvPicPr>
        <p:blipFill>
          <a:blip r:embed="rId2"/>
          <a:stretch>
            <a:fillRect/>
          </a:stretch>
        </p:blipFill>
        <p:spPr>
          <a:xfrm>
            <a:off x="0" y="452316"/>
            <a:ext cx="9144000" cy="5953367"/>
          </a:xfrm>
          <a:prstGeom prst="rect">
            <a:avLst/>
          </a:prstGeom>
        </p:spPr>
      </p:pic>
    </p:spTree>
    <p:extLst>
      <p:ext uri="{BB962C8B-B14F-4D97-AF65-F5344CB8AC3E}">
        <p14:creationId xmlns:p14="http://schemas.microsoft.com/office/powerpoint/2010/main" val="189802071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461665"/>
          </a:xfrm>
          <a:prstGeom prst="rect">
            <a:avLst/>
          </a:prstGeom>
          <a:solidFill>
            <a:schemeClr val="accent2">
              <a:lumMod val="20000"/>
              <a:lumOff val="80000"/>
            </a:schemeClr>
          </a:solidFill>
          <a:ln w="38100">
            <a:solidFill>
              <a:srgbClr val="0070C0"/>
            </a:solidFill>
          </a:ln>
        </p:spPr>
        <p:txBody>
          <a:bodyPr wrap="square">
            <a:spAutoFit/>
          </a:bodyPr>
          <a:lstStyle/>
          <a:p>
            <a:pPr algn="ctr"/>
            <a:r>
              <a:rPr lang="it-IT" sz="2400" b="1" dirty="0">
                <a:solidFill>
                  <a:srgbClr val="C00000"/>
                </a:solidFill>
                <a:effectLst/>
                <a:latin typeface="Arial" panose="020B0604020202020204" pitchFamily="34" charset="0"/>
                <a:ea typeface="Times New Roman" panose="02020603050405020304" pitchFamily="18" charset="0"/>
              </a:rPr>
              <a:t>I linfociti </a:t>
            </a:r>
            <a:r>
              <a:rPr lang="it-IT" sz="2400" b="1" dirty="0" err="1">
                <a:solidFill>
                  <a:srgbClr val="C00000"/>
                </a:solidFill>
                <a:effectLst/>
                <a:latin typeface="Arial" panose="020B0604020202020204" pitchFamily="34" charset="0"/>
                <a:ea typeface="Times New Roman" panose="02020603050405020304" pitchFamily="18" charset="0"/>
              </a:rPr>
              <a:t>Th</a:t>
            </a:r>
            <a:r>
              <a:rPr lang="it-IT" sz="2400" b="1" dirty="0">
                <a:solidFill>
                  <a:srgbClr val="C00000"/>
                </a:solidFill>
                <a:effectLst/>
                <a:latin typeface="Arial" panose="020B0604020202020204" pitchFamily="34" charset="0"/>
                <a:ea typeface="Times New Roman" panose="02020603050405020304" pitchFamily="18" charset="0"/>
              </a:rPr>
              <a:t>: i registi della risposta infiammatoria</a:t>
            </a:r>
            <a:endParaRPr lang="it-IT" sz="2400" dirty="0">
              <a:solidFill>
                <a:srgbClr val="C00000"/>
              </a:solidFill>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20320" y="692696"/>
            <a:ext cx="9123680" cy="1015663"/>
          </a:xfrm>
          <a:prstGeom prst="rect">
            <a:avLst/>
          </a:prstGeom>
          <a:solidFill>
            <a:schemeClr val="accent1">
              <a:lumMod val="20000"/>
              <a:lumOff val="80000"/>
            </a:schemeClr>
          </a:solidFill>
          <a:ln w="38100">
            <a:solidFill>
              <a:srgbClr val="00B050"/>
            </a:solidFill>
          </a:ln>
        </p:spPr>
        <p:txBody>
          <a:bodyPr wrap="square">
            <a:spAutoFit/>
          </a:bodyPr>
          <a:lstStyle/>
          <a:p>
            <a:pPr algn="just"/>
            <a:r>
              <a:rPr lang="en-US" sz="2000" dirty="0">
                <a:effectLst/>
                <a:latin typeface="Arial" panose="020B0604020202020204" pitchFamily="34" charset="0"/>
                <a:ea typeface="Times New Roman" panose="02020603050405020304" pitchFamily="18" charset="0"/>
              </a:rPr>
              <a:t>I </a:t>
            </a:r>
            <a:r>
              <a:rPr lang="en-US" sz="2000" b="1" dirty="0" err="1">
                <a:solidFill>
                  <a:srgbClr val="C00000"/>
                </a:solidFill>
                <a:effectLst/>
                <a:latin typeface="Arial" panose="020B0604020202020204" pitchFamily="34" charset="0"/>
                <a:ea typeface="Times New Roman" panose="02020603050405020304" pitchFamily="18" charset="0"/>
              </a:rPr>
              <a:t>linfociti</a:t>
            </a:r>
            <a:r>
              <a:rPr lang="en-US" sz="2000" b="1" dirty="0">
                <a:solidFill>
                  <a:srgbClr val="C00000"/>
                </a:solidFill>
                <a:effectLst/>
                <a:latin typeface="Arial" panose="020B0604020202020204" pitchFamily="34" charset="0"/>
                <a:ea typeface="Times New Roman" panose="02020603050405020304" pitchFamily="18" charset="0"/>
              </a:rPr>
              <a:t> T helper</a:t>
            </a:r>
            <a:r>
              <a:rPr lang="en-US" sz="2000" dirty="0">
                <a:effectLst/>
                <a:latin typeface="Arial" panose="020B0604020202020204" pitchFamily="34" charset="0"/>
                <a:ea typeface="Times New Roman" panose="02020603050405020304" pitchFamily="18" charset="0"/>
              </a:rPr>
              <a:t>, o </a:t>
            </a:r>
            <a:r>
              <a:rPr lang="en-US" sz="2000" b="1" dirty="0" err="1">
                <a:solidFill>
                  <a:srgbClr val="C00000"/>
                </a:solidFill>
                <a:effectLst/>
                <a:latin typeface="Arial" panose="020B0604020202020204" pitchFamily="34" charset="0"/>
                <a:ea typeface="Times New Roman" panose="02020603050405020304" pitchFamily="18" charset="0"/>
              </a:rPr>
              <a:t>linfociti</a:t>
            </a:r>
            <a:r>
              <a:rPr lang="en-US" sz="2000" b="1" dirty="0">
                <a:solidFill>
                  <a:srgbClr val="C00000"/>
                </a:solidFill>
                <a:effectLst/>
                <a:latin typeface="Arial" panose="020B0604020202020204" pitchFamily="34" charset="0"/>
                <a:ea typeface="Times New Roman" panose="02020603050405020304" pitchFamily="18" charset="0"/>
              </a:rPr>
              <a:t> T CD4 helper</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sono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i</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linfociti</a:t>
            </a:r>
            <a:r>
              <a:rPr lang="en-US" sz="2000" dirty="0">
                <a:effectLst/>
                <a:latin typeface="Arial" panose="020B0604020202020204" pitchFamily="34" charset="0"/>
                <a:ea typeface="Times New Roman" panose="02020603050405020304" pitchFamily="18" charset="0"/>
              </a:rPr>
              <a:t> T, </a:t>
            </a:r>
            <a:r>
              <a:rPr lang="en-US" sz="2000" dirty="0" err="1">
                <a:effectLst/>
                <a:latin typeface="Arial" panose="020B0604020202020204" pitchFamily="34" charset="0"/>
                <a:ea typeface="Times New Roman" panose="02020603050405020304" pitchFamily="18" charset="0"/>
              </a:rPr>
              <a:t>affini</a:t>
            </a:r>
            <a:r>
              <a:rPr lang="en-US" sz="2000" dirty="0">
                <a:effectLst/>
                <a:latin typeface="Arial" panose="020B0604020202020204" pitchFamily="34" charset="0"/>
                <a:ea typeface="Times New Roman" panose="02020603050405020304" pitchFamily="18" charset="0"/>
              </a:rPr>
              <a:t> per le </a:t>
            </a:r>
            <a:r>
              <a:rPr lang="en-US" sz="2000" dirty="0" err="1">
                <a:effectLst/>
                <a:latin typeface="Arial" panose="020B0604020202020204" pitchFamily="34" charset="0"/>
                <a:ea typeface="Times New Roman" panose="02020603050405020304" pitchFamily="18" charset="0"/>
              </a:rPr>
              <a:t>molecole</a:t>
            </a:r>
            <a:r>
              <a:rPr lang="en-US" sz="2000" dirty="0">
                <a:effectLst/>
                <a:latin typeface="Arial" panose="020B0604020202020204" pitchFamily="34" charset="0"/>
                <a:ea typeface="Times New Roman" panose="02020603050405020304" pitchFamily="18" charset="0"/>
              </a:rPr>
              <a:t> di </a:t>
            </a:r>
            <a:r>
              <a:rPr lang="en-US" sz="2000" dirty="0" err="1">
                <a:effectLst/>
                <a:latin typeface="Arial" panose="020B0604020202020204" pitchFamily="34" charset="0"/>
                <a:ea typeface="Times New Roman" panose="02020603050405020304" pitchFamily="18" charset="0"/>
              </a:rPr>
              <a:t>istocompatibilità</a:t>
            </a:r>
            <a:r>
              <a:rPr lang="en-US" sz="2000" dirty="0">
                <a:effectLst/>
                <a:latin typeface="Arial" panose="020B0604020202020204" pitchFamily="34" charset="0"/>
                <a:ea typeface="Times New Roman" panose="02020603050405020304" pitchFamily="18" charset="0"/>
              </a:rPr>
              <a:t> MHC di </a:t>
            </a:r>
            <a:r>
              <a:rPr lang="en-US" sz="2000" dirty="0" err="1">
                <a:effectLst/>
                <a:latin typeface="Arial" panose="020B0604020202020204" pitchFamily="34" charset="0"/>
                <a:ea typeface="Times New Roman" panose="02020603050405020304" pitchFamily="18" charset="0"/>
              </a:rPr>
              <a:t>classe</a:t>
            </a:r>
            <a:r>
              <a:rPr lang="en-US" sz="2000" dirty="0">
                <a:effectLst/>
                <a:latin typeface="Arial" panose="020B0604020202020204" pitchFamily="34" charset="0"/>
                <a:ea typeface="Times New Roman" panose="02020603050405020304" pitchFamily="18" charset="0"/>
              </a:rPr>
              <a:t> due, </a:t>
            </a:r>
            <a:r>
              <a:rPr lang="en-US" sz="2000" dirty="0" err="1">
                <a:effectLst/>
                <a:latin typeface="Arial" panose="020B0604020202020204" pitchFamily="34" charset="0"/>
                <a:ea typeface="Times New Roman" panose="02020603050405020304" pitchFamily="18" charset="0"/>
              </a:rPr>
              <a:t>che</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vengono</a:t>
            </a:r>
            <a:r>
              <a:rPr lang="en-US" sz="2000" dirty="0">
                <a:effectLst/>
                <a:latin typeface="Arial" panose="020B0604020202020204" pitchFamily="34" charset="0"/>
                <a:ea typeface="Times New Roman" panose="02020603050405020304" pitchFamily="18" charset="0"/>
              </a:rPr>
              <a:t> </a:t>
            </a:r>
            <a:r>
              <a:rPr lang="en-US" sz="2000" dirty="0" err="1">
                <a:effectLst/>
                <a:latin typeface="Arial" panose="020B0604020202020204" pitchFamily="34" charset="0"/>
                <a:ea typeface="Times New Roman" panose="02020603050405020304" pitchFamily="18" charset="0"/>
              </a:rPr>
              <a:t>attivati</a:t>
            </a:r>
            <a:r>
              <a:rPr lang="en-US" sz="2000" dirty="0">
                <a:effectLst/>
                <a:latin typeface="Arial" panose="020B0604020202020204" pitchFamily="34" charset="0"/>
                <a:ea typeface="Times New Roman" panose="02020603050405020304" pitchFamily="18" charset="0"/>
              </a:rPr>
              <a:t> </a:t>
            </a:r>
            <a:r>
              <a:rPr lang="en-US" sz="2000" b="1" dirty="0" err="1">
                <a:effectLst/>
                <a:latin typeface="Arial" panose="020B0604020202020204" pitchFamily="34" charset="0"/>
                <a:ea typeface="Times New Roman" panose="02020603050405020304" pitchFamily="18" charset="0"/>
              </a:rPr>
              <a:t>esclusivamente</a:t>
            </a:r>
            <a:r>
              <a:rPr lang="en-US" sz="2000" b="1" dirty="0">
                <a:effectLst/>
                <a:latin typeface="Arial" panose="020B0604020202020204" pitchFamily="34" charset="0"/>
                <a:ea typeface="Times New Roman" panose="02020603050405020304" pitchFamily="18" charset="0"/>
              </a:rPr>
              <a:t> </a:t>
            </a:r>
            <a:r>
              <a:rPr lang="en-US" sz="2000" b="1" dirty="0" err="1">
                <a:effectLst/>
                <a:latin typeface="Arial" panose="020B0604020202020204" pitchFamily="34" charset="0"/>
                <a:ea typeface="Times New Roman" panose="02020603050405020304" pitchFamily="18" charset="0"/>
              </a:rPr>
              <a:t>dalle</a:t>
            </a:r>
            <a:r>
              <a:rPr lang="en-US" sz="2000" b="1" dirty="0">
                <a:effectLst/>
                <a:latin typeface="Arial" panose="020B0604020202020204" pitchFamily="34" charset="0"/>
                <a:ea typeface="Times New Roman" panose="02020603050405020304" pitchFamily="18" charset="0"/>
              </a:rPr>
              <a:t> </a:t>
            </a:r>
            <a:r>
              <a:rPr lang="en-US" sz="2000" b="1" i="1" dirty="0">
                <a:solidFill>
                  <a:srgbClr val="C00000"/>
                </a:solidFill>
                <a:effectLst/>
                <a:latin typeface="Arial" panose="020B0604020202020204" pitchFamily="34" charset="0"/>
                <a:ea typeface="Times New Roman" panose="02020603050405020304" pitchFamily="18" charset="0"/>
              </a:rPr>
              <a:t>cellule </a:t>
            </a:r>
            <a:r>
              <a:rPr lang="en-US" sz="2000" b="1" i="1" dirty="0" err="1">
                <a:solidFill>
                  <a:srgbClr val="C00000"/>
                </a:solidFill>
                <a:effectLst/>
                <a:latin typeface="Arial" panose="020B0604020202020204" pitchFamily="34" charset="0"/>
                <a:ea typeface="Times New Roman" panose="02020603050405020304" pitchFamily="18" charset="0"/>
              </a:rPr>
              <a:t>dendritiche</a:t>
            </a:r>
            <a:r>
              <a:rPr lang="en-US" sz="2000" b="1" i="1" dirty="0">
                <a:solidFill>
                  <a:srgbClr val="C00000"/>
                </a:solidFill>
                <a:effectLst/>
                <a:latin typeface="Arial" panose="020B0604020202020204" pitchFamily="34" charset="0"/>
                <a:ea typeface="Times New Roman" panose="02020603050405020304" pitchFamily="18" charset="0"/>
              </a:rPr>
              <a:t> o </a:t>
            </a:r>
            <a:r>
              <a:rPr lang="en-US" sz="2000" b="1" i="1" dirty="0" err="1">
                <a:solidFill>
                  <a:srgbClr val="C00000"/>
                </a:solidFill>
                <a:effectLst/>
                <a:latin typeface="Arial" panose="020B0604020202020204" pitchFamily="34" charset="0"/>
                <a:ea typeface="Times New Roman" panose="02020603050405020304" pitchFamily="18" charset="0"/>
              </a:rPr>
              <a:t>presentanti</a:t>
            </a:r>
            <a:r>
              <a:rPr lang="en-US" sz="2000" b="1" i="1" dirty="0">
                <a:solidFill>
                  <a:srgbClr val="C00000"/>
                </a:solidFill>
                <a:effectLst/>
                <a:latin typeface="Arial" panose="020B0604020202020204" pitchFamily="34" charset="0"/>
                <a:ea typeface="Times New Roman" panose="02020603050405020304" pitchFamily="18" charset="0"/>
              </a:rPr>
              <a:t> </a:t>
            </a:r>
            <a:r>
              <a:rPr lang="en-US" sz="2000" b="1" i="1" dirty="0" err="1">
                <a:solidFill>
                  <a:srgbClr val="C00000"/>
                </a:solidFill>
                <a:effectLst/>
                <a:latin typeface="Arial" panose="020B0604020202020204" pitchFamily="34" charset="0"/>
                <a:ea typeface="Times New Roman" panose="02020603050405020304" pitchFamily="18" charset="0"/>
              </a:rPr>
              <a:t>l’antigene</a:t>
            </a:r>
            <a:r>
              <a:rPr lang="en-US" sz="2000" b="1" dirty="0">
                <a:solidFill>
                  <a:srgbClr val="C00000"/>
                </a:solidFill>
                <a:effectLst/>
                <a:latin typeface="Arial" panose="020B0604020202020204" pitchFamily="34" charset="0"/>
                <a:ea typeface="Times New Roman" panose="02020603050405020304" pitchFamily="18" charset="0"/>
              </a:rPr>
              <a:t> </a:t>
            </a:r>
            <a:r>
              <a:rPr lang="en-US" sz="2000" dirty="0">
                <a:effectLst/>
                <a:latin typeface="Arial" panose="020B0604020202020204" pitchFamily="34" charset="0"/>
                <a:ea typeface="Times New Roman" panose="02020603050405020304" pitchFamily="18" charset="0"/>
              </a:rPr>
              <a:t>(APC). </a:t>
            </a:r>
            <a:endParaRPr lang="it-IT" sz="2000" dirty="0">
              <a:solidFill>
                <a:srgbClr val="C00000"/>
              </a:solidFill>
              <a:effectLst/>
              <a:latin typeface="Times New Roman" panose="02020603050405020304" pitchFamily="18" charset="0"/>
              <a:ea typeface="Times New Roman" panose="02020603050405020304" pitchFamily="18" charset="0"/>
            </a:endParaRPr>
          </a:p>
        </p:txBody>
      </p:sp>
      <p:sp>
        <p:nvSpPr>
          <p:cNvPr id="11" name="Rettangolo 10">
            <a:extLst>
              <a:ext uri="{FF2B5EF4-FFF2-40B4-BE49-F238E27FC236}">
                <a16:creationId xmlns:a16="http://schemas.microsoft.com/office/drawing/2014/main" id="{79626682-FBA7-4A4B-8560-7938AE443B39}"/>
              </a:ext>
            </a:extLst>
          </p:cNvPr>
          <p:cNvSpPr/>
          <p:nvPr/>
        </p:nvSpPr>
        <p:spPr>
          <a:xfrm>
            <a:off x="-1" y="1859950"/>
            <a:ext cx="4283969" cy="3477875"/>
          </a:xfrm>
          <a:prstGeom prst="rect">
            <a:avLst/>
          </a:prstGeom>
          <a:solidFill>
            <a:schemeClr val="accent4">
              <a:lumMod val="20000"/>
              <a:lumOff val="80000"/>
            </a:schemeClr>
          </a:solidFill>
          <a:ln w="38100">
            <a:solidFill>
              <a:srgbClr val="0070C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In generale si può asserire che il fine ultimo dei linfociti T </a:t>
            </a:r>
            <a:r>
              <a:rPr lang="it-IT" sz="2000" dirty="0" err="1">
                <a:effectLst/>
                <a:latin typeface="Arial" panose="020B0604020202020204" pitchFamily="34" charset="0"/>
                <a:ea typeface="Times New Roman" panose="02020603050405020304" pitchFamily="18" charset="0"/>
              </a:rPr>
              <a:t>helper</a:t>
            </a:r>
            <a:r>
              <a:rPr lang="it-IT" sz="2000" dirty="0">
                <a:effectLst/>
                <a:latin typeface="Arial" panose="020B0604020202020204" pitchFamily="34" charset="0"/>
                <a:ea typeface="Times New Roman" panose="02020603050405020304" pitchFamily="18" charset="0"/>
              </a:rPr>
              <a:t> è quello di </a:t>
            </a:r>
            <a:r>
              <a:rPr lang="it-IT" sz="2000" b="1" dirty="0">
                <a:effectLst/>
                <a:latin typeface="Arial" panose="020B0604020202020204" pitchFamily="34" charset="0"/>
                <a:ea typeface="Times New Roman" panose="02020603050405020304" pitchFamily="18" charset="0"/>
              </a:rPr>
              <a:t>produrre citochine in conseguenza di una stimolazione antigenica </a:t>
            </a:r>
            <a:r>
              <a:rPr lang="it-IT" sz="2000" dirty="0">
                <a:effectLst/>
                <a:latin typeface="Arial" panose="020B0604020202020204" pitchFamily="34" charset="0"/>
                <a:ea typeface="Times New Roman" panose="02020603050405020304" pitchFamily="18" charset="0"/>
              </a:rPr>
              <a:t>assumendosi la funzione di </a:t>
            </a:r>
            <a:r>
              <a:rPr lang="it-IT" sz="2000" b="1" dirty="0">
                <a:solidFill>
                  <a:srgbClr val="C00000"/>
                </a:solidFill>
                <a:effectLst/>
                <a:latin typeface="Arial" panose="020B0604020202020204" pitchFamily="34" charset="0"/>
                <a:ea typeface="Times New Roman" panose="02020603050405020304" pitchFamily="18" charset="0"/>
              </a:rPr>
              <a:t>"aiutanti/registi" </a:t>
            </a:r>
            <a:r>
              <a:rPr lang="it-IT" sz="2000" dirty="0">
                <a:effectLst/>
                <a:latin typeface="Arial" panose="020B0604020202020204" pitchFamily="34" charset="0"/>
                <a:ea typeface="Times New Roman" panose="02020603050405020304" pitchFamily="18" charset="0"/>
              </a:rPr>
              <a:t>sia nella risposta immunitaria adattativa che innata, in dichiarata contrapposizione ai </a:t>
            </a:r>
            <a:r>
              <a:rPr lang="it-IT" sz="2000" i="1" dirty="0">
                <a:effectLst/>
                <a:latin typeface="Arial" panose="020B0604020202020204" pitchFamily="34" charset="0"/>
                <a:ea typeface="Times New Roman" panose="02020603050405020304" pitchFamily="18" charset="0"/>
              </a:rPr>
              <a:t>linfociti CD8 citotossici</a:t>
            </a:r>
            <a:r>
              <a:rPr lang="it-IT" sz="2000" dirty="0">
                <a:effectLst/>
                <a:latin typeface="Arial" panose="020B0604020202020204" pitchFamily="34" charset="0"/>
                <a:ea typeface="Times New Roman" panose="02020603050405020304" pitchFamily="18" charset="0"/>
              </a:rPr>
              <a:t> che esplicano un'azione diretta nell'uccisione delle cellule. </a:t>
            </a:r>
            <a:endParaRPr lang="it-IT" sz="2000" dirty="0">
              <a:effectLst/>
              <a:latin typeface="Times New Roman" panose="02020603050405020304" pitchFamily="18" charset="0"/>
              <a:ea typeface="Times New Roman" panose="02020603050405020304" pitchFamily="18" charset="0"/>
            </a:endParaRPr>
          </a:p>
        </p:txBody>
      </p:sp>
      <p:sp>
        <p:nvSpPr>
          <p:cNvPr id="2" name="Rettangolo 1">
            <a:extLst>
              <a:ext uri="{FF2B5EF4-FFF2-40B4-BE49-F238E27FC236}">
                <a16:creationId xmlns:a16="http://schemas.microsoft.com/office/drawing/2014/main" id="{8DEF504B-52FA-4851-8458-DFF833A390DB}"/>
              </a:ext>
            </a:extLst>
          </p:cNvPr>
          <p:cNvSpPr/>
          <p:nvPr/>
        </p:nvSpPr>
        <p:spPr>
          <a:xfrm>
            <a:off x="20320" y="5517232"/>
            <a:ext cx="9123680" cy="1323439"/>
          </a:xfrm>
          <a:prstGeom prst="rect">
            <a:avLst/>
          </a:prstGeom>
          <a:solidFill>
            <a:schemeClr val="accent6">
              <a:lumMod val="20000"/>
              <a:lumOff val="80000"/>
            </a:schemeClr>
          </a:solidFill>
          <a:ln w="38100">
            <a:solidFill>
              <a:srgbClr val="0070C0"/>
            </a:solidFill>
          </a:ln>
        </p:spPr>
        <p:txBody>
          <a:bodyPr wrap="square">
            <a:spAutoFit/>
          </a:bodyPr>
          <a:lstStyle/>
          <a:p>
            <a:pPr algn="just"/>
            <a:r>
              <a:rPr lang="it-IT" sz="2000" dirty="0">
                <a:effectLst/>
                <a:latin typeface="Arial" panose="020B0604020202020204" pitchFamily="34" charset="0"/>
                <a:ea typeface="Times New Roman" panose="02020603050405020304" pitchFamily="18" charset="0"/>
              </a:rPr>
              <a:t>I linfociti T differenziati poi </a:t>
            </a:r>
            <a:r>
              <a:rPr lang="it-IT" sz="2000" u="sng" dirty="0">
                <a:effectLst/>
                <a:latin typeface="Arial" panose="020B0604020202020204" pitchFamily="34" charset="0"/>
                <a:ea typeface="Times New Roman" panose="02020603050405020304" pitchFamily="18" charset="0"/>
              </a:rPr>
              <a:t>secernono le citochine che li caratterizzano stimolando la propria popolazione e inibendo le altre</a:t>
            </a:r>
            <a:r>
              <a:rPr lang="it-IT" sz="2000" dirty="0">
                <a:effectLst/>
                <a:latin typeface="Arial" panose="020B0604020202020204" pitchFamily="34" charset="0"/>
                <a:ea typeface="Times New Roman" panose="02020603050405020304" pitchFamily="18" charset="0"/>
              </a:rPr>
              <a:t>. Questo differenziamento rientra nella </a:t>
            </a:r>
            <a:r>
              <a:rPr lang="it-IT" sz="2000" b="1" dirty="0">
                <a:effectLst/>
                <a:latin typeface="Arial" panose="020B0604020202020204" pitchFamily="34" charset="0"/>
                <a:ea typeface="Times New Roman" panose="02020603050405020304" pitchFamily="18" charset="0"/>
              </a:rPr>
              <a:t>specializzazione dell'immunità adattativa </a:t>
            </a:r>
            <a:r>
              <a:rPr lang="it-IT" sz="2000" dirty="0">
                <a:effectLst/>
                <a:latin typeface="Arial" panose="020B0604020202020204" pitchFamily="34" charset="0"/>
                <a:ea typeface="Times New Roman" panose="02020603050405020304" pitchFamily="18" charset="0"/>
              </a:rPr>
              <a:t>visto che sottotipi diversi possiedono funzioni effettrici ben diverse. </a:t>
            </a:r>
            <a:endParaRPr lang="it-IT" sz="2000" dirty="0">
              <a:effectLst/>
              <a:latin typeface="Times New Roman" panose="02020603050405020304" pitchFamily="18" charset="0"/>
              <a:ea typeface="Times New Roman" panose="02020603050405020304" pitchFamily="18" charset="0"/>
            </a:endParaRPr>
          </a:p>
        </p:txBody>
      </p:sp>
      <p:pic>
        <p:nvPicPr>
          <p:cNvPr id="6" name="Immagine 5">
            <a:extLst>
              <a:ext uri="{FF2B5EF4-FFF2-40B4-BE49-F238E27FC236}">
                <a16:creationId xmlns:a16="http://schemas.microsoft.com/office/drawing/2014/main" id="{B7659C05-4961-4935-851C-354647469854}"/>
              </a:ext>
            </a:extLst>
          </p:cNvPr>
          <p:cNvPicPr>
            <a:picLocks noChangeAspect="1"/>
          </p:cNvPicPr>
          <p:nvPr/>
        </p:nvPicPr>
        <p:blipFill>
          <a:blip r:embed="rId2"/>
          <a:stretch>
            <a:fillRect/>
          </a:stretch>
        </p:blipFill>
        <p:spPr>
          <a:xfrm>
            <a:off x="4644008" y="2037680"/>
            <a:ext cx="4214242" cy="3160682"/>
          </a:xfrm>
          <a:prstGeom prst="rect">
            <a:avLst/>
          </a:prstGeom>
        </p:spPr>
      </p:pic>
    </p:spTree>
    <p:extLst>
      <p:ext uri="{BB962C8B-B14F-4D97-AF65-F5344CB8AC3E}">
        <p14:creationId xmlns:p14="http://schemas.microsoft.com/office/powerpoint/2010/main" val="80835965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316BF7D3-8E1C-4852-9314-A7A55DDAC74F}"/>
              </a:ext>
            </a:extLst>
          </p:cNvPr>
          <p:cNvPicPr>
            <a:picLocks noChangeAspect="1"/>
          </p:cNvPicPr>
          <p:nvPr/>
        </p:nvPicPr>
        <p:blipFill>
          <a:blip r:embed="rId2"/>
          <a:stretch>
            <a:fillRect/>
          </a:stretch>
        </p:blipFill>
        <p:spPr>
          <a:xfrm>
            <a:off x="0" y="210168"/>
            <a:ext cx="9144000" cy="6437664"/>
          </a:xfrm>
          <a:prstGeom prst="rect">
            <a:avLst/>
          </a:prstGeom>
        </p:spPr>
      </p:pic>
    </p:spTree>
    <p:extLst>
      <p:ext uri="{BB962C8B-B14F-4D97-AF65-F5344CB8AC3E}">
        <p14:creationId xmlns:p14="http://schemas.microsoft.com/office/powerpoint/2010/main" val="118757256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4DCFCF8D-00D2-458B-9ED4-0CA401C6DDC4}"/>
              </a:ext>
            </a:extLst>
          </p:cNvPr>
          <p:cNvSpPr/>
          <p:nvPr/>
        </p:nvSpPr>
        <p:spPr>
          <a:xfrm>
            <a:off x="-1" y="46048"/>
            <a:ext cx="9143999" cy="1323439"/>
          </a:xfrm>
          <a:prstGeom prst="rect">
            <a:avLst/>
          </a:prstGeom>
          <a:solidFill>
            <a:schemeClr val="accent2">
              <a:lumMod val="20000"/>
              <a:lumOff val="80000"/>
            </a:schemeClr>
          </a:solidFill>
          <a:ln w="38100">
            <a:solidFill>
              <a:srgbClr val="0070C0"/>
            </a:solidFill>
          </a:ln>
        </p:spPr>
        <p:txBody>
          <a:bodyPr wrap="square">
            <a:spAutoFit/>
          </a:bodyPr>
          <a:lstStyle/>
          <a:p>
            <a:pPr marL="12700" marR="12700" algn="just">
              <a:spcAft>
                <a:spcPts val="0"/>
              </a:spcAft>
            </a:pPr>
            <a:r>
              <a:rPr lang="it-IT" sz="20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Fondamentale è il ruolo dei linfociti T </a:t>
            </a:r>
            <a:r>
              <a:rPr lang="it-IT" sz="2000" b="0" i="0" u="none" strike="noStrike" spc="0" dirty="0" err="1">
                <a:effectLst/>
                <a:latin typeface="Arial" panose="020B0604020202020204" pitchFamily="34" charset="0"/>
                <a:ea typeface="Palatino Linotype" panose="02040502050505030304" pitchFamily="18" charset="0"/>
                <a:cs typeface="Palatino Linotype" panose="02040502050505030304" pitchFamily="18" charset="0"/>
              </a:rPr>
              <a:t>helper</a:t>
            </a:r>
            <a:r>
              <a:rPr lang="it-IT" sz="20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(CD4) che, </a:t>
            </a:r>
            <a:r>
              <a:rPr lang="it-IT" sz="20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in base al profilo </a:t>
            </a:r>
            <a:r>
              <a:rPr lang="it-IT" sz="2000" b="1" i="0" u="none" strike="noStrike" spc="0" dirty="0" err="1">
                <a:effectLst/>
                <a:latin typeface="Arial" panose="020B0604020202020204" pitchFamily="34" charset="0"/>
                <a:ea typeface="Palatino Linotype" panose="02040502050505030304" pitchFamily="18" charset="0"/>
                <a:cs typeface="Palatino Linotype" panose="02040502050505030304" pitchFamily="18" charset="0"/>
              </a:rPr>
              <a:t>citochinico</a:t>
            </a:r>
            <a:r>
              <a:rPr lang="it-IT" sz="20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che </a:t>
            </a:r>
            <a:r>
              <a:rPr lang="it-IT" sz="2000" b="1" i="1"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presenta il contesto in cui operano</a:t>
            </a:r>
            <a:r>
              <a:rPr lang="it-IT" sz="2000" b="0" i="1"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 </a:t>
            </a:r>
            <a:r>
              <a:rPr lang="it-IT" sz="20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e a partire da una classe di cellule indifferen­ziate (</a:t>
            </a:r>
            <a:r>
              <a:rPr lang="it-IT" sz="2000" dirty="0">
                <a:effectLst/>
                <a:latin typeface="Arial" panose="020B0604020202020204" pitchFamily="34" charset="0"/>
                <a:ea typeface="Times New Roman" panose="02020603050405020304" pitchFamily="18" charset="0"/>
              </a:rPr>
              <a:t>Th</a:t>
            </a:r>
            <a:r>
              <a:rPr lang="it-IT" sz="2000" i="0" dirty="0">
                <a:effectLst/>
                <a:latin typeface="Arial" panose="020B0604020202020204" pitchFamily="34" charset="0"/>
                <a:ea typeface="Times New Roman" panose="02020603050405020304" pitchFamily="18" charset="0"/>
              </a:rPr>
              <a:t>0</a:t>
            </a:r>
            <a:r>
              <a:rPr lang="it-IT" sz="20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possono differenziarsi in </a:t>
            </a:r>
            <a:r>
              <a:rPr lang="it-IT" sz="2000" dirty="0">
                <a:effectLst/>
                <a:latin typeface="Arial" panose="020B0604020202020204" pitchFamily="34" charset="0"/>
                <a:ea typeface="Times New Roman" panose="02020603050405020304" pitchFamily="18" charset="0"/>
              </a:rPr>
              <a:t>Th</a:t>
            </a:r>
            <a:r>
              <a:rPr lang="it-IT" sz="2000" i="0" dirty="0">
                <a:effectLst/>
                <a:latin typeface="Arial" panose="020B0604020202020204" pitchFamily="34" charset="0"/>
                <a:ea typeface="Times New Roman" panose="02020603050405020304" pitchFamily="18" charset="0"/>
              </a:rPr>
              <a:t>1</a:t>
            </a:r>
            <a:r>
              <a:rPr lang="it-IT" sz="20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a:t>
            </a:r>
            <a:r>
              <a:rPr lang="it-IT" sz="2000" dirty="0">
                <a:effectLst/>
                <a:latin typeface="Arial" panose="020B0604020202020204" pitchFamily="34" charset="0"/>
                <a:ea typeface="Times New Roman" panose="02020603050405020304" pitchFamily="18" charset="0"/>
              </a:rPr>
              <a:t>Th</a:t>
            </a:r>
            <a:r>
              <a:rPr lang="it-IT" sz="2000" i="0" dirty="0">
                <a:effectLst/>
                <a:latin typeface="Arial" panose="020B0604020202020204" pitchFamily="34" charset="0"/>
                <a:ea typeface="Times New Roman" panose="02020603050405020304" pitchFamily="18" charset="0"/>
              </a:rPr>
              <a:t>2</a:t>
            </a:r>
            <a:r>
              <a:rPr lang="it-IT" sz="20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a:t>
            </a:r>
            <a:r>
              <a:rPr lang="it-IT" sz="2000" dirty="0">
                <a:effectLst/>
                <a:latin typeface="Arial" panose="020B0604020202020204" pitchFamily="34" charset="0"/>
                <a:ea typeface="Times New Roman" panose="02020603050405020304" pitchFamily="18" charset="0"/>
              </a:rPr>
              <a:t>Th</a:t>
            </a:r>
            <a:r>
              <a:rPr lang="it-IT" sz="2000" i="0" dirty="0">
                <a:effectLst/>
                <a:latin typeface="Arial" panose="020B0604020202020204" pitchFamily="34" charset="0"/>
                <a:ea typeface="Times New Roman" panose="02020603050405020304" pitchFamily="18" charset="0"/>
              </a:rPr>
              <a:t>3, </a:t>
            </a:r>
            <a:r>
              <a:rPr lang="it-IT" sz="2000" dirty="0">
                <a:effectLst/>
                <a:latin typeface="Arial" panose="020B0604020202020204" pitchFamily="34" charset="0"/>
                <a:ea typeface="Times New Roman" panose="02020603050405020304" pitchFamily="18" charset="0"/>
              </a:rPr>
              <a:t>Th</a:t>
            </a:r>
            <a:r>
              <a:rPr lang="it-IT" sz="2000" i="0" dirty="0">
                <a:effectLst/>
                <a:latin typeface="Arial" panose="020B0604020202020204" pitchFamily="34" charset="0"/>
                <a:ea typeface="Times New Roman" panose="02020603050405020304" pitchFamily="18" charset="0"/>
              </a:rPr>
              <a:t>17</a:t>
            </a:r>
            <a:r>
              <a:rPr lang="it-IT" sz="20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e cioè dar origine:</a:t>
            </a:r>
            <a:endParaRPr lang="it-IT" sz="2000" dirty="0">
              <a:effectLst/>
              <a:latin typeface="Times New Roman" panose="02020603050405020304" pitchFamily="18" charset="0"/>
              <a:ea typeface="Times New Roman" panose="02020603050405020304" pitchFamily="18" charset="0"/>
            </a:endParaRPr>
          </a:p>
        </p:txBody>
      </p:sp>
      <p:sp>
        <p:nvSpPr>
          <p:cNvPr id="5" name="Rettangolo 4">
            <a:extLst>
              <a:ext uri="{FF2B5EF4-FFF2-40B4-BE49-F238E27FC236}">
                <a16:creationId xmlns:a16="http://schemas.microsoft.com/office/drawing/2014/main" id="{321C016F-209D-48B9-BAC3-450C1FC8C3A6}"/>
              </a:ext>
            </a:extLst>
          </p:cNvPr>
          <p:cNvSpPr/>
          <p:nvPr/>
        </p:nvSpPr>
        <p:spPr>
          <a:xfrm>
            <a:off x="20320" y="1484784"/>
            <a:ext cx="4911720" cy="5347618"/>
          </a:xfrm>
          <a:prstGeom prst="rect">
            <a:avLst/>
          </a:prstGeom>
          <a:solidFill>
            <a:schemeClr val="accent1">
              <a:lumMod val="20000"/>
              <a:lumOff val="80000"/>
            </a:schemeClr>
          </a:solidFill>
          <a:ln w="38100">
            <a:solidFill>
              <a:srgbClr val="00B050"/>
            </a:solidFill>
          </a:ln>
        </p:spPr>
        <p:txBody>
          <a:bodyPr wrap="square">
            <a:spAutoFit/>
          </a:bodyPr>
          <a:lstStyle/>
          <a:p>
            <a:pPr marL="342900" marR="12700" lvl="0" indent="-342900" algn="just">
              <a:spcAft>
                <a:spcPts val="0"/>
              </a:spcAft>
              <a:buClr>
                <a:srgbClr val="000000"/>
              </a:buClr>
              <a:buSzPts val="1050"/>
              <a:buFont typeface="+mj-lt"/>
              <a:buAutoNum type="arabicPeriod"/>
              <a:tabLst>
                <a:tab pos="189230" algn="l"/>
              </a:tabLst>
            </a:pP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a </a:t>
            </a:r>
            <a:r>
              <a:rPr lang="it-IT" sz="1800" b="1" i="1" u="none" strike="noStrike" spc="0" dirty="0">
                <a:solidFill>
                  <a:srgbClr val="C00000"/>
                </a:solidFill>
                <a:effectLst/>
                <a:latin typeface="Arial" panose="020B0604020202020204" pitchFamily="34" charset="0"/>
                <a:ea typeface="Palatino Linotype" panose="02040502050505030304" pitchFamily="18" charset="0"/>
                <a:cs typeface="Palatino Linotype" panose="02040502050505030304" pitchFamily="18" charset="0"/>
              </a:rPr>
              <a:t>una risposta orientata in senso citotossico</a:t>
            </a:r>
            <a:r>
              <a:rPr lang="it-IT" sz="1800" b="0" i="1"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con l'attivazione dei </a:t>
            </a:r>
            <a:r>
              <a:rPr lang="it-IT"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linfo­citi T citotossici </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a:t>
            </a:r>
            <a:r>
              <a:rPr lang="it-IT" sz="18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risposta </a:t>
            </a:r>
            <a:r>
              <a:rPr lang="it-IT" sz="1800" b="1"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Th</a:t>
            </a:r>
            <a:r>
              <a:rPr lang="it-IT" sz="18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1</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questa risposta è sostenuta da </a:t>
            </a:r>
            <a:r>
              <a:rPr lang="it-IT" sz="180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interferone </a:t>
            </a:r>
            <a:r>
              <a:rPr lang="en-US" sz="180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γ</a:t>
            </a:r>
            <a:r>
              <a:rPr lang="en-US"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 </a:t>
            </a:r>
            <a:r>
              <a:rPr lang="it-IT"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(INF-y) e interleuchina 12 (IL-12);</a:t>
            </a:r>
            <a:endParaRPr lang="it-IT" sz="1800" u="sng" strike="noStrike" spc="0" dirty="0">
              <a:effectLst/>
              <a:latin typeface="Palatino Linotype" panose="02040502050505030304" pitchFamily="18" charset="0"/>
              <a:ea typeface="Palatino Linotype" panose="02040502050505030304" pitchFamily="18" charset="0"/>
              <a:cs typeface="Palatino Linotype" panose="02040502050505030304" pitchFamily="18" charset="0"/>
            </a:endParaRPr>
          </a:p>
          <a:p>
            <a:pPr marL="342900" marR="12700" lvl="0" indent="-342900" algn="just">
              <a:spcAft>
                <a:spcPts val="0"/>
              </a:spcAft>
              <a:buClr>
                <a:srgbClr val="000000"/>
              </a:buClr>
              <a:buSzPts val="1050"/>
              <a:buFont typeface="+mj-lt"/>
              <a:buAutoNum type="arabicPeriod"/>
              <a:tabLst>
                <a:tab pos="192405" algn="l"/>
              </a:tabLst>
            </a:pP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a </a:t>
            </a:r>
            <a:r>
              <a:rPr lang="it-IT" sz="1800" b="1" i="1" u="none" strike="noStrike" spc="0" dirty="0">
                <a:solidFill>
                  <a:srgbClr val="C00000"/>
                </a:solidFill>
                <a:effectLst/>
                <a:latin typeface="Arial" panose="020B0604020202020204" pitchFamily="34" charset="0"/>
                <a:ea typeface="Palatino Linotype" panose="02040502050505030304" pitchFamily="18" charset="0"/>
                <a:cs typeface="Palatino Linotype" panose="02040502050505030304" pitchFamily="18" charset="0"/>
              </a:rPr>
              <a:t>una risposta orientata in senso anticorpale/allergico</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con l'attivazione dei </a:t>
            </a:r>
            <a:r>
              <a:rPr lang="it-IT" sz="180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linfociti B</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a:t>
            </a:r>
            <a:r>
              <a:rPr lang="it-IT" sz="18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risposta di tipo </a:t>
            </a:r>
            <a:r>
              <a:rPr lang="it-IT" sz="1800" b="1"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Th</a:t>
            </a:r>
            <a:r>
              <a:rPr lang="it-IT" sz="18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2</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questa risposta è sostenuta </a:t>
            </a:r>
            <a:r>
              <a:rPr lang="it-IT"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dall'IL-4 e dall'IL-13</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a:t>
            </a:r>
            <a:endParaRPr lang="it-IT" sz="1800" u="none" strike="noStrike" spc="0" dirty="0">
              <a:effectLst/>
              <a:latin typeface="Palatino Linotype" panose="02040502050505030304" pitchFamily="18" charset="0"/>
              <a:ea typeface="Palatino Linotype" panose="02040502050505030304" pitchFamily="18" charset="0"/>
              <a:cs typeface="Palatino Linotype" panose="02040502050505030304" pitchFamily="18" charset="0"/>
            </a:endParaRPr>
          </a:p>
          <a:p>
            <a:pPr marL="342900" marR="12700" lvl="0" indent="-342900" algn="just">
              <a:spcAft>
                <a:spcPts val="2075"/>
              </a:spcAft>
              <a:buClr>
                <a:srgbClr val="000000"/>
              </a:buClr>
              <a:buSzPts val="1050"/>
              <a:buFont typeface="+mj-lt"/>
              <a:buAutoNum type="arabicPeriod"/>
              <a:tabLst>
                <a:tab pos="195580" algn="l"/>
              </a:tabLst>
            </a:pP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a </a:t>
            </a:r>
            <a:r>
              <a:rPr lang="it-IT" sz="1800" b="1" i="1" u="none" strike="noStrike" spc="0" dirty="0">
                <a:solidFill>
                  <a:srgbClr val="C00000"/>
                </a:solidFill>
                <a:effectLst/>
                <a:latin typeface="Arial" panose="020B0604020202020204" pitchFamily="34" charset="0"/>
                <a:ea typeface="Palatino Linotype" panose="02040502050505030304" pitchFamily="18" charset="0"/>
                <a:cs typeface="Palatino Linotype" panose="02040502050505030304" pitchFamily="18" charset="0"/>
              </a:rPr>
              <a:t>una risposta tollerante</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con la comparsa di diversi tipi di </a:t>
            </a:r>
            <a:r>
              <a:rPr lang="it-IT"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linfociti T regolatori </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a:t>
            </a:r>
            <a:r>
              <a:rPr lang="it-IT" sz="18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risposta di tipo </a:t>
            </a:r>
            <a:r>
              <a:rPr lang="it-IT" sz="1800" b="1"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Th3</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questa risposta è sostenuta </a:t>
            </a:r>
            <a:r>
              <a:rPr lang="it-IT"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dall'IL-10 e da </a:t>
            </a:r>
            <a:r>
              <a:rPr lang="it-IT" sz="180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fattore di crescita trasformante beta (</a:t>
            </a:r>
            <a:r>
              <a:rPr lang="it-IT"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TGF-</a:t>
            </a:r>
            <a:r>
              <a:rPr lang="en-US"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β</a:t>
            </a:r>
            <a:r>
              <a:rPr lang="it-IT"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a:t>
            </a:r>
          </a:p>
          <a:p>
            <a:pPr marL="342900" marR="12700" lvl="0" indent="-342900" algn="just">
              <a:spcAft>
                <a:spcPts val="2075"/>
              </a:spcAft>
              <a:buClr>
                <a:srgbClr val="000000"/>
              </a:buClr>
              <a:buSzPts val="1050"/>
              <a:buFont typeface="+mj-lt"/>
              <a:buAutoNum type="arabicPeriod"/>
              <a:tabLst>
                <a:tab pos="195580" algn="l"/>
              </a:tabLst>
            </a:pP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a </a:t>
            </a:r>
            <a:r>
              <a:rPr lang="it-IT" sz="1800" b="1" i="1" u="none" strike="noStrike" spc="0" dirty="0">
                <a:solidFill>
                  <a:srgbClr val="C00000"/>
                </a:solidFill>
                <a:effectLst/>
                <a:latin typeface="Arial" panose="020B0604020202020204" pitchFamily="34" charset="0"/>
                <a:ea typeface="Palatino Linotype" panose="02040502050505030304" pitchFamily="18" charset="0"/>
                <a:cs typeface="Palatino Linotype" panose="02040502050505030304" pitchFamily="18" charset="0"/>
              </a:rPr>
              <a:t>una risposta antimicrobica extracellulare e autoimmunitaria </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a:t>
            </a:r>
            <a:r>
              <a:rPr lang="it-IT" sz="1800" b="1"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risposta di tipo </a:t>
            </a:r>
            <a:r>
              <a:rPr lang="it-IT" sz="1800" b="1"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Th17</a:t>
            </a:r>
            <a:r>
              <a:rPr lang="it-IT" sz="1800" b="0" i="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sostenuta </a:t>
            </a:r>
            <a:r>
              <a:rPr lang="it-IT" sz="1800" b="0" i="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dall’</a:t>
            </a:r>
            <a:r>
              <a:rPr lang="it-IT" sz="1800" u="sng" strike="noStrike" spc="0" dirty="0">
                <a:effectLst/>
                <a:latin typeface="Arial" panose="020B0604020202020204" pitchFamily="34" charset="0"/>
                <a:ea typeface="Palatino Linotype" panose="02040502050505030304" pitchFamily="18" charset="0"/>
                <a:cs typeface="Palatino Linotype" panose="02040502050505030304" pitchFamily="18" charset="0"/>
              </a:rPr>
              <a:t>IL-17, IL-21, IL-22 e dall’IL-23</a:t>
            </a:r>
            <a:r>
              <a:rPr lang="it-IT" sz="1800" u="none" strike="noStrike" spc="0" dirty="0">
                <a:effectLst/>
                <a:latin typeface="Arial" panose="020B0604020202020204" pitchFamily="34" charset="0"/>
                <a:ea typeface="Palatino Linotype" panose="02040502050505030304" pitchFamily="18" charset="0"/>
                <a:cs typeface="Palatino Linotype" panose="02040502050505030304" pitchFamily="18" charset="0"/>
              </a:rPr>
              <a:t>. </a:t>
            </a:r>
            <a:endParaRPr lang="it-IT" sz="1800" u="none" strike="noStrike" spc="0" dirty="0">
              <a:effectLst/>
              <a:latin typeface="Palatino Linotype" panose="02040502050505030304" pitchFamily="18" charset="0"/>
              <a:ea typeface="Palatino Linotype" panose="02040502050505030304" pitchFamily="18" charset="0"/>
              <a:cs typeface="Palatino Linotype" panose="02040502050505030304" pitchFamily="18" charset="0"/>
            </a:endParaRPr>
          </a:p>
        </p:txBody>
      </p:sp>
      <p:pic>
        <p:nvPicPr>
          <p:cNvPr id="1026" name="Immagine 1">
            <a:extLst>
              <a:ext uri="{FF2B5EF4-FFF2-40B4-BE49-F238E27FC236}">
                <a16:creationId xmlns:a16="http://schemas.microsoft.com/office/drawing/2014/main" id="{A3F34184-20F7-4353-AEFB-EBF24E43912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60848" y="2550209"/>
            <a:ext cx="4149864" cy="2583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3193310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magine 4">
            <a:extLst>
              <a:ext uri="{FF2B5EF4-FFF2-40B4-BE49-F238E27FC236}">
                <a16:creationId xmlns:a16="http://schemas.microsoft.com/office/drawing/2014/main" id="{2F5C15FB-7B3A-42D0-8B5D-5DADE20D51D2}"/>
              </a:ext>
            </a:extLst>
          </p:cNvPr>
          <p:cNvPicPr>
            <a:picLocks noChangeAspect="1"/>
          </p:cNvPicPr>
          <p:nvPr/>
        </p:nvPicPr>
        <p:blipFill>
          <a:blip r:embed="rId2"/>
          <a:stretch>
            <a:fillRect/>
          </a:stretch>
        </p:blipFill>
        <p:spPr>
          <a:xfrm>
            <a:off x="0" y="507113"/>
            <a:ext cx="9144000" cy="5843773"/>
          </a:xfrm>
          <a:prstGeom prst="rect">
            <a:avLst/>
          </a:prstGeom>
        </p:spPr>
      </p:pic>
    </p:spTree>
    <p:extLst>
      <p:ext uri="{BB962C8B-B14F-4D97-AF65-F5344CB8AC3E}">
        <p14:creationId xmlns:p14="http://schemas.microsoft.com/office/powerpoint/2010/main" val="4072435326"/>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0B7EBDD4-29E2-46F5-988A-AF37CFDD1CC5}"/>
              </a:ext>
            </a:extLst>
          </p:cNvPr>
          <p:cNvPicPr>
            <a:picLocks noChangeAspect="1"/>
          </p:cNvPicPr>
          <p:nvPr/>
        </p:nvPicPr>
        <p:blipFill>
          <a:blip r:embed="rId2"/>
          <a:stretch>
            <a:fillRect/>
          </a:stretch>
        </p:blipFill>
        <p:spPr>
          <a:xfrm>
            <a:off x="423862" y="500062"/>
            <a:ext cx="8296275" cy="5857875"/>
          </a:xfrm>
          <a:prstGeom prst="rect">
            <a:avLst/>
          </a:prstGeom>
        </p:spPr>
      </p:pic>
    </p:spTree>
    <p:extLst>
      <p:ext uri="{BB962C8B-B14F-4D97-AF65-F5344CB8AC3E}">
        <p14:creationId xmlns:p14="http://schemas.microsoft.com/office/powerpoint/2010/main" val="2701153852"/>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10776</TotalTime>
  <Words>15504</Words>
  <Application>Microsoft Office PowerPoint</Application>
  <PresentationFormat>Presentazione su schermo (4:3)</PresentationFormat>
  <Paragraphs>650</Paragraphs>
  <Slides>170</Slides>
  <Notes>16</Notes>
  <HiddenSlides>0</HiddenSlides>
  <MMClips>0</MMClips>
  <ScaleCrop>false</ScaleCrop>
  <HeadingPairs>
    <vt:vector size="8" baseType="variant">
      <vt:variant>
        <vt:lpstr>Caratteri utilizzati</vt:lpstr>
      </vt:variant>
      <vt:variant>
        <vt:i4>22</vt:i4>
      </vt:variant>
      <vt:variant>
        <vt:lpstr>Tema</vt:lpstr>
      </vt:variant>
      <vt:variant>
        <vt:i4>1</vt:i4>
      </vt:variant>
      <vt:variant>
        <vt:lpstr>Server OLE incorporati</vt:lpstr>
      </vt:variant>
      <vt:variant>
        <vt:i4>2</vt:i4>
      </vt:variant>
      <vt:variant>
        <vt:lpstr>Titoli diapositive</vt:lpstr>
      </vt:variant>
      <vt:variant>
        <vt:i4>170</vt:i4>
      </vt:variant>
    </vt:vector>
  </HeadingPairs>
  <TitlesOfParts>
    <vt:vector size="195" baseType="lpstr">
      <vt:lpstr>Arial</vt:lpstr>
      <vt:lpstr>Arial Black</vt:lpstr>
      <vt:lpstr>Arial Unicode MS</vt:lpstr>
      <vt:lpstr>Bahnschrift SemiBold SemiCondensed</vt:lpstr>
      <vt:lpstr>Book Antiqua</vt:lpstr>
      <vt:lpstr>Bookman Old Style</vt:lpstr>
      <vt:lpstr>Calibri</vt:lpstr>
      <vt:lpstr>Calibri Light</vt:lpstr>
      <vt:lpstr>Cambria</vt:lpstr>
      <vt:lpstr>Castellar</vt:lpstr>
      <vt:lpstr>Century Schoolbook</vt:lpstr>
      <vt:lpstr>Comic Sans MS</vt:lpstr>
      <vt:lpstr>Courier New</vt:lpstr>
      <vt:lpstr>Helvetica</vt:lpstr>
      <vt:lpstr>Microsoft Sans Serif</vt:lpstr>
      <vt:lpstr>Mistral</vt:lpstr>
      <vt:lpstr>Montserrat</vt:lpstr>
      <vt:lpstr>Palatino Linotype</vt:lpstr>
      <vt:lpstr>Rockwell Extra Bold</vt:lpstr>
      <vt:lpstr>Tahoma</vt:lpstr>
      <vt:lpstr>Times New Roman</vt:lpstr>
      <vt:lpstr>Verdana</vt:lpstr>
      <vt:lpstr>Tema di Office</vt:lpstr>
      <vt:lpstr>Fotografia di Photo Editor</vt:lpstr>
      <vt:lpstr>PDF</vt:lpstr>
      <vt:lpstr>Corso di Medicina Omeosinergetica, di Segnale, epigenetica e mitocondriale</vt:lpstr>
      <vt:lpstr>La regolazione immunitaria</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   </vt:lpstr>
      <vt:lpstr> Extremely Low Frequency (ELF) to Radio Frequency (RF)</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TITOLO PRESENTAZIONE</dc:title>
  <dc:creator>user</dc:creator>
  <cp:lastModifiedBy>Monsellato</cp:lastModifiedBy>
  <cp:revision>321</cp:revision>
  <dcterms:created xsi:type="dcterms:W3CDTF">2020-09-04T10:40:03Z</dcterms:created>
  <dcterms:modified xsi:type="dcterms:W3CDTF">2020-11-22T17:07:10Z</dcterms:modified>
</cp:coreProperties>
</file>