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3965" r:id="rId3"/>
    <p:sldId id="671" r:id="rId4"/>
    <p:sldId id="4109" r:id="rId5"/>
    <p:sldId id="3967" r:id="rId6"/>
    <p:sldId id="934" r:id="rId7"/>
    <p:sldId id="935" r:id="rId8"/>
    <p:sldId id="822" r:id="rId9"/>
    <p:sldId id="952" r:id="rId10"/>
    <p:sldId id="677" r:id="rId11"/>
    <p:sldId id="775" r:id="rId12"/>
    <p:sldId id="1298" r:id="rId13"/>
    <p:sldId id="1202" r:id="rId14"/>
    <p:sldId id="991" r:id="rId15"/>
    <p:sldId id="1076" r:id="rId16"/>
    <p:sldId id="4110" r:id="rId17"/>
    <p:sldId id="1233" r:id="rId18"/>
    <p:sldId id="4111" r:id="rId19"/>
    <p:sldId id="4112" r:id="rId20"/>
    <p:sldId id="4113" r:id="rId21"/>
    <p:sldId id="4115" r:id="rId22"/>
    <p:sldId id="4116" r:id="rId23"/>
    <p:sldId id="1221" r:id="rId24"/>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5" autoAdjust="0"/>
    <p:restoredTop sz="94660"/>
  </p:normalViewPr>
  <p:slideViewPr>
    <p:cSldViewPr>
      <p:cViewPr varScale="1">
        <p:scale>
          <a:sx n="76" d="100"/>
          <a:sy n="76" d="100"/>
        </p:scale>
        <p:origin x="876" y="6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image" Target="../media/image4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F99F5A-9A18-4459-8872-C48E11832193}" type="datetimeFigureOut">
              <a:rPr lang="it-IT" smtClean="0"/>
              <a:t>22/11/2020</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0DDFFF-4A1B-4FF4-AF1E-62BE26691C4E}" type="slidenum">
              <a:rPr lang="it-IT" smtClean="0"/>
              <a:t>‹N›</a:t>
            </a:fld>
            <a:endParaRPr lang="it-IT"/>
          </a:p>
        </p:txBody>
      </p:sp>
    </p:spTree>
    <p:extLst>
      <p:ext uri="{BB962C8B-B14F-4D97-AF65-F5344CB8AC3E}">
        <p14:creationId xmlns:p14="http://schemas.microsoft.com/office/powerpoint/2010/main" val="1748246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C4DC238D-FAF7-2D4B-8DCC-2241B04C6689}" type="slidenum">
              <a:rPr lang="it-IT" smtClean="0"/>
              <a:t>2</a:t>
            </a:fld>
            <a:endParaRPr lang="it-IT"/>
          </a:p>
        </p:txBody>
      </p:sp>
    </p:spTree>
    <p:extLst>
      <p:ext uri="{BB962C8B-B14F-4D97-AF65-F5344CB8AC3E}">
        <p14:creationId xmlns:p14="http://schemas.microsoft.com/office/powerpoint/2010/main" val="2820150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EE0DDFFF-4A1B-4FF4-AF1E-62BE26691C4E}" type="slidenum">
              <a:rPr lang="it-IT" smtClean="0"/>
              <a:t>16</a:t>
            </a:fld>
            <a:endParaRPr lang="it-IT"/>
          </a:p>
        </p:txBody>
      </p:sp>
    </p:spTree>
    <p:extLst>
      <p:ext uri="{BB962C8B-B14F-4D97-AF65-F5344CB8AC3E}">
        <p14:creationId xmlns:p14="http://schemas.microsoft.com/office/powerpoint/2010/main" val="674816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371600" y="1143000"/>
            <a:ext cx="4114800" cy="3086100"/>
          </a:xfrm>
        </p:spPr>
      </p:sp>
      <p:sp>
        <p:nvSpPr>
          <p:cNvPr id="3" name="Segnaposto note 2"/>
          <p:cNvSpPr>
            <a:spLocks noGrp="1"/>
          </p:cNvSpPr>
          <p:nvPr>
            <p:ph type="body" idx="1"/>
          </p:nvPr>
        </p:nvSpPr>
        <p:spPr/>
        <p:txBody>
          <a:bodyPr/>
          <a:lstStyle/>
          <a:p>
            <a:pPr algn="just">
              <a:spcAft>
                <a:spcPts val="0"/>
              </a:spcAft>
            </a:pPr>
            <a:r>
              <a:rPr lang="en-GB" sz="1200" dirty="0">
                <a:effectLst/>
                <a:latin typeface="Times New Roman" panose="02020603050405020304" pitchFamily="18" charset="0"/>
                <a:ea typeface="Times New Roman" panose="02020603050405020304" pitchFamily="18" charset="0"/>
              </a:rPr>
              <a:t>It has been well known for many years that </a:t>
            </a:r>
            <a:r>
              <a:rPr lang="en-GB" sz="1200" b="1" dirty="0">
                <a:effectLst/>
                <a:latin typeface="Times New Roman" panose="02020603050405020304" pitchFamily="18" charset="0"/>
                <a:ea typeface="Times New Roman" panose="02020603050405020304" pitchFamily="18" charset="0"/>
              </a:rPr>
              <a:t>prenatal life is not fully protected</a:t>
            </a:r>
            <a:r>
              <a:rPr lang="en-GB" sz="1200" dirty="0">
                <a:effectLst/>
                <a:latin typeface="Times New Roman" panose="02020603050405020304" pitchFamily="18" charset="0"/>
                <a:ea typeface="Times New Roman" panose="02020603050405020304" pitchFamily="18" charset="0"/>
              </a:rPr>
              <a:t> in the uterine microenvironment. </a:t>
            </a:r>
            <a:r>
              <a:rPr lang="en-US" sz="1200" dirty="0">
                <a:effectLst/>
                <a:latin typeface="Times New Roman" panose="02020603050405020304" pitchFamily="18" charset="0"/>
                <a:ea typeface="Times New Roman" panose="02020603050405020304" pitchFamily="18" charset="0"/>
              </a:rPr>
              <a:t>But only over the last decade we have been focusing on mechanisms and modalities of maternal and </a:t>
            </a:r>
            <a:r>
              <a:rPr lang="en-US" sz="1200" dirty="0" err="1">
                <a:effectLst/>
                <a:latin typeface="Times New Roman" panose="02020603050405020304" pitchFamily="18" charset="0"/>
                <a:ea typeface="Times New Roman" panose="02020603050405020304" pitchFamily="18" charset="0"/>
              </a:rPr>
              <a:t>foetal</a:t>
            </a:r>
            <a:r>
              <a:rPr lang="en-US" sz="1200" dirty="0">
                <a:effectLst/>
                <a:latin typeface="Times New Roman" panose="02020603050405020304" pitchFamily="18" charset="0"/>
                <a:ea typeface="Times New Roman" panose="02020603050405020304" pitchFamily="18" charset="0"/>
              </a:rPr>
              <a:t> exposure to an impressive range of chemicals (</a:t>
            </a:r>
            <a:r>
              <a:rPr lang="en-US" sz="1200" dirty="0" err="1">
                <a:effectLst/>
                <a:latin typeface="Times New Roman" panose="02020603050405020304" pitchFamily="18" charset="0"/>
                <a:ea typeface="Times New Roman" panose="02020603050405020304" pitchFamily="18" charset="0"/>
              </a:rPr>
              <a:t>eg</a:t>
            </a:r>
            <a:r>
              <a:rPr lang="en-US" sz="1200" dirty="0">
                <a:effectLst/>
                <a:latin typeface="Times New Roman" panose="02020603050405020304" pitchFamily="18" charset="0"/>
                <a:ea typeface="Times New Roman" panose="02020603050405020304" pitchFamily="18" charset="0"/>
              </a:rPr>
              <a:t> .: endocrine disruptors) , physical factors (</a:t>
            </a:r>
            <a:r>
              <a:rPr lang="en-US" sz="1200" dirty="0" err="1">
                <a:effectLst/>
                <a:latin typeface="Times New Roman" panose="02020603050405020304" pitchFamily="18" charset="0"/>
                <a:ea typeface="Times New Roman" panose="02020603050405020304" pitchFamily="18" charset="0"/>
              </a:rPr>
              <a:t>eg</a:t>
            </a:r>
            <a:r>
              <a:rPr lang="en-US" sz="1200" dirty="0">
                <a:effectLst/>
                <a:latin typeface="Times New Roman" panose="02020603050405020304" pitchFamily="18" charset="0"/>
                <a:ea typeface="Times New Roman" panose="02020603050405020304" pitchFamily="18" charset="0"/>
              </a:rPr>
              <a:t> .: ionizing radiations)  and biological agents (</a:t>
            </a:r>
            <a:r>
              <a:rPr lang="en-US" sz="1200" dirty="0" err="1">
                <a:effectLst/>
                <a:latin typeface="Times New Roman" panose="02020603050405020304" pitchFamily="18" charset="0"/>
                <a:ea typeface="Times New Roman" panose="02020603050405020304" pitchFamily="18" charset="0"/>
              </a:rPr>
              <a:t>eg</a:t>
            </a:r>
            <a:r>
              <a:rPr lang="en-US" sz="1200" dirty="0">
                <a:effectLst/>
                <a:latin typeface="Times New Roman" panose="02020603050405020304" pitchFamily="18" charset="0"/>
                <a:ea typeface="Times New Roman" panose="02020603050405020304" pitchFamily="18" charset="0"/>
              </a:rPr>
              <a:t> .: viruses) able to induce potentially adaptive and predictive epigenetic changes in the embryo-fetal genome, thus interfering with the programming of tissues and organs in an often irreversible way. </a:t>
            </a:r>
            <a:endParaRPr lang="it-IT" sz="1200" dirty="0">
              <a:effectLst/>
              <a:latin typeface="Times New Roman" panose="02020603050405020304" pitchFamily="18" charset="0"/>
              <a:ea typeface="Times New Roman" panose="02020603050405020304" pitchFamily="18" charset="0"/>
            </a:endParaRPr>
          </a:p>
          <a:p>
            <a:endParaRPr lang="it-IT" dirty="0"/>
          </a:p>
        </p:txBody>
      </p:sp>
      <p:sp>
        <p:nvSpPr>
          <p:cNvPr id="4" name="Segnaposto numero diapositiva 3"/>
          <p:cNvSpPr>
            <a:spLocks noGrp="1"/>
          </p:cNvSpPr>
          <p:nvPr>
            <p:ph type="sldNum" sz="quarter" idx="10"/>
          </p:nvPr>
        </p:nvSpPr>
        <p:spPr/>
        <p:txBody>
          <a:bodyPr/>
          <a:lstStyle/>
          <a:p>
            <a:pPr>
              <a:defRPr/>
            </a:pPr>
            <a:fld id="{7C918A5D-890E-4FA7-B154-BD8A8175FE54}" type="slidenum">
              <a:rPr lang="it-IT" smtClean="0">
                <a:solidFill>
                  <a:prstClr val="black"/>
                </a:solidFill>
              </a:rPr>
              <a:pPr>
                <a:defRPr/>
              </a:pPr>
              <a:t>5</a:t>
            </a:fld>
            <a:endParaRPr lang="it-IT">
              <a:solidFill>
                <a:prstClr val="black"/>
              </a:solidFill>
            </a:endParaRPr>
          </a:p>
        </p:txBody>
      </p:sp>
    </p:spTree>
    <p:extLst>
      <p:ext uri="{BB962C8B-B14F-4D97-AF65-F5344CB8AC3E}">
        <p14:creationId xmlns:p14="http://schemas.microsoft.com/office/powerpoint/2010/main" val="1909933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08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base" hangingPunct="1">
              <a:spcBef>
                <a:spcPct val="0"/>
              </a:spcBef>
              <a:spcAft>
                <a:spcPct val="0"/>
              </a:spcAft>
              <a:defRPr/>
            </a:pPr>
            <a:fld id="{9D499151-2A4D-4AF7-AE4E-69B215EB3A84}" type="slidenum">
              <a:rPr lang="it-IT" altLang="it-IT" sz="1200" kern="0" smtClean="0">
                <a:solidFill>
                  <a:prstClr val="black"/>
                </a:solidFill>
                <a:latin typeface="Calibri" panose="020F0502020204030204" pitchFamily="34" charset="0"/>
                <a:ea typeface="Arial Unicode MS" panose="020B0604020202020204" pitchFamily="34" charset="-128"/>
                <a:cs typeface="Arial Unicode MS" panose="020B0604020202020204" pitchFamily="34" charset="-128"/>
              </a:rPr>
              <a:pPr algn="r" eaLnBrk="1" fontAlgn="base" hangingPunct="1">
                <a:spcBef>
                  <a:spcPct val="0"/>
                </a:spcBef>
                <a:spcAft>
                  <a:spcPct val="0"/>
                </a:spcAft>
                <a:defRPr/>
              </a:pPr>
              <a:t>6</a:t>
            </a:fld>
            <a:endParaRPr lang="it-IT" altLang="it-IT" sz="1200" kern="0">
              <a:solidFill>
                <a:prstClr val="black"/>
              </a:solidFill>
              <a:latin typeface="Calibri" panose="020F0502020204030204" pitchFamily="34" charset="0"/>
              <a:ea typeface="Arial Unicode MS" panose="020B0604020202020204" pitchFamily="34" charset="-128"/>
              <a:cs typeface="Arial Unicode MS" panose="020B0604020202020204" pitchFamily="34" charset="-128"/>
            </a:endParaRPr>
          </a:p>
        </p:txBody>
      </p:sp>
      <p:sp>
        <p:nvSpPr>
          <p:cNvPr id="174083" name="Rectangle 1"/>
          <p:cNvSpPr>
            <a:spLocks noGrp="1" noRot="1" noChangeAspect="1" noChangeArrowheads="1" noTextEdit="1"/>
          </p:cNvSpPr>
          <p:nvPr>
            <p:ph type="sldImg"/>
          </p:nvPr>
        </p:nvSpPr>
        <p:spPr bwMode="auto">
          <a:xfrm>
            <a:off x="1371600" y="1143000"/>
            <a:ext cx="4114800" cy="3086100"/>
          </a:xfrm>
          <a:solidFill>
            <a:srgbClr val="FFFFFF"/>
          </a:solidFill>
          <a:ln>
            <a:solidFill>
              <a:srgbClr val="000000"/>
            </a:solidFill>
            <a:miter lim="800000"/>
            <a:headEnd/>
            <a:tailEnd/>
          </a:ln>
        </p:spPr>
      </p:sp>
      <p:sp>
        <p:nvSpPr>
          <p:cNvPr id="174084"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it-IT" altLang="it-IT" dirty="0">
              <a:latin typeface="Times New Roman" panose="02020603050405020304" pitchFamily="18" charset="0"/>
            </a:endParaRPr>
          </a:p>
        </p:txBody>
      </p:sp>
    </p:spTree>
    <p:extLst>
      <p:ext uri="{BB962C8B-B14F-4D97-AF65-F5344CB8AC3E}">
        <p14:creationId xmlns:p14="http://schemas.microsoft.com/office/powerpoint/2010/main" val="1200740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51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base" hangingPunct="1">
              <a:spcBef>
                <a:spcPct val="0"/>
              </a:spcBef>
              <a:spcAft>
                <a:spcPct val="0"/>
              </a:spcAft>
              <a:defRPr/>
            </a:pPr>
            <a:fld id="{28CE0FC6-1D60-4A85-92B7-EF6D007B7EBD}" type="slidenum">
              <a:rPr lang="it-IT" altLang="it-IT" sz="1200" kern="0" smtClean="0">
                <a:solidFill>
                  <a:prstClr val="black"/>
                </a:solidFill>
                <a:latin typeface="Calibri" panose="020F0502020204030204" pitchFamily="34" charset="0"/>
                <a:ea typeface="Microsoft YaHei" panose="020B0503020204020204" pitchFamily="34" charset="-122"/>
              </a:rPr>
              <a:pPr algn="r" eaLnBrk="1" fontAlgn="base" hangingPunct="1">
                <a:spcBef>
                  <a:spcPct val="0"/>
                </a:spcBef>
                <a:spcAft>
                  <a:spcPct val="0"/>
                </a:spcAft>
                <a:defRPr/>
              </a:pPr>
              <a:t>7</a:t>
            </a:fld>
            <a:endParaRPr lang="it-IT" altLang="it-IT" sz="1200" kern="0">
              <a:solidFill>
                <a:prstClr val="black"/>
              </a:solidFill>
              <a:latin typeface="Calibri" panose="020F0502020204030204" pitchFamily="34" charset="0"/>
              <a:ea typeface="Microsoft YaHei" panose="020B0503020204020204" pitchFamily="34" charset="-122"/>
            </a:endParaRPr>
          </a:p>
        </p:txBody>
      </p:sp>
      <p:sp>
        <p:nvSpPr>
          <p:cNvPr id="175107" name="Rectangle 1"/>
          <p:cNvSpPr>
            <a:spLocks noGrp="1" noRot="1" noChangeAspect="1" noChangeArrowheads="1" noTextEdit="1"/>
          </p:cNvSpPr>
          <p:nvPr>
            <p:ph type="sldImg"/>
          </p:nvPr>
        </p:nvSpPr>
        <p:spPr bwMode="auto">
          <a:xfrm>
            <a:off x="1371600" y="1143000"/>
            <a:ext cx="4114800" cy="3086100"/>
          </a:xfrm>
          <a:solidFill>
            <a:srgbClr val="FFFFFF"/>
          </a:solidFill>
          <a:ln>
            <a:solidFill>
              <a:srgbClr val="000000"/>
            </a:solidFill>
            <a:miter lim="800000"/>
            <a:headEnd/>
            <a:tailEnd/>
          </a:ln>
        </p:spPr>
      </p:sp>
      <p:sp>
        <p:nvSpPr>
          <p:cNvPr id="175108"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r>
              <a:rPr lang="it-IT" altLang="it-IT" dirty="0">
                <a:latin typeface="Times New Roman" panose="02020603050405020304" pitchFamily="18" charset="0"/>
                <a:ea typeface="ＭＳ Ｐゴシック" panose="020B0600070205080204" pitchFamily="34" charset="-128"/>
              </a:rPr>
              <a:t>AL feto l</a:t>
            </a:r>
            <a:r>
              <a:rPr lang="ja-JP" altLang="it-IT" dirty="0">
                <a:latin typeface="Times New Roman" panose="02020603050405020304" pitchFamily="18" charset="0"/>
              </a:rPr>
              <a:t>’</a:t>
            </a:r>
            <a:r>
              <a:rPr lang="it-IT" altLang="ja-JP" dirty="0">
                <a:latin typeface="Times New Roman" panose="02020603050405020304" pitchFamily="18" charset="0"/>
              </a:rPr>
              <a:t>impatto del Body </a:t>
            </a:r>
            <a:r>
              <a:rPr lang="it-IT" altLang="ja-JP" dirty="0" err="1">
                <a:latin typeface="Times New Roman" panose="02020603050405020304" pitchFamily="18" charset="0"/>
              </a:rPr>
              <a:t>burden</a:t>
            </a:r>
            <a:r>
              <a:rPr lang="it-IT" altLang="ja-JP" dirty="0">
                <a:latin typeface="Times New Roman" panose="02020603050405020304" pitchFamily="18" charset="0"/>
              </a:rPr>
              <a:t> materno EPA (</a:t>
            </a:r>
            <a:r>
              <a:rPr lang="it-IT" altLang="ja-JP" dirty="0" err="1">
                <a:latin typeface="Times New Roman" panose="02020603050405020304" pitchFamily="18" charset="0"/>
              </a:rPr>
              <a:t>enviromental</a:t>
            </a:r>
            <a:r>
              <a:rPr lang="it-IT" altLang="ja-JP" dirty="0">
                <a:latin typeface="Times New Roman" panose="02020603050405020304" pitchFamily="18" charset="0"/>
              </a:rPr>
              <a:t> </a:t>
            </a:r>
            <a:r>
              <a:rPr lang="it-IT" altLang="ja-JP" dirty="0" err="1">
                <a:latin typeface="Times New Roman" panose="02020603050405020304" pitchFamily="18" charset="0"/>
              </a:rPr>
              <a:t>Protection</a:t>
            </a:r>
            <a:r>
              <a:rPr lang="it-IT" altLang="ja-JP" dirty="0">
                <a:latin typeface="Times New Roman" panose="02020603050405020304" pitchFamily="18" charset="0"/>
              </a:rPr>
              <a:t> agency) : Carico  chimico o zavorra chimica accumulato dalla madre nel corso di una vita  attraverso catene alimentari, inalazione, ma anche vie  impensabili (assorbimento dermico per i cosmetici  </a:t>
            </a:r>
            <a:endParaRPr lang="it-IT" altLang="it-IT" dirty="0">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1004475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egnaposto immagine diapositiva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it-IT"/>
              <a:t>Eventually, during the last years, the </a:t>
            </a:r>
            <a:r>
              <a:rPr lang="en-GB" altLang="it-IT" b="1" i="1"/>
              <a:t>fetal programming mismatch theory</a:t>
            </a:r>
            <a:r>
              <a:rPr lang="en-GB" altLang="it-IT"/>
              <a:t> has been transformed  </a:t>
            </a:r>
            <a:r>
              <a:rPr lang="en-GB" altLang="it-IT" b="1" u="sng"/>
              <a:t>from a theory essentially useful to explain the pathogenic mechanisms causing  certain diseases  of adulthood, into the key-model theory of the embryo-fetal origins of adult diseases (DOHA-Developmental Origins of Health and Diseases),</a:t>
            </a:r>
            <a:r>
              <a:rPr lang="en-GB" altLang="it-IT"/>
              <a:t> according to which most chronic-degenerative and inflammatory diseases, greatly increased during the last decades, first in the Western world, then at a global level, could be just </a:t>
            </a:r>
            <a:r>
              <a:rPr lang="en-GB" altLang="it-IT" b="1"/>
              <a:t>the product of a </a:t>
            </a:r>
            <a:r>
              <a:rPr lang="en-GB" altLang="it-IT" b="1" i="1"/>
              <a:t>(epigenetic) programming mismatch</a:t>
            </a:r>
            <a:r>
              <a:rPr lang="en-GB" altLang="it-IT" b="1"/>
              <a:t> at the earliest stages of life.</a:t>
            </a:r>
            <a:endParaRPr lang="it-IT" altLang="it-IT"/>
          </a:p>
        </p:txBody>
      </p:sp>
      <p:sp>
        <p:nvSpPr>
          <p:cNvPr id="133124"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0DD6A7F-4C28-4CAC-9A34-C9BB1C4BD15D}" type="slidenum">
              <a:rPr kumimoji="0" lang="it-IT" altLang="it-IT" sz="1200" b="0" i="0" u="none" strike="noStrike" kern="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it-IT" altLang="it-IT" sz="12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14412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a:lnSpc>
                <a:spcPct val="107000"/>
              </a:lnSpc>
              <a:spcAft>
                <a:spcPts val="800"/>
              </a:spcAft>
            </a:pPr>
            <a:r>
              <a:rPr lang="en-US" sz="1200" u="sng" dirty="0">
                <a:effectLst/>
                <a:latin typeface="Calibri" panose="020F0502020204030204" pitchFamily="34" charset="0"/>
                <a:ea typeface="Calibri" panose="020F0502020204030204" pitchFamily="34" charset="0"/>
                <a:cs typeface="Times New Roman" panose="02020603050405020304" pitchFamily="18" charset="0"/>
              </a:rPr>
              <a:t>Ten years ago two well-known experts in </a:t>
            </a:r>
            <a:r>
              <a:rPr lang="en-US" sz="1200" i="1" u="sng" dirty="0">
                <a:effectLst/>
                <a:latin typeface="Calibri" panose="020F0502020204030204" pitchFamily="34" charset="0"/>
                <a:ea typeface="Calibri" panose="020F0502020204030204" pitchFamily="34" charset="0"/>
                <a:cs typeface="Times New Roman" panose="02020603050405020304" pitchFamily="18" charset="0"/>
              </a:rPr>
              <a:t>Environmental Health</a:t>
            </a:r>
            <a:r>
              <a:rPr lang="en-US" sz="1200" u="sng" dirty="0">
                <a:effectLst/>
                <a:latin typeface="Calibri" panose="020F0502020204030204" pitchFamily="34" charset="0"/>
                <a:ea typeface="Calibri" panose="020F0502020204030204" pitchFamily="34" charset="0"/>
                <a:cs typeface="Times New Roman" panose="02020603050405020304" pitchFamily="18" charset="0"/>
              </a:rPr>
              <a:t>, a pediatrician and an epidemiologist, launched an alarm </a:t>
            </a:r>
            <a:r>
              <a:rPr lang="en-US" sz="1200"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from the pages of </a:t>
            </a:r>
            <a:r>
              <a:rPr lang="en-US" sz="1200" b="1" i="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the</a:t>
            </a:r>
            <a:r>
              <a:rPr lang="en-US" sz="1200" i="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a:t>
            </a:r>
            <a:r>
              <a:rPr lang="en-US" sz="1200" b="1" i="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Lancet</a:t>
            </a:r>
            <a:r>
              <a:rPr lang="en-US" sz="1200"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affirming that a </a:t>
            </a:r>
            <a:r>
              <a:rPr lang="en-US" sz="1200" b="1" i="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silent pandemic </a:t>
            </a:r>
            <a:r>
              <a:rPr lang="en-US" sz="1200" b="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of neurodevelopmental disorders </a:t>
            </a:r>
            <a:r>
              <a:rPr lang="en-US" sz="1200"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was spreading</a:t>
            </a:r>
            <a:r>
              <a:rPr lang="en-US" sz="1200" u="sng" dirty="0">
                <a:effectLst/>
                <a:latin typeface="Calibri" panose="020F0502020204030204" pitchFamily="34" charset="0"/>
                <a:ea typeface="Calibri" panose="020F0502020204030204" pitchFamily="34" charset="0"/>
                <a:cs typeface="Times New Roman" panose="02020603050405020304" pitchFamily="18" charset="0"/>
              </a:rPr>
              <a:t>, also due to the </a:t>
            </a:r>
            <a:r>
              <a:rPr lang="en-US" sz="1200" i="1" u="sng" dirty="0">
                <a:effectLst/>
                <a:latin typeface="Calibri" panose="020F0502020204030204" pitchFamily="34" charset="0"/>
                <a:ea typeface="Calibri" panose="020F0502020204030204" pitchFamily="34" charset="0"/>
                <a:cs typeface="Times New Roman" panose="02020603050405020304" pitchFamily="18" charset="0"/>
              </a:rPr>
              <a:t>shortage of funds in this area of research </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p>
            <a:pPr defTabSz="449263" eaLnBrk="1" hangingPunct="1">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altLang="it-IT" dirty="0"/>
          </a:p>
        </p:txBody>
      </p:sp>
    </p:spTree>
    <p:extLst>
      <p:ext uri="{BB962C8B-B14F-4D97-AF65-F5344CB8AC3E}">
        <p14:creationId xmlns:p14="http://schemas.microsoft.com/office/powerpoint/2010/main" val="4228164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371600" y="1143000"/>
            <a:ext cx="4114800" cy="3086100"/>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060B9-BBA8-452C-857B-AA16680A9107}" type="slidenum">
              <a:rPr kumimoji="0" lang="it-IT"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it-IT"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3281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031">
            <a:extLst>
              <a:ext uri="{FF2B5EF4-FFF2-40B4-BE49-F238E27FC236}">
                <a16:creationId xmlns:a16="http://schemas.microsoft.com/office/drawing/2014/main" id="{63B97BA8-EB74-48B6-82E8-B786463DF1B9}"/>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fld id="{02400DE8-483C-4743-B4D2-2A70C29C1B9C}" type="slidenum">
              <a:rPr lang="fr-FR" altLang="it-IT" sz="1800" kern="0" smtClean="0">
                <a:solidFill>
                  <a:prstClr val="black"/>
                </a:solidFill>
                <a:latin typeface="Calibri" panose="020F0502020204030204" pitchFamily="34" charset="0"/>
              </a:rPr>
              <a:pPr eaLnBrk="1" hangingPunct="1">
                <a:defRPr/>
              </a:pPr>
              <a:t>14</a:t>
            </a:fld>
            <a:endParaRPr lang="fr-FR" altLang="it-IT" sz="1800" kern="0">
              <a:solidFill>
                <a:prstClr val="black"/>
              </a:solidFill>
              <a:latin typeface="Calibri" panose="020F0502020204030204" pitchFamily="34" charset="0"/>
            </a:endParaRPr>
          </a:p>
        </p:txBody>
      </p:sp>
      <p:sp>
        <p:nvSpPr>
          <p:cNvPr id="109571" name="Rectangle 2">
            <a:extLst>
              <a:ext uri="{FF2B5EF4-FFF2-40B4-BE49-F238E27FC236}">
                <a16:creationId xmlns:a16="http://schemas.microsoft.com/office/drawing/2014/main" id="{8AF907B9-2E82-405C-894C-4F6386053FE6}"/>
              </a:ext>
            </a:extLst>
          </p:cNvPr>
          <p:cNvSpPr>
            <a:spLocks noGrp="1" noRot="1" noChangeAspect="1" noChangeArrowheads="1" noTextEdit="1"/>
          </p:cNvSpPr>
          <p:nvPr>
            <p:ph type="sldImg"/>
          </p:nvPr>
        </p:nvSpPr>
        <p:spPr bwMode="auto">
          <a:xfrm>
            <a:off x="1371600" y="1143000"/>
            <a:ext cx="4114800" cy="30861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109572" name="Rectangle 3">
            <a:extLst>
              <a:ext uri="{FF2B5EF4-FFF2-40B4-BE49-F238E27FC236}">
                <a16:creationId xmlns:a16="http://schemas.microsoft.com/office/drawing/2014/main" id="{29D1DB58-CDD5-468A-B932-66847EC109AE}"/>
              </a:ext>
            </a:extLst>
          </p:cNvPr>
          <p:cNvSpPr>
            <a:spLocks noGrp="1" noChangeArrowheads="1"/>
          </p:cNvSpPr>
          <p:nvPr>
            <p:ph type="body" idx="1"/>
          </p:nvPr>
        </p:nvSpPr>
        <p:spPr bwMode="auto">
          <a:xfrm>
            <a:off x="985838"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numCol="1" anchor="t" anchorCtr="0" compatLnSpc="1">
            <a:prstTxWarp prst="textNoShape">
              <a:avLst/>
            </a:prstTxWarp>
          </a:bodyPr>
          <a:lstStyle/>
          <a:p>
            <a:pPr eaLnBrk="1" hangingPunct="1">
              <a:spcBef>
                <a:spcPct val="0"/>
              </a:spcBef>
            </a:pPr>
            <a:endParaRPr lang="fr-FR" altLang="it-IT"/>
          </a:p>
        </p:txBody>
      </p:sp>
    </p:spTree>
    <p:extLst>
      <p:ext uri="{BB962C8B-B14F-4D97-AF65-F5344CB8AC3E}">
        <p14:creationId xmlns:p14="http://schemas.microsoft.com/office/powerpoint/2010/main" val="3833012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143000" y="685800"/>
            <a:ext cx="4572000" cy="3429000"/>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BF99D97C-EB11-4FD1-838A-544CBB86259A}" type="slidenum">
              <a:rPr lang="it-IT" smtClean="0">
                <a:solidFill>
                  <a:prstClr val="black"/>
                </a:solidFill>
              </a:rPr>
              <a:pPr/>
              <a:t>15</a:t>
            </a:fld>
            <a:endParaRPr lang="it-IT">
              <a:solidFill>
                <a:prstClr val="black"/>
              </a:solidFill>
            </a:endParaRPr>
          </a:p>
        </p:txBody>
      </p:sp>
    </p:spTree>
    <p:extLst>
      <p:ext uri="{BB962C8B-B14F-4D97-AF65-F5344CB8AC3E}">
        <p14:creationId xmlns:p14="http://schemas.microsoft.com/office/powerpoint/2010/main" val="4135706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4A9BF1BD-7512-41A6-93F3-BA034B0A4A1F}" type="datetimeFigureOut">
              <a:rPr lang="it-IT" smtClean="0"/>
              <a:t>22/11/2020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4A9BF1BD-7512-41A6-93F3-BA034B0A4A1F}" type="datetimeFigureOut">
              <a:rPr lang="it-IT" smtClean="0"/>
              <a:t>22/11/2020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4A9BF1BD-7512-41A6-93F3-BA034B0A4A1F}" type="datetimeFigureOut">
              <a:rPr lang="it-IT" smtClean="0"/>
              <a:t>22/11/2020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62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cSld name="Titolo, ClipArt e testo">
    <p:spTree>
      <p:nvGrpSpPr>
        <p:cNvPr id="1" name=""/>
        <p:cNvGrpSpPr/>
        <p:nvPr/>
      </p:nvGrpSpPr>
      <p:grpSpPr>
        <a:xfrm>
          <a:off x="0" y="0"/>
          <a:ext cx="0" cy="0"/>
          <a:chOff x="0" y="0"/>
          <a:chExt cx="0" cy="0"/>
        </a:xfrm>
      </p:grpSpPr>
      <p:sp>
        <p:nvSpPr>
          <p:cNvPr id="2" name="Titolo 1"/>
          <p:cNvSpPr>
            <a:spLocks noGrp="1"/>
          </p:cNvSpPr>
          <p:nvPr>
            <p:ph type="title"/>
          </p:nvPr>
        </p:nvSpPr>
        <p:spPr>
          <a:xfrm>
            <a:off x="685800" y="609600"/>
            <a:ext cx="7772400" cy="1143000"/>
          </a:xfrm>
        </p:spPr>
        <p:txBody>
          <a:bodyPr/>
          <a:lstStyle/>
          <a:p>
            <a:r>
              <a:rPr lang="it-IT"/>
              <a:t>Fare clic per modificare lo stile del titolo</a:t>
            </a:r>
          </a:p>
        </p:txBody>
      </p:sp>
      <p:sp>
        <p:nvSpPr>
          <p:cNvPr id="3" name="Segnaposto ClipArt 2"/>
          <p:cNvSpPr>
            <a:spLocks noGrp="1"/>
          </p:cNvSpPr>
          <p:nvPr>
            <p:ph type="clipArt" sz="half" idx="1"/>
          </p:nvPr>
        </p:nvSpPr>
        <p:spPr>
          <a:xfrm>
            <a:off x="685800" y="1981200"/>
            <a:ext cx="3810000" cy="4114800"/>
          </a:xfrm>
        </p:spPr>
        <p:txBody>
          <a:bodyPr rtlCol="0">
            <a:normAutofit/>
          </a:bodyPr>
          <a:lstStyle/>
          <a:p>
            <a:pPr lvl="0"/>
            <a:endParaRPr lang="it-IT" noProof="0"/>
          </a:p>
        </p:txBody>
      </p:sp>
      <p:sp>
        <p:nvSpPr>
          <p:cNvPr id="4" name="Segnaposto testo 3"/>
          <p:cNvSpPr>
            <a:spLocks noGrp="1"/>
          </p:cNvSpPr>
          <p:nvPr>
            <p:ph type="body" sz="half" idx="2"/>
          </p:nvPr>
        </p:nvSpPr>
        <p:spPr>
          <a:xfrm>
            <a:off x="4648200" y="1981200"/>
            <a:ext cx="3810000" cy="411480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0088EAB2-7810-465C-98A4-DA0DAD0C9B8E}"/>
              </a:ext>
            </a:extLst>
          </p:cNvPr>
          <p:cNvSpPr>
            <a:spLocks noGrp="1"/>
          </p:cNvSpPr>
          <p:nvPr>
            <p:ph type="dt" sz="half" idx="10"/>
          </p:nvPr>
        </p:nvSpPr>
        <p:spPr>
          <a:xfrm>
            <a:off x="685800" y="6248400"/>
            <a:ext cx="1905000" cy="457200"/>
          </a:xfrm>
        </p:spPr>
        <p:txBody>
          <a:bodyPr/>
          <a:lstStyle>
            <a:lvl1pPr>
              <a:defRPr/>
            </a:lvl1pPr>
          </a:lstStyle>
          <a:p>
            <a:pPr>
              <a:defRPr/>
            </a:pPr>
            <a:endParaRPr lang="fr-FR">
              <a:solidFill>
                <a:prstClr val="black">
                  <a:tint val="75000"/>
                </a:prstClr>
              </a:solidFill>
            </a:endParaRPr>
          </a:p>
        </p:txBody>
      </p:sp>
      <p:sp>
        <p:nvSpPr>
          <p:cNvPr id="6" name="Segnaposto piè di pagina 5">
            <a:extLst>
              <a:ext uri="{FF2B5EF4-FFF2-40B4-BE49-F238E27FC236}">
                <a16:creationId xmlns:a16="http://schemas.microsoft.com/office/drawing/2014/main" id="{051594BD-D67E-4921-B24E-58B06C8455F7}"/>
              </a:ext>
            </a:extLst>
          </p:cNvPr>
          <p:cNvSpPr>
            <a:spLocks noGrp="1"/>
          </p:cNvSpPr>
          <p:nvPr>
            <p:ph type="ftr" sz="quarter" idx="11"/>
          </p:nvPr>
        </p:nvSpPr>
        <p:spPr>
          <a:xfrm>
            <a:off x="3124200" y="6248400"/>
            <a:ext cx="2895600" cy="457200"/>
          </a:xfrm>
        </p:spPr>
        <p:txBody>
          <a:bodyPr/>
          <a:lstStyle>
            <a:lvl1pPr>
              <a:defRPr/>
            </a:lvl1pPr>
          </a:lstStyle>
          <a:p>
            <a:pPr>
              <a:defRPr/>
            </a:pPr>
            <a:endParaRPr lang="fr-FR">
              <a:solidFill>
                <a:prstClr val="black">
                  <a:tint val="75000"/>
                </a:prstClr>
              </a:solidFill>
            </a:endParaRPr>
          </a:p>
        </p:txBody>
      </p:sp>
      <p:sp>
        <p:nvSpPr>
          <p:cNvPr id="7" name="Segnaposto numero diapositiva 6">
            <a:extLst>
              <a:ext uri="{FF2B5EF4-FFF2-40B4-BE49-F238E27FC236}">
                <a16:creationId xmlns:a16="http://schemas.microsoft.com/office/drawing/2014/main" id="{7A4B0B6E-E2A5-4D3F-8B81-E1EEA6B003F0}"/>
              </a:ext>
            </a:extLst>
          </p:cNvPr>
          <p:cNvSpPr>
            <a:spLocks noGrp="1"/>
          </p:cNvSpPr>
          <p:nvPr>
            <p:ph type="sldNum" sz="quarter" idx="12"/>
          </p:nvPr>
        </p:nvSpPr>
        <p:spPr>
          <a:xfrm>
            <a:off x="6553200" y="6248400"/>
            <a:ext cx="1905000" cy="457200"/>
          </a:xfrm>
        </p:spPr>
        <p:txBody>
          <a:bodyPr/>
          <a:lstStyle>
            <a:lvl1pPr>
              <a:defRPr smtClean="0"/>
            </a:lvl1pPr>
          </a:lstStyle>
          <a:p>
            <a:pPr>
              <a:defRPr/>
            </a:pPr>
            <a:fld id="{7ACCD08A-7642-458B-885B-79E12D59E8CC}" type="slidenum">
              <a:rPr lang="fr-FR" altLang="it-IT">
                <a:solidFill>
                  <a:prstClr val="black">
                    <a:tint val="75000"/>
                  </a:prstClr>
                </a:solidFill>
              </a:rPr>
              <a:pPr>
                <a:defRPr/>
              </a:pPr>
              <a:t>‹N›</a:t>
            </a:fld>
            <a:endParaRPr lang="fr-FR" altLang="it-IT">
              <a:solidFill>
                <a:prstClr val="black">
                  <a:tint val="75000"/>
                </a:prstClr>
              </a:solidFill>
            </a:endParaRPr>
          </a:p>
        </p:txBody>
      </p:sp>
    </p:spTree>
    <p:extLst>
      <p:ext uri="{BB962C8B-B14F-4D97-AF65-F5344CB8AC3E}">
        <p14:creationId xmlns:p14="http://schemas.microsoft.com/office/powerpoint/2010/main" val="3303507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4A9BF1BD-7512-41A6-93F3-BA034B0A4A1F}" type="datetimeFigureOut">
              <a:rPr lang="it-IT" smtClean="0"/>
              <a:t>22/11/2020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4A9BF1BD-7512-41A6-93F3-BA034B0A4A1F}" type="datetimeFigureOut">
              <a:rPr lang="it-IT" smtClean="0"/>
              <a:t>22/11/2020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4A9BF1BD-7512-41A6-93F3-BA034B0A4A1F}" type="datetimeFigureOut">
              <a:rPr lang="it-IT" smtClean="0"/>
              <a:t>22/11/2020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4A9BF1BD-7512-41A6-93F3-BA034B0A4A1F}" type="datetimeFigureOut">
              <a:rPr lang="it-IT" smtClean="0"/>
              <a:t>22/11/2020</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4A9BF1BD-7512-41A6-93F3-BA034B0A4A1F}" type="datetimeFigureOut">
              <a:rPr lang="it-IT" smtClean="0"/>
              <a:t>22/11/2020</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4A9BF1BD-7512-41A6-93F3-BA034B0A4A1F}" type="datetimeFigureOut">
              <a:rPr lang="it-IT" smtClean="0"/>
              <a:t>22/11/2020</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4A9BF1BD-7512-41A6-93F3-BA034B0A4A1F}" type="datetimeFigureOut">
              <a:rPr lang="it-IT" smtClean="0"/>
              <a:t>22/11/2020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4A9BF1BD-7512-41A6-93F3-BA034B0A4A1F}" type="datetimeFigureOut">
              <a:rPr lang="it-IT" smtClean="0"/>
              <a:t>22/11/2020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9BF1BD-7512-41A6-93F3-BA034B0A4A1F}" type="datetimeFigureOut">
              <a:rPr lang="it-IT" smtClean="0"/>
              <a:t>22/11/2020</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6E50BA-080B-4848-B592-BB57122CFE8A}" type="slidenum">
              <a:rPr lang="it-IT" smtClean="0"/>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1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5.png"/><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46.png"/><Relationship Id="rId5" Type="http://schemas.openxmlformats.org/officeDocument/2006/relationships/image" Target="../media/image43.png"/><Relationship Id="rId4" Type="http://schemas.openxmlformats.org/officeDocument/2006/relationships/oleObject" Target="../embeddings/oleObject1.bin"/><Relationship Id="rId9" Type="http://schemas.openxmlformats.org/officeDocument/2006/relationships/image" Target="../media/image47.emf"/></Relationships>
</file>

<file path=ppt/slides/_rels/slide14.xml.rels><?xml version="1.0" encoding="UTF-8" standalone="yes"?>
<Relationships xmlns="http://schemas.openxmlformats.org/package/2006/relationships"><Relationship Id="rId8" Type="http://schemas.openxmlformats.org/officeDocument/2006/relationships/image" Target="../media/image53.wmf"/><Relationship Id="rId3" Type="http://schemas.openxmlformats.org/officeDocument/2006/relationships/image" Target="../media/image48.wmf"/><Relationship Id="rId7" Type="http://schemas.openxmlformats.org/officeDocument/2006/relationships/image" Target="../media/image52.wmf"/><Relationship Id="rId12" Type="http://schemas.openxmlformats.org/officeDocument/2006/relationships/image" Target="../media/image57.jpe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emf"/><Relationship Id="rId10" Type="http://schemas.openxmlformats.org/officeDocument/2006/relationships/image" Target="../media/image55.png"/><Relationship Id="rId4" Type="http://schemas.openxmlformats.org/officeDocument/2006/relationships/image" Target="../media/image49.wmf"/><Relationship Id="rId9" Type="http://schemas.openxmlformats.org/officeDocument/2006/relationships/image" Target="../media/image54.wmf"/></Relationships>
</file>

<file path=ppt/slides/_rels/slide1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s://it.wikipedia.org/wiki/1942" TargetMode="External"/><Relationship Id="rId13" Type="http://schemas.openxmlformats.org/officeDocument/2006/relationships/hyperlink" Target="https://it.wikipedia.org/wiki/Cuore" TargetMode="External"/><Relationship Id="rId3" Type="http://schemas.openxmlformats.org/officeDocument/2006/relationships/hyperlink" Target="https://it.wikipedia.org/wiki/Berlino" TargetMode="External"/><Relationship Id="rId7" Type="http://schemas.openxmlformats.org/officeDocument/2006/relationships/hyperlink" Target="https://it.wikipedia.org/wiki/24_giugno" TargetMode="External"/><Relationship Id="rId12" Type="http://schemas.openxmlformats.org/officeDocument/2006/relationships/hyperlink" Target="https://it.wikipedia.org/w/index.php?title=Fisiopatologia_umana&amp;action=edit&amp;redlink=1" TargetMode="External"/><Relationship Id="rId2" Type="http://schemas.openxmlformats.org/officeDocument/2006/relationships/image" Target="../media/image61.jpeg"/><Relationship Id="rId1" Type="http://schemas.openxmlformats.org/officeDocument/2006/relationships/slideLayout" Target="../slideLayouts/slideLayout2.xml"/><Relationship Id="rId6" Type="http://schemas.openxmlformats.org/officeDocument/2006/relationships/hyperlink" Target="https://it.wikipedia.org/wiki/Friburgo_in_Brisgovia" TargetMode="External"/><Relationship Id="rId11" Type="http://schemas.openxmlformats.org/officeDocument/2006/relationships/hyperlink" Target="https://it.wikipedia.org/wiki/Patologia" TargetMode="External"/><Relationship Id="rId5" Type="http://schemas.openxmlformats.org/officeDocument/2006/relationships/hyperlink" Target="https://it.wikipedia.org/wiki/1866" TargetMode="External"/><Relationship Id="rId15" Type="http://schemas.openxmlformats.org/officeDocument/2006/relationships/image" Target="../media/image62.jpeg"/><Relationship Id="rId10" Type="http://schemas.openxmlformats.org/officeDocument/2006/relationships/hyperlink" Target="https://it.wikipedia.org/wiki/Germania" TargetMode="External"/><Relationship Id="rId4" Type="http://schemas.openxmlformats.org/officeDocument/2006/relationships/hyperlink" Target="https://it.wikipedia.org/wiki/10_gennaio" TargetMode="External"/><Relationship Id="rId9" Type="http://schemas.openxmlformats.org/officeDocument/2006/relationships/hyperlink" Target="https://it.wikipedia.org/wiki/Medico" TargetMode="External"/><Relationship Id="rId14" Type="http://schemas.openxmlformats.org/officeDocument/2006/relationships/hyperlink" Target="https://it.wikipedia.org/wiki/Sistema_immunitario"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g"/><Relationship Id="rId9" Type="http://schemas.openxmlformats.org/officeDocument/2006/relationships/image" Target="../media/image16.jpg"/></Relationships>
</file>

<file path=ppt/slides/_rels/slide20.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6.xml"/><Relationship Id="rId5" Type="http://schemas.openxmlformats.org/officeDocument/2006/relationships/image" Target="../media/image17.jp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jpe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9.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png"/><Relationship Id="rId7"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0" y="2823071"/>
            <a:ext cx="9036496" cy="2334121"/>
          </a:xfrm>
        </p:spPr>
        <p:txBody>
          <a:bodyPr>
            <a:normAutofit/>
          </a:bodyPr>
          <a:lstStyle/>
          <a:p>
            <a:r>
              <a:rPr lang="it-IT" sz="3200" dirty="0">
                <a:solidFill>
                  <a:schemeClr val="bg1"/>
                </a:solidFill>
                <a:effectLst/>
                <a:latin typeface="Times New Roman" panose="02020603050405020304" pitchFamily="18" charset="0"/>
              </a:rPr>
              <a:t>Corso di Medicina Omeosinergetica, di Segnale, epigenetica e mitocondriale</a:t>
            </a:r>
            <a:endParaRPr lang="it-IT" sz="3200" dirty="0">
              <a:solidFill>
                <a:schemeClr val="bg1"/>
              </a:solidFill>
              <a:latin typeface="Montserrat" pitchFamily="2" charset="-52"/>
            </a:endParaRPr>
          </a:p>
        </p:txBody>
      </p:sp>
      <p:pic>
        <p:nvPicPr>
          <p:cNvPr id="3" name="Immagine 2">
            <a:extLst>
              <a:ext uri="{FF2B5EF4-FFF2-40B4-BE49-F238E27FC236}">
                <a16:creationId xmlns:a16="http://schemas.microsoft.com/office/drawing/2014/main" id="{E6988A6B-86A2-4D6C-8E20-D860BEA4AA34}"/>
              </a:ext>
            </a:extLst>
          </p:cNvPr>
          <p:cNvPicPr>
            <a:picLocks noChangeAspect="1"/>
          </p:cNvPicPr>
          <p:nvPr/>
        </p:nvPicPr>
        <p:blipFill>
          <a:blip r:embed="rId3"/>
          <a:stretch>
            <a:fillRect/>
          </a:stretch>
        </p:blipFill>
        <p:spPr>
          <a:xfrm>
            <a:off x="2862919" y="23744"/>
            <a:ext cx="1298366" cy="1298366"/>
          </a:xfrm>
          <a:prstGeom prst="rect">
            <a:avLst/>
          </a:prstGeom>
        </p:spPr>
      </p:pic>
      <p:pic>
        <p:nvPicPr>
          <p:cNvPr id="4" name="Immagine 3">
            <a:extLst>
              <a:ext uri="{FF2B5EF4-FFF2-40B4-BE49-F238E27FC236}">
                <a16:creationId xmlns:a16="http://schemas.microsoft.com/office/drawing/2014/main" id="{4E7F4CC5-CD73-4DB4-A08A-B4CCC9B5C02D}"/>
              </a:ext>
            </a:extLst>
          </p:cNvPr>
          <p:cNvPicPr>
            <a:picLocks noChangeAspect="1"/>
          </p:cNvPicPr>
          <p:nvPr/>
        </p:nvPicPr>
        <p:blipFill>
          <a:blip r:embed="rId4"/>
          <a:stretch>
            <a:fillRect/>
          </a:stretch>
        </p:blipFill>
        <p:spPr>
          <a:xfrm>
            <a:off x="4644008" y="44624"/>
            <a:ext cx="2267744" cy="1193550"/>
          </a:xfrm>
          <a:prstGeom prst="rect">
            <a:avLst/>
          </a:prstGeom>
        </p:spPr>
      </p:pic>
      <p:pic>
        <p:nvPicPr>
          <p:cNvPr id="5" name="Immagine 4">
            <a:extLst>
              <a:ext uri="{FF2B5EF4-FFF2-40B4-BE49-F238E27FC236}">
                <a16:creationId xmlns:a16="http://schemas.microsoft.com/office/drawing/2014/main" id="{2AFB5689-E236-4B96-8726-55668B4CB912}"/>
              </a:ext>
            </a:extLst>
          </p:cNvPr>
          <p:cNvPicPr>
            <a:picLocks noChangeAspect="1"/>
          </p:cNvPicPr>
          <p:nvPr/>
        </p:nvPicPr>
        <p:blipFill>
          <a:blip r:embed="rId5"/>
          <a:stretch>
            <a:fillRect/>
          </a:stretch>
        </p:blipFill>
        <p:spPr>
          <a:xfrm>
            <a:off x="7259143" y="23744"/>
            <a:ext cx="1777353" cy="1193551"/>
          </a:xfrm>
          <a:prstGeom prst="rect">
            <a:avLst/>
          </a:prstGeom>
        </p:spPr>
      </p:pic>
      <p:pic>
        <p:nvPicPr>
          <p:cNvPr id="6" name="Immagine 5">
            <a:extLst>
              <a:ext uri="{FF2B5EF4-FFF2-40B4-BE49-F238E27FC236}">
                <a16:creationId xmlns:a16="http://schemas.microsoft.com/office/drawing/2014/main" id="{FCC387F8-3FE3-4E5F-88B9-5AEE36B22610}"/>
              </a:ext>
            </a:extLst>
          </p:cNvPr>
          <p:cNvPicPr>
            <a:picLocks noChangeAspect="1"/>
          </p:cNvPicPr>
          <p:nvPr/>
        </p:nvPicPr>
        <p:blipFill>
          <a:blip r:embed="rId6"/>
          <a:stretch>
            <a:fillRect/>
          </a:stretch>
        </p:blipFill>
        <p:spPr>
          <a:xfrm>
            <a:off x="3203848" y="5449690"/>
            <a:ext cx="2195736" cy="1235102"/>
          </a:xfrm>
          <a:prstGeom prst="rect">
            <a:avLst/>
          </a:prstGeom>
        </p:spPr>
      </p:pic>
      <p:pic>
        <p:nvPicPr>
          <p:cNvPr id="9" name="Immagine 8">
            <a:extLst>
              <a:ext uri="{FF2B5EF4-FFF2-40B4-BE49-F238E27FC236}">
                <a16:creationId xmlns:a16="http://schemas.microsoft.com/office/drawing/2014/main" id="{E73DC079-7643-455B-B4A7-6FFAD61C36A5}"/>
              </a:ext>
            </a:extLst>
          </p:cNvPr>
          <p:cNvPicPr>
            <a:picLocks noChangeAspect="1"/>
          </p:cNvPicPr>
          <p:nvPr/>
        </p:nvPicPr>
        <p:blipFill>
          <a:blip r:embed="rId7"/>
          <a:stretch>
            <a:fillRect/>
          </a:stretch>
        </p:blipFill>
        <p:spPr>
          <a:xfrm>
            <a:off x="6826475" y="2227330"/>
            <a:ext cx="2145839" cy="1201670"/>
          </a:xfrm>
          <a:prstGeom prst="rect">
            <a:avLst/>
          </a:prstGeom>
        </p:spPr>
      </p:pic>
      <p:pic>
        <p:nvPicPr>
          <p:cNvPr id="10" name="Immagine 9">
            <a:extLst>
              <a:ext uri="{FF2B5EF4-FFF2-40B4-BE49-F238E27FC236}">
                <a16:creationId xmlns:a16="http://schemas.microsoft.com/office/drawing/2014/main" id="{A181D629-20BC-4F29-8F60-1FAD4FE76250}"/>
              </a:ext>
            </a:extLst>
          </p:cNvPr>
          <p:cNvPicPr>
            <a:picLocks noChangeAspect="1"/>
          </p:cNvPicPr>
          <p:nvPr/>
        </p:nvPicPr>
        <p:blipFill>
          <a:blip r:embed="rId8"/>
          <a:stretch>
            <a:fillRect/>
          </a:stretch>
        </p:blipFill>
        <p:spPr>
          <a:xfrm>
            <a:off x="6381018" y="5181804"/>
            <a:ext cx="2591296" cy="1451126"/>
          </a:xfrm>
          <a:prstGeom prst="rect">
            <a:avLst/>
          </a:prstGeom>
        </p:spPr>
      </p:pic>
      <p:pic>
        <p:nvPicPr>
          <p:cNvPr id="11" name="Immagine 10">
            <a:extLst>
              <a:ext uri="{FF2B5EF4-FFF2-40B4-BE49-F238E27FC236}">
                <a16:creationId xmlns:a16="http://schemas.microsoft.com/office/drawing/2014/main" id="{DBE0909F-8683-47D4-ADA8-4493B6585D9F}"/>
              </a:ext>
            </a:extLst>
          </p:cNvPr>
          <p:cNvPicPr>
            <a:picLocks noChangeAspect="1"/>
          </p:cNvPicPr>
          <p:nvPr/>
        </p:nvPicPr>
        <p:blipFill>
          <a:blip r:embed="rId9"/>
          <a:stretch>
            <a:fillRect/>
          </a:stretch>
        </p:blipFill>
        <p:spPr>
          <a:xfrm>
            <a:off x="401762" y="5085184"/>
            <a:ext cx="1637069" cy="1637069"/>
          </a:xfrm>
          <a:prstGeom prst="rect">
            <a:avLst/>
          </a:prstGeom>
        </p:spPr>
      </p:pic>
      <p:pic>
        <p:nvPicPr>
          <p:cNvPr id="13" name="Immagine 12">
            <a:extLst>
              <a:ext uri="{FF2B5EF4-FFF2-40B4-BE49-F238E27FC236}">
                <a16:creationId xmlns:a16="http://schemas.microsoft.com/office/drawing/2014/main" id="{CADA85D3-D1F1-449A-8828-4FC116A662B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488" y="44624"/>
            <a:ext cx="2447280" cy="137659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4" descr="C:\Documents and Settings\Utente\Desktop\CONGRESSI\14 04 23-24 Lyon Natecia\autism-4f7f49f-intr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857250"/>
            <a:ext cx="6858000" cy="500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1143001" y="5776922"/>
            <a:ext cx="7100888" cy="230832"/>
          </a:xfrm>
          <a:prstGeom prst="rect">
            <a:avLst/>
          </a:prstGeom>
          <a:solidFill>
            <a:schemeClr val="accent3">
              <a:lumMod val="75000"/>
            </a:schemeClr>
          </a:solidFill>
        </p:spPr>
        <p:txBody>
          <a:bodyPr>
            <a:spAutoFit/>
          </a:bodyPr>
          <a:lstStyle/>
          <a:p>
            <a:pPr algn="ctr" defTabSz="685800">
              <a:defRPr/>
            </a:pPr>
            <a:r>
              <a:rPr lang="it-IT" sz="900" kern="0" dirty="0">
                <a:solidFill>
                  <a:sysClr val="windowText" lastClr="000000"/>
                </a:solidFill>
                <a:latin typeface="Calibri" panose="020F0502020204030204"/>
                <a:cs typeface="Arial" panose="020B0604020202020204" pitchFamily="34" charset="0"/>
              </a:rPr>
              <a:t>http://arstechnica.com/science/2012/04/new-autism-studies-find-new-mutations-many-genes-behind-the-disorder/</a:t>
            </a:r>
          </a:p>
        </p:txBody>
      </p:sp>
      <p:pic>
        <p:nvPicPr>
          <p:cNvPr id="132100" name="Picture 2" descr="C:\Documents and Settings\Utente\Documenti\Immagini\loghi\CDC.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2350" y="1322785"/>
            <a:ext cx="6286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Connettore 1 5"/>
          <p:cNvCxnSpPr/>
          <p:nvPr/>
        </p:nvCxnSpPr>
        <p:spPr>
          <a:xfrm flipH="1">
            <a:off x="2357440" y="3105150"/>
            <a:ext cx="594122" cy="539354"/>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Connettore 1 7"/>
          <p:cNvCxnSpPr/>
          <p:nvPr/>
        </p:nvCxnSpPr>
        <p:spPr>
          <a:xfrm>
            <a:off x="2519364" y="3105160"/>
            <a:ext cx="540544" cy="594122"/>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Rettangolo 9"/>
          <p:cNvSpPr/>
          <p:nvPr/>
        </p:nvSpPr>
        <p:spPr>
          <a:xfrm>
            <a:off x="2195512" y="3644505"/>
            <a:ext cx="965329"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000000">
                      <a:alpha val="43137"/>
                    </a:srgbClr>
                  </a:outerShdw>
                </a:effectLst>
                <a:latin typeface="Calibri" pitchFamily="34" charset="0"/>
                <a:cs typeface="Arial" panose="020B0604020202020204" pitchFamily="34" charset="0"/>
              </a:rPr>
              <a:t>2014 1 : 68</a:t>
            </a:r>
            <a:endParaRPr lang="it-IT" sz="1350" kern="0" dirty="0">
              <a:solidFill>
                <a:sysClr val="windowText" lastClr="000000"/>
              </a:solidFill>
              <a:latin typeface="Calibri" panose="020F0502020204030204"/>
              <a:cs typeface="Arial" panose="020B0604020202020204" pitchFamily="34" charset="0"/>
            </a:endParaRPr>
          </a:p>
        </p:txBody>
      </p:sp>
      <p:cxnSp>
        <p:nvCxnSpPr>
          <p:cNvPr id="12" name="Connettore 1 11"/>
          <p:cNvCxnSpPr/>
          <p:nvPr/>
        </p:nvCxnSpPr>
        <p:spPr>
          <a:xfrm>
            <a:off x="5543557" y="3537347"/>
            <a:ext cx="1513285" cy="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4" name="Connettore 2 13"/>
          <p:cNvCxnSpPr/>
          <p:nvPr/>
        </p:nvCxnSpPr>
        <p:spPr>
          <a:xfrm>
            <a:off x="3059906" y="3914775"/>
            <a:ext cx="1620441" cy="810816"/>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ttore 2 15"/>
          <p:cNvCxnSpPr/>
          <p:nvPr/>
        </p:nvCxnSpPr>
        <p:spPr>
          <a:xfrm>
            <a:off x="3006336" y="3914775"/>
            <a:ext cx="863203" cy="810816"/>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 name="Rettangolo 12"/>
          <p:cNvSpPr/>
          <p:nvPr/>
        </p:nvSpPr>
        <p:spPr>
          <a:xfrm>
            <a:off x="7080648" y="4455319"/>
            <a:ext cx="965329"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rgbClr val="0000FF"/>
                </a:solidFill>
                <a:effectLst>
                  <a:outerShdw blurRad="38100" dist="38100" dir="2700000" algn="tl">
                    <a:srgbClr val="000000">
                      <a:alpha val="43137"/>
                    </a:srgbClr>
                  </a:outerShdw>
                </a:effectLst>
                <a:latin typeface="Calibri" pitchFamily="34" charset="0"/>
                <a:cs typeface="Arial" panose="020B0604020202020204" pitchFamily="34" charset="0"/>
              </a:rPr>
              <a:t>2014 1 : 68</a:t>
            </a:r>
            <a:endParaRPr lang="it-IT" sz="1350" kern="0" dirty="0">
              <a:solidFill>
                <a:srgbClr val="0000FF"/>
              </a:solidFill>
              <a:latin typeface="Calibri" panose="020F0502020204030204"/>
              <a:cs typeface="Arial" panose="020B0604020202020204" pitchFamily="34" charset="0"/>
            </a:endParaRPr>
          </a:p>
        </p:txBody>
      </p:sp>
      <p:sp>
        <p:nvSpPr>
          <p:cNvPr id="15" name="Rettangolo 14"/>
          <p:cNvSpPr/>
          <p:nvPr/>
        </p:nvSpPr>
        <p:spPr>
          <a:xfrm>
            <a:off x="7080648" y="3644503"/>
            <a:ext cx="965329"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000000">
                      <a:alpha val="43137"/>
                    </a:srgbClr>
                  </a:outerShdw>
                </a:effectLst>
                <a:latin typeface="Calibri" pitchFamily="34" charset="0"/>
                <a:cs typeface="Arial" panose="020B0604020202020204" pitchFamily="34" charset="0"/>
              </a:rPr>
              <a:t>2008 1 : 88</a:t>
            </a:r>
            <a:endParaRPr lang="it-IT" sz="1350" kern="0" dirty="0">
              <a:solidFill>
                <a:sysClr val="windowText" lastClr="000000"/>
              </a:solidFill>
              <a:latin typeface="Calibri" panose="020F0502020204030204"/>
              <a:cs typeface="Arial" panose="020B0604020202020204" pitchFamily="34" charset="0"/>
            </a:endParaRPr>
          </a:p>
        </p:txBody>
      </p:sp>
      <p:sp>
        <p:nvSpPr>
          <p:cNvPr id="17" name="Rettangolo 16"/>
          <p:cNvSpPr/>
          <p:nvPr/>
        </p:nvSpPr>
        <p:spPr>
          <a:xfrm>
            <a:off x="6993732" y="2943225"/>
            <a:ext cx="1053494"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000000">
                      <a:alpha val="43137"/>
                    </a:srgbClr>
                  </a:outerShdw>
                </a:effectLst>
                <a:latin typeface="Calibri" pitchFamily="34" charset="0"/>
                <a:cs typeface="Arial" panose="020B0604020202020204" pitchFamily="34" charset="0"/>
              </a:rPr>
              <a:t>2006 1 : 110</a:t>
            </a:r>
            <a:endParaRPr lang="it-IT" sz="1350" kern="0" dirty="0">
              <a:solidFill>
                <a:sysClr val="windowText" lastClr="000000"/>
              </a:solidFill>
              <a:latin typeface="Calibri" panose="020F0502020204030204"/>
              <a:cs typeface="Arial" panose="020B0604020202020204" pitchFamily="34" charset="0"/>
            </a:endParaRPr>
          </a:p>
        </p:txBody>
      </p:sp>
      <p:sp>
        <p:nvSpPr>
          <p:cNvPr id="18" name="Rettangolo 17"/>
          <p:cNvSpPr/>
          <p:nvPr/>
        </p:nvSpPr>
        <p:spPr>
          <a:xfrm>
            <a:off x="6954441" y="2511030"/>
            <a:ext cx="1091966"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000000">
                      <a:alpha val="43137"/>
                    </a:srgbClr>
                  </a:outerShdw>
                </a:effectLst>
                <a:latin typeface="Calibri" pitchFamily="34" charset="0"/>
                <a:cs typeface="Arial" panose="020B0604020202020204" pitchFamily="34" charset="0"/>
              </a:rPr>
              <a:t>2002  1 : 150</a:t>
            </a:r>
            <a:endParaRPr lang="it-IT" sz="1350" kern="0" dirty="0">
              <a:solidFill>
                <a:sysClr val="windowText" lastClr="000000"/>
              </a:solidFill>
              <a:latin typeface="Calibri" panose="020F0502020204030204"/>
              <a:cs typeface="Arial" panose="020B0604020202020204" pitchFamily="34" charset="0"/>
            </a:endParaRPr>
          </a:p>
        </p:txBody>
      </p:sp>
      <p:sp>
        <p:nvSpPr>
          <p:cNvPr id="19" name="Rettangolo 18"/>
          <p:cNvSpPr/>
          <p:nvPr/>
        </p:nvSpPr>
        <p:spPr>
          <a:xfrm>
            <a:off x="6868717" y="1970486"/>
            <a:ext cx="1180131"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FFFFFF"/>
                  </a:outerShdw>
                </a:effectLst>
                <a:latin typeface="Calibri" pitchFamily="34" charset="0"/>
                <a:cs typeface="Arial" panose="020B0604020202020204" pitchFamily="34" charset="0"/>
              </a:rPr>
              <a:t>1980  1 : 1500</a:t>
            </a:r>
            <a:endParaRPr lang="it-IT" sz="1350" kern="0" dirty="0">
              <a:solidFill>
                <a:sysClr val="windowText" lastClr="000000"/>
              </a:solidFill>
              <a:latin typeface="Calibri" pitchFamily="34" charset="0"/>
              <a:cs typeface="Arial" panose="020B0604020202020204" pitchFamily="34" charset="0"/>
            </a:endParaRPr>
          </a:p>
        </p:txBody>
      </p:sp>
      <p:sp>
        <p:nvSpPr>
          <p:cNvPr id="2" name="Rettangolo 1"/>
          <p:cNvSpPr/>
          <p:nvPr/>
        </p:nvSpPr>
        <p:spPr>
          <a:xfrm>
            <a:off x="1143006" y="5349194"/>
            <a:ext cx="6858001" cy="415498"/>
          </a:xfrm>
          <a:prstGeom prst="rect">
            <a:avLst/>
          </a:prstGeom>
          <a:solidFill>
            <a:srgbClr val="FFFF00"/>
          </a:solidFill>
        </p:spPr>
        <p:txBody>
          <a:bodyPr wrap="square">
            <a:spAutoFit/>
          </a:bodyPr>
          <a:lstStyle/>
          <a:p>
            <a:pPr defTabSz="685800">
              <a:defRPr/>
            </a:pPr>
            <a:r>
              <a:rPr lang="en-US" sz="1050" b="1" u="sng" kern="0" dirty="0">
                <a:solidFill>
                  <a:srgbClr val="0000FF"/>
                </a:solidFill>
                <a:effectLst>
                  <a:outerShdw blurRad="38100" dist="38100" dir="2700000" algn="tl">
                    <a:srgbClr val="000000">
                      <a:alpha val="43137"/>
                    </a:srgbClr>
                  </a:outerShdw>
                </a:effectLst>
                <a:latin typeface="Calibri" panose="020F0502020204030204"/>
                <a:ea typeface="Times New Roman" panose="02020603050405020304" pitchFamily="18" charset="0"/>
              </a:rPr>
              <a:t>The reported prevalence of autism has increased dramatically</a:t>
            </a:r>
            <a:r>
              <a:rPr lang="en-US" sz="1050" b="1" kern="0" dirty="0">
                <a:solidFill>
                  <a:prstClr val="black"/>
                </a:solidFill>
                <a:latin typeface="Calibri" panose="020F0502020204030204"/>
                <a:ea typeface="Times New Roman" panose="02020603050405020304" pitchFamily="18" charset="0"/>
              </a:rPr>
              <a:t>, from 4-5 cases per 10,000 in 1966 to approximately 100/10,000 (&gt;1%) </a:t>
            </a:r>
            <a:r>
              <a:rPr lang="en-US" sz="1050" kern="0" dirty="0" err="1">
                <a:solidFill>
                  <a:sysClr val="windowText" lastClr="000000"/>
                </a:solidFill>
                <a:latin typeface="Times New Roman" panose="02020603050405020304" pitchFamily="18" charset="0"/>
                <a:ea typeface="Times New Roman" panose="02020603050405020304" pitchFamily="18" charset="0"/>
              </a:rPr>
              <a:t>Fombonne</a:t>
            </a:r>
            <a:r>
              <a:rPr lang="en-US" sz="1050" kern="0" dirty="0">
                <a:solidFill>
                  <a:sysClr val="windowText" lastClr="000000"/>
                </a:solidFill>
                <a:latin typeface="Times New Roman" panose="02020603050405020304" pitchFamily="18" charset="0"/>
                <a:ea typeface="Times New Roman" panose="02020603050405020304" pitchFamily="18" charset="0"/>
              </a:rPr>
              <a:t> E. </a:t>
            </a:r>
            <a:r>
              <a:rPr lang="en-US" sz="1050" b="1" i="1" kern="0" dirty="0">
                <a:solidFill>
                  <a:sysClr val="windowText" lastClr="000000"/>
                </a:solidFill>
                <a:latin typeface="Times New Roman" panose="02020603050405020304" pitchFamily="18" charset="0"/>
                <a:ea typeface="Times New Roman" panose="02020603050405020304" pitchFamily="18" charset="0"/>
              </a:rPr>
              <a:t>Epidemiology of pervasive developmental disorders</a:t>
            </a:r>
            <a:r>
              <a:rPr lang="en-US" sz="1050" kern="0" dirty="0">
                <a:solidFill>
                  <a:sysClr val="windowText" lastClr="000000"/>
                </a:solidFill>
                <a:latin typeface="Times New Roman" panose="02020603050405020304" pitchFamily="18" charset="0"/>
                <a:ea typeface="Times New Roman" panose="02020603050405020304" pitchFamily="18" charset="0"/>
              </a:rPr>
              <a:t> </a:t>
            </a:r>
            <a:r>
              <a:rPr lang="en-US" sz="1050" kern="0" dirty="0" err="1">
                <a:solidFill>
                  <a:sysClr val="windowText" lastClr="000000"/>
                </a:solidFill>
                <a:latin typeface="Times New Roman" panose="02020603050405020304" pitchFamily="18" charset="0"/>
                <a:ea typeface="Times New Roman" panose="02020603050405020304" pitchFamily="18" charset="0"/>
              </a:rPr>
              <a:t>Pediatr</a:t>
            </a:r>
            <a:r>
              <a:rPr lang="en-US" sz="1050" kern="0" dirty="0">
                <a:solidFill>
                  <a:sysClr val="windowText" lastClr="000000"/>
                </a:solidFill>
                <a:latin typeface="Times New Roman" panose="02020603050405020304" pitchFamily="18" charset="0"/>
                <a:ea typeface="Times New Roman" panose="02020603050405020304" pitchFamily="18" charset="0"/>
              </a:rPr>
              <a:t> Res, 65 (2009), pp. 591–598 </a:t>
            </a:r>
            <a:endParaRPr lang="it-IT" sz="1050" kern="0" dirty="0">
              <a:solidFill>
                <a:prstClr val="black"/>
              </a:solidFill>
              <a:latin typeface="Calibri" panose="020F0502020204030204"/>
            </a:endParaRPr>
          </a:p>
        </p:txBody>
      </p:sp>
      <p:sp>
        <p:nvSpPr>
          <p:cNvPr id="4" name="CasellaDiTesto 3">
            <a:extLst>
              <a:ext uri="{FF2B5EF4-FFF2-40B4-BE49-F238E27FC236}">
                <a16:creationId xmlns:a16="http://schemas.microsoft.com/office/drawing/2014/main" id="{8B62D858-18B1-47FD-8F7C-93307BB9DE3E}"/>
              </a:ext>
            </a:extLst>
          </p:cNvPr>
          <p:cNvSpPr txBox="1"/>
          <p:nvPr/>
        </p:nvSpPr>
        <p:spPr>
          <a:xfrm>
            <a:off x="2299291" y="127775"/>
            <a:ext cx="4598580" cy="369332"/>
          </a:xfrm>
          <a:prstGeom prst="rect">
            <a:avLst/>
          </a:prstGeom>
          <a:solidFill>
            <a:srgbClr val="FFFF00"/>
          </a:solidFill>
          <a:ln w="38100">
            <a:solidFill>
              <a:srgbClr val="FF0000"/>
            </a:solidFill>
          </a:ln>
        </p:spPr>
        <p:txBody>
          <a:bodyPr wrap="square">
            <a:spAutoFit/>
          </a:bodyPr>
          <a:lstStyle/>
          <a:p>
            <a:r>
              <a:rPr lang="it-IT"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Epidemiologia dei disturbi del neurosviluppo.</a:t>
            </a:r>
            <a:endParaRPr lang="it-IT" dirty="0"/>
          </a:p>
        </p:txBody>
      </p:sp>
    </p:spTree>
    <p:extLst>
      <p:ext uri="{BB962C8B-B14F-4D97-AF65-F5344CB8AC3E}">
        <p14:creationId xmlns:p14="http://schemas.microsoft.com/office/powerpoint/2010/main" val="23908722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3" name="Picture 2" descr="C:\Documents and Settings\Utente\Documenti\Immagini\PSYCHO\autism\CDC DATA INCREASE.jpg"/>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6" y="815578"/>
            <a:ext cx="7533085" cy="4948238"/>
          </a:xfrm>
          <a:noFill/>
        </p:spPr>
      </p:pic>
      <p:sp>
        <p:nvSpPr>
          <p:cNvPr id="5" name="Rettangolo 4"/>
          <p:cNvSpPr/>
          <p:nvPr/>
        </p:nvSpPr>
        <p:spPr>
          <a:xfrm>
            <a:off x="1143000" y="5793591"/>
            <a:ext cx="5143500" cy="230832"/>
          </a:xfrm>
          <a:prstGeom prst="rect">
            <a:avLst/>
          </a:prstGeom>
          <a:solidFill>
            <a:schemeClr val="bg1">
              <a:lumMod val="95000"/>
            </a:schemeClr>
          </a:solidFill>
        </p:spPr>
        <p:txBody>
          <a:bodyPr>
            <a:spAutoFit/>
          </a:bodyPr>
          <a:lstStyle/>
          <a:p>
            <a:pPr defTabSz="685800">
              <a:defRPr/>
            </a:pPr>
            <a:r>
              <a:rPr lang="it-IT" sz="900" kern="0" dirty="0">
                <a:solidFill>
                  <a:sysClr val="windowText" lastClr="000000"/>
                </a:solidFill>
                <a:latin typeface="Calibri" panose="020F0502020204030204"/>
                <a:cs typeface="Arial" panose="020B0604020202020204" pitchFamily="34" charset="0"/>
              </a:rPr>
              <a:t>http://www.autismconsortium.org/blog/</a:t>
            </a:r>
            <a:r>
              <a:rPr lang="it-IT" sz="900" kern="0" dirty="0" err="1">
                <a:solidFill>
                  <a:sysClr val="windowText" lastClr="000000"/>
                </a:solidFill>
                <a:latin typeface="Calibri" panose="020F0502020204030204"/>
                <a:cs typeface="Arial" panose="020B0604020202020204" pitchFamily="34" charset="0"/>
              </a:rPr>
              <a:t>detail</a:t>
            </a:r>
            <a:r>
              <a:rPr lang="it-IT" sz="900" kern="0" dirty="0">
                <a:solidFill>
                  <a:sysClr val="windowText" lastClr="000000"/>
                </a:solidFill>
                <a:latin typeface="Calibri" panose="020F0502020204030204"/>
                <a:cs typeface="Arial" panose="020B0604020202020204" pitchFamily="34" charset="0"/>
              </a:rPr>
              <a:t>/cdc-releases-new-prevalence-numbers-of-1-in-68-for-asd</a:t>
            </a:r>
          </a:p>
        </p:txBody>
      </p:sp>
      <p:sp>
        <p:nvSpPr>
          <p:cNvPr id="2" name="Rettangolo 1"/>
          <p:cNvSpPr/>
          <p:nvPr/>
        </p:nvSpPr>
        <p:spPr>
          <a:xfrm>
            <a:off x="0" y="5734471"/>
            <a:ext cx="9144000" cy="300082"/>
          </a:xfrm>
          <a:prstGeom prst="rect">
            <a:avLst/>
          </a:prstGeom>
          <a:solidFill>
            <a:srgbClr val="FFFF00"/>
          </a:solidFill>
        </p:spPr>
        <p:txBody>
          <a:bodyPr wrap="square">
            <a:spAutoFit/>
          </a:bodyPr>
          <a:lstStyle/>
          <a:p>
            <a:pPr algn="ctr" defTabSz="685800">
              <a:defRPr/>
            </a:pPr>
            <a:r>
              <a:rPr lang="en-GB" altLang="it-IT" sz="1350" u="sng" kern="0" dirty="0">
                <a:solidFill>
                  <a:sysClr val="windowText" lastClr="000000"/>
                </a:solidFill>
                <a:latin typeface="Calibri" panose="020F0502020204030204"/>
              </a:rPr>
              <a:t>Many scientists and researchers claim that Autism is </a:t>
            </a:r>
            <a:r>
              <a:rPr lang="en-GB" altLang="it-IT" sz="1350" b="1" u="sng" kern="0" dirty="0">
                <a:solidFill>
                  <a:sysClr val="windowText" lastClr="000000"/>
                </a:solidFill>
                <a:latin typeface="Calibri" panose="020F0502020204030204"/>
              </a:rPr>
              <a:t>the fastest-growing developmental disorder </a:t>
            </a:r>
            <a:endParaRPr lang="it-IT" sz="1350" kern="0" dirty="0">
              <a:solidFill>
                <a:sysClr val="windowText" lastClr="000000"/>
              </a:solidFill>
              <a:latin typeface="Calibri" panose="020F0502020204030204"/>
            </a:endParaRPr>
          </a:p>
        </p:txBody>
      </p:sp>
      <p:sp>
        <p:nvSpPr>
          <p:cNvPr id="7" name="CasellaDiTesto 6">
            <a:extLst>
              <a:ext uri="{FF2B5EF4-FFF2-40B4-BE49-F238E27FC236}">
                <a16:creationId xmlns:a16="http://schemas.microsoft.com/office/drawing/2014/main" id="{87AF9EC4-4891-4CFA-8E9A-19586E5FBD93}"/>
              </a:ext>
            </a:extLst>
          </p:cNvPr>
          <p:cNvSpPr txBox="1"/>
          <p:nvPr/>
        </p:nvSpPr>
        <p:spPr>
          <a:xfrm>
            <a:off x="-1" y="43382"/>
            <a:ext cx="7304567" cy="646331"/>
          </a:xfrm>
          <a:prstGeom prst="rect">
            <a:avLst/>
          </a:prstGeom>
          <a:solidFill>
            <a:srgbClr val="FFFF00"/>
          </a:solidFill>
          <a:ln w="38100">
            <a:solidFill>
              <a:srgbClr val="C00000"/>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800" b="0" i="0" u="none" strike="noStrike" cap="none" normalizeH="0" baseline="0" dirty="0">
                <a:ln>
                  <a:noFill/>
                </a:ln>
                <a:solidFill>
                  <a:schemeClr val="tx1"/>
                </a:solidFill>
                <a:effectLst/>
                <a:latin typeface="Arial Unicode MS"/>
              </a:rPr>
              <a:t>Molti scienziati e ricercatori affermano che </a:t>
            </a:r>
            <a:r>
              <a:rPr kumimoji="0" lang="it-IT" altLang="it-IT" sz="1800" b="1" i="0" u="sng" strike="noStrike" cap="none" normalizeH="0" baseline="0" dirty="0">
                <a:ln>
                  <a:noFill/>
                </a:ln>
                <a:solidFill>
                  <a:srgbClr val="C00000"/>
                </a:solidFill>
                <a:effectLst/>
                <a:latin typeface="Arial Unicode MS"/>
              </a:rPr>
              <a:t>l'autismo è il disturbo dello sviluppo a più rapida crescita</a:t>
            </a:r>
            <a:endParaRPr kumimoji="0" lang="it-IT" altLang="it-IT" sz="4000" b="1" i="0" u="sng" strike="noStrike" cap="none" normalizeH="0" baseline="0" dirty="0">
              <a:ln>
                <a:noFill/>
              </a:ln>
              <a:solidFill>
                <a:srgbClr val="C00000"/>
              </a:solidFill>
              <a:effectLst/>
              <a:latin typeface="Arial" panose="020B0604020202020204" pitchFamily="34" charset="0"/>
            </a:endParaRPr>
          </a:p>
        </p:txBody>
      </p:sp>
    </p:spTree>
    <p:extLst>
      <p:ext uri="{BB962C8B-B14F-4D97-AF65-F5344CB8AC3E}">
        <p14:creationId xmlns:p14="http://schemas.microsoft.com/office/powerpoint/2010/main" val="9654684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296520" y="2675806"/>
            <a:ext cx="7440215" cy="3157147"/>
          </a:xfrm>
          <a:prstGeom prst="rect">
            <a:avLst/>
          </a:prstGeom>
          <a:ln>
            <a:solidFill>
              <a:srgbClr val="C00000"/>
            </a:solidFill>
          </a:ln>
        </p:spPr>
      </p:pic>
      <p:pic>
        <p:nvPicPr>
          <p:cNvPr id="3" name="Immagine 2"/>
          <p:cNvPicPr>
            <a:picLocks noChangeAspect="1"/>
          </p:cNvPicPr>
          <p:nvPr/>
        </p:nvPicPr>
        <p:blipFill>
          <a:blip r:embed="rId3"/>
          <a:stretch>
            <a:fillRect/>
          </a:stretch>
        </p:blipFill>
        <p:spPr>
          <a:xfrm>
            <a:off x="217938" y="1025128"/>
            <a:ext cx="6115051" cy="1126001"/>
          </a:xfrm>
          <a:prstGeom prst="rect">
            <a:avLst/>
          </a:prstGeom>
          <a:ln>
            <a:solidFill>
              <a:srgbClr val="C00000"/>
            </a:solidFill>
          </a:ln>
        </p:spPr>
      </p:pic>
      <p:pic>
        <p:nvPicPr>
          <p:cNvPr id="4" name="Immagine 3"/>
          <p:cNvPicPr>
            <a:picLocks noChangeAspect="1"/>
          </p:cNvPicPr>
          <p:nvPr/>
        </p:nvPicPr>
        <p:blipFill>
          <a:blip r:embed="rId4"/>
          <a:stretch>
            <a:fillRect/>
          </a:stretch>
        </p:blipFill>
        <p:spPr>
          <a:xfrm>
            <a:off x="296465" y="2400381"/>
            <a:ext cx="3973986" cy="275425"/>
          </a:xfrm>
          <a:prstGeom prst="rect">
            <a:avLst/>
          </a:prstGeom>
        </p:spPr>
      </p:pic>
      <p:sp>
        <p:nvSpPr>
          <p:cNvPr id="5" name="Rettangolo 4"/>
          <p:cNvSpPr/>
          <p:nvPr/>
        </p:nvSpPr>
        <p:spPr>
          <a:xfrm>
            <a:off x="4354117" y="1928680"/>
            <a:ext cx="4572000" cy="507831"/>
          </a:xfrm>
          <a:prstGeom prst="rect">
            <a:avLst/>
          </a:prstGeom>
          <a:solidFill>
            <a:schemeClr val="bg1"/>
          </a:solidFill>
          <a:ln>
            <a:solidFill>
              <a:srgbClr val="C00000"/>
            </a:solidFill>
          </a:ln>
        </p:spPr>
        <p:txBody>
          <a:bodyPr>
            <a:spAutoFit/>
          </a:bodyPr>
          <a:lstStyle/>
          <a:p>
            <a:r>
              <a:rPr lang="fr-FR" sz="1350" dirty="0">
                <a:solidFill>
                  <a:prstClr val="black"/>
                </a:solidFill>
                <a:highlight>
                  <a:srgbClr val="FFFF00"/>
                </a:highlight>
              </a:rPr>
              <a:t>A </a:t>
            </a:r>
            <a:r>
              <a:rPr lang="fr-FR" sz="1350" dirty="0" err="1">
                <a:solidFill>
                  <a:prstClr val="black"/>
                </a:solidFill>
                <a:highlight>
                  <a:srgbClr val="FFFF00"/>
                </a:highlight>
              </a:rPr>
              <a:t>Taranto</a:t>
            </a:r>
            <a:r>
              <a:rPr lang="fr-FR" sz="1350" dirty="0">
                <a:solidFill>
                  <a:prstClr val="black"/>
                </a:solidFill>
                <a:highlight>
                  <a:srgbClr val="FFFF00"/>
                </a:highlight>
              </a:rPr>
              <a:t>, </a:t>
            </a:r>
            <a:r>
              <a:rPr lang="fr-FR" sz="1350" u="sng" dirty="0">
                <a:solidFill>
                  <a:prstClr val="black"/>
                </a:solidFill>
                <a:effectLst>
                  <a:outerShdw blurRad="38100" dist="38100" dir="2700000" algn="tl">
                    <a:srgbClr val="000000">
                      <a:alpha val="43137"/>
                    </a:srgbClr>
                  </a:outerShdw>
                </a:effectLst>
                <a:highlight>
                  <a:srgbClr val="FFFF00"/>
                </a:highlight>
              </a:rPr>
              <a:t>30% d'enfants de plus que dans les autres villes </a:t>
            </a:r>
            <a:r>
              <a:rPr lang="fr-FR" sz="1350" dirty="0">
                <a:solidFill>
                  <a:prstClr val="black"/>
                </a:solidFill>
                <a:highlight>
                  <a:srgbClr val="FFFF00"/>
                </a:highlight>
              </a:rPr>
              <a:t>tombent malades et meurent du </a:t>
            </a:r>
            <a:r>
              <a:rPr lang="fr-FR" sz="1350" u="sng" dirty="0">
                <a:solidFill>
                  <a:prstClr val="black"/>
                </a:solidFill>
                <a:highlight>
                  <a:srgbClr val="FFFF00"/>
                </a:highlight>
              </a:rPr>
              <a:t>cancer</a:t>
            </a:r>
            <a:endParaRPr lang="it-IT" sz="1350" u="sng" dirty="0">
              <a:solidFill>
                <a:prstClr val="black"/>
              </a:solidFill>
              <a:highlight>
                <a:srgbClr val="FFFF00"/>
              </a:highlight>
            </a:endParaRPr>
          </a:p>
        </p:txBody>
      </p:sp>
      <p:sp>
        <p:nvSpPr>
          <p:cNvPr id="6" name="Rettangolo 5"/>
          <p:cNvSpPr/>
          <p:nvPr/>
        </p:nvSpPr>
        <p:spPr>
          <a:xfrm>
            <a:off x="2968228" y="5133628"/>
            <a:ext cx="6175772" cy="300082"/>
          </a:xfrm>
          <a:prstGeom prst="rect">
            <a:avLst/>
          </a:prstGeom>
          <a:solidFill>
            <a:schemeClr val="bg1"/>
          </a:solidFill>
          <a:ln>
            <a:solidFill>
              <a:srgbClr val="C00000"/>
            </a:solidFill>
          </a:ln>
        </p:spPr>
        <p:txBody>
          <a:bodyPr wrap="square">
            <a:spAutoFit/>
          </a:bodyPr>
          <a:lstStyle/>
          <a:p>
            <a:r>
              <a:rPr lang="fr-FR" sz="1350" dirty="0">
                <a:solidFill>
                  <a:prstClr val="black"/>
                </a:solidFill>
              </a:rPr>
              <a:t>A </a:t>
            </a:r>
            <a:r>
              <a:rPr lang="fr-FR" sz="1350" dirty="0" err="1">
                <a:solidFill>
                  <a:prstClr val="black"/>
                </a:solidFill>
              </a:rPr>
              <a:t>Taranto</a:t>
            </a:r>
            <a:r>
              <a:rPr lang="fr-FR" sz="1350" dirty="0">
                <a:solidFill>
                  <a:prstClr val="black"/>
                </a:solidFill>
              </a:rPr>
              <a:t>, la </a:t>
            </a:r>
            <a:r>
              <a:rPr lang="fr-FR" sz="1350" b="1" dirty="0">
                <a:solidFill>
                  <a:prstClr val="black"/>
                </a:solidFill>
                <a:highlight>
                  <a:srgbClr val="FFFF00"/>
                </a:highlight>
              </a:rPr>
              <a:t>nouvelle alarme du ministère: l'autisme augmente chez les enfants </a:t>
            </a:r>
            <a:endParaRPr lang="it-IT" sz="1350" b="1" dirty="0">
              <a:solidFill>
                <a:prstClr val="black"/>
              </a:solidFill>
              <a:highlight>
                <a:srgbClr val="FFFF00"/>
              </a:highlight>
            </a:endParaRPr>
          </a:p>
        </p:txBody>
      </p:sp>
    </p:spTree>
    <p:extLst>
      <p:ext uri="{BB962C8B-B14F-4D97-AF65-F5344CB8AC3E}">
        <p14:creationId xmlns:p14="http://schemas.microsoft.com/office/powerpoint/2010/main" val="8919424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021403" y="890884"/>
            <a:ext cx="6858000" cy="1790700"/>
          </a:xfrm>
          <a:solidFill>
            <a:srgbClr val="FFFF99"/>
          </a:solidFill>
        </p:spPr>
        <p:txBody>
          <a:bodyPr>
            <a:normAutofit/>
          </a:bodyPr>
          <a:lstStyle/>
          <a:p>
            <a:br>
              <a:rPr lang="it-IT" sz="2700" b="1" i="1" dirty="0">
                <a:effectLst>
                  <a:outerShdw blurRad="38100" dist="38100" dir="2700000" algn="tl">
                    <a:srgbClr val="000000">
                      <a:alpha val="43137"/>
                    </a:srgbClr>
                  </a:outerShdw>
                </a:effectLst>
              </a:rPr>
            </a:br>
            <a:r>
              <a:rPr lang="it-IT" sz="2700" dirty="0"/>
              <a:t> </a:t>
            </a:r>
            <a:br>
              <a:rPr lang="it-IT" sz="2700" dirty="0"/>
            </a:br>
            <a:endParaRPr lang="it-IT" sz="2100" b="1" dirty="0"/>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3718" y="4429111"/>
            <a:ext cx="3737335" cy="184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Oggetto 3"/>
          <p:cNvGraphicFramePr>
            <a:graphicFrameLocks noChangeAspect="1"/>
          </p:cNvGraphicFramePr>
          <p:nvPr/>
        </p:nvGraphicFramePr>
        <p:xfrm>
          <a:off x="7039348" y="857694"/>
          <a:ext cx="2104652" cy="1824334"/>
        </p:xfrm>
        <a:graphic>
          <a:graphicData uri="http://schemas.openxmlformats.org/presentationml/2006/ole">
            <mc:AlternateContent xmlns:mc="http://schemas.openxmlformats.org/markup-compatibility/2006">
              <mc:Choice xmlns:v="urn:schemas-microsoft-com:vml" Requires="v">
                <p:oleObj spid="_x0000_s1028" name="Fotografia di Photo Editor" r:id="rId4" imgW="2943636" imgH="3524742" progId="">
                  <p:embed/>
                </p:oleObj>
              </mc:Choice>
              <mc:Fallback>
                <p:oleObj name="Fotografia di Photo Editor" r:id="rId4" imgW="2943636" imgH="3524742" progId="">
                  <p:embed/>
                  <p:pic>
                    <p:nvPicPr>
                      <p:cNvPr id="4" name="Oggetto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9348" y="857694"/>
                        <a:ext cx="2104652" cy="1824334"/>
                      </a:xfrm>
                      <a:prstGeom prst="rect">
                        <a:avLst/>
                      </a:prstGeom>
                      <a:noFill/>
                      <a:ln>
                        <a:noFill/>
                      </a:ln>
                    </p:spPr>
                  </p:pic>
                </p:oleObj>
              </mc:Fallback>
            </mc:AlternateContent>
          </a:graphicData>
        </a:graphic>
      </p:graphicFrame>
      <p:sp>
        <p:nvSpPr>
          <p:cNvPr id="5" name="Rettangolo 4"/>
          <p:cNvSpPr/>
          <p:nvPr/>
        </p:nvSpPr>
        <p:spPr>
          <a:xfrm>
            <a:off x="7047131" y="2552157"/>
            <a:ext cx="2076995" cy="11756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900" dirty="0">
                <a:solidFill>
                  <a:prstClr val="black"/>
                </a:solidFill>
                <a:latin typeface="Calibri" panose="020F0502020204030204"/>
                <a:ea typeface="Calibri"/>
                <a:cs typeface="Times New Roman"/>
              </a:rPr>
              <a:t>GLOSSARIO</a:t>
            </a:r>
            <a:endParaRPr lang="it-IT" sz="900" dirty="0">
              <a:solidFill>
                <a:prstClr val="white"/>
              </a:solidFill>
              <a:latin typeface="Calibri" panose="020F0502020204030204"/>
            </a:endParaRPr>
          </a:p>
        </p:txBody>
      </p:sp>
      <p:pic>
        <p:nvPicPr>
          <p:cNvPr id="8" name="Picture 5" descr="CELLULARE ASSORBIMENTO">
            <a:extLst>
              <a:ext uri="{FF2B5EF4-FFF2-40B4-BE49-F238E27FC236}">
                <a16:creationId xmlns:a16="http://schemas.microsoft.com/office/drawing/2014/main" id="{BB1C498B-1208-436B-AC17-45F0A5BE77F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963" y="4350567"/>
            <a:ext cx="3409685" cy="1940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ggetto 2"/>
          <p:cNvGraphicFramePr>
            <a:graphicFrameLocks noChangeAspect="1"/>
          </p:cNvGraphicFramePr>
          <p:nvPr/>
        </p:nvGraphicFramePr>
        <p:xfrm>
          <a:off x="296" y="857256"/>
          <a:ext cx="1861457" cy="2836505"/>
        </p:xfrm>
        <a:graphic>
          <a:graphicData uri="http://schemas.openxmlformats.org/presentationml/2006/ole">
            <mc:AlternateContent xmlns:mc="http://schemas.openxmlformats.org/markup-compatibility/2006">
              <mc:Choice xmlns:v="urn:schemas-microsoft-com:vml" Requires="v">
                <p:oleObj spid="_x0000_s1029" name="Fotografia di Photo Editor" r:id="rId7" imgW="2180952" imgH="2857899" progId="MSPhotoEd.3">
                  <p:embed/>
                </p:oleObj>
              </mc:Choice>
              <mc:Fallback>
                <p:oleObj name="Fotografia di Photo Editor" r:id="rId7" imgW="2180952" imgH="2857899" progId="MSPhotoEd.3">
                  <p:embed/>
                  <p:pic>
                    <p:nvPicPr>
                      <p:cNvPr id="3" name="Oggetto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6" y="857256"/>
                        <a:ext cx="1861457" cy="2836505"/>
                      </a:xfrm>
                      <a:prstGeom prst="rect">
                        <a:avLst/>
                      </a:prstGeom>
                      <a:noFill/>
                      <a:ln>
                        <a:noFill/>
                      </a:ln>
                      <a:effectLst/>
                    </p:spPr>
                  </p:pic>
                </p:oleObj>
              </mc:Fallback>
            </mc:AlternateContent>
          </a:graphicData>
        </a:graphic>
      </p:graphicFrame>
      <p:cxnSp>
        <p:nvCxnSpPr>
          <p:cNvPr id="7" name="Connettore 2 6"/>
          <p:cNvCxnSpPr/>
          <p:nvPr/>
        </p:nvCxnSpPr>
        <p:spPr>
          <a:xfrm flipH="1">
            <a:off x="2424149" y="1431716"/>
            <a:ext cx="292474" cy="55351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ttore 2 9"/>
          <p:cNvCxnSpPr/>
          <p:nvPr/>
        </p:nvCxnSpPr>
        <p:spPr>
          <a:xfrm>
            <a:off x="5052598" y="1427891"/>
            <a:ext cx="403412" cy="544606"/>
          </a:xfrm>
          <a:prstGeom prst="straightConnector1">
            <a:avLst/>
          </a:prstGeom>
          <a:ln w="381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flipH="1">
            <a:off x="2218671" y="2506789"/>
            <a:ext cx="292474" cy="55351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ttore 2 12"/>
          <p:cNvCxnSpPr>
            <a:cxnSpLocks/>
          </p:cNvCxnSpPr>
          <p:nvPr/>
        </p:nvCxnSpPr>
        <p:spPr>
          <a:xfrm>
            <a:off x="4735575" y="2610940"/>
            <a:ext cx="205043" cy="556913"/>
          </a:xfrm>
          <a:prstGeom prst="straightConnector1">
            <a:avLst/>
          </a:prstGeom>
          <a:ln w="381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 name="Ovale 5"/>
          <p:cNvSpPr/>
          <p:nvPr/>
        </p:nvSpPr>
        <p:spPr>
          <a:xfrm>
            <a:off x="2719041" y="1507505"/>
            <a:ext cx="461426"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A</a:t>
            </a:r>
          </a:p>
        </p:txBody>
      </p:sp>
      <p:sp>
        <p:nvSpPr>
          <p:cNvPr id="15" name="Ovale 14"/>
          <p:cNvSpPr/>
          <p:nvPr/>
        </p:nvSpPr>
        <p:spPr>
          <a:xfrm>
            <a:off x="4157892" y="1554222"/>
            <a:ext cx="461426" cy="457200"/>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B</a:t>
            </a:r>
          </a:p>
        </p:txBody>
      </p:sp>
      <p:cxnSp>
        <p:nvCxnSpPr>
          <p:cNvPr id="11" name="Connettore 2 10"/>
          <p:cNvCxnSpPr>
            <a:cxnSpLocks/>
          </p:cNvCxnSpPr>
          <p:nvPr/>
        </p:nvCxnSpPr>
        <p:spPr>
          <a:xfrm flipV="1">
            <a:off x="2982685" y="2284711"/>
            <a:ext cx="1063535" cy="20339"/>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Connettore 2 16"/>
          <p:cNvCxnSpPr>
            <a:cxnSpLocks/>
          </p:cNvCxnSpPr>
          <p:nvPr/>
        </p:nvCxnSpPr>
        <p:spPr>
          <a:xfrm flipH="1">
            <a:off x="2906542" y="2183915"/>
            <a:ext cx="1065987" cy="9169"/>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5" name="Ovale 24"/>
          <p:cNvSpPr/>
          <p:nvPr/>
        </p:nvSpPr>
        <p:spPr>
          <a:xfrm>
            <a:off x="1727806" y="3134911"/>
            <a:ext cx="230714" cy="24323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A</a:t>
            </a:r>
          </a:p>
        </p:txBody>
      </p:sp>
      <p:sp>
        <p:nvSpPr>
          <p:cNvPr id="26" name="Ovale 25"/>
          <p:cNvSpPr/>
          <p:nvPr/>
        </p:nvSpPr>
        <p:spPr>
          <a:xfrm>
            <a:off x="5075865" y="3025253"/>
            <a:ext cx="286390" cy="303974"/>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B</a:t>
            </a:r>
          </a:p>
        </p:txBody>
      </p:sp>
      <p:sp>
        <p:nvSpPr>
          <p:cNvPr id="24" name="Rettangolo 23">
            <a:extLst>
              <a:ext uri="{FF2B5EF4-FFF2-40B4-BE49-F238E27FC236}">
                <a16:creationId xmlns:a16="http://schemas.microsoft.com/office/drawing/2014/main" id="{CB34A012-C77E-4F40-A3F4-DD91092B3183}"/>
              </a:ext>
            </a:extLst>
          </p:cNvPr>
          <p:cNvSpPr/>
          <p:nvPr/>
        </p:nvSpPr>
        <p:spPr>
          <a:xfrm>
            <a:off x="2473585" y="919233"/>
            <a:ext cx="3693062" cy="507831"/>
          </a:xfrm>
          <a:prstGeom prst="rect">
            <a:avLst/>
          </a:prstGeom>
          <a:ln>
            <a:solidFill>
              <a:schemeClr val="tx1"/>
            </a:solidFill>
          </a:ln>
        </p:spPr>
        <p:txBody>
          <a:bodyPr wrap="none">
            <a:spAutoFit/>
          </a:bodyPr>
          <a:lstStyle/>
          <a:p>
            <a:pPr defTabSz="685800">
              <a:defRPr/>
            </a:pPr>
            <a:r>
              <a:rPr lang="it-IT" sz="2700" b="1" i="1" dirty="0" err="1">
                <a:solidFill>
                  <a:prstClr val="black"/>
                </a:solidFill>
                <a:effectLst>
                  <a:outerShdw blurRad="38100" dist="38100" dir="2700000" algn="tl">
                    <a:srgbClr val="000000">
                      <a:alpha val="43137"/>
                    </a:srgbClr>
                  </a:outerShdw>
                </a:effectLst>
                <a:latin typeface="Calibri Light" panose="020F0302020204030204"/>
              </a:rPr>
              <a:t>EMFs</a:t>
            </a:r>
            <a:r>
              <a:rPr lang="it-IT" sz="2700" dirty="0">
                <a:solidFill>
                  <a:prstClr val="black"/>
                </a:solidFill>
                <a:latin typeface="Calibri Light" panose="020F0302020204030204"/>
              </a:rPr>
              <a:t>       </a:t>
            </a:r>
            <a:r>
              <a:rPr lang="it-IT" sz="2700" b="1" i="1" dirty="0">
                <a:solidFill>
                  <a:srgbClr val="0000FF"/>
                </a:solidFill>
                <a:effectLst>
                  <a:outerShdw blurRad="38100" dist="38100" dir="2700000" algn="tl">
                    <a:srgbClr val="000000">
                      <a:alpha val="43137"/>
                    </a:srgbClr>
                  </a:outerShdw>
                </a:effectLst>
                <a:latin typeface="Calibri Light" panose="020F0302020204030204"/>
              </a:rPr>
              <a:t>Digital </a:t>
            </a:r>
            <a:r>
              <a:rPr lang="it-IT" sz="2700" b="1" i="1" dirty="0" err="1">
                <a:solidFill>
                  <a:srgbClr val="0000FF"/>
                </a:solidFill>
                <a:effectLst>
                  <a:outerShdw blurRad="38100" dist="38100" dir="2700000" algn="tl">
                    <a:srgbClr val="000000">
                      <a:alpha val="43137"/>
                    </a:srgbClr>
                  </a:outerShdw>
                </a:effectLst>
                <a:latin typeface="Calibri Light" panose="020F0302020204030204"/>
              </a:rPr>
              <a:t>addiction</a:t>
            </a:r>
            <a:endParaRPr lang="it-IT" sz="1350" dirty="0">
              <a:solidFill>
                <a:srgbClr val="0000FF"/>
              </a:solidFill>
              <a:latin typeface="Calibri" panose="020F0502020204030204"/>
            </a:endParaRPr>
          </a:p>
        </p:txBody>
      </p:sp>
      <p:sp>
        <p:nvSpPr>
          <p:cNvPr id="28" name="Rettangolo 27">
            <a:extLst>
              <a:ext uri="{FF2B5EF4-FFF2-40B4-BE49-F238E27FC236}">
                <a16:creationId xmlns:a16="http://schemas.microsoft.com/office/drawing/2014/main" id="{6388FFFD-303C-4890-987A-246AE634E8F2}"/>
              </a:ext>
            </a:extLst>
          </p:cNvPr>
          <p:cNvSpPr/>
          <p:nvPr/>
        </p:nvSpPr>
        <p:spPr>
          <a:xfrm>
            <a:off x="2019845" y="2067298"/>
            <a:ext cx="848309" cy="415498"/>
          </a:xfrm>
          <a:prstGeom prst="rect">
            <a:avLst/>
          </a:prstGeom>
          <a:ln>
            <a:solidFill>
              <a:schemeClr val="tx1"/>
            </a:solidFill>
          </a:ln>
        </p:spPr>
        <p:txBody>
          <a:bodyPr wrap="none">
            <a:spAutoFit/>
          </a:bodyPr>
          <a:lstStyle/>
          <a:p>
            <a:pPr defTabSz="685800">
              <a:defRPr/>
            </a:pPr>
            <a:r>
              <a:rPr lang="it-IT" sz="2100" b="1" i="1" dirty="0">
                <a:solidFill>
                  <a:prstClr val="black"/>
                </a:solidFill>
                <a:effectLst>
                  <a:outerShdw blurRad="38100" dist="38100" dir="2700000" algn="tl">
                    <a:srgbClr val="000000">
                      <a:alpha val="43137"/>
                    </a:srgbClr>
                  </a:outerShdw>
                </a:effectLst>
                <a:latin typeface="Calibri Light" panose="020F0302020204030204"/>
              </a:rPr>
              <a:t>BRAIN</a:t>
            </a:r>
            <a:endParaRPr lang="it-IT" sz="2100" b="1" i="1" dirty="0">
              <a:solidFill>
                <a:prstClr val="black"/>
              </a:solidFill>
              <a:effectLst>
                <a:outerShdw blurRad="38100" dist="38100" dir="2700000" algn="tl">
                  <a:srgbClr val="000000">
                    <a:alpha val="43137"/>
                  </a:srgbClr>
                </a:outerShdw>
              </a:effectLst>
              <a:latin typeface="Calibri" panose="020F0502020204030204"/>
            </a:endParaRPr>
          </a:p>
        </p:txBody>
      </p:sp>
      <p:sp>
        <p:nvSpPr>
          <p:cNvPr id="30" name="Rettangolo 29">
            <a:extLst>
              <a:ext uri="{FF2B5EF4-FFF2-40B4-BE49-F238E27FC236}">
                <a16:creationId xmlns:a16="http://schemas.microsoft.com/office/drawing/2014/main" id="{73535859-43C6-4F59-BD09-599BAC839DC3}"/>
              </a:ext>
            </a:extLst>
          </p:cNvPr>
          <p:cNvSpPr/>
          <p:nvPr/>
        </p:nvSpPr>
        <p:spPr>
          <a:xfrm>
            <a:off x="4151264" y="2089420"/>
            <a:ext cx="2735044" cy="415498"/>
          </a:xfrm>
          <a:prstGeom prst="rect">
            <a:avLst/>
          </a:prstGeom>
          <a:solidFill>
            <a:srgbClr val="FFFF00"/>
          </a:solidFill>
          <a:ln>
            <a:solidFill>
              <a:schemeClr val="tx1"/>
            </a:solidFill>
          </a:ln>
        </p:spPr>
        <p:txBody>
          <a:bodyPr wrap="none">
            <a:spAutoFit/>
          </a:bodyPr>
          <a:lstStyle/>
          <a:p>
            <a:pPr defTabSz="685800">
              <a:defRPr/>
            </a:pPr>
            <a:r>
              <a:rPr lang="en-US" sz="2100" b="1" i="1" dirty="0">
                <a:solidFill>
                  <a:srgbClr val="0000FF"/>
                </a:solidFill>
                <a:latin typeface="Calibri Light" panose="020F0302020204030204"/>
              </a:rPr>
              <a:t>Mind</a:t>
            </a:r>
            <a:r>
              <a:rPr lang="en-US" sz="2100" b="1" dirty="0">
                <a:solidFill>
                  <a:srgbClr val="0000FF"/>
                </a:solidFill>
                <a:latin typeface="Calibri Light" panose="020F0302020204030204"/>
              </a:rPr>
              <a:t> / </a:t>
            </a:r>
            <a:r>
              <a:rPr lang="en-US" sz="2100" b="1" i="1" dirty="0">
                <a:solidFill>
                  <a:srgbClr val="0000FF"/>
                </a:solidFill>
                <a:latin typeface="Calibri Light" panose="020F0302020204030204"/>
              </a:rPr>
              <a:t>Neuronal circuits</a:t>
            </a:r>
            <a:endParaRPr lang="it-IT" sz="1350" b="1" i="1" dirty="0">
              <a:solidFill>
                <a:srgbClr val="0000FF"/>
              </a:solidFill>
              <a:latin typeface="Calibri" panose="020F0502020204030204"/>
            </a:endParaRPr>
          </a:p>
        </p:txBody>
      </p:sp>
      <p:sp>
        <p:nvSpPr>
          <p:cNvPr id="29701" name="Rettangolo 29700">
            <a:extLst>
              <a:ext uri="{FF2B5EF4-FFF2-40B4-BE49-F238E27FC236}">
                <a16:creationId xmlns:a16="http://schemas.microsoft.com/office/drawing/2014/main" id="{2C47537E-155A-451B-BA63-95CAEAE45BC8}"/>
              </a:ext>
            </a:extLst>
          </p:cNvPr>
          <p:cNvSpPr/>
          <p:nvPr/>
        </p:nvSpPr>
        <p:spPr>
          <a:xfrm>
            <a:off x="6772822" y="2539991"/>
            <a:ext cx="2419252" cy="253916"/>
          </a:xfrm>
          <a:prstGeom prst="rect">
            <a:avLst/>
          </a:prstGeom>
          <a:solidFill>
            <a:srgbClr val="FFFF00"/>
          </a:solidFill>
        </p:spPr>
        <p:txBody>
          <a:bodyPr wrap="none">
            <a:spAutoFit/>
          </a:bodyPr>
          <a:lstStyle/>
          <a:p>
            <a:pPr defTabSz="685800">
              <a:defRPr/>
            </a:pPr>
            <a:r>
              <a:rPr lang="en-US" sz="1050" b="1" dirty="0">
                <a:solidFill>
                  <a:srgbClr val="0000FF"/>
                </a:solidFill>
                <a:latin typeface="Calibri" panose="020F0502020204030204"/>
              </a:rPr>
              <a:t>Gaming disorder/</a:t>
            </a:r>
            <a:r>
              <a:rPr lang="it-IT" sz="1050" b="1" dirty="0">
                <a:solidFill>
                  <a:prstClr val="black"/>
                </a:solidFill>
                <a:latin typeface="Calibri" panose="020F0502020204030204"/>
              </a:rPr>
              <a:t> Video game </a:t>
            </a:r>
            <a:r>
              <a:rPr lang="it-IT" sz="1050" b="1" dirty="0" err="1">
                <a:solidFill>
                  <a:prstClr val="black"/>
                </a:solidFill>
                <a:latin typeface="Calibri" panose="020F0502020204030204"/>
              </a:rPr>
              <a:t>addiction</a:t>
            </a:r>
            <a:endParaRPr lang="it-IT" sz="1050" dirty="0">
              <a:solidFill>
                <a:prstClr val="black"/>
              </a:solidFill>
              <a:latin typeface="Calibri" panose="020F0502020204030204"/>
            </a:endParaRPr>
          </a:p>
        </p:txBody>
      </p:sp>
      <p:sp>
        <p:nvSpPr>
          <p:cNvPr id="29702" name="Rettangolo 29701">
            <a:extLst>
              <a:ext uri="{FF2B5EF4-FFF2-40B4-BE49-F238E27FC236}">
                <a16:creationId xmlns:a16="http://schemas.microsoft.com/office/drawing/2014/main" id="{8CE4956E-4C87-4CEC-9D55-0F200F534554}"/>
              </a:ext>
            </a:extLst>
          </p:cNvPr>
          <p:cNvSpPr/>
          <p:nvPr/>
        </p:nvSpPr>
        <p:spPr>
          <a:xfrm>
            <a:off x="5518786" y="4047018"/>
            <a:ext cx="1444626" cy="253916"/>
          </a:xfrm>
          <a:prstGeom prst="rect">
            <a:avLst/>
          </a:prstGeom>
          <a:solidFill>
            <a:srgbClr val="FFFF00"/>
          </a:solidFill>
        </p:spPr>
        <p:txBody>
          <a:bodyPr wrap="none">
            <a:spAutoFit/>
          </a:bodyPr>
          <a:lstStyle/>
          <a:p>
            <a:pPr defTabSz="685800">
              <a:defRPr/>
            </a:pPr>
            <a:r>
              <a:rPr lang="en-US" sz="1050" b="1" i="1" dirty="0">
                <a:solidFill>
                  <a:srgbClr val="FF0000"/>
                </a:solidFill>
                <a:latin typeface="Calibri" panose="020F0502020204030204"/>
              </a:rPr>
              <a:t>Social media addiction</a:t>
            </a:r>
            <a:endParaRPr lang="it-IT" sz="1050" dirty="0">
              <a:solidFill>
                <a:prstClr val="black"/>
              </a:solidFill>
              <a:latin typeface="Calibri" panose="020F0502020204030204"/>
            </a:endParaRPr>
          </a:p>
        </p:txBody>
      </p:sp>
      <p:sp>
        <p:nvSpPr>
          <p:cNvPr id="29703" name="Rettangolo 29702">
            <a:extLst>
              <a:ext uri="{FF2B5EF4-FFF2-40B4-BE49-F238E27FC236}">
                <a16:creationId xmlns:a16="http://schemas.microsoft.com/office/drawing/2014/main" id="{B0DF4EF5-6790-4362-A876-0229867B8082}"/>
              </a:ext>
            </a:extLst>
          </p:cNvPr>
          <p:cNvSpPr/>
          <p:nvPr/>
        </p:nvSpPr>
        <p:spPr>
          <a:xfrm>
            <a:off x="5156082" y="2764534"/>
            <a:ext cx="1677062" cy="253916"/>
          </a:xfrm>
          <a:prstGeom prst="rect">
            <a:avLst/>
          </a:prstGeom>
          <a:solidFill>
            <a:srgbClr val="FFFF00"/>
          </a:solidFill>
        </p:spPr>
        <p:txBody>
          <a:bodyPr wrap="none">
            <a:spAutoFit/>
          </a:bodyPr>
          <a:lstStyle/>
          <a:p>
            <a:pPr defTabSz="685800">
              <a:defRPr/>
            </a:pPr>
            <a:r>
              <a:rPr lang="en-US" sz="1050" b="1" i="1" dirty="0">
                <a:solidFill>
                  <a:prstClr val="black"/>
                </a:solidFill>
                <a:latin typeface="Calibri" panose="020F0502020204030204"/>
              </a:rPr>
              <a:t>Internet addiction disorder</a:t>
            </a:r>
            <a:endParaRPr lang="it-IT" sz="1050" dirty="0">
              <a:solidFill>
                <a:prstClr val="black"/>
              </a:solidFill>
              <a:latin typeface="Calibri" panose="020F0502020204030204"/>
            </a:endParaRPr>
          </a:p>
        </p:txBody>
      </p:sp>
      <p:sp>
        <p:nvSpPr>
          <p:cNvPr id="29704" name="Rettangolo 29703">
            <a:extLst>
              <a:ext uri="{FF2B5EF4-FFF2-40B4-BE49-F238E27FC236}">
                <a16:creationId xmlns:a16="http://schemas.microsoft.com/office/drawing/2014/main" id="{8C678B04-A64F-482A-9381-D8A97BD27DD4}"/>
              </a:ext>
            </a:extLst>
          </p:cNvPr>
          <p:cNvSpPr/>
          <p:nvPr/>
        </p:nvSpPr>
        <p:spPr>
          <a:xfrm>
            <a:off x="2755626" y="2811588"/>
            <a:ext cx="2077813" cy="253916"/>
          </a:xfrm>
          <a:prstGeom prst="rect">
            <a:avLst/>
          </a:prstGeom>
          <a:solidFill>
            <a:srgbClr val="FFFF00"/>
          </a:solidFill>
        </p:spPr>
        <p:txBody>
          <a:bodyPr wrap="none">
            <a:spAutoFit/>
          </a:bodyPr>
          <a:lstStyle/>
          <a:p>
            <a:pPr defTabSz="685800">
              <a:defRPr/>
            </a:pPr>
            <a:r>
              <a:rPr lang="en-US" sz="1050" b="1" i="1" dirty="0">
                <a:solidFill>
                  <a:prstClr val="black"/>
                </a:solidFill>
                <a:latin typeface="Calibri" panose="020F0502020204030204"/>
              </a:rPr>
              <a:t>Smartphone / cellphone addiction</a:t>
            </a:r>
            <a:endParaRPr lang="it-IT" sz="1050" b="1" dirty="0">
              <a:solidFill>
                <a:prstClr val="black"/>
              </a:solidFill>
              <a:latin typeface="Calibri" panose="020F0502020204030204"/>
            </a:endParaRPr>
          </a:p>
        </p:txBody>
      </p:sp>
      <p:sp>
        <p:nvSpPr>
          <p:cNvPr id="29705" name="Rettangolo 29704">
            <a:extLst>
              <a:ext uri="{FF2B5EF4-FFF2-40B4-BE49-F238E27FC236}">
                <a16:creationId xmlns:a16="http://schemas.microsoft.com/office/drawing/2014/main" id="{CBDF3B56-FB8A-4063-83B0-F3DBE9D50C80}"/>
              </a:ext>
            </a:extLst>
          </p:cNvPr>
          <p:cNvSpPr/>
          <p:nvPr/>
        </p:nvSpPr>
        <p:spPr>
          <a:xfrm>
            <a:off x="3141568" y="3126735"/>
            <a:ext cx="909223" cy="253916"/>
          </a:xfrm>
          <a:prstGeom prst="rect">
            <a:avLst/>
          </a:prstGeom>
          <a:solidFill>
            <a:srgbClr val="FFFF00"/>
          </a:solidFill>
        </p:spPr>
        <p:txBody>
          <a:bodyPr wrap="none">
            <a:spAutoFit/>
          </a:bodyPr>
          <a:lstStyle/>
          <a:p>
            <a:pPr defTabSz="685800">
              <a:defRPr/>
            </a:pPr>
            <a:r>
              <a:rPr lang="en-US" sz="1050" b="1" i="1" dirty="0">
                <a:solidFill>
                  <a:prstClr val="black"/>
                </a:solidFill>
                <a:latin typeface="Calibri" panose="020F0502020204030204"/>
              </a:rPr>
              <a:t>Nomophobia</a:t>
            </a:r>
            <a:endParaRPr lang="it-IT" sz="1350" dirty="0">
              <a:solidFill>
                <a:prstClr val="black"/>
              </a:solidFill>
              <a:latin typeface="Calibri" panose="020F0502020204030204"/>
            </a:endParaRPr>
          </a:p>
        </p:txBody>
      </p:sp>
      <p:sp>
        <p:nvSpPr>
          <p:cNvPr id="29706" name="Rettangolo 29705">
            <a:extLst>
              <a:ext uri="{FF2B5EF4-FFF2-40B4-BE49-F238E27FC236}">
                <a16:creationId xmlns:a16="http://schemas.microsoft.com/office/drawing/2014/main" id="{12E33535-5111-4C8C-91B7-1CC32A94E9D7}"/>
              </a:ext>
            </a:extLst>
          </p:cNvPr>
          <p:cNvSpPr/>
          <p:nvPr/>
        </p:nvSpPr>
        <p:spPr>
          <a:xfrm>
            <a:off x="6210309" y="3063958"/>
            <a:ext cx="947695" cy="253916"/>
          </a:xfrm>
          <a:prstGeom prst="rect">
            <a:avLst/>
          </a:prstGeom>
          <a:solidFill>
            <a:srgbClr val="FFFF00"/>
          </a:solidFill>
        </p:spPr>
        <p:txBody>
          <a:bodyPr wrap="none">
            <a:spAutoFit/>
          </a:bodyPr>
          <a:lstStyle/>
          <a:p>
            <a:pPr defTabSz="685800">
              <a:defRPr/>
            </a:pPr>
            <a:r>
              <a:rPr lang="it-IT" sz="1050" b="1" i="1" dirty="0" err="1">
                <a:solidFill>
                  <a:prstClr val="black"/>
                </a:solidFill>
                <a:latin typeface="Calibri" panose="020F0502020204030204"/>
              </a:rPr>
              <a:t>Cyberbullying</a:t>
            </a:r>
            <a:endParaRPr lang="it-IT" sz="1050" b="1" i="1" dirty="0">
              <a:solidFill>
                <a:prstClr val="black"/>
              </a:solidFill>
              <a:latin typeface="Calibri" panose="020F0502020204030204"/>
            </a:endParaRPr>
          </a:p>
        </p:txBody>
      </p:sp>
      <p:sp>
        <p:nvSpPr>
          <p:cNvPr id="29707" name="Rettangolo 29706">
            <a:extLst>
              <a:ext uri="{FF2B5EF4-FFF2-40B4-BE49-F238E27FC236}">
                <a16:creationId xmlns:a16="http://schemas.microsoft.com/office/drawing/2014/main" id="{759BFC2F-4E57-4293-AB71-28B23FEED545}"/>
              </a:ext>
            </a:extLst>
          </p:cNvPr>
          <p:cNvSpPr/>
          <p:nvPr/>
        </p:nvSpPr>
        <p:spPr>
          <a:xfrm>
            <a:off x="8193817" y="2839254"/>
            <a:ext cx="797013" cy="253916"/>
          </a:xfrm>
          <a:prstGeom prst="rect">
            <a:avLst/>
          </a:prstGeom>
          <a:solidFill>
            <a:srgbClr val="FFFF00"/>
          </a:solidFill>
        </p:spPr>
        <p:txBody>
          <a:bodyPr wrap="none">
            <a:spAutoFit/>
          </a:bodyPr>
          <a:lstStyle/>
          <a:p>
            <a:pPr defTabSz="685800">
              <a:defRPr/>
            </a:pPr>
            <a:r>
              <a:rPr lang="it-IT" sz="1050" b="1" i="1" dirty="0" err="1">
                <a:solidFill>
                  <a:prstClr val="black"/>
                </a:solidFill>
                <a:effectLst>
                  <a:outerShdw blurRad="38100" dist="38100" dir="2700000" algn="tl">
                    <a:srgbClr val="000000">
                      <a:alpha val="43137"/>
                    </a:srgbClr>
                  </a:outerShdw>
                </a:effectLst>
                <a:latin typeface="Calibri" panose="020F0502020204030204"/>
              </a:rPr>
              <a:t>Hikikomori</a:t>
            </a:r>
            <a:endParaRPr lang="it-IT" sz="1050" b="1" i="1" dirty="0">
              <a:solidFill>
                <a:prstClr val="black"/>
              </a:solidFill>
              <a:effectLst>
                <a:outerShdw blurRad="38100" dist="38100" dir="2700000" algn="tl">
                  <a:srgbClr val="000000">
                    <a:alpha val="43137"/>
                  </a:srgbClr>
                </a:outerShdw>
              </a:effectLst>
              <a:latin typeface="Calibri" panose="020F0502020204030204"/>
            </a:endParaRPr>
          </a:p>
        </p:txBody>
      </p:sp>
      <p:pic>
        <p:nvPicPr>
          <p:cNvPr id="46086"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51788" y="3925114"/>
            <a:ext cx="1898008" cy="2975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Connettore 4 13"/>
          <p:cNvCxnSpPr>
            <a:cxnSpLocks/>
          </p:cNvCxnSpPr>
          <p:nvPr/>
        </p:nvCxnSpPr>
        <p:spPr>
          <a:xfrm>
            <a:off x="7027734" y="4300934"/>
            <a:ext cx="448107" cy="239057"/>
          </a:xfrm>
          <a:prstGeom prst="bentConnector3">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1" name="Ovale 30"/>
          <p:cNvSpPr/>
          <p:nvPr/>
        </p:nvSpPr>
        <p:spPr>
          <a:xfrm>
            <a:off x="7263506" y="4046593"/>
            <a:ext cx="286390" cy="303974"/>
          </a:xfrm>
          <a:prstGeom prst="ellipse">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C</a:t>
            </a:r>
          </a:p>
        </p:txBody>
      </p:sp>
      <p:sp>
        <p:nvSpPr>
          <p:cNvPr id="9" name="Rettangolo 8">
            <a:extLst>
              <a:ext uri="{FF2B5EF4-FFF2-40B4-BE49-F238E27FC236}">
                <a16:creationId xmlns:a16="http://schemas.microsoft.com/office/drawing/2014/main" id="{DA090BAB-B735-4F7D-9964-1D9D09C5E017}"/>
              </a:ext>
            </a:extLst>
          </p:cNvPr>
          <p:cNvSpPr/>
          <p:nvPr/>
        </p:nvSpPr>
        <p:spPr>
          <a:xfrm>
            <a:off x="7339911" y="3038136"/>
            <a:ext cx="1860620" cy="1015663"/>
          </a:xfrm>
          <a:prstGeom prst="rect">
            <a:avLst/>
          </a:prstGeom>
        </p:spPr>
        <p:txBody>
          <a:bodyPr wrap="square">
            <a:spAutoFit/>
          </a:bodyPr>
          <a:lstStyle/>
          <a:p>
            <a:r>
              <a:rPr lang="it-IT" sz="1200" dirty="0"/>
              <a:t>coloro che hanno scelto di ritirarsi dalla vita sociale, spesso cercando livelli estremi di isolamento e confinamento</a:t>
            </a:r>
          </a:p>
        </p:txBody>
      </p:sp>
      <p:sp>
        <p:nvSpPr>
          <p:cNvPr id="16" name="Rettangolo 15">
            <a:extLst>
              <a:ext uri="{FF2B5EF4-FFF2-40B4-BE49-F238E27FC236}">
                <a16:creationId xmlns:a16="http://schemas.microsoft.com/office/drawing/2014/main" id="{5B2CD950-B182-41B6-80D2-AD867EC6F4A4}"/>
              </a:ext>
            </a:extLst>
          </p:cNvPr>
          <p:cNvSpPr/>
          <p:nvPr/>
        </p:nvSpPr>
        <p:spPr>
          <a:xfrm>
            <a:off x="5548492" y="3308360"/>
            <a:ext cx="1917382" cy="646331"/>
          </a:xfrm>
          <a:prstGeom prst="rect">
            <a:avLst/>
          </a:prstGeom>
        </p:spPr>
        <p:txBody>
          <a:bodyPr wrap="square">
            <a:spAutoFit/>
          </a:bodyPr>
          <a:lstStyle/>
          <a:p>
            <a:r>
              <a:rPr lang="it-IT" sz="1200" dirty="0"/>
              <a:t>forma di bullismo o molestia che utilizza mezzi elettronici: </a:t>
            </a:r>
            <a:r>
              <a:rPr lang="it-IT" sz="1200" b="1" dirty="0"/>
              <a:t>bullismo online</a:t>
            </a:r>
            <a:endParaRPr lang="it-IT" sz="1200" dirty="0"/>
          </a:p>
        </p:txBody>
      </p:sp>
      <p:sp>
        <p:nvSpPr>
          <p:cNvPr id="18" name="Rettangolo 17">
            <a:extLst>
              <a:ext uri="{FF2B5EF4-FFF2-40B4-BE49-F238E27FC236}">
                <a16:creationId xmlns:a16="http://schemas.microsoft.com/office/drawing/2014/main" id="{7DD6F769-D7F4-463F-9BAB-4F2862D18320}"/>
              </a:ext>
            </a:extLst>
          </p:cNvPr>
          <p:cNvSpPr/>
          <p:nvPr/>
        </p:nvSpPr>
        <p:spPr>
          <a:xfrm>
            <a:off x="1630568" y="3429000"/>
            <a:ext cx="3496260" cy="830997"/>
          </a:xfrm>
          <a:prstGeom prst="rect">
            <a:avLst/>
          </a:prstGeom>
        </p:spPr>
        <p:txBody>
          <a:bodyPr wrap="square">
            <a:spAutoFit/>
          </a:bodyPr>
          <a:lstStyle/>
          <a:p>
            <a:r>
              <a:rPr lang="it-IT" sz="1200" dirty="0"/>
              <a:t>la paura incontrollata di rimanere sconnessi dalla rete, </a:t>
            </a:r>
            <a:r>
              <a:rPr lang="it-IT" sz="1200" b="1" dirty="0"/>
              <a:t>sofferenza legata al non avere il telefono cellulare a portata di mano e alla paura di perderlo, paura di non essere online e rintracciabili. </a:t>
            </a:r>
            <a:endParaRPr lang="it-IT" sz="1200" dirty="0"/>
          </a:p>
        </p:txBody>
      </p:sp>
    </p:spTree>
    <p:extLst>
      <p:ext uri="{BB962C8B-B14F-4D97-AF65-F5344CB8AC3E}">
        <p14:creationId xmlns:p14="http://schemas.microsoft.com/office/powerpoint/2010/main" val="4292133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76B91662-7156-4219-A52C-4C89C7D53C68}"/>
              </a:ext>
            </a:extLst>
          </p:cNvPr>
          <p:cNvSpPr>
            <a:spLocks noGrp="1" noChangeArrowheads="1"/>
          </p:cNvSpPr>
          <p:nvPr>
            <p:ph type="title"/>
          </p:nvPr>
        </p:nvSpPr>
        <p:spPr>
          <a:xfrm>
            <a:off x="1371600" y="1045369"/>
            <a:ext cx="5029200" cy="685800"/>
          </a:xfrm>
          <a:noFill/>
        </p:spPr>
        <p:txBody>
          <a:bodyPr vert="horz" lIns="67866" tIns="33338" rIns="67866" bIns="33338" rtlCol="0" anchor="t">
            <a:normAutofit/>
          </a:bodyPr>
          <a:lstStyle/>
          <a:p>
            <a:pPr algn="l" eaLnBrk="1" hangingPunct="1"/>
            <a:br>
              <a:rPr lang="en-US" altLang="it-IT" sz="2100"/>
            </a:br>
            <a:r>
              <a:rPr lang="en-US" altLang="it-IT" sz="1200"/>
              <a:t>Extremely Low Frequency (ELF) to Radio Frequency (RF)</a:t>
            </a:r>
            <a:endParaRPr lang="en-US" altLang="it-IT" sz="2100"/>
          </a:p>
        </p:txBody>
      </p:sp>
      <p:sp>
        <p:nvSpPr>
          <p:cNvPr id="50179" name="Text Box 3">
            <a:extLst>
              <a:ext uri="{FF2B5EF4-FFF2-40B4-BE49-F238E27FC236}">
                <a16:creationId xmlns:a16="http://schemas.microsoft.com/office/drawing/2014/main" id="{B05F2F6A-5D57-4DDB-AC9F-876667E56D19}"/>
              </a:ext>
            </a:extLst>
          </p:cNvPr>
          <p:cNvSpPr txBox="1">
            <a:spLocks noChangeArrowheads="1"/>
          </p:cNvSpPr>
          <p:nvPr/>
        </p:nvSpPr>
        <p:spPr bwMode="auto">
          <a:xfrm>
            <a:off x="1404020" y="1694260"/>
            <a:ext cx="84670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350" b="1" kern="0">
                <a:solidFill>
                  <a:srgbClr val="0000FF"/>
                </a:solidFill>
                <a:latin typeface="Calibri" panose="020F0502020204030204" pitchFamily="34" charset="0"/>
                <a:ea typeface="Osaka"/>
                <a:cs typeface="Osaka"/>
              </a:rPr>
              <a:t>exposure</a:t>
            </a:r>
            <a:endParaRPr lang="en-US" altLang="it-IT" sz="1500" kern="0">
              <a:solidFill>
                <a:srgbClr val="0000FF"/>
              </a:solidFill>
              <a:latin typeface="Calibri" panose="020F0502020204030204" pitchFamily="34" charset="0"/>
              <a:ea typeface="Osaka"/>
              <a:cs typeface="Osaka"/>
            </a:endParaRPr>
          </a:p>
        </p:txBody>
      </p:sp>
      <p:sp>
        <p:nvSpPr>
          <p:cNvPr id="50180" name="Line 4">
            <a:extLst>
              <a:ext uri="{FF2B5EF4-FFF2-40B4-BE49-F238E27FC236}">
                <a16:creationId xmlns:a16="http://schemas.microsoft.com/office/drawing/2014/main" id="{8841158F-15FC-4F1A-827C-C7A1556F25EA}"/>
              </a:ext>
            </a:extLst>
          </p:cNvPr>
          <p:cNvSpPr>
            <a:spLocks noChangeShapeType="1"/>
          </p:cNvSpPr>
          <p:nvPr/>
        </p:nvSpPr>
        <p:spPr bwMode="auto">
          <a:xfrm flipV="1">
            <a:off x="1257300" y="1674019"/>
            <a:ext cx="0" cy="4057650"/>
          </a:xfrm>
          <a:prstGeom prst="line">
            <a:avLst/>
          </a:prstGeom>
          <a:noFill/>
          <a:ln w="38100">
            <a:solidFill>
              <a:srgbClr val="0000FF"/>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181" name="Line 5">
            <a:extLst>
              <a:ext uri="{FF2B5EF4-FFF2-40B4-BE49-F238E27FC236}">
                <a16:creationId xmlns:a16="http://schemas.microsoft.com/office/drawing/2014/main" id="{A72293DA-2E0A-4B5E-802B-16009BCC2F2B}"/>
              </a:ext>
            </a:extLst>
          </p:cNvPr>
          <p:cNvSpPr>
            <a:spLocks noChangeShapeType="1"/>
          </p:cNvSpPr>
          <p:nvPr/>
        </p:nvSpPr>
        <p:spPr bwMode="auto">
          <a:xfrm flipV="1">
            <a:off x="1257300" y="5731669"/>
            <a:ext cx="6400800" cy="0"/>
          </a:xfrm>
          <a:prstGeom prst="line">
            <a:avLst/>
          </a:prstGeom>
          <a:noFill/>
          <a:ln w="38100">
            <a:solidFill>
              <a:srgbClr val="0000FF"/>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4102" name="Freeform 6">
            <a:extLst>
              <a:ext uri="{FF2B5EF4-FFF2-40B4-BE49-F238E27FC236}">
                <a16:creationId xmlns:a16="http://schemas.microsoft.com/office/drawing/2014/main" id="{F15F24D3-F24C-4EA3-849B-195D65388A18}"/>
              </a:ext>
            </a:extLst>
          </p:cNvPr>
          <p:cNvSpPr>
            <a:spLocks/>
          </p:cNvSpPr>
          <p:nvPr/>
        </p:nvSpPr>
        <p:spPr bwMode="auto">
          <a:xfrm>
            <a:off x="1257300" y="1616869"/>
            <a:ext cx="5257800" cy="4114800"/>
          </a:xfrm>
          <a:custGeom>
            <a:avLst/>
            <a:gdLst>
              <a:gd name="T0" fmla="*/ 0 w 4416"/>
              <a:gd name="T1" fmla="*/ 2147483647 h 3456"/>
              <a:gd name="T2" fmla="*/ 2147483647 w 4416"/>
              <a:gd name="T3" fmla="*/ 2147483647 h 3456"/>
              <a:gd name="T4" fmla="*/ 2147483647 w 4416"/>
              <a:gd name="T5" fmla="*/ 2147483647 h 3456"/>
              <a:gd name="T6" fmla="*/ 2147483647 w 4416"/>
              <a:gd name="T7" fmla="*/ 2147483647 h 3456"/>
              <a:gd name="T8" fmla="*/ 2147483647 w 4416"/>
              <a:gd name="T9" fmla="*/ 2147483647 h 3456"/>
              <a:gd name="T10" fmla="*/ 2147483647 w 4416"/>
              <a:gd name="T11" fmla="*/ 2147483647 h 3456"/>
              <a:gd name="T12" fmla="*/ 2147483647 w 4416"/>
              <a:gd name="T13" fmla="*/ 0 h 3456"/>
              <a:gd name="T14" fmla="*/ 0 60000 65536"/>
              <a:gd name="T15" fmla="*/ 0 60000 65536"/>
              <a:gd name="T16" fmla="*/ 0 60000 65536"/>
              <a:gd name="T17" fmla="*/ 0 60000 65536"/>
              <a:gd name="T18" fmla="*/ 0 60000 65536"/>
              <a:gd name="T19" fmla="*/ 0 60000 65536"/>
              <a:gd name="T20" fmla="*/ 0 60000 65536"/>
              <a:gd name="T21" fmla="*/ 0 w 4416"/>
              <a:gd name="T22" fmla="*/ 0 h 3456"/>
              <a:gd name="T23" fmla="*/ 4416 w 4416"/>
              <a:gd name="T24" fmla="*/ 3456 h 34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16" h="3456">
                <a:moveTo>
                  <a:pt x="0" y="3456"/>
                </a:moveTo>
                <a:cubicBezTo>
                  <a:pt x="144" y="3244"/>
                  <a:pt x="288" y="3032"/>
                  <a:pt x="528" y="2880"/>
                </a:cubicBezTo>
                <a:cubicBezTo>
                  <a:pt x="768" y="2728"/>
                  <a:pt x="1112" y="2656"/>
                  <a:pt x="1440" y="2544"/>
                </a:cubicBezTo>
                <a:cubicBezTo>
                  <a:pt x="1768" y="2432"/>
                  <a:pt x="2160" y="2360"/>
                  <a:pt x="2496" y="2208"/>
                </a:cubicBezTo>
                <a:cubicBezTo>
                  <a:pt x="2832" y="2056"/>
                  <a:pt x="3208" y="1840"/>
                  <a:pt x="3456" y="1632"/>
                </a:cubicBezTo>
                <a:cubicBezTo>
                  <a:pt x="3704" y="1424"/>
                  <a:pt x="3824" y="1232"/>
                  <a:pt x="3984" y="960"/>
                </a:cubicBezTo>
                <a:cubicBezTo>
                  <a:pt x="4144" y="688"/>
                  <a:pt x="4280" y="344"/>
                  <a:pt x="4416" y="0"/>
                </a:cubicBezTo>
              </a:path>
            </a:pathLst>
          </a:custGeom>
          <a:noFill/>
          <a:ln w="38100">
            <a:solidFill>
              <a:srgbClr val="0000FF"/>
            </a:solidFill>
            <a:round/>
            <a:headEnd/>
            <a:tailEnd type="stealth" w="lg" len="lg"/>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sz="1350" kern="0">
              <a:solidFill>
                <a:prstClr val="black"/>
              </a:solidFill>
              <a:latin typeface="Calibri" panose="020F0502020204030204" pitchFamily="34" charset="0"/>
            </a:endParaRPr>
          </a:p>
        </p:txBody>
      </p:sp>
      <p:sp>
        <p:nvSpPr>
          <p:cNvPr id="50183" name="Text Box 7">
            <a:extLst>
              <a:ext uri="{FF2B5EF4-FFF2-40B4-BE49-F238E27FC236}">
                <a16:creationId xmlns:a16="http://schemas.microsoft.com/office/drawing/2014/main" id="{0FC9C0D2-0936-4BFD-B50A-67EF28252CD1}"/>
              </a:ext>
            </a:extLst>
          </p:cNvPr>
          <p:cNvSpPr txBox="1">
            <a:spLocks noChangeArrowheads="1"/>
          </p:cNvSpPr>
          <p:nvPr/>
        </p:nvSpPr>
        <p:spPr bwMode="auto">
          <a:xfrm>
            <a:off x="4229372" y="5725716"/>
            <a:ext cx="51488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350" b="1" kern="0">
                <a:solidFill>
                  <a:srgbClr val="0000FF"/>
                </a:solidFill>
                <a:latin typeface="Calibri" panose="020F0502020204030204" pitchFamily="34" charset="0"/>
                <a:ea typeface="Osaka"/>
                <a:cs typeface="Osaka"/>
              </a:rPr>
              <a:t>time</a:t>
            </a:r>
            <a:endParaRPr lang="en-US" altLang="it-IT" sz="1050" b="1" kern="0">
              <a:solidFill>
                <a:srgbClr val="0000FF"/>
              </a:solidFill>
              <a:latin typeface="Calibri" panose="020F0502020204030204" pitchFamily="34" charset="0"/>
              <a:ea typeface="Osaka"/>
              <a:cs typeface="Osaka"/>
            </a:endParaRPr>
          </a:p>
        </p:txBody>
      </p:sp>
      <p:sp>
        <p:nvSpPr>
          <p:cNvPr id="50184" name="Text Box 8">
            <a:extLst>
              <a:ext uri="{FF2B5EF4-FFF2-40B4-BE49-F238E27FC236}">
                <a16:creationId xmlns:a16="http://schemas.microsoft.com/office/drawing/2014/main" id="{43B86083-0D4C-46D9-AD61-E7646F7ADABF}"/>
              </a:ext>
            </a:extLst>
          </p:cNvPr>
          <p:cNvSpPr txBox="1">
            <a:spLocks noChangeArrowheads="1"/>
          </p:cNvSpPr>
          <p:nvPr/>
        </p:nvSpPr>
        <p:spPr bwMode="auto">
          <a:xfrm>
            <a:off x="1257301" y="5703298"/>
            <a:ext cx="519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200" b="1" kern="0">
                <a:solidFill>
                  <a:srgbClr val="0000FF"/>
                </a:solidFill>
                <a:latin typeface="Calibri" panose="020F0502020204030204" pitchFamily="34" charset="0"/>
                <a:ea typeface="Osaka"/>
                <a:cs typeface="Osaka"/>
              </a:rPr>
              <a:t>1900</a:t>
            </a:r>
          </a:p>
        </p:txBody>
      </p:sp>
      <p:sp>
        <p:nvSpPr>
          <p:cNvPr id="50185" name="Text Box 9">
            <a:extLst>
              <a:ext uri="{FF2B5EF4-FFF2-40B4-BE49-F238E27FC236}">
                <a16:creationId xmlns:a16="http://schemas.microsoft.com/office/drawing/2014/main" id="{22223F17-ECCC-48E0-B811-A8BA97E9CB71}"/>
              </a:ext>
            </a:extLst>
          </p:cNvPr>
          <p:cNvSpPr txBox="1">
            <a:spLocks noChangeArrowheads="1"/>
          </p:cNvSpPr>
          <p:nvPr/>
        </p:nvSpPr>
        <p:spPr bwMode="auto">
          <a:xfrm>
            <a:off x="6915421" y="5703298"/>
            <a:ext cx="519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200" b="1" kern="0">
                <a:solidFill>
                  <a:srgbClr val="0000FF"/>
                </a:solidFill>
                <a:latin typeface="Calibri" panose="020F0502020204030204" pitchFamily="34" charset="0"/>
                <a:ea typeface="Osaka"/>
                <a:cs typeface="Osaka"/>
              </a:rPr>
              <a:t>2000</a:t>
            </a:r>
          </a:p>
        </p:txBody>
      </p:sp>
      <p:pic>
        <p:nvPicPr>
          <p:cNvPr id="108554" name="Picture 10">
            <a:extLst>
              <a:ext uri="{FF2B5EF4-FFF2-40B4-BE49-F238E27FC236}">
                <a16:creationId xmlns:a16="http://schemas.microsoft.com/office/drawing/2014/main" id="{1C5D9E1F-CAD2-446C-85C5-4C9E4F00FE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2" y="4131469"/>
            <a:ext cx="686991" cy="701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7" name="Text Box 11">
            <a:extLst>
              <a:ext uri="{FF2B5EF4-FFF2-40B4-BE49-F238E27FC236}">
                <a16:creationId xmlns:a16="http://schemas.microsoft.com/office/drawing/2014/main" id="{1D4D7B86-E5BC-4A48-9384-F34988CCCDAD}"/>
              </a:ext>
            </a:extLst>
          </p:cNvPr>
          <p:cNvSpPr txBox="1">
            <a:spLocks noChangeArrowheads="1"/>
          </p:cNvSpPr>
          <p:nvPr/>
        </p:nvSpPr>
        <p:spPr bwMode="auto">
          <a:xfrm>
            <a:off x="4000772" y="3960019"/>
            <a:ext cx="66913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defRPr/>
            </a:pPr>
            <a:r>
              <a:rPr lang="en-US" altLang="it-IT" sz="1050" b="1" kern="0">
                <a:solidFill>
                  <a:srgbClr val="0000FF"/>
                </a:solidFill>
                <a:latin typeface="Calibri" panose="020F0502020204030204" pitchFamily="34" charset="0"/>
                <a:ea typeface="Osaka"/>
                <a:cs typeface="Osaka"/>
              </a:rPr>
              <a:t>1940’s</a:t>
            </a:r>
            <a:endParaRPr lang="en-US" altLang="it-IT" sz="1350" kern="0">
              <a:solidFill>
                <a:prstClr val="black"/>
              </a:solidFill>
              <a:latin typeface="Calibri" panose="020F0502020204030204" pitchFamily="34" charset="0"/>
              <a:ea typeface="Osaka"/>
              <a:cs typeface="Osaka"/>
            </a:endParaRPr>
          </a:p>
        </p:txBody>
      </p:sp>
      <p:sp>
        <p:nvSpPr>
          <p:cNvPr id="50188" name="Text Box 12">
            <a:extLst>
              <a:ext uri="{FF2B5EF4-FFF2-40B4-BE49-F238E27FC236}">
                <a16:creationId xmlns:a16="http://schemas.microsoft.com/office/drawing/2014/main" id="{2B99D63E-7961-4A89-9845-CC609745BE4E}"/>
              </a:ext>
            </a:extLst>
          </p:cNvPr>
          <p:cNvSpPr txBox="1">
            <a:spLocks noChangeArrowheads="1"/>
          </p:cNvSpPr>
          <p:nvPr/>
        </p:nvSpPr>
        <p:spPr bwMode="auto">
          <a:xfrm>
            <a:off x="3943351" y="4892686"/>
            <a:ext cx="57579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radar</a:t>
            </a:r>
          </a:p>
        </p:txBody>
      </p:sp>
      <p:pic>
        <p:nvPicPr>
          <p:cNvPr id="108557" name="Picture 13">
            <a:extLst>
              <a:ext uri="{FF2B5EF4-FFF2-40B4-BE49-F238E27FC236}">
                <a16:creationId xmlns:a16="http://schemas.microsoft.com/office/drawing/2014/main" id="{D36FC6DF-6348-479A-A5DF-CF6B48CB71F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6401" y="3159919"/>
            <a:ext cx="551260" cy="67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0" name="Text Box 14">
            <a:extLst>
              <a:ext uri="{FF2B5EF4-FFF2-40B4-BE49-F238E27FC236}">
                <a16:creationId xmlns:a16="http://schemas.microsoft.com/office/drawing/2014/main" id="{3EB2B016-E7DC-4C17-9433-446E33D3C3F2}"/>
              </a:ext>
            </a:extLst>
          </p:cNvPr>
          <p:cNvSpPr txBox="1">
            <a:spLocks noChangeArrowheads="1"/>
          </p:cNvSpPr>
          <p:nvPr/>
        </p:nvSpPr>
        <p:spPr bwMode="auto">
          <a:xfrm>
            <a:off x="5315221" y="2988875"/>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1970’s</a:t>
            </a:r>
            <a:endParaRPr lang="en-US" altLang="it-IT" sz="1050" kern="0">
              <a:solidFill>
                <a:prstClr val="black"/>
              </a:solidFill>
              <a:latin typeface="Calibri" panose="020F0502020204030204" pitchFamily="34" charset="0"/>
              <a:ea typeface="Osaka"/>
              <a:cs typeface="Osaka"/>
            </a:endParaRPr>
          </a:p>
        </p:txBody>
      </p:sp>
      <p:sp>
        <p:nvSpPr>
          <p:cNvPr id="50191" name="Text Box 15">
            <a:extLst>
              <a:ext uri="{FF2B5EF4-FFF2-40B4-BE49-F238E27FC236}">
                <a16:creationId xmlns:a16="http://schemas.microsoft.com/office/drawing/2014/main" id="{A9DAAAC8-E542-45DB-B5DB-ECC58AE7900C}"/>
              </a:ext>
            </a:extLst>
          </p:cNvPr>
          <p:cNvSpPr txBox="1">
            <a:spLocks noChangeArrowheads="1"/>
          </p:cNvSpPr>
          <p:nvPr/>
        </p:nvSpPr>
        <p:spPr bwMode="auto">
          <a:xfrm>
            <a:off x="5943600" y="3274625"/>
            <a:ext cx="93968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computers</a:t>
            </a:r>
          </a:p>
        </p:txBody>
      </p:sp>
      <p:sp>
        <p:nvSpPr>
          <p:cNvPr id="50192" name="Text Box 16">
            <a:extLst>
              <a:ext uri="{FF2B5EF4-FFF2-40B4-BE49-F238E27FC236}">
                <a16:creationId xmlns:a16="http://schemas.microsoft.com/office/drawing/2014/main" id="{0ECD888D-77F4-409F-A590-4F7AA600A701}"/>
              </a:ext>
            </a:extLst>
          </p:cNvPr>
          <p:cNvSpPr txBox="1">
            <a:spLocks noChangeArrowheads="1"/>
          </p:cNvSpPr>
          <p:nvPr/>
        </p:nvSpPr>
        <p:spPr bwMode="auto">
          <a:xfrm>
            <a:off x="5785519" y="2188370"/>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1980’s</a:t>
            </a:r>
          </a:p>
        </p:txBody>
      </p:sp>
      <p:pic>
        <p:nvPicPr>
          <p:cNvPr id="108561" name="Picture 17">
            <a:extLst>
              <a:ext uri="{FF2B5EF4-FFF2-40B4-BE49-F238E27FC236}">
                <a16:creationId xmlns:a16="http://schemas.microsoft.com/office/drawing/2014/main" id="{135C5B63-C74D-4318-8956-7ACCA05F13D9}"/>
              </a:ext>
            </a:extLst>
          </p:cNvPr>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57900" y="2016919"/>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0194" name="Text Box 18">
            <a:extLst>
              <a:ext uri="{FF2B5EF4-FFF2-40B4-BE49-F238E27FC236}">
                <a16:creationId xmlns:a16="http://schemas.microsoft.com/office/drawing/2014/main" id="{C4C50EC7-CEA7-49CF-927F-61D0BF417D8C}"/>
              </a:ext>
            </a:extLst>
          </p:cNvPr>
          <p:cNvSpPr txBox="1">
            <a:spLocks noChangeArrowheads="1"/>
          </p:cNvSpPr>
          <p:nvPr/>
        </p:nvSpPr>
        <p:spPr bwMode="auto">
          <a:xfrm>
            <a:off x="6115051" y="2588825"/>
            <a:ext cx="9108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cell phone</a:t>
            </a:r>
            <a:endParaRPr lang="en-US" altLang="it-IT" sz="900" kern="0">
              <a:solidFill>
                <a:prstClr val="black"/>
              </a:solidFill>
              <a:latin typeface="Rockwell Extra Bold" panose="02060903040505020403" pitchFamily="18" charset="0"/>
              <a:ea typeface="Osaka"/>
              <a:cs typeface="Osaka"/>
            </a:endParaRPr>
          </a:p>
        </p:txBody>
      </p:sp>
      <p:pic>
        <p:nvPicPr>
          <p:cNvPr id="108563" name="Picture 19">
            <a:extLst>
              <a:ext uri="{FF2B5EF4-FFF2-40B4-BE49-F238E27FC236}">
                <a16:creationId xmlns:a16="http://schemas.microsoft.com/office/drawing/2014/main" id="{BB047C02-3769-4CF7-AB0D-DF5D4F48D8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305" y="4817269"/>
            <a:ext cx="491728"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6" name="Text Box 20">
            <a:extLst>
              <a:ext uri="{FF2B5EF4-FFF2-40B4-BE49-F238E27FC236}">
                <a16:creationId xmlns:a16="http://schemas.microsoft.com/office/drawing/2014/main" id="{4DEC48FF-7FF6-455E-B7E5-53B187812DF6}"/>
              </a:ext>
            </a:extLst>
          </p:cNvPr>
          <p:cNvSpPr txBox="1">
            <a:spLocks noChangeArrowheads="1"/>
          </p:cNvSpPr>
          <p:nvPr/>
        </p:nvSpPr>
        <p:spPr bwMode="auto">
          <a:xfrm>
            <a:off x="1485902" y="5332025"/>
            <a:ext cx="88838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electricity</a:t>
            </a:r>
          </a:p>
        </p:txBody>
      </p:sp>
      <p:sp>
        <p:nvSpPr>
          <p:cNvPr id="50197" name="Text Box 21">
            <a:extLst>
              <a:ext uri="{FF2B5EF4-FFF2-40B4-BE49-F238E27FC236}">
                <a16:creationId xmlns:a16="http://schemas.microsoft.com/office/drawing/2014/main" id="{6063B679-7770-4339-A70E-E4B98807AE2A}"/>
              </a:ext>
            </a:extLst>
          </p:cNvPr>
          <p:cNvSpPr txBox="1">
            <a:spLocks noChangeArrowheads="1"/>
          </p:cNvSpPr>
          <p:nvPr/>
        </p:nvSpPr>
        <p:spPr bwMode="auto">
          <a:xfrm>
            <a:off x="1200521" y="5103426"/>
            <a:ext cx="52770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~1900</a:t>
            </a:r>
            <a:endParaRPr lang="en-US" altLang="it-IT" sz="1350" kern="0">
              <a:solidFill>
                <a:prstClr val="black"/>
              </a:solidFill>
              <a:latin typeface="Calibri" panose="020F0502020204030204" pitchFamily="34" charset="0"/>
              <a:ea typeface="Osaka"/>
              <a:cs typeface="Osaka"/>
            </a:endParaRPr>
          </a:p>
        </p:txBody>
      </p:sp>
      <p:pic>
        <p:nvPicPr>
          <p:cNvPr id="108566" name="Picture 22">
            <a:extLst>
              <a:ext uri="{FF2B5EF4-FFF2-40B4-BE49-F238E27FC236}">
                <a16:creationId xmlns:a16="http://schemas.microsoft.com/office/drawing/2014/main" id="{45795C99-E4A9-42D7-986F-02A86C0B6698}"/>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6300" y="3845719"/>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0199" name="Text Box 23">
            <a:extLst>
              <a:ext uri="{FF2B5EF4-FFF2-40B4-BE49-F238E27FC236}">
                <a16:creationId xmlns:a16="http://schemas.microsoft.com/office/drawing/2014/main" id="{58947D9C-B3BE-42B1-AE64-29AE15B10C35}"/>
              </a:ext>
            </a:extLst>
          </p:cNvPr>
          <p:cNvSpPr txBox="1">
            <a:spLocks noChangeArrowheads="1"/>
          </p:cNvSpPr>
          <p:nvPr/>
        </p:nvSpPr>
        <p:spPr bwMode="auto">
          <a:xfrm>
            <a:off x="4629421" y="3617123"/>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1950’s</a:t>
            </a:r>
            <a:endParaRPr lang="en-US" altLang="it-IT" sz="1350" kern="0">
              <a:solidFill>
                <a:prstClr val="black"/>
              </a:solidFill>
              <a:latin typeface="Calibri" panose="020F0502020204030204" pitchFamily="34" charset="0"/>
              <a:ea typeface="Osaka"/>
              <a:cs typeface="Osaka"/>
            </a:endParaRPr>
          </a:p>
        </p:txBody>
      </p:sp>
      <p:sp>
        <p:nvSpPr>
          <p:cNvPr id="50200" name="Text Box 24">
            <a:extLst>
              <a:ext uri="{FF2B5EF4-FFF2-40B4-BE49-F238E27FC236}">
                <a16:creationId xmlns:a16="http://schemas.microsoft.com/office/drawing/2014/main" id="{4D04D266-0A38-434B-8ABD-5DE20EA149C5}"/>
              </a:ext>
            </a:extLst>
          </p:cNvPr>
          <p:cNvSpPr txBox="1">
            <a:spLocks noChangeArrowheads="1"/>
          </p:cNvSpPr>
          <p:nvPr/>
        </p:nvSpPr>
        <p:spPr bwMode="auto">
          <a:xfrm>
            <a:off x="4572001" y="4360475"/>
            <a:ext cx="86594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television</a:t>
            </a:r>
            <a:endParaRPr lang="en-US" altLang="it-IT" sz="900" kern="0">
              <a:solidFill>
                <a:prstClr val="black"/>
              </a:solidFill>
              <a:latin typeface="Rockwell Extra Bold" panose="02060903040505020403" pitchFamily="18" charset="0"/>
              <a:ea typeface="Osaka"/>
              <a:cs typeface="Osaka"/>
            </a:endParaRPr>
          </a:p>
        </p:txBody>
      </p:sp>
      <p:sp>
        <p:nvSpPr>
          <p:cNvPr id="50201" name="Text Box 25">
            <a:extLst>
              <a:ext uri="{FF2B5EF4-FFF2-40B4-BE49-F238E27FC236}">
                <a16:creationId xmlns:a16="http://schemas.microsoft.com/office/drawing/2014/main" id="{3AF00F9C-5F29-44BC-8392-CD42F357028F}"/>
              </a:ext>
            </a:extLst>
          </p:cNvPr>
          <p:cNvSpPr txBox="1">
            <a:spLocks noChangeArrowheads="1"/>
          </p:cNvSpPr>
          <p:nvPr/>
        </p:nvSpPr>
        <p:spPr bwMode="auto">
          <a:xfrm>
            <a:off x="2428891" y="5103425"/>
            <a:ext cx="135966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srgbClr val="0000FF"/>
                </a:solidFill>
                <a:latin typeface="Rockwell Extra Bold" panose="02060903040505020403" pitchFamily="18" charset="0"/>
                <a:ea typeface="Osaka"/>
                <a:cs typeface="Osaka"/>
              </a:rPr>
              <a:t>radio  “</a:t>
            </a:r>
            <a:r>
              <a:rPr lang="en-US" altLang="it-IT" sz="900" i="1" kern="0">
                <a:solidFill>
                  <a:srgbClr val="0000FF"/>
                </a:solidFill>
                <a:latin typeface="Rockwell Extra Bold" panose="02060903040505020403" pitchFamily="18" charset="0"/>
                <a:ea typeface="Osaka"/>
                <a:cs typeface="Osaka"/>
              </a:rPr>
              <a:t>wireless”</a:t>
            </a:r>
            <a:endParaRPr lang="en-US" altLang="it-IT" sz="900" kern="0">
              <a:solidFill>
                <a:prstClr val="black"/>
              </a:solidFill>
              <a:latin typeface="Calibri" panose="020F0502020204030204" pitchFamily="34" charset="0"/>
              <a:ea typeface="Osaka"/>
              <a:cs typeface="Osaka"/>
            </a:endParaRPr>
          </a:p>
        </p:txBody>
      </p:sp>
      <p:pic>
        <p:nvPicPr>
          <p:cNvPr id="108570" name="Picture 26">
            <a:extLst>
              <a:ext uri="{FF2B5EF4-FFF2-40B4-BE49-F238E27FC236}">
                <a16:creationId xmlns:a16="http://schemas.microsoft.com/office/drawing/2014/main" id="{6DF043BE-C419-4FF5-AF6D-768C980A6304}"/>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43201" y="4702969"/>
            <a:ext cx="6619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0203" name="Text Box 27">
            <a:extLst>
              <a:ext uri="{FF2B5EF4-FFF2-40B4-BE49-F238E27FC236}">
                <a16:creationId xmlns:a16="http://schemas.microsoft.com/office/drawing/2014/main" id="{584D7E01-71B3-491D-8FE3-87906715FBEB}"/>
              </a:ext>
            </a:extLst>
          </p:cNvPr>
          <p:cNvSpPr txBox="1">
            <a:spLocks noChangeArrowheads="1"/>
          </p:cNvSpPr>
          <p:nvPr/>
        </p:nvSpPr>
        <p:spPr bwMode="auto">
          <a:xfrm>
            <a:off x="2514871" y="4474775"/>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1920’s</a:t>
            </a:r>
          </a:p>
        </p:txBody>
      </p:sp>
      <p:pic>
        <p:nvPicPr>
          <p:cNvPr id="108572" name="Picture 28">
            <a:extLst>
              <a:ext uri="{FF2B5EF4-FFF2-40B4-BE49-F238E27FC236}">
                <a16:creationId xmlns:a16="http://schemas.microsoft.com/office/drawing/2014/main" id="{E94010BD-BE43-4F78-ADF6-1807B47A9227}"/>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43200" y="3931444"/>
            <a:ext cx="571500" cy="542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125" name="AutoShape 29">
            <a:extLst>
              <a:ext uri="{FF2B5EF4-FFF2-40B4-BE49-F238E27FC236}">
                <a16:creationId xmlns:a16="http://schemas.microsoft.com/office/drawing/2014/main" id="{D59C9C52-7603-4D87-82D9-39E4356F10C0}"/>
              </a:ext>
            </a:extLst>
          </p:cNvPr>
          <p:cNvSpPr>
            <a:spLocks noChangeArrowheads="1"/>
          </p:cNvSpPr>
          <p:nvPr/>
        </p:nvSpPr>
        <p:spPr bwMode="auto">
          <a:xfrm>
            <a:off x="6559675" y="1121525"/>
            <a:ext cx="649159" cy="292983"/>
          </a:xfrm>
          <a:prstGeom prst="hexagon">
            <a:avLst>
              <a:gd name="adj" fmla="val 55612"/>
              <a:gd name="vf" fmla="val 115470"/>
            </a:avLst>
          </a:prstGeom>
          <a:gradFill rotWithShape="0">
            <a:gsLst>
              <a:gs pos="0">
                <a:srgbClr val="FF6666"/>
              </a:gs>
              <a:gs pos="50000">
                <a:schemeClr val="bg1"/>
              </a:gs>
              <a:gs pos="100000">
                <a:srgbClr val="FF6666"/>
              </a:gs>
            </a:gsLst>
            <a:lin ang="5400000" scaled="1"/>
          </a:gradFill>
          <a:ln w="12700">
            <a:solidFill>
              <a:schemeClr val="tx1"/>
            </a:solidFill>
            <a:miter lim="800000"/>
            <a:headEnd/>
            <a:tailEnd/>
          </a:ln>
          <a:effectLst/>
        </p:spPr>
        <p:txBody>
          <a:bodyPr wrap="none" anchor="ctr">
            <a:spAutoFit/>
          </a:bodyPr>
          <a:lstStyle/>
          <a:p>
            <a:pPr algn="ctr">
              <a:defRPr/>
            </a:pPr>
            <a:r>
              <a:rPr lang="en-US" sz="675" kern="0">
                <a:solidFill>
                  <a:srgbClr val="0000FF"/>
                </a:solidFill>
                <a:latin typeface="Rockwell Extra Bold" pitchFamily="18" charset="0"/>
                <a:ea typeface="Osaka" charset="-128"/>
              </a:rPr>
              <a:t>RFID</a:t>
            </a:r>
            <a:endParaRPr lang="en-US" sz="675" b="1" kern="0">
              <a:solidFill>
                <a:sysClr val="windowText" lastClr="000000"/>
              </a:solidFill>
              <a:ea typeface="Osaka" charset="-128"/>
            </a:endParaRPr>
          </a:p>
        </p:txBody>
      </p:sp>
      <p:sp>
        <p:nvSpPr>
          <p:cNvPr id="50206" name="Text Box 30">
            <a:extLst>
              <a:ext uri="{FF2B5EF4-FFF2-40B4-BE49-F238E27FC236}">
                <a16:creationId xmlns:a16="http://schemas.microsoft.com/office/drawing/2014/main" id="{B72665F9-5D60-42CB-929E-6B89BD6C1EE4}"/>
              </a:ext>
            </a:extLst>
          </p:cNvPr>
          <p:cNvSpPr txBox="1">
            <a:spLocks noChangeArrowheads="1"/>
          </p:cNvSpPr>
          <p:nvPr/>
        </p:nvSpPr>
        <p:spPr bwMode="auto">
          <a:xfrm>
            <a:off x="7029451" y="1657756"/>
            <a:ext cx="10262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WiFi, WiMax</a:t>
            </a:r>
          </a:p>
          <a:p>
            <a:pPr>
              <a:defRPr/>
            </a:pPr>
            <a:endParaRPr lang="en-US" altLang="it-IT" sz="900" kern="0">
              <a:solidFill>
                <a:prstClr val="black"/>
              </a:solidFill>
              <a:latin typeface="Rockwell Extra Bold" panose="02060903040505020403" pitchFamily="18" charset="0"/>
              <a:ea typeface="Osaka"/>
              <a:cs typeface="Osaka"/>
            </a:endParaRPr>
          </a:p>
        </p:txBody>
      </p:sp>
      <p:pic>
        <p:nvPicPr>
          <p:cNvPr id="108575" name="Picture 31">
            <a:extLst>
              <a:ext uri="{FF2B5EF4-FFF2-40B4-BE49-F238E27FC236}">
                <a16:creationId xmlns:a16="http://schemas.microsoft.com/office/drawing/2014/main" id="{C053D639-115F-4FB0-973B-BB583080FD3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15100" y="1429158"/>
            <a:ext cx="571500" cy="532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08" name="Text Box 32">
            <a:extLst>
              <a:ext uri="{FF2B5EF4-FFF2-40B4-BE49-F238E27FC236}">
                <a16:creationId xmlns:a16="http://schemas.microsoft.com/office/drawing/2014/main" id="{52A64199-1013-46E1-B455-3F41F346E827}"/>
              </a:ext>
            </a:extLst>
          </p:cNvPr>
          <p:cNvSpPr txBox="1">
            <a:spLocks noChangeArrowheads="1"/>
          </p:cNvSpPr>
          <p:nvPr/>
        </p:nvSpPr>
        <p:spPr bwMode="auto">
          <a:xfrm>
            <a:off x="6414169" y="1886356"/>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2000’s</a:t>
            </a:r>
            <a:endParaRPr lang="en-US" altLang="it-IT" sz="1050" b="1" kern="0">
              <a:solidFill>
                <a:prstClr val="black"/>
              </a:solidFill>
              <a:latin typeface="Calibri" panose="020F0502020204030204" pitchFamily="34" charset="0"/>
              <a:ea typeface="Osaka"/>
              <a:cs typeface="Osaka"/>
            </a:endParaRPr>
          </a:p>
        </p:txBody>
      </p:sp>
      <p:grpSp>
        <p:nvGrpSpPr>
          <p:cNvPr id="2" name="Group 33">
            <a:extLst>
              <a:ext uri="{FF2B5EF4-FFF2-40B4-BE49-F238E27FC236}">
                <a16:creationId xmlns:a16="http://schemas.microsoft.com/office/drawing/2014/main" id="{328272A5-6C60-40DC-84D3-EB0D5B5681B6}"/>
              </a:ext>
            </a:extLst>
          </p:cNvPr>
          <p:cNvGrpSpPr>
            <a:grpSpLocks/>
          </p:cNvGrpSpPr>
          <p:nvPr/>
        </p:nvGrpSpPr>
        <p:grpSpPr bwMode="auto">
          <a:xfrm>
            <a:off x="1377709" y="1133476"/>
            <a:ext cx="6397228" cy="3605213"/>
            <a:chOff x="245" y="40"/>
            <a:chExt cx="5373" cy="3028"/>
          </a:xfrm>
        </p:grpSpPr>
        <p:sp>
          <p:nvSpPr>
            <p:cNvPr id="50221" name="Line 34">
              <a:extLst>
                <a:ext uri="{FF2B5EF4-FFF2-40B4-BE49-F238E27FC236}">
                  <a16:creationId xmlns:a16="http://schemas.microsoft.com/office/drawing/2014/main" id="{9DF1E7DD-98EE-4C60-959A-02A3302DE33B}"/>
                </a:ext>
              </a:extLst>
            </p:cNvPr>
            <p:cNvSpPr>
              <a:spLocks noChangeShapeType="1"/>
            </p:cNvSpPr>
            <p:nvPr/>
          </p:nvSpPr>
          <p:spPr bwMode="auto">
            <a:xfrm>
              <a:off x="4416" y="144"/>
              <a:ext cx="0" cy="54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grpSp>
          <p:nvGrpSpPr>
            <p:cNvPr id="108590" name="Group 35">
              <a:extLst>
                <a:ext uri="{FF2B5EF4-FFF2-40B4-BE49-F238E27FC236}">
                  <a16:creationId xmlns:a16="http://schemas.microsoft.com/office/drawing/2014/main" id="{316CFC4C-AB2C-425D-9DAF-33138F14A397}"/>
                </a:ext>
              </a:extLst>
            </p:cNvPr>
            <p:cNvGrpSpPr>
              <a:grpSpLocks/>
            </p:cNvGrpSpPr>
            <p:nvPr/>
          </p:nvGrpSpPr>
          <p:grpSpPr bwMode="auto">
            <a:xfrm>
              <a:off x="245" y="40"/>
              <a:ext cx="5373" cy="3028"/>
              <a:chOff x="245" y="40"/>
              <a:chExt cx="5373" cy="3028"/>
            </a:xfrm>
          </p:grpSpPr>
          <p:sp>
            <p:nvSpPr>
              <p:cNvPr id="50223" name="Text Box 36">
                <a:extLst>
                  <a:ext uri="{FF2B5EF4-FFF2-40B4-BE49-F238E27FC236}">
                    <a16:creationId xmlns:a16="http://schemas.microsoft.com/office/drawing/2014/main" id="{8599B1B9-F6F1-45F5-AF9A-A8DE82AA98AB}"/>
                  </a:ext>
                </a:extLst>
              </p:cNvPr>
              <p:cNvSpPr txBox="1">
                <a:spLocks noChangeArrowheads="1"/>
              </p:cNvSpPr>
              <p:nvPr/>
            </p:nvSpPr>
            <p:spPr bwMode="auto">
              <a:xfrm>
                <a:off x="4224" y="40"/>
                <a:ext cx="376"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EHS</a:t>
                </a:r>
              </a:p>
            </p:txBody>
          </p:sp>
          <p:grpSp>
            <p:nvGrpSpPr>
              <p:cNvPr id="108592" name="Group 37">
                <a:extLst>
                  <a:ext uri="{FF2B5EF4-FFF2-40B4-BE49-F238E27FC236}">
                    <a16:creationId xmlns:a16="http://schemas.microsoft.com/office/drawing/2014/main" id="{8E539ADD-70F7-4E31-89EF-97E613788C65}"/>
                  </a:ext>
                </a:extLst>
              </p:cNvPr>
              <p:cNvGrpSpPr>
                <a:grpSpLocks/>
              </p:cNvGrpSpPr>
              <p:nvPr/>
            </p:nvGrpSpPr>
            <p:grpSpPr bwMode="auto">
              <a:xfrm>
                <a:off x="3117" y="628"/>
                <a:ext cx="867" cy="960"/>
                <a:chOff x="3117" y="816"/>
                <a:chExt cx="867" cy="960"/>
              </a:xfrm>
            </p:grpSpPr>
            <p:sp>
              <p:nvSpPr>
                <p:cNvPr id="50241" name="Line 38">
                  <a:extLst>
                    <a:ext uri="{FF2B5EF4-FFF2-40B4-BE49-F238E27FC236}">
                      <a16:creationId xmlns:a16="http://schemas.microsoft.com/office/drawing/2014/main" id="{8D62BDE5-4705-4846-A9A4-B5EC277F2C0F}"/>
                    </a:ext>
                  </a:extLst>
                </p:cNvPr>
                <p:cNvSpPr>
                  <a:spLocks noChangeShapeType="1"/>
                </p:cNvSpPr>
                <p:nvPr/>
              </p:nvSpPr>
              <p:spPr bwMode="auto">
                <a:xfrm>
                  <a:off x="3971" y="1008"/>
                  <a:ext cx="13" cy="76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42" name="Text Box 39">
                  <a:extLst>
                    <a:ext uri="{FF2B5EF4-FFF2-40B4-BE49-F238E27FC236}">
                      <a16:creationId xmlns:a16="http://schemas.microsoft.com/office/drawing/2014/main" id="{50E5F7C9-CD49-4900-BDF9-346D12AB28F3}"/>
                    </a:ext>
                  </a:extLst>
                </p:cNvPr>
                <p:cNvSpPr txBox="1">
                  <a:spLocks noChangeArrowheads="1"/>
                </p:cNvSpPr>
                <p:nvPr/>
              </p:nvSpPr>
              <p:spPr bwMode="auto">
                <a:xfrm>
                  <a:off x="3117" y="816"/>
                  <a:ext cx="844"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miscarriages</a:t>
                  </a:r>
                </a:p>
              </p:txBody>
            </p:sp>
          </p:grpSp>
          <p:grpSp>
            <p:nvGrpSpPr>
              <p:cNvPr id="108593" name="Group 40">
                <a:extLst>
                  <a:ext uri="{FF2B5EF4-FFF2-40B4-BE49-F238E27FC236}">
                    <a16:creationId xmlns:a16="http://schemas.microsoft.com/office/drawing/2014/main" id="{1BBD9F80-52ED-48F3-BB85-CAC4A86B5A5A}"/>
                  </a:ext>
                </a:extLst>
              </p:cNvPr>
              <p:cNvGrpSpPr>
                <a:grpSpLocks/>
              </p:cNvGrpSpPr>
              <p:nvPr/>
            </p:nvGrpSpPr>
            <p:grpSpPr bwMode="auto">
              <a:xfrm>
                <a:off x="4560" y="960"/>
                <a:ext cx="1058" cy="310"/>
                <a:chOff x="4560" y="1056"/>
                <a:chExt cx="1058" cy="310"/>
              </a:xfrm>
            </p:grpSpPr>
            <p:sp>
              <p:nvSpPr>
                <p:cNvPr id="50239" name="Line 41">
                  <a:extLst>
                    <a:ext uri="{FF2B5EF4-FFF2-40B4-BE49-F238E27FC236}">
                      <a16:creationId xmlns:a16="http://schemas.microsoft.com/office/drawing/2014/main" id="{225F6564-0C78-465A-BC4B-8B3F35E4D033}"/>
                    </a:ext>
                  </a:extLst>
                </p:cNvPr>
                <p:cNvSpPr>
                  <a:spLocks noChangeShapeType="1"/>
                </p:cNvSpPr>
                <p:nvPr/>
              </p:nvSpPr>
              <p:spPr bwMode="auto">
                <a:xfrm flipH="1" flipV="1">
                  <a:off x="4560" y="1227"/>
                  <a:ext cx="2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40" name="Text Box 42">
                  <a:extLst>
                    <a:ext uri="{FF2B5EF4-FFF2-40B4-BE49-F238E27FC236}">
                      <a16:creationId xmlns:a16="http://schemas.microsoft.com/office/drawing/2014/main" id="{4391E2EE-FC06-4A9D-A976-982E8ADF1C22}"/>
                    </a:ext>
                  </a:extLst>
                </p:cNvPr>
                <p:cNvSpPr txBox="1">
                  <a:spLocks noChangeArrowheads="1"/>
                </p:cNvSpPr>
                <p:nvPr/>
              </p:nvSpPr>
              <p:spPr bwMode="auto">
                <a:xfrm>
                  <a:off x="5091" y="1056"/>
                  <a:ext cx="527" cy="310"/>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brain </a:t>
                  </a:r>
                </a:p>
                <a:p>
                  <a:pPr algn="ctr">
                    <a:defRPr/>
                  </a:pPr>
                  <a:r>
                    <a:rPr lang="en-US" altLang="it-IT" sz="900" kern="0">
                      <a:solidFill>
                        <a:prstClr val="black"/>
                      </a:solidFill>
                      <a:latin typeface="Arial Black" panose="020B0A04020102020204" pitchFamily="34" charset="0"/>
                    </a:rPr>
                    <a:t>tumors</a:t>
                  </a:r>
                </a:p>
              </p:txBody>
            </p:sp>
          </p:grpSp>
          <p:sp>
            <p:nvSpPr>
              <p:cNvPr id="50226" name="Text Box 43">
                <a:extLst>
                  <a:ext uri="{FF2B5EF4-FFF2-40B4-BE49-F238E27FC236}">
                    <a16:creationId xmlns:a16="http://schemas.microsoft.com/office/drawing/2014/main" id="{00C03C52-8C7E-4C1B-AAF8-BB4E82A81E92}"/>
                  </a:ext>
                </a:extLst>
              </p:cNvPr>
              <p:cNvSpPr txBox="1">
                <a:spLocks noChangeArrowheads="1"/>
              </p:cNvSpPr>
              <p:nvPr/>
            </p:nvSpPr>
            <p:spPr bwMode="auto">
              <a:xfrm>
                <a:off x="245" y="2874"/>
                <a:ext cx="866" cy="194"/>
              </a:xfrm>
              <a:prstGeom prst="rect">
                <a:avLst/>
              </a:prstGeom>
              <a:solidFill>
                <a:srgbClr val="FFCC66"/>
              </a:solidFill>
              <a:ln w="12700">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prstClr val="black"/>
                    </a:solidFill>
                    <a:latin typeface="Arial Black" panose="020B0A04020102020204" pitchFamily="34" charset="0"/>
                    <a:ea typeface="Osaka"/>
                    <a:cs typeface="Osaka"/>
                  </a:rPr>
                  <a:t>electrocution</a:t>
                </a:r>
              </a:p>
            </p:txBody>
          </p:sp>
          <p:grpSp>
            <p:nvGrpSpPr>
              <p:cNvPr id="108595" name="Group 44">
                <a:extLst>
                  <a:ext uri="{FF2B5EF4-FFF2-40B4-BE49-F238E27FC236}">
                    <a16:creationId xmlns:a16="http://schemas.microsoft.com/office/drawing/2014/main" id="{25E79236-DD87-4E27-9EAA-3FC31094C65B}"/>
                  </a:ext>
                </a:extLst>
              </p:cNvPr>
              <p:cNvGrpSpPr>
                <a:grpSpLocks/>
              </p:cNvGrpSpPr>
              <p:nvPr/>
            </p:nvGrpSpPr>
            <p:grpSpPr bwMode="auto">
              <a:xfrm>
                <a:off x="1091" y="1902"/>
                <a:ext cx="581" cy="454"/>
                <a:chOff x="1086" y="2090"/>
                <a:chExt cx="581" cy="454"/>
              </a:xfrm>
            </p:grpSpPr>
            <p:sp>
              <p:nvSpPr>
                <p:cNvPr id="50237" name="Line 45">
                  <a:extLst>
                    <a:ext uri="{FF2B5EF4-FFF2-40B4-BE49-F238E27FC236}">
                      <a16:creationId xmlns:a16="http://schemas.microsoft.com/office/drawing/2014/main" id="{82E1AF23-EEC4-4C59-BCC1-124E53DE664F}"/>
                    </a:ext>
                  </a:extLst>
                </p:cNvPr>
                <p:cNvSpPr>
                  <a:spLocks noChangeShapeType="1"/>
                </p:cNvSpPr>
                <p:nvPr/>
              </p:nvSpPr>
              <p:spPr bwMode="auto">
                <a:xfrm>
                  <a:off x="1651" y="2265"/>
                  <a:ext cx="0" cy="27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38" name="Text Box 46">
                  <a:extLst>
                    <a:ext uri="{FF2B5EF4-FFF2-40B4-BE49-F238E27FC236}">
                      <a16:creationId xmlns:a16="http://schemas.microsoft.com/office/drawing/2014/main" id="{C59AE11E-F946-4CB3-819D-FFA231515120}"/>
                    </a:ext>
                  </a:extLst>
                </p:cNvPr>
                <p:cNvSpPr txBox="1">
                  <a:spLocks noChangeArrowheads="1"/>
                </p:cNvSpPr>
                <p:nvPr/>
              </p:nvSpPr>
              <p:spPr bwMode="auto">
                <a:xfrm>
                  <a:off x="1086" y="2090"/>
                  <a:ext cx="581"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cancers</a:t>
                  </a:r>
                </a:p>
              </p:txBody>
            </p:sp>
          </p:grpSp>
          <p:grpSp>
            <p:nvGrpSpPr>
              <p:cNvPr id="108596" name="Group 47">
                <a:extLst>
                  <a:ext uri="{FF2B5EF4-FFF2-40B4-BE49-F238E27FC236}">
                    <a16:creationId xmlns:a16="http://schemas.microsoft.com/office/drawing/2014/main" id="{014AF97E-D38F-46DA-9854-5EE1ABF38B96}"/>
                  </a:ext>
                </a:extLst>
              </p:cNvPr>
              <p:cNvGrpSpPr>
                <a:grpSpLocks/>
              </p:cNvGrpSpPr>
              <p:nvPr/>
            </p:nvGrpSpPr>
            <p:grpSpPr bwMode="auto">
              <a:xfrm>
                <a:off x="2561" y="1876"/>
                <a:ext cx="737" cy="576"/>
                <a:chOff x="2583" y="2016"/>
                <a:chExt cx="737" cy="576"/>
              </a:xfrm>
            </p:grpSpPr>
            <p:sp>
              <p:nvSpPr>
                <p:cNvPr id="50235" name="Line 48">
                  <a:extLst>
                    <a:ext uri="{FF2B5EF4-FFF2-40B4-BE49-F238E27FC236}">
                      <a16:creationId xmlns:a16="http://schemas.microsoft.com/office/drawing/2014/main" id="{1469FFD2-F30D-4540-A6E8-0D2E617CA12A}"/>
                    </a:ext>
                  </a:extLst>
                </p:cNvPr>
                <p:cNvSpPr>
                  <a:spLocks noChangeShapeType="1"/>
                </p:cNvSpPr>
                <p:nvPr/>
              </p:nvSpPr>
              <p:spPr bwMode="auto">
                <a:xfrm>
                  <a:off x="2683" y="2256"/>
                  <a:ext cx="0" cy="33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36" name="Text Box 49">
                  <a:extLst>
                    <a:ext uri="{FF2B5EF4-FFF2-40B4-BE49-F238E27FC236}">
                      <a16:creationId xmlns:a16="http://schemas.microsoft.com/office/drawing/2014/main" id="{BFF6C4C3-9ACF-4F39-9400-F5EE00D23543}"/>
                    </a:ext>
                  </a:extLst>
                </p:cNvPr>
                <p:cNvSpPr txBox="1">
                  <a:spLocks noChangeArrowheads="1"/>
                </p:cNvSpPr>
                <p:nvPr/>
              </p:nvSpPr>
              <p:spPr bwMode="auto">
                <a:xfrm>
                  <a:off x="2583" y="2016"/>
                  <a:ext cx="737" cy="310"/>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radio wave</a:t>
                  </a:r>
                </a:p>
                <a:p>
                  <a:pPr algn="ctr">
                    <a:defRPr/>
                  </a:pPr>
                  <a:r>
                    <a:rPr lang="en-US" altLang="it-IT" sz="900" kern="0">
                      <a:solidFill>
                        <a:prstClr val="black"/>
                      </a:solidFill>
                      <a:latin typeface="Arial Black" panose="020B0A04020102020204" pitchFamily="34" charset="0"/>
                    </a:rPr>
                    <a:t>sickness</a:t>
                  </a:r>
                </a:p>
              </p:txBody>
            </p:sp>
          </p:grpSp>
          <p:grpSp>
            <p:nvGrpSpPr>
              <p:cNvPr id="108597" name="Group 50">
                <a:extLst>
                  <a:ext uri="{FF2B5EF4-FFF2-40B4-BE49-F238E27FC236}">
                    <a16:creationId xmlns:a16="http://schemas.microsoft.com/office/drawing/2014/main" id="{2D53DAD9-1F11-4CDA-8282-8CEA320504E6}"/>
                  </a:ext>
                </a:extLst>
              </p:cNvPr>
              <p:cNvGrpSpPr>
                <a:grpSpLocks/>
              </p:cNvGrpSpPr>
              <p:nvPr/>
            </p:nvGrpSpPr>
            <p:grpSpPr bwMode="auto">
              <a:xfrm>
                <a:off x="3732" y="2020"/>
                <a:ext cx="1092" cy="482"/>
                <a:chOff x="3727" y="2208"/>
                <a:chExt cx="1092" cy="482"/>
              </a:xfrm>
            </p:grpSpPr>
            <p:sp>
              <p:nvSpPr>
                <p:cNvPr id="50233" name="Line 51">
                  <a:extLst>
                    <a:ext uri="{FF2B5EF4-FFF2-40B4-BE49-F238E27FC236}">
                      <a16:creationId xmlns:a16="http://schemas.microsoft.com/office/drawing/2014/main" id="{5B6D51EA-745F-425E-97EB-F68C5D5D90A6}"/>
                    </a:ext>
                  </a:extLst>
                </p:cNvPr>
                <p:cNvSpPr>
                  <a:spLocks noChangeShapeType="1"/>
                </p:cNvSpPr>
                <p:nvPr/>
              </p:nvSpPr>
              <p:spPr bwMode="auto">
                <a:xfrm flipV="1">
                  <a:off x="4264" y="2208"/>
                  <a:ext cx="0" cy="33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34" name="Text Box 52">
                  <a:extLst>
                    <a:ext uri="{FF2B5EF4-FFF2-40B4-BE49-F238E27FC236}">
                      <a16:creationId xmlns:a16="http://schemas.microsoft.com/office/drawing/2014/main" id="{A705E186-04DF-4505-A247-27366AE2D10B}"/>
                    </a:ext>
                  </a:extLst>
                </p:cNvPr>
                <p:cNvSpPr txBox="1">
                  <a:spLocks noChangeArrowheads="1"/>
                </p:cNvSpPr>
                <p:nvPr/>
              </p:nvSpPr>
              <p:spPr bwMode="auto">
                <a:xfrm>
                  <a:off x="3727" y="2496"/>
                  <a:ext cx="1092"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screen dermatitis</a:t>
                  </a:r>
                </a:p>
              </p:txBody>
            </p:sp>
          </p:grpSp>
          <p:grpSp>
            <p:nvGrpSpPr>
              <p:cNvPr id="108598" name="Group 53">
                <a:extLst>
                  <a:ext uri="{FF2B5EF4-FFF2-40B4-BE49-F238E27FC236}">
                    <a16:creationId xmlns:a16="http://schemas.microsoft.com/office/drawing/2014/main" id="{0420F39F-97AD-4131-9AF5-A7D3A683E41B}"/>
                  </a:ext>
                </a:extLst>
              </p:cNvPr>
              <p:cNvGrpSpPr>
                <a:grpSpLocks/>
              </p:cNvGrpSpPr>
              <p:nvPr/>
            </p:nvGrpSpPr>
            <p:grpSpPr bwMode="auto">
              <a:xfrm>
                <a:off x="3219" y="1196"/>
                <a:ext cx="581" cy="392"/>
                <a:chOff x="3214" y="1384"/>
                <a:chExt cx="581" cy="392"/>
              </a:xfrm>
            </p:grpSpPr>
            <p:sp>
              <p:nvSpPr>
                <p:cNvPr id="50231" name="Line 54">
                  <a:extLst>
                    <a:ext uri="{FF2B5EF4-FFF2-40B4-BE49-F238E27FC236}">
                      <a16:creationId xmlns:a16="http://schemas.microsoft.com/office/drawing/2014/main" id="{6D677517-4B0E-42AC-A774-9FD1E2C8AF85}"/>
                    </a:ext>
                  </a:extLst>
                </p:cNvPr>
                <p:cNvSpPr>
                  <a:spLocks noChangeShapeType="1"/>
                </p:cNvSpPr>
                <p:nvPr/>
              </p:nvSpPr>
              <p:spPr bwMode="auto">
                <a:xfrm>
                  <a:off x="3776" y="1440"/>
                  <a:ext cx="0" cy="33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32" name="Text Box 55">
                  <a:extLst>
                    <a:ext uri="{FF2B5EF4-FFF2-40B4-BE49-F238E27FC236}">
                      <a16:creationId xmlns:a16="http://schemas.microsoft.com/office/drawing/2014/main" id="{E77B7F21-38DB-4BF8-B93D-8DBA6898C77F}"/>
                    </a:ext>
                  </a:extLst>
                </p:cNvPr>
                <p:cNvSpPr txBox="1">
                  <a:spLocks noChangeArrowheads="1"/>
                </p:cNvSpPr>
                <p:nvPr/>
              </p:nvSpPr>
              <p:spPr bwMode="auto">
                <a:xfrm>
                  <a:off x="3214" y="1384"/>
                  <a:ext cx="581"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cancers</a:t>
                  </a:r>
                </a:p>
              </p:txBody>
            </p:sp>
          </p:grpSp>
        </p:grpSp>
      </p:grpSp>
      <p:sp>
        <p:nvSpPr>
          <p:cNvPr id="50210" name="Oval 56">
            <a:extLst>
              <a:ext uri="{FF2B5EF4-FFF2-40B4-BE49-F238E27FC236}">
                <a16:creationId xmlns:a16="http://schemas.microsoft.com/office/drawing/2014/main" id="{E4C102AA-6BCB-4D87-9624-279F7D4A2EAA}"/>
              </a:ext>
            </a:extLst>
          </p:cNvPr>
          <p:cNvSpPr>
            <a:spLocks noChangeArrowheads="1"/>
          </p:cNvSpPr>
          <p:nvPr/>
        </p:nvSpPr>
        <p:spPr bwMode="auto">
          <a:xfrm>
            <a:off x="7143750" y="1095537"/>
            <a:ext cx="259766" cy="421972"/>
          </a:xfrm>
          <a:prstGeom prst="ellipse">
            <a:avLst/>
          </a:prstGeom>
          <a:gradFill rotWithShape="0">
            <a:gsLst>
              <a:gs pos="0">
                <a:schemeClr val="accent1"/>
              </a:gs>
              <a:gs pos="100000">
                <a:schemeClr val="accent1"/>
              </a:gs>
            </a:gsLst>
            <a:path path="shape">
              <a:fillToRect l="50000" t="50000" r="50000" b="50000"/>
            </a:path>
          </a:gradFill>
          <a:ln w="12700">
            <a:solidFill>
              <a:schemeClr val="tx1"/>
            </a:solidFill>
            <a:round/>
            <a:headEnd/>
            <a:tailEnd/>
          </a:ln>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sz="1350" kern="0">
              <a:solidFill>
                <a:prstClr val="black"/>
              </a:solidFill>
              <a:latin typeface="Calibri" panose="020F0502020204030204" pitchFamily="34" charset="0"/>
            </a:endParaRPr>
          </a:p>
        </p:txBody>
      </p:sp>
      <p:sp>
        <p:nvSpPr>
          <p:cNvPr id="4153" name="AutoShape 57">
            <a:extLst>
              <a:ext uri="{FF2B5EF4-FFF2-40B4-BE49-F238E27FC236}">
                <a16:creationId xmlns:a16="http://schemas.microsoft.com/office/drawing/2014/main" id="{4E3701D8-2367-4BC7-8C06-30AA366971D3}"/>
              </a:ext>
            </a:extLst>
          </p:cNvPr>
          <p:cNvSpPr>
            <a:spLocks noChangeArrowheads="1"/>
          </p:cNvSpPr>
          <p:nvPr/>
        </p:nvSpPr>
        <p:spPr bwMode="auto">
          <a:xfrm>
            <a:off x="7221413" y="1171588"/>
            <a:ext cx="204383" cy="317495"/>
          </a:xfrm>
          <a:prstGeom prst="roundRect">
            <a:avLst>
              <a:gd name="adj" fmla="val 16667"/>
            </a:avLst>
          </a:prstGeom>
          <a:gradFill rotWithShape="0">
            <a:gsLst>
              <a:gs pos="0">
                <a:schemeClr val="accent1"/>
              </a:gs>
              <a:gs pos="100000">
                <a:schemeClr val="accent1">
                  <a:gamma/>
                  <a:shade val="46275"/>
                  <a:invGamma/>
                </a:schemeClr>
              </a:gs>
            </a:gsLst>
            <a:path path="shape">
              <a:fillToRect l="50000" t="50000" r="50000" b="50000"/>
            </a:path>
          </a:gradFill>
          <a:ln w="12700">
            <a:solidFill>
              <a:schemeClr val="tx1"/>
            </a:solidFill>
            <a:round/>
            <a:headEnd/>
            <a:tailEnd/>
          </a:ln>
          <a:effectLst/>
        </p:spPr>
        <p:txBody>
          <a:bodyPr wrap="none" anchor="ctr">
            <a:spAutoFit/>
          </a:bodyPr>
          <a:lstStyle/>
          <a:p>
            <a:pPr>
              <a:defRPr/>
            </a:pPr>
            <a:endParaRPr lang="it-IT" sz="1350" kern="0">
              <a:solidFill>
                <a:sysClr val="windowText" lastClr="000000"/>
              </a:solidFill>
            </a:endParaRPr>
          </a:p>
        </p:txBody>
      </p:sp>
      <p:sp>
        <p:nvSpPr>
          <p:cNvPr id="50212" name="Text Box 58">
            <a:extLst>
              <a:ext uri="{FF2B5EF4-FFF2-40B4-BE49-F238E27FC236}">
                <a16:creationId xmlns:a16="http://schemas.microsoft.com/office/drawing/2014/main" id="{94D4168C-066D-4C3B-B969-CFC5B95E9CFB}"/>
              </a:ext>
            </a:extLst>
          </p:cNvPr>
          <p:cNvSpPr txBox="1">
            <a:spLocks noChangeArrowheads="1"/>
          </p:cNvSpPr>
          <p:nvPr/>
        </p:nvSpPr>
        <p:spPr bwMode="auto">
          <a:xfrm>
            <a:off x="7086600" y="1428753"/>
            <a:ext cx="8572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750" kern="0">
                <a:solidFill>
                  <a:srgbClr val="0000FF"/>
                </a:solidFill>
                <a:latin typeface="Rockwell Extra Bold" panose="02060903040505020403" pitchFamily="18" charset="0"/>
                <a:ea typeface="Osaka"/>
                <a:cs typeface="Osaka"/>
              </a:rPr>
              <a:t>smart meter</a:t>
            </a:r>
          </a:p>
        </p:txBody>
      </p:sp>
      <p:sp>
        <p:nvSpPr>
          <p:cNvPr id="4155" name="Text Box 59">
            <a:extLst>
              <a:ext uri="{FF2B5EF4-FFF2-40B4-BE49-F238E27FC236}">
                <a16:creationId xmlns:a16="http://schemas.microsoft.com/office/drawing/2014/main" id="{E5CDA497-A276-4C7C-A944-C0D4E5BD0E06}"/>
              </a:ext>
            </a:extLst>
          </p:cNvPr>
          <p:cNvSpPr txBox="1">
            <a:spLocks noChangeArrowheads="1"/>
          </p:cNvSpPr>
          <p:nvPr/>
        </p:nvSpPr>
        <p:spPr bwMode="auto">
          <a:xfrm>
            <a:off x="3772172" y="1771654"/>
            <a:ext cx="946547" cy="1269578"/>
          </a:xfrm>
          <a:prstGeom prst="rect">
            <a:avLst/>
          </a:prstGeom>
          <a:solidFill>
            <a:srgbClr val="FFCC66">
              <a:alpha val="50195"/>
            </a:srgbClr>
          </a:solidFill>
          <a:ln w="12700">
            <a:solidFill>
              <a:srgbClr val="FF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5400" b="1" kern="0">
                <a:solidFill>
                  <a:srgbClr val="FF0000"/>
                </a:solidFill>
                <a:latin typeface="Arial Black" panose="020B0A04020102020204" pitchFamily="34" charset="0"/>
                <a:ea typeface="Osaka"/>
                <a:cs typeface="Osaka"/>
              </a:rPr>
              <a:t>?</a:t>
            </a:r>
          </a:p>
          <a:p>
            <a:pPr algn="ctr">
              <a:defRPr/>
            </a:pPr>
            <a:r>
              <a:rPr lang="en-US" altLang="it-IT" sz="750" b="1" kern="0">
                <a:solidFill>
                  <a:srgbClr val="FF0000"/>
                </a:solidFill>
                <a:latin typeface="Arial Black" panose="020B0A04020102020204" pitchFamily="34" charset="0"/>
                <a:ea typeface="Osaka"/>
                <a:cs typeface="Osaka"/>
              </a:rPr>
              <a:t>Long-term</a:t>
            </a:r>
          </a:p>
          <a:p>
            <a:pPr algn="ctr">
              <a:defRPr/>
            </a:pPr>
            <a:r>
              <a:rPr lang="en-US" altLang="it-IT" sz="750" b="1" kern="0">
                <a:solidFill>
                  <a:srgbClr val="FF0000"/>
                </a:solidFill>
                <a:latin typeface="Arial Black" panose="020B0A04020102020204" pitchFamily="34" charset="0"/>
                <a:ea typeface="Osaka"/>
                <a:cs typeface="Osaka"/>
              </a:rPr>
              <a:t>Health Effects?</a:t>
            </a:r>
            <a:endParaRPr lang="en-US" altLang="it-IT" sz="6600" b="1" kern="0">
              <a:solidFill>
                <a:srgbClr val="FF0000"/>
              </a:solidFill>
              <a:latin typeface="Arial Black" panose="020B0A04020102020204" pitchFamily="34" charset="0"/>
              <a:ea typeface="Osaka"/>
              <a:cs typeface="Osaka"/>
            </a:endParaRPr>
          </a:p>
        </p:txBody>
      </p:sp>
      <p:pic>
        <p:nvPicPr>
          <p:cNvPr id="108582" name="Picture 60">
            <a:extLst>
              <a:ext uri="{FF2B5EF4-FFF2-40B4-BE49-F238E27FC236}">
                <a16:creationId xmlns:a16="http://schemas.microsoft.com/office/drawing/2014/main" id="{2287F5BD-9418-4675-8A17-4586FAE43002}"/>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67527" y="1828800"/>
            <a:ext cx="371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15" name="Text Box 61">
            <a:extLst>
              <a:ext uri="{FF2B5EF4-FFF2-40B4-BE49-F238E27FC236}">
                <a16:creationId xmlns:a16="http://schemas.microsoft.com/office/drawing/2014/main" id="{06FBD5FC-4B36-4CC2-93D7-44DBACA48FB8}"/>
              </a:ext>
            </a:extLst>
          </p:cNvPr>
          <p:cNvSpPr txBox="1">
            <a:spLocks noChangeArrowheads="1"/>
          </p:cNvSpPr>
          <p:nvPr/>
        </p:nvSpPr>
        <p:spPr bwMode="auto">
          <a:xfrm>
            <a:off x="7210823" y="1943506"/>
            <a:ext cx="43954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CFL</a:t>
            </a:r>
            <a:endParaRPr lang="en-US" altLang="it-IT" sz="900" kern="0">
              <a:solidFill>
                <a:prstClr val="black"/>
              </a:solidFill>
              <a:latin typeface="Rockwell Extra Bold" panose="02060903040505020403" pitchFamily="18" charset="0"/>
              <a:ea typeface="Osaka"/>
              <a:cs typeface="Osaka"/>
            </a:endParaRPr>
          </a:p>
        </p:txBody>
      </p:sp>
      <p:sp>
        <p:nvSpPr>
          <p:cNvPr id="50216" name="Text Box 62">
            <a:extLst>
              <a:ext uri="{FF2B5EF4-FFF2-40B4-BE49-F238E27FC236}">
                <a16:creationId xmlns:a16="http://schemas.microsoft.com/office/drawing/2014/main" id="{4416889D-FB60-4195-A97A-4ABBB8132604}"/>
              </a:ext>
            </a:extLst>
          </p:cNvPr>
          <p:cNvSpPr txBox="1">
            <a:spLocks noChangeArrowheads="1"/>
          </p:cNvSpPr>
          <p:nvPr/>
        </p:nvSpPr>
        <p:spPr bwMode="auto">
          <a:xfrm>
            <a:off x="1270757" y="1023938"/>
            <a:ext cx="37914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2400" b="1" kern="0">
                <a:solidFill>
                  <a:srgbClr val="008040"/>
                </a:solidFill>
                <a:latin typeface="Helvetica" panose="020B0604020202020204" pitchFamily="34" charset="0"/>
                <a:ea typeface="Osaka"/>
                <a:cs typeface="Osaka"/>
              </a:rPr>
              <a:t>Technological Advances</a:t>
            </a:r>
            <a:endParaRPr lang="en-US" altLang="it-IT" sz="2400" b="1" kern="0">
              <a:solidFill>
                <a:srgbClr val="008040"/>
              </a:solidFill>
              <a:latin typeface="Calibri" panose="020F0502020204030204" pitchFamily="34" charset="0"/>
              <a:ea typeface="Osaka"/>
              <a:cs typeface="Osaka"/>
            </a:endParaRPr>
          </a:p>
        </p:txBody>
      </p:sp>
      <p:sp>
        <p:nvSpPr>
          <p:cNvPr id="4159" name="Oval 63">
            <a:extLst>
              <a:ext uri="{FF2B5EF4-FFF2-40B4-BE49-F238E27FC236}">
                <a16:creationId xmlns:a16="http://schemas.microsoft.com/office/drawing/2014/main" id="{86B6AEF9-F731-425A-B999-2427445538DF}"/>
              </a:ext>
            </a:extLst>
          </p:cNvPr>
          <p:cNvSpPr>
            <a:spLocks noChangeArrowheads="1"/>
          </p:cNvSpPr>
          <p:nvPr/>
        </p:nvSpPr>
        <p:spPr bwMode="auto">
          <a:xfrm>
            <a:off x="6286500" y="1589646"/>
            <a:ext cx="259766" cy="421972"/>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sz="1350" kern="0">
              <a:solidFill>
                <a:prstClr val="black"/>
              </a:solidFill>
              <a:latin typeface="Calibri" panose="020F0502020204030204" pitchFamily="34" charset="0"/>
            </a:endParaRPr>
          </a:p>
        </p:txBody>
      </p:sp>
      <p:sp>
        <p:nvSpPr>
          <p:cNvPr id="50218" name="Rectangle 64">
            <a:extLst>
              <a:ext uri="{FF2B5EF4-FFF2-40B4-BE49-F238E27FC236}">
                <a16:creationId xmlns:a16="http://schemas.microsoft.com/office/drawing/2014/main" id="{EE245B2A-47FC-4ED0-A257-2146E55FCB1B}"/>
              </a:ext>
            </a:extLst>
          </p:cNvPr>
          <p:cNvSpPr>
            <a:spLocks noChangeArrowheads="1"/>
          </p:cNvSpPr>
          <p:nvPr/>
        </p:nvSpPr>
        <p:spPr bwMode="auto">
          <a:xfrm>
            <a:off x="6692528" y="5201057"/>
            <a:ext cx="137088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it-IT" sz="900" b="1" kern="0">
                <a:solidFill>
                  <a:srgbClr val="008040"/>
                </a:solidFill>
                <a:latin typeface="Helvetica" panose="020B0604020202020204" pitchFamily="34" charset="0"/>
              </a:rPr>
              <a:t>Elizabeth Kelley, M.A.</a:t>
            </a:r>
          </a:p>
        </p:txBody>
      </p:sp>
      <p:pic>
        <p:nvPicPr>
          <p:cNvPr id="108587" name="Picture 65" descr="top">
            <a:extLst>
              <a:ext uri="{FF2B5EF4-FFF2-40B4-BE49-F238E27FC236}">
                <a16:creationId xmlns:a16="http://schemas.microsoft.com/office/drawing/2014/main" id="{7969F73C-08B6-45A5-BEB4-2D669F99FAD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38069" y="3143250"/>
            <a:ext cx="863203" cy="18859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7" name="Rettangolo 2">
            <a:extLst>
              <a:ext uri="{FF2B5EF4-FFF2-40B4-BE49-F238E27FC236}">
                <a16:creationId xmlns:a16="http://schemas.microsoft.com/office/drawing/2014/main" id="{6497281A-EEC2-4CE4-8488-DF94EB233D05}"/>
              </a:ext>
            </a:extLst>
          </p:cNvPr>
          <p:cNvSpPr>
            <a:spLocks noChangeArrowheads="1"/>
          </p:cNvSpPr>
          <p:nvPr/>
        </p:nvSpPr>
        <p:spPr bwMode="auto">
          <a:xfrm>
            <a:off x="1650478" y="234555"/>
            <a:ext cx="5157788" cy="341632"/>
          </a:xfrm>
          <a:prstGeom prst="rect">
            <a:avLst/>
          </a:prstGeom>
          <a:solidFill>
            <a:srgbClr val="FFFF00"/>
          </a:solidFill>
          <a:ln w="38100">
            <a:solidFill>
              <a:srgbClr val="0000FF"/>
            </a:solidFill>
            <a:miter lim="800000"/>
            <a:headEnd/>
            <a:tailEnd/>
          </a:ln>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90000"/>
              </a:lnSpc>
              <a:defRPr/>
            </a:pPr>
            <a:r>
              <a:rPr lang="it-IT" altLang="it-IT" sz="1800" kern="0" dirty="0">
                <a:solidFill>
                  <a:prstClr val="black"/>
                </a:solidFill>
                <a:latin typeface="+mn-lt"/>
              </a:rPr>
              <a:t>Il problema dell’esposizione </a:t>
            </a:r>
            <a:r>
              <a:rPr lang="it-IT" altLang="it-IT" sz="1800" b="1" kern="0" dirty="0">
                <a:solidFill>
                  <a:prstClr val="black"/>
                </a:solidFill>
                <a:latin typeface="+mn-lt"/>
              </a:rPr>
              <a:t>collettiva</a:t>
            </a:r>
            <a:r>
              <a:rPr lang="it-IT" altLang="it-IT" sz="1800" kern="0" dirty="0">
                <a:solidFill>
                  <a:prstClr val="black"/>
                </a:solidFill>
                <a:latin typeface="+mn-lt"/>
              </a:rPr>
              <a:t> /c</a:t>
            </a:r>
            <a:r>
              <a:rPr lang="it-IT" altLang="it-IT" sz="1800" b="1" kern="0" dirty="0">
                <a:solidFill>
                  <a:prstClr val="black"/>
                </a:solidFill>
                <a:latin typeface="+mn-lt"/>
              </a:rPr>
              <a:t>rescente</a:t>
            </a:r>
            <a:r>
              <a:rPr lang="it-IT" altLang="it-IT" sz="1800" kern="0" dirty="0">
                <a:solidFill>
                  <a:prstClr val="black"/>
                </a:solidFill>
                <a:latin typeface="+mn-lt"/>
              </a:rPr>
              <a:t> </a:t>
            </a:r>
          </a:p>
        </p:txBody>
      </p:sp>
    </p:spTree>
    <p:extLst>
      <p:ext uri="{BB962C8B-B14F-4D97-AF65-F5344CB8AC3E}">
        <p14:creationId xmlns:p14="http://schemas.microsoft.com/office/powerpoint/2010/main" val="141747364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102"/>
                                        </p:tgtEl>
                                        <p:attrNameLst>
                                          <p:attrName>style.visibility</p:attrName>
                                        </p:attrNameLst>
                                      </p:cBhvr>
                                      <p:to>
                                        <p:strVal val="visible"/>
                                      </p:to>
                                    </p:set>
                                    <p:animEffect transition="in" filter="wipe(left)">
                                      <p:cBhvr>
                                        <p:cTn id="7" dur="500"/>
                                        <p:tgtEl>
                                          <p:spTgt spid="41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6140800" presetClass="entr" presetSubtype="265434280" fill="hold" nodeType="clickEffect">
                                  <p:stCondLst>
                                    <p:cond delay="0"/>
                                  </p:stCondLst>
                                  <p:childTnLst>
                                    <p:set>
                                      <p:cBhvr>
                                        <p:cTn id="11" dur="1" fill="hold">
                                          <p:stCondLst>
                                            <p:cond delay="499"/>
                                          </p:stCondLst>
                                        </p:cTn>
                                        <p:tgtEl>
                                          <p:spTgt spid="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23" presetClass="entr" presetSubtype="288" fill="hold" grpId="0" nodeType="clickEffect">
                                  <p:stCondLst>
                                    <p:cond delay="0"/>
                                  </p:stCondLst>
                                  <p:childTnLst>
                                    <p:set>
                                      <p:cBhvr>
                                        <p:cTn id="15" dur="1" fill="hold">
                                          <p:stCondLst>
                                            <p:cond delay="0"/>
                                          </p:stCondLst>
                                        </p:cTn>
                                        <p:tgtEl>
                                          <p:spTgt spid="4159"/>
                                        </p:tgtEl>
                                        <p:attrNameLst>
                                          <p:attrName>style.visibility</p:attrName>
                                        </p:attrNameLst>
                                      </p:cBhvr>
                                      <p:to>
                                        <p:strVal val="visible"/>
                                      </p:to>
                                    </p:set>
                                    <p:anim calcmode="lin" valueType="num">
                                      <p:cBhvr>
                                        <p:cTn id="16" dur="500" fill="hold"/>
                                        <p:tgtEl>
                                          <p:spTgt spid="4159"/>
                                        </p:tgtEl>
                                        <p:attrNameLst>
                                          <p:attrName>ppt_w</p:attrName>
                                        </p:attrNameLst>
                                      </p:cBhvr>
                                      <p:tavLst>
                                        <p:tav tm="0">
                                          <p:val>
                                            <p:strVal val="4/3*#ppt_w"/>
                                          </p:val>
                                        </p:tav>
                                        <p:tav tm="100000">
                                          <p:val>
                                            <p:strVal val="#ppt_w"/>
                                          </p:val>
                                        </p:tav>
                                      </p:tavLst>
                                    </p:anim>
                                    <p:anim calcmode="lin" valueType="num">
                                      <p:cBhvr>
                                        <p:cTn id="17" dur="500" fill="hold"/>
                                        <p:tgtEl>
                                          <p:spTgt spid="4159"/>
                                        </p:tgtEl>
                                        <p:attrNameLst>
                                          <p:attrName>ppt_h</p:attrName>
                                        </p:attrNameLst>
                                      </p:cBhvr>
                                      <p:tavLst>
                                        <p:tav tm="0">
                                          <p:val>
                                            <p:strVal val="4/3*#ppt_h"/>
                                          </p:val>
                                        </p:tav>
                                        <p:tav tm="100000">
                                          <p:val>
                                            <p:strVal val="#ppt_h"/>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06140800" presetClass="entr" presetSubtype="265435216" fill="hold" grpId="0" nodeType="clickEffect">
                                  <p:stCondLst>
                                    <p:cond delay="0"/>
                                  </p:stCondLst>
                                  <p:childTnLst>
                                    <p:set>
                                      <p:cBhvr>
                                        <p:cTn id="21" dur="1" fill="hold">
                                          <p:stCondLst>
                                            <p:cond delay="499"/>
                                          </p:stCondLst>
                                        </p:cTn>
                                        <p:tgtEl>
                                          <p:spTgt spid="4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5" grpId="0" animBg="1" autoUpdateAnimBg="0"/>
      <p:bldP spid="415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tente\Desktop\18 11 19 EB\5g.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752" y="28855"/>
            <a:ext cx="9036496" cy="3811124"/>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0" y="3941175"/>
            <a:ext cx="9144000" cy="2887970"/>
          </a:xfrm>
          <a:prstGeom prst="rect">
            <a:avLst/>
          </a:prstGeom>
          <a:solidFill>
            <a:schemeClr val="bg1"/>
          </a:solidFill>
        </p:spPr>
        <p:txBody>
          <a:bodyPr wrap="square">
            <a:spAutoFit/>
          </a:bodyPr>
          <a:lstStyle/>
          <a:p>
            <a:pPr>
              <a:lnSpc>
                <a:spcPct val="115000"/>
              </a:lnSpc>
              <a:spcAft>
                <a:spcPts val="750"/>
              </a:spcAft>
            </a:pPr>
            <a:r>
              <a:rPr lang="it-IT" sz="2000" b="1" dirty="0">
                <a:solidFill>
                  <a:prstClr val="black"/>
                </a:solidFill>
              </a:rPr>
              <a:t>5G</a:t>
            </a:r>
            <a:r>
              <a:rPr lang="it-IT" sz="2000" dirty="0">
                <a:solidFill>
                  <a:prstClr val="black"/>
                </a:solidFill>
              </a:rPr>
              <a:t> sta molto semplicemente per </a:t>
            </a:r>
            <a:r>
              <a:rPr lang="it-IT" sz="2000" b="1" dirty="0">
                <a:solidFill>
                  <a:prstClr val="black"/>
                </a:solidFill>
              </a:rPr>
              <a:t>quinta generazione </a:t>
            </a:r>
            <a:r>
              <a:rPr lang="it-IT" sz="2000" dirty="0">
                <a:solidFill>
                  <a:prstClr val="black"/>
                </a:solidFill>
              </a:rPr>
              <a:t>e si intende l’insieme dei requisiti per un certo standard comunicativo.. </a:t>
            </a:r>
            <a:r>
              <a:rPr lang="it-IT" sz="2000" b="1" dirty="0">
                <a:highlight>
                  <a:srgbClr val="FFFF00"/>
                </a:highlight>
                <a:ea typeface="Calibri"/>
                <a:cs typeface="Times New Roman"/>
              </a:rPr>
              <a:t>Per raggiungere velocità così elevate è necessario utilizzare </a:t>
            </a:r>
            <a:r>
              <a:rPr lang="it-IT" sz="2000" b="1" u="sng" dirty="0">
                <a:highlight>
                  <a:srgbClr val="FFFF00"/>
                </a:highlight>
                <a:ea typeface="Calibri"/>
                <a:cs typeface="Times New Roman"/>
              </a:rPr>
              <a:t>uno spettro di frequenza finora mai utilizzato</a:t>
            </a:r>
            <a:r>
              <a:rPr lang="it-IT" sz="2000" b="1" dirty="0">
                <a:highlight>
                  <a:srgbClr val="FFFF00"/>
                </a:highlight>
                <a:ea typeface="Calibri"/>
                <a:cs typeface="Times New Roman"/>
              </a:rPr>
              <a:t>. Il 5G sfrutta le onde radio tra 30 e 300 GHz, lo spettro di frequenza più elevato possibile, che nessuno Stato ha ancora assegnato.</a:t>
            </a:r>
            <a:r>
              <a:rPr lang="it-IT" sz="2000" b="1" dirty="0">
                <a:ea typeface="Calibri"/>
                <a:cs typeface="Times New Roman"/>
              </a:rPr>
              <a:t> </a:t>
            </a:r>
            <a:endParaRPr lang="it-IT" sz="2000" dirty="0">
              <a:ea typeface="Calibri"/>
              <a:cs typeface="Times New Roman"/>
            </a:endParaRPr>
          </a:p>
          <a:p>
            <a:r>
              <a:rPr lang="it-IT" sz="2000" dirty="0">
                <a:solidFill>
                  <a:prstClr val="black"/>
                </a:solidFill>
              </a:rPr>
              <a:t>Fino a qualche anno fa era impensabile utilizzare questo spetto per la comunicazione, mentre grazie alle ricerche in campo scientifico è stato dimostrato che le </a:t>
            </a:r>
            <a:r>
              <a:rPr lang="it-IT" sz="2000" b="1" u="sng" dirty="0">
                <a:solidFill>
                  <a:prstClr val="black"/>
                </a:solidFill>
              </a:rPr>
              <a:t>onde DI ALTISSIMA FREQUENZA </a:t>
            </a:r>
            <a:r>
              <a:rPr lang="it-IT" sz="2000" dirty="0">
                <a:solidFill>
                  <a:prstClr val="black"/>
                </a:solidFill>
              </a:rPr>
              <a:t>possono essere utilizzate anche per la connessione.</a:t>
            </a:r>
          </a:p>
        </p:txBody>
      </p:sp>
      <p:sp>
        <p:nvSpPr>
          <p:cNvPr id="5" name="Rettangolo 4"/>
          <p:cNvSpPr/>
          <p:nvPr/>
        </p:nvSpPr>
        <p:spPr>
          <a:xfrm>
            <a:off x="5831632" y="6632937"/>
            <a:ext cx="3312368" cy="196208"/>
          </a:xfrm>
          <a:prstGeom prst="rect">
            <a:avLst/>
          </a:prstGeom>
          <a:solidFill>
            <a:schemeClr val="accent4">
              <a:lumMod val="40000"/>
              <a:lumOff val="60000"/>
            </a:schemeClr>
          </a:solidFill>
        </p:spPr>
        <p:txBody>
          <a:bodyPr wrap="square">
            <a:spAutoFit/>
          </a:bodyPr>
          <a:lstStyle/>
          <a:p>
            <a:r>
              <a:rPr lang="it-IT" sz="675" dirty="0">
                <a:solidFill>
                  <a:prstClr val="black"/>
                </a:solidFill>
              </a:rPr>
              <a:t>https://tecnologia.libero.it/che-cose-il-5g-14525</a:t>
            </a:r>
          </a:p>
        </p:txBody>
      </p:sp>
    </p:spTree>
    <p:extLst>
      <p:ext uri="{BB962C8B-B14F-4D97-AF65-F5344CB8AC3E}">
        <p14:creationId xmlns:p14="http://schemas.microsoft.com/office/powerpoint/2010/main" val="1658121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1200329"/>
          </a:xfrm>
          <a:prstGeom prst="rect">
            <a:avLst/>
          </a:prstGeom>
          <a:solidFill>
            <a:schemeClr val="accent2">
              <a:lumMod val="20000"/>
              <a:lumOff val="80000"/>
            </a:schemeClr>
          </a:solidFill>
          <a:ln w="38100">
            <a:solidFill>
              <a:srgbClr val="0070C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cs typeface="Times New Roman" panose="02020603050405020304" pitchFamily="18" charset="0"/>
              </a:rPr>
              <a:t>Attraverso la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digestione enterica </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gli alimenti, che per mezzo dell’esofago giungono nello stomaco, vengono demoliti, destrutturati: da molecole complesse si passa a molecole più semplici: dalle proteine ai peptoni, ai peptidi, fino agli amminoacidi, fino a molecole semplici, che finalmente possono essere utilizzate per la nostra ricreazione</a:t>
            </a:r>
            <a:r>
              <a:rPr lang="it-IT" sz="1800" dirty="0">
                <a:effectLst/>
                <a:latin typeface="Arial" panose="020B0604020202020204" pitchFamily="34" charset="0"/>
                <a:ea typeface="Times New Roman" panose="02020603050405020304" pitchFamily="18" charset="0"/>
              </a:rPr>
              <a:t>.</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it-IT" sz="18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1" y="1611472"/>
            <a:ext cx="4644009" cy="2862322"/>
          </a:xfrm>
          <a:prstGeom prst="rect">
            <a:avLst/>
          </a:prstGeom>
          <a:solidFill>
            <a:schemeClr val="accent1">
              <a:lumMod val="20000"/>
              <a:lumOff val="80000"/>
            </a:schemeClr>
          </a:solidFill>
          <a:ln w="38100">
            <a:solidFill>
              <a:srgbClr val="00B05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cs typeface="Times New Roman" panose="02020603050405020304" pitchFamily="18" charset="0"/>
              </a:rPr>
              <a:t>A questo punto inizia la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digestione parenterale</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le sostanze assorbite dal sistema digerente vengono convogliate, attraverso il sistema arterioso, alle varie filiere epiteliali, alle cellule dei vari tessuti, dei vari organi, dove vengono usate perché si realizzi quel compito di nutrimento e di ricreazione cellulare, che noi chiamiamo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alimentazione interna o respirazione interna. </a:t>
            </a:r>
            <a:endParaRPr lang="it-IT" sz="1800" b="1" dirty="0">
              <a:solidFill>
                <a:srgbClr val="C00000"/>
              </a:solidFill>
              <a:effectLst/>
              <a:latin typeface="Times New Roman" panose="02020603050405020304" pitchFamily="18" charset="0"/>
              <a:ea typeface="Times New Roman" panose="02020603050405020304" pitchFamily="18" charset="0"/>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53705" y="5157192"/>
            <a:ext cx="9153378" cy="1477328"/>
          </a:xfrm>
          <a:prstGeom prst="rect">
            <a:avLst/>
          </a:prstGeom>
          <a:solidFill>
            <a:schemeClr val="accent4">
              <a:lumMod val="20000"/>
              <a:lumOff val="80000"/>
            </a:schemeClr>
          </a:solidFill>
          <a:ln w="38100">
            <a:solidFill>
              <a:srgbClr val="0070C0"/>
            </a:solidFill>
          </a:ln>
        </p:spPr>
        <p:txBody>
          <a:bodyPr wrap="square">
            <a:spAutoFit/>
          </a:bodyPr>
          <a:lstStyle/>
          <a:p>
            <a:pPr>
              <a:defRPr/>
            </a:pPr>
            <a:r>
              <a:rPr lang="it-IT" sz="1800" dirty="0">
                <a:effectLst/>
                <a:latin typeface="Arial" panose="020B0604020202020204" pitchFamily="34" charset="0"/>
                <a:ea typeface="Times New Roman" panose="02020603050405020304" pitchFamily="18" charset="0"/>
                <a:cs typeface="Times New Roman" panose="02020603050405020304" pitchFamily="18" charset="0"/>
              </a:rPr>
              <a:t>Tale alimentazione interna comporta un processo attivo, dinamico, che è rappresentato schematicamente da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un dispositivo anatomico presente in ogni tessuto</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in ogni centimetro del nostro organismo. Da una parte abbiamo il gomitolo vascolare con le sue arborizzazioni </a:t>
            </a:r>
            <a:r>
              <a:rPr lang="it-IT" sz="1800" dirty="0" err="1">
                <a:effectLst/>
                <a:latin typeface="Arial" panose="020B0604020202020204" pitchFamily="34" charset="0"/>
                <a:ea typeface="Times New Roman" panose="02020603050405020304" pitchFamily="18" charset="0"/>
                <a:cs typeface="Times New Roman" panose="02020603050405020304" pitchFamily="18" charset="0"/>
              </a:rPr>
              <a:t>microvascolari</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dall’altra la filiera epiteliale ed in mezzo il tessuto connettivo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sezione di transito di Hauss, Reckeweg</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a:t>
            </a:r>
            <a:endParaRPr lang="it-IT" sz="2000" dirty="0"/>
          </a:p>
        </p:txBody>
      </p:sp>
      <p:pic>
        <p:nvPicPr>
          <p:cNvPr id="2050" name="Picture 2" descr="Minerali">
            <a:extLst>
              <a:ext uri="{FF2B5EF4-FFF2-40B4-BE49-F238E27FC236}">
                <a16:creationId xmlns:a16="http://schemas.microsoft.com/office/drawing/2014/main" id="{3ABD2E8A-AE96-4E92-9E08-24FB727470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3" y="1246377"/>
            <a:ext cx="4311650" cy="359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91827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stretch>
            <a:fillRect/>
          </a:stretch>
        </p:blipFill>
        <p:spPr>
          <a:xfrm>
            <a:off x="0" y="1145134"/>
            <a:ext cx="9048118" cy="5189629"/>
          </a:xfrm>
          <a:prstGeom prst="rect">
            <a:avLst/>
          </a:prstGeom>
        </p:spPr>
      </p:pic>
      <p:sp>
        <p:nvSpPr>
          <p:cNvPr id="3" name="Rettangolo 2"/>
          <p:cNvSpPr/>
          <p:nvPr/>
        </p:nvSpPr>
        <p:spPr>
          <a:xfrm>
            <a:off x="231196" y="426251"/>
            <a:ext cx="8262383" cy="327074"/>
          </a:xfrm>
          <a:prstGeom prst="rect">
            <a:avLst/>
          </a:prstGeom>
        </p:spPr>
        <p:txBody>
          <a:bodyPr lIns="0" tIns="0" rIns="0" bIns="0">
            <a:noAutofit/>
          </a:bodyPr>
          <a:lstStyle/>
          <a:p>
            <a:pPr marL="1113702" algn="ctr">
              <a:spcAft>
                <a:spcPts val="388"/>
              </a:spcAft>
            </a:pPr>
            <a:r>
              <a:rPr lang="it" sz="2053" b="1" dirty="0">
                <a:solidFill>
                  <a:srgbClr val="C00000"/>
                </a:solidFill>
                <a:latin typeface="Tahoma"/>
              </a:rPr>
              <a:t>SEMEIOTICA DEI DIFFERENTI STATI E GRADI DI PROFONDITA' DELLE INTOSSICAZIONI</a:t>
            </a:r>
          </a:p>
        </p:txBody>
      </p:sp>
    </p:spTree>
    <p:extLst>
      <p:ext uri="{BB962C8B-B14F-4D97-AF65-F5344CB8AC3E}">
        <p14:creationId xmlns:p14="http://schemas.microsoft.com/office/powerpoint/2010/main" val="3398442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923330"/>
          </a:xfrm>
          <a:prstGeom prst="rect">
            <a:avLst/>
          </a:prstGeom>
          <a:solidFill>
            <a:schemeClr val="accent2">
              <a:lumMod val="20000"/>
              <a:lumOff val="80000"/>
            </a:schemeClr>
          </a:solidFill>
          <a:ln w="38100">
            <a:solidFill>
              <a:srgbClr val="0070C0"/>
            </a:solidFill>
          </a:ln>
        </p:spPr>
        <p:txBody>
          <a:bodyPr wrap="square">
            <a:spAutoFit/>
          </a:bodyPr>
          <a:lstStyle/>
          <a:p>
            <a:pPr algn="just">
              <a:tabLst>
                <a:tab pos="457200" algn="l"/>
              </a:tabLst>
            </a:pPr>
            <a:r>
              <a:rPr lang="it-IT" sz="1800" dirty="0">
                <a:effectLst/>
                <a:latin typeface="Arial" panose="020B0604020202020204" pitchFamily="34" charset="0"/>
                <a:ea typeface="Times New Roman" panose="02020603050405020304" pitchFamily="18" charset="0"/>
                <a:cs typeface="Times New Roman" panose="02020603050405020304" pitchFamily="18" charset="0"/>
              </a:rPr>
              <a:t>Tutte le sostanze nutritive, gli ormoni, gli antigeni, le citochine, le prostaglandine, ecc., per arrivare dal compartimento ematico, linfatico ai tessuti, </a:t>
            </a:r>
            <a:r>
              <a:rPr lang="it-IT" sz="1800" b="1" dirty="0">
                <a:effectLst/>
                <a:latin typeface="Arial" panose="020B0604020202020204" pitchFamily="34" charset="0"/>
                <a:ea typeface="Times New Roman" panose="02020603050405020304" pitchFamily="18" charset="0"/>
                <a:cs typeface="Times New Roman" panose="02020603050405020304" pitchFamily="18" charset="0"/>
              </a:rPr>
              <a:t>devono transitare nel connettivo</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che, pertanto, è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la sede di ogni comunicazione intercellulare</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it-IT" sz="18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31759" y="1080903"/>
            <a:ext cx="9123680" cy="1938992"/>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cs typeface="Times New Roman" panose="02020603050405020304" pitchFamily="18" charset="0"/>
              </a:rPr>
              <a:t>Nella sezione di transito vengono attivati gli enzimi che elaborano il contesto nutrizionale dandogli una organizzazione: le biomolecole nucleo-proteiche attraverso questo mirabile filtro, </a:t>
            </a:r>
            <a:r>
              <a:rPr lang="it-IT" sz="2000" b="1" dirty="0">
                <a:effectLst/>
                <a:latin typeface="Arial" panose="020B0604020202020204" pitchFamily="34" charset="0"/>
                <a:ea typeface="Times New Roman" panose="02020603050405020304" pitchFamily="18" charset="0"/>
                <a:cs typeface="Times New Roman" panose="02020603050405020304" pitchFamily="18" charset="0"/>
              </a:rPr>
              <a:t>transitano in virtù della loro peculiarità organotropa e l'intrinseca affinità biologica filogenetica assunta </a:t>
            </a:r>
            <a:r>
              <a:rPr lang="it-IT" sz="2000" dirty="0">
                <a:effectLst/>
                <a:latin typeface="Arial" panose="020B0604020202020204" pitchFamily="34" charset="0"/>
                <a:ea typeface="Times New Roman" panose="02020603050405020304" pitchFamily="18" charset="0"/>
                <a:cs typeface="Times New Roman" panose="02020603050405020304" pitchFamily="18" charset="0"/>
              </a:rPr>
              <a:t>e attraverso gli enzimi </a:t>
            </a:r>
            <a:r>
              <a:rPr lang="it-IT" sz="2000" b="1" dirty="0">
                <a:effectLst/>
                <a:latin typeface="Arial" panose="020B0604020202020204" pitchFamily="34" charset="0"/>
                <a:ea typeface="Times New Roman" panose="02020603050405020304" pitchFamily="18" charset="0"/>
                <a:cs typeface="Times New Roman" panose="02020603050405020304" pitchFamily="18" charset="0"/>
              </a:rPr>
              <a:t>ricevono il "salvacondotto" per il recettore cellulare</a:t>
            </a:r>
            <a:r>
              <a:rPr lang="it-IT" sz="2000" dirty="0">
                <a:effectLst/>
                <a:latin typeface="Arial" panose="020B0604020202020204" pitchFamily="34" charset="0"/>
                <a:ea typeface="Times New Roman" panose="02020603050405020304" pitchFamily="18" charset="0"/>
                <a:cs typeface="Times New Roman" panose="02020603050405020304" pitchFamily="18" charset="0"/>
              </a:rPr>
              <a:t>. </a:t>
            </a:r>
            <a:r>
              <a:rPr lang="it-IT" sz="2000" dirty="0">
                <a:effectLst/>
                <a:latin typeface="Arial" panose="020B0604020202020204" pitchFamily="34" charset="0"/>
                <a:ea typeface="Times New Roman" panose="02020603050405020304" pitchFamily="18" charset="0"/>
              </a:rPr>
              <a:t>É</a:t>
            </a:r>
            <a:r>
              <a:rPr lang="it-IT" sz="2000" dirty="0">
                <a:effectLst/>
                <a:latin typeface="Arial" panose="020B0604020202020204" pitchFamily="34" charset="0"/>
                <a:ea typeface="Times New Roman" panose="02020603050405020304" pitchFamily="18" charset="0"/>
                <a:cs typeface="Times New Roman" panose="02020603050405020304" pitchFamily="18" charset="0"/>
              </a:rPr>
              <a:t> </a:t>
            </a:r>
            <a:r>
              <a:rPr lang="it-IT" sz="20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un trapianto molecolare eterologo bio-affine.</a:t>
            </a:r>
            <a:endParaRPr lang="it-IT" sz="2000" b="1" dirty="0">
              <a:solidFill>
                <a:srgbClr val="C00000"/>
              </a:solidFill>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31758" y="3098132"/>
            <a:ext cx="9112241" cy="923330"/>
          </a:xfrm>
          <a:prstGeom prst="rect">
            <a:avLst/>
          </a:prstGeom>
          <a:solidFill>
            <a:schemeClr val="accent4">
              <a:lumMod val="20000"/>
              <a:lumOff val="80000"/>
            </a:schemeClr>
          </a:solidFill>
          <a:ln w="38100">
            <a:solidFill>
              <a:srgbClr val="0070C0"/>
            </a:solidFill>
          </a:ln>
        </p:spPr>
        <p:txBody>
          <a:bodyPr wrap="square">
            <a:spAutoFit/>
          </a:bodyPr>
          <a:lstStyle/>
          <a:p>
            <a:pPr>
              <a:defRPr/>
            </a:pPr>
            <a:r>
              <a:rPr lang="it-IT" sz="1800" dirty="0">
                <a:effectLst/>
                <a:latin typeface="Arial" panose="020B0604020202020204" pitchFamily="34" charset="0"/>
                <a:ea typeface="Times New Roman" panose="02020603050405020304" pitchFamily="18" charset="0"/>
                <a:cs typeface="Times New Roman" panose="02020603050405020304" pitchFamily="18" charset="0"/>
              </a:rPr>
              <a:t>Da questo punto di vista, è oltremodo lampante che </a:t>
            </a:r>
            <a:r>
              <a:rPr lang="it-IT" sz="1800" b="1" i="1" dirty="0">
                <a:effectLst/>
                <a:latin typeface="Arial" panose="020B0604020202020204" pitchFamily="34" charset="0"/>
                <a:ea typeface="Times New Roman" panose="02020603050405020304" pitchFamily="18" charset="0"/>
                <a:cs typeface="Times New Roman" panose="02020603050405020304" pitchFamily="18" charset="0"/>
              </a:rPr>
              <a:t>un qualsiasi processo </a:t>
            </a:r>
            <a:r>
              <a:rPr lang="it-IT" sz="1800" i="1" dirty="0">
                <a:effectLst/>
                <a:latin typeface="Arial" panose="020B0604020202020204" pitchFamily="34" charset="0"/>
                <a:ea typeface="Times New Roman" panose="02020603050405020304" pitchFamily="18" charset="0"/>
                <a:cs typeface="Times New Roman" panose="02020603050405020304" pitchFamily="18" charset="0"/>
              </a:rPr>
              <a:t>che disturbi ed alteri la fisiologia di uno di tali componenti, </a:t>
            </a:r>
            <a:r>
              <a:rPr lang="it-IT" sz="1800" b="1" i="1" u="sng" dirty="0">
                <a:effectLst/>
                <a:latin typeface="Arial" panose="020B0604020202020204" pitchFamily="34" charset="0"/>
                <a:ea typeface="Times New Roman" panose="02020603050405020304" pitchFamily="18" charset="0"/>
                <a:cs typeface="Times New Roman" panose="02020603050405020304" pitchFamily="18" charset="0"/>
              </a:rPr>
              <a:t>porta a disturbare prima e ad alterare poi, l’intera struttura e il completo funzionamento del meccanismo vitale.</a:t>
            </a:r>
            <a:endParaRPr lang="it-IT" sz="2000" b="1" i="1" u="sng" dirty="0"/>
          </a:p>
        </p:txBody>
      </p:sp>
      <p:sp>
        <p:nvSpPr>
          <p:cNvPr id="2" name="Rettangolo 1">
            <a:extLst>
              <a:ext uri="{FF2B5EF4-FFF2-40B4-BE49-F238E27FC236}">
                <a16:creationId xmlns:a16="http://schemas.microsoft.com/office/drawing/2014/main" id="{91200836-4EF8-44E0-90BD-FAD49417588C}"/>
              </a:ext>
            </a:extLst>
          </p:cNvPr>
          <p:cNvSpPr/>
          <p:nvPr/>
        </p:nvSpPr>
        <p:spPr>
          <a:xfrm>
            <a:off x="43198" y="4183317"/>
            <a:ext cx="9112241" cy="2585323"/>
          </a:xfrm>
          <a:prstGeom prst="rect">
            <a:avLst/>
          </a:prstGeom>
          <a:solidFill>
            <a:schemeClr val="accent3">
              <a:lumMod val="20000"/>
              <a:lumOff val="80000"/>
            </a:schemeClr>
          </a:solidFill>
          <a:ln w="38100">
            <a:solidFill>
              <a:srgbClr val="C00000"/>
            </a:solidFill>
          </a:ln>
        </p:spPr>
        <p:txBody>
          <a:bodyPr wrap="square">
            <a:spAutoFit/>
          </a:bodyPr>
          <a:lstStyle/>
          <a:p>
            <a:pPr>
              <a:defRPr/>
            </a:pPr>
            <a:r>
              <a:rPr lang="it-IT" sz="1800" dirty="0">
                <a:effectLst/>
                <a:latin typeface="Arial" panose="020B0604020202020204" pitchFamily="34" charset="0"/>
                <a:ea typeface="Times New Roman" panose="02020603050405020304" pitchFamily="18" charset="0"/>
                <a:cs typeface="Times New Roman" panose="02020603050405020304" pitchFamily="18" charset="0"/>
              </a:rPr>
              <a:t>L’infiammazione fisiologica brucia le tossine e per tale scopo, noi abbiamo bisogno di una struttura istologica, che funzionalmente sia preposta a tale scopo. Tale struttura è il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Sistema Reticolo Endoteliale (S.R.E</a:t>
            </a:r>
            <a:r>
              <a:rPr lang="it-IT" sz="1800" b="1" dirty="0">
                <a:solidFill>
                  <a:srgbClr val="C00000"/>
                </a:solidFill>
                <a:effectLst/>
                <a:latin typeface="Arial" panose="020B0604020202020204" pitchFamily="34" charset="0"/>
                <a:ea typeface="Times New Roman" panose="02020603050405020304" pitchFamily="18" charset="0"/>
              </a:rPr>
              <a:t>.),</a:t>
            </a:r>
            <a:r>
              <a:rPr lang="it-IT" sz="1800" b="1" dirty="0">
                <a:solidFill>
                  <a:srgbClr val="C00000"/>
                </a:solidFill>
                <a:effectLst/>
                <a:latin typeface="Times New Roman" panose="02020603050405020304" pitchFamily="18" charset="0"/>
                <a:ea typeface="Times New Roman" panose="02020603050405020304" pitchFamily="18" charset="0"/>
              </a:rPr>
              <a:t> </a:t>
            </a:r>
            <a:r>
              <a:rPr lang="it-IT" sz="1800" dirty="0">
                <a:effectLst/>
                <a:latin typeface="Arial" panose="020B0604020202020204" pitchFamily="34" charset="0"/>
                <a:ea typeface="Times New Roman" panose="02020603050405020304" pitchFamily="18" charset="0"/>
              </a:rPr>
              <a:t>noto come </a:t>
            </a:r>
            <a:r>
              <a:rPr lang="it-IT" sz="1800" b="1" dirty="0">
                <a:effectLst/>
                <a:latin typeface="Arial" panose="020B0604020202020204" pitchFamily="34" charset="0"/>
                <a:ea typeface="Times New Roman" panose="02020603050405020304" pitchFamily="18" charset="0"/>
              </a:rPr>
              <a:t>sistema fagocitario mononucleare </a:t>
            </a:r>
            <a:r>
              <a:rPr lang="it-IT" sz="1800" dirty="0">
                <a:effectLst/>
                <a:latin typeface="Arial" panose="020B0604020202020204" pitchFamily="34" charset="0"/>
                <a:ea typeface="Times New Roman" panose="02020603050405020304" pitchFamily="18" charset="0"/>
              </a:rPr>
              <a:t>(MPS),</a:t>
            </a:r>
            <a:r>
              <a:rPr lang="it-IT" sz="1800" dirty="0">
                <a:effectLst/>
                <a:latin typeface="Times New Roman" panose="02020603050405020304" pitchFamily="18" charset="0"/>
                <a:ea typeface="Times New Roman" panose="02020603050405020304" pitchFamily="18" charset="0"/>
              </a:rPr>
              <a:t> </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formato dalle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cellule “spazzine” </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del nostro corpo</a:t>
            </a:r>
            <a:r>
              <a:rPr lang="it-IT" sz="1800" dirty="0">
                <a:effectLst/>
                <a:latin typeface="Arial" panose="020B0604020202020204" pitchFamily="34" charset="0"/>
                <a:ea typeface="Times New Roman" panose="02020603050405020304" pitchFamily="18" charset="0"/>
              </a:rPr>
              <a:t>, fisse o mobili,</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a:t>
            </a:r>
            <a:r>
              <a:rPr lang="it-IT" sz="1800" dirty="0">
                <a:effectLst/>
                <a:latin typeface="Arial" panose="020B0604020202020204" pitchFamily="34" charset="0"/>
                <a:ea typeface="Times New Roman" panose="02020603050405020304" pitchFamily="18" charset="0"/>
              </a:rPr>
              <a:t>aventi la capacità di inglobare coloranti vitali:</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i macrofagi (“cellule di </a:t>
            </a:r>
            <a:r>
              <a:rPr lang="it-IT" sz="1800" dirty="0" err="1">
                <a:effectLst/>
                <a:latin typeface="Arial" panose="020B0604020202020204" pitchFamily="34" charset="0"/>
                <a:ea typeface="Times New Roman" panose="02020603050405020304" pitchFamily="18" charset="0"/>
                <a:cs typeface="Times New Roman" panose="02020603050405020304" pitchFamily="18" charset="0"/>
              </a:rPr>
              <a:t>Hoffbauer</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cellule migranti, istiociti, monociti, ecc.), </a:t>
            </a:r>
            <a:r>
              <a:rPr lang="it-IT" sz="1800" dirty="0">
                <a:effectLst/>
                <a:latin typeface="Arial" panose="020B0604020202020204" pitchFamily="34" charset="0"/>
                <a:ea typeface="Times New Roman" panose="02020603050405020304" pitchFamily="18" charset="0"/>
              </a:rPr>
              <a:t>caratterizzati dalla loro propensione a </a:t>
            </a:r>
            <a:r>
              <a:rPr lang="it-IT" sz="1800" b="1" dirty="0">
                <a:solidFill>
                  <a:srgbClr val="C00000"/>
                </a:solidFill>
                <a:effectLst/>
                <a:latin typeface="Arial" panose="020B0604020202020204" pitchFamily="34" charset="0"/>
                <a:ea typeface="Times New Roman" panose="02020603050405020304" pitchFamily="18" charset="0"/>
              </a:rPr>
              <a:t>"mangiare" </a:t>
            </a:r>
            <a:r>
              <a:rPr lang="it-IT" sz="1800" dirty="0">
                <a:effectLst/>
                <a:latin typeface="Arial" panose="020B0604020202020204" pitchFamily="34" charset="0"/>
                <a:ea typeface="Times New Roman" panose="02020603050405020304" pitchFamily="18" charset="0"/>
              </a:rPr>
              <a:t>(macrofagi, grandi mangiatori) detriti antigenici di vario genere (per es. scorie cellulari, materiali estranei, microrganismi, inclusi micobatteri, funghi, batteri, protozoi e virus).</a:t>
            </a:r>
            <a:r>
              <a:rPr lang="it-IT" sz="1800" dirty="0">
                <a:effectLst/>
                <a:latin typeface="Times New Roman" panose="02020603050405020304" pitchFamily="18" charset="0"/>
                <a:ea typeface="Times New Roman" panose="02020603050405020304" pitchFamily="18" charset="0"/>
              </a:rPr>
              <a:t> </a:t>
            </a:r>
            <a:endParaRPr lang="it-IT" sz="2000" b="1" i="1" u="sng" dirty="0"/>
          </a:p>
        </p:txBody>
      </p:sp>
    </p:spTree>
    <p:extLst>
      <p:ext uri="{BB962C8B-B14F-4D97-AF65-F5344CB8AC3E}">
        <p14:creationId xmlns:p14="http://schemas.microsoft.com/office/powerpoint/2010/main" val="2655391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2329" y="80313"/>
            <a:ext cx="4067945" cy="2308324"/>
          </a:xfrm>
          <a:prstGeom prst="rect">
            <a:avLst/>
          </a:prstGeom>
          <a:solidFill>
            <a:schemeClr val="accent2">
              <a:lumMod val="20000"/>
              <a:lumOff val="80000"/>
            </a:schemeClr>
          </a:solidFill>
          <a:ln w="38100">
            <a:solidFill>
              <a:srgbClr val="0070C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rPr>
              <a:t>Il Sistema Reticolo Endoteliale fu concepito da </a:t>
            </a:r>
            <a:r>
              <a:rPr lang="it-IT" sz="1800" dirty="0" err="1">
                <a:effectLst/>
                <a:latin typeface="Arial" panose="020B0604020202020204" pitchFamily="34" charset="0"/>
                <a:ea typeface="Times New Roman" panose="02020603050405020304" pitchFamily="18" charset="0"/>
              </a:rPr>
              <a:t>Ashoff</a:t>
            </a:r>
            <a:r>
              <a:rPr lang="it-IT" sz="1800" dirty="0">
                <a:effectLst/>
                <a:latin typeface="Arial" panose="020B0604020202020204" pitchFamily="34" charset="0"/>
                <a:ea typeface="Times New Roman" panose="02020603050405020304" pitchFamily="18" charset="0"/>
              </a:rPr>
              <a:t> come </a:t>
            </a:r>
            <a:r>
              <a:rPr lang="it-IT" sz="1800" b="1" dirty="0">
                <a:solidFill>
                  <a:srgbClr val="FF0000"/>
                </a:solidFill>
                <a:effectLst/>
                <a:latin typeface="Arial" panose="020B0604020202020204" pitchFamily="34" charset="0"/>
                <a:ea typeface="Times New Roman" panose="02020603050405020304" pitchFamily="18" charset="0"/>
              </a:rPr>
              <a:t>unità funzionale, comprendente cellule di vari tessuti, capaci di immagazzinamento o di fagocitosi</a:t>
            </a:r>
            <a:r>
              <a:rPr lang="it-IT" sz="1800" dirty="0">
                <a:effectLst/>
                <a:latin typeface="Arial" panose="020B0604020202020204" pitchFamily="34" charset="0"/>
                <a:ea typeface="Times New Roman" panose="02020603050405020304" pitchFamily="18" charset="0"/>
              </a:rPr>
              <a:t>; tali cellule furono identificate attraverso iniezioni di sostanze colloidali. </a:t>
            </a:r>
            <a:endParaRPr lang="it-IT" sz="18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2169" y="2570128"/>
            <a:ext cx="9123680" cy="1938992"/>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rPr>
              <a:t>Le cellule assumenti i colori vitali si rivelarono </a:t>
            </a:r>
            <a:r>
              <a:rPr lang="it-IT" sz="2000" b="1" dirty="0">
                <a:effectLst/>
                <a:latin typeface="Arial" panose="020B0604020202020204" pitchFamily="34" charset="0"/>
                <a:ea typeface="Times New Roman" panose="02020603050405020304" pitchFamily="18" charset="0"/>
              </a:rPr>
              <a:t>i monociti del sangue </a:t>
            </a:r>
            <a:r>
              <a:rPr lang="it-IT" sz="2000" dirty="0">
                <a:effectLst/>
                <a:latin typeface="Arial" panose="020B0604020202020204" pitchFamily="34" charset="0"/>
                <a:ea typeface="Times New Roman" panose="02020603050405020304" pitchFamily="18" charset="0"/>
              </a:rPr>
              <a:t>e la loro variante tissutale, </a:t>
            </a:r>
            <a:r>
              <a:rPr lang="it-IT" sz="2000" b="1" dirty="0">
                <a:effectLst/>
                <a:latin typeface="Arial" panose="020B0604020202020204" pitchFamily="34" charset="0"/>
                <a:ea typeface="Times New Roman" panose="02020603050405020304" pitchFamily="18" charset="0"/>
              </a:rPr>
              <a:t>gli istiociti del connettivo</a:t>
            </a:r>
            <a:r>
              <a:rPr lang="it-IT" sz="2000" dirty="0">
                <a:effectLst/>
                <a:latin typeface="Arial" panose="020B0604020202020204" pitchFamily="34" charset="0"/>
                <a:ea typeface="Times New Roman" panose="02020603050405020304" pitchFamily="18" charset="0"/>
              </a:rPr>
              <a:t>. Come le altre cellule del tessuto connettivo hanno vita limitata quindi devono continuamente rinnovarsi; ciò è possibile tramite </a:t>
            </a:r>
            <a:r>
              <a:rPr lang="it-IT" sz="2000" u="sng" dirty="0">
                <a:effectLst/>
                <a:latin typeface="Arial" panose="020B0604020202020204" pitchFamily="34" charset="0"/>
                <a:ea typeface="Times New Roman" panose="02020603050405020304" pitchFamily="18" charset="0"/>
              </a:rPr>
              <a:t>due meccanismi</a:t>
            </a:r>
            <a:r>
              <a:rPr lang="it-IT" sz="2000" dirty="0">
                <a:effectLst/>
                <a:latin typeface="Arial" panose="020B0604020202020204" pitchFamily="34" charset="0"/>
                <a:ea typeface="Times New Roman" panose="02020603050405020304" pitchFamily="18" charset="0"/>
              </a:rPr>
              <a:t>: attività mitotica dei macrofagi preesistenti e migrazione dal sangue circolante al tessuto connettivo dei loro precursori, i monociti, e trasformazione degli stessi in macrofagi fissi o istiociti. </a:t>
            </a:r>
            <a:endParaRPr lang="it-IT" sz="2000" b="1" dirty="0">
              <a:solidFill>
                <a:srgbClr val="C00000"/>
              </a:solidFill>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12329" y="4537259"/>
            <a:ext cx="4575737" cy="2308324"/>
          </a:xfrm>
          <a:prstGeom prst="rect">
            <a:avLst/>
          </a:prstGeom>
          <a:solidFill>
            <a:srgbClr val="FFFF00"/>
          </a:solidFill>
          <a:ln w="38100">
            <a:solidFill>
              <a:srgbClr val="0070C0"/>
            </a:solidFill>
          </a:ln>
        </p:spPr>
        <p:txBody>
          <a:bodyPr wrap="square">
            <a:spAutoFit/>
          </a:bodyPr>
          <a:lstStyle/>
          <a:p>
            <a:pPr>
              <a:defRPr/>
            </a:pPr>
            <a:r>
              <a:rPr lang="it-IT" sz="1800" dirty="0">
                <a:effectLst/>
                <a:latin typeface="Arial" panose="020B0604020202020204" pitchFamily="34" charset="0"/>
                <a:ea typeface="Times New Roman" panose="02020603050405020304" pitchFamily="18" charset="0"/>
              </a:rPr>
              <a:t>I monociti del sangue e i macrofagi del tessuto connettivo devono essere considerati come </a:t>
            </a:r>
            <a:r>
              <a:rPr lang="it-IT" sz="1800" b="1" dirty="0">
                <a:solidFill>
                  <a:srgbClr val="C00000"/>
                </a:solidFill>
                <a:effectLst/>
                <a:latin typeface="Arial" panose="020B0604020202020204" pitchFamily="34" charset="0"/>
                <a:ea typeface="Times New Roman" panose="02020603050405020304" pitchFamily="18" charset="0"/>
              </a:rPr>
              <a:t>fasi funzionali dello stesso tipo cellulare</a:t>
            </a:r>
            <a:r>
              <a:rPr lang="it-IT" sz="1800" dirty="0">
                <a:effectLst/>
                <a:latin typeface="Arial" panose="020B0604020202020204" pitchFamily="34" charset="0"/>
                <a:ea typeface="Times New Roman" panose="02020603050405020304" pitchFamily="18" charset="0"/>
              </a:rPr>
              <a:t>. </a:t>
            </a:r>
            <a:r>
              <a:rPr lang="it-IT" sz="1800" u="sng" dirty="0">
                <a:effectLst/>
                <a:latin typeface="Arial" panose="020B0604020202020204" pitchFamily="34" charset="0"/>
                <a:ea typeface="Times New Roman" panose="02020603050405020304" pitchFamily="18" charset="0"/>
              </a:rPr>
              <a:t>I monociti del sangue costituiscono una riserva circolante di cellule fagocitarie </a:t>
            </a:r>
            <a:r>
              <a:rPr lang="it-IT" sz="1800" dirty="0">
                <a:effectLst/>
                <a:latin typeface="Arial" panose="020B0604020202020204" pitchFamily="34" charset="0"/>
                <a:ea typeface="Times New Roman" panose="02020603050405020304" pitchFamily="18" charset="0"/>
              </a:rPr>
              <a:t>che viene utilizzata allorché si verifica una richiesta di macrofagi, come nel corso di un’infezione.</a:t>
            </a:r>
            <a:endParaRPr lang="it-IT" sz="2000" b="1" i="1" u="sng" dirty="0"/>
          </a:p>
        </p:txBody>
      </p:sp>
      <p:pic>
        <p:nvPicPr>
          <p:cNvPr id="6" name="Immagine 5">
            <a:extLst>
              <a:ext uri="{FF2B5EF4-FFF2-40B4-BE49-F238E27FC236}">
                <a16:creationId xmlns:a16="http://schemas.microsoft.com/office/drawing/2014/main" id="{E4816B69-8DAB-43C5-B03C-9A855136B8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36296" y="61652"/>
            <a:ext cx="1875945" cy="2485627"/>
          </a:xfrm>
          <a:prstGeom prst="rect">
            <a:avLst/>
          </a:prstGeom>
        </p:spPr>
      </p:pic>
      <p:sp>
        <p:nvSpPr>
          <p:cNvPr id="9" name="CasellaDiTesto 8">
            <a:extLst>
              <a:ext uri="{FF2B5EF4-FFF2-40B4-BE49-F238E27FC236}">
                <a16:creationId xmlns:a16="http://schemas.microsoft.com/office/drawing/2014/main" id="{3DBBA764-ADA7-4F90-A928-149D8D759058}"/>
              </a:ext>
            </a:extLst>
          </p:cNvPr>
          <p:cNvSpPr txBox="1"/>
          <p:nvPr/>
        </p:nvSpPr>
        <p:spPr>
          <a:xfrm>
            <a:off x="4331320" y="-58751"/>
            <a:ext cx="2880320" cy="2492990"/>
          </a:xfrm>
          <a:prstGeom prst="rect">
            <a:avLst/>
          </a:prstGeom>
          <a:noFill/>
        </p:spPr>
        <p:txBody>
          <a:bodyPr wrap="square">
            <a:spAutoFit/>
          </a:bodyPr>
          <a:lstStyle/>
          <a:p>
            <a:r>
              <a:rPr lang="it-IT" sz="1200" b="1" dirty="0"/>
              <a:t>Carl Albert Ludwig Aschoff</a:t>
            </a:r>
            <a:r>
              <a:rPr lang="it-IT" sz="1200" dirty="0"/>
              <a:t> (</a:t>
            </a:r>
            <a:r>
              <a:rPr lang="it-IT" sz="1200" dirty="0">
                <a:hlinkClick r:id="rId3" tooltip="Berlino">
                  <a:extLst>
                    <a:ext uri="{A12FA001-AC4F-418D-AE19-62706E023703}">
                      <ahyp:hlinkClr xmlns:ahyp="http://schemas.microsoft.com/office/drawing/2018/hyperlinkcolor" val="tx"/>
                    </a:ext>
                  </a:extLst>
                </a:hlinkClick>
              </a:rPr>
              <a:t>Berlino</a:t>
            </a:r>
            <a:r>
              <a:rPr lang="it-IT" sz="1200" dirty="0"/>
              <a:t>, </a:t>
            </a:r>
            <a:r>
              <a:rPr lang="it-IT" sz="1200" dirty="0">
                <a:hlinkClick r:id="rId4" tooltip="10 gennaio">
                  <a:extLst>
                    <a:ext uri="{A12FA001-AC4F-418D-AE19-62706E023703}">
                      <ahyp:hlinkClr xmlns:ahyp="http://schemas.microsoft.com/office/drawing/2018/hyperlinkcolor" val="tx"/>
                    </a:ext>
                  </a:extLst>
                </a:hlinkClick>
              </a:rPr>
              <a:t>10 gennaio</a:t>
            </a:r>
            <a:r>
              <a:rPr lang="it-IT" sz="1200" dirty="0"/>
              <a:t> </a:t>
            </a:r>
            <a:r>
              <a:rPr lang="it-IT" sz="1200" dirty="0">
                <a:hlinkClick r:id="rId5" tooltip="1866">
                  <a:extLst>
                    <a:ext uri="{A12FA001-AC4F-418D-AE19-62706E023703}">
                      <ahyp:hlinkClr xmlns:ahyp="http://schemas.microsoft.com/office/drawing/2018/hyperlinkcolor" val="tx"/>
                    </a:ext>
                  </a:extLst>
                </a:hlinkClick>
              </a:rPr>
              <a:t>1866</a:t>
            </a:r>
            <a:r>
              <a:rPr lang="it-IT" sz="1200" dirty="0"/>
              <a:t> – </a:t>
            </a:r>
            <a:r>
              <a:rPr lang="it-IT" sz="1200" dirty="0">
                <a:hlinkClick r:id="rId6" tooltip="Friburgo in Brisgovia">
                  <a:extLst>
                    <a:ext uri="{A12FA001-AC4F-418D-AE19-62706E023703}">
                      <ahyp:hlinkClr xmlns:ahyp="http://schemas.microsoft.com/office/drawing/2018/hyperlinkcolor" val="tx"/>
                    </a:ext>
                  </a:extLst>
                </a:hlinkClick>
              </a:rPr>
              <a:t>Friburgo in </a:t>
            </a:r>
            <a:r>
              <a:rPr lang="it-IT" sz="1200" dirty="0" err="1">
                <a:hlinkClick r:id="rId6" tooltip="Friburgo in Brisgovia">
                  <a:extLst>
                    <a:ext uri="{A12FA001-AC4F-418D-AE19-62706E023703}">
                      <ahyp:hlinkClr xmlns:ahyp="http://schemas.microsoft.com/office/drawing/2018/hyperlinkcolor" val="tx"/>
                    </a:ext>
                  </a:extLst>
                </a:hlinkClick>
              </a:rPr>
              <a:t>Brisgovia</a:t>
            </a:r>
            <a:r>
              <a:rPr lang="it-IT" sz="1200" dirty="0"/>
              <a:t>, </a:t>
            </a:r>
            <a:r>
              <a:rPr lang="it-IT" sz="1200" dirty="0">
                <a:hlinkClick r:id="rId7" tooltip="24 giugno">
                  <a:extLst>
                    <a:ext uri="{A12FA001-AC4F-418D-AE19-62706E023703}">
                      <ahyp:hlinkClr xmlns:ahyp="http://schemas.microsoft.com/office/drawing/2018/hyperlinkcolor" val="tx"/>
                    </a:ext>
                  </a:extLst>
                </a:hlinkClick>
              </a:rPr>
              <a:t>24 giugno</a:t>
            </a:r>
            <a:r>
              <a:rPr lang="it-IT" sz="1200" dirty="0"/>
              <a:t> </a:t>
            </a:r>
            <a:r>
              <a:rPr lang="it-IT" sz="1200" dirty="0">
                <a:hlinkClick r:id="rId8" tooltip="1942">
                  <a:extLst>
                    <a:ext uri="{A12FA001-AC4F-418D-AE19-62706E023703}">
                      <ahyp:hlinkClr xmlns:ahyp="http://schemas.microsoft.com/office/drawing/2018/hyperlinkcolor" val="tx"/>
                    </a:ext>
                  </a:extLst>
                </a:hlinkClick>
              </a:rPr>
              <a:t>1942</a:t>
            </a:r>
            <a:r>
              <a:rPr lang="it-IT" sz="1200" dirty="0"/>
              <a:t>) è stato un </a:t>
            </a:r>
            <a:r>
              <a:rPr lang="it-IT" sz="1200" dirty="0">
                <a:hlinkClick r:id="rId9" tooltip="Medico">
                  <a:extLst>
                    <a:ext uri="{A12FA001-AC4F-418D-AE19-62706E023703}">
                      <ahyp:hlinkClr xmlns:ahyp="http://schemas.microsoft.com/office/drawing/2018/hyperlinkcolor" val="tx"/>
                    </a:ext>
                  </a:extLst>
                </a:hlinkClick>
              </a:rPr>
              <a:t>medico</a:t>
            </a:r>
            <a:r>
              <a:rPr lang="it-IT" sz="1200" dirty="0"/>
              <a:t> </a:t>
            </a:r>
            <a:r>
              <a:rPr lang="it-IT" sz="1200" dirty="0">
                <a:hlinkClick r:id="rId10" tooltip="Germania">
                  <a:extLst>
                    <a:ext uri="{A12FA001-AC4F-418D-AE19-62706E023703}">
                      <ahyp:hlinkClr xmlns:ahyp="http://schemas.microsoft.com/office/drawing/2018/hyperlinkcolor" val="tx"/>
                    </a:ext>
                  </a:extLst>
                </a:hlinkClick>
              </a:rPr>
              <a:t>tedesco</a:t>
            </a:r>
            <a:r>
              <a:rPr lang="it-IT" sz="1200" dirty="0"/>
              <a:t>, </a:t>
            </a:r>
            <a:r>
              <a:rPr lang="it-IT" sz="1200" dirty="0">
                <a:hlinkClick r:id="rId11" tooltip="Patologia">
                  <a:extLst>
                    <a:ext uri="{A12FA001-AC4F-418D-AE19-62706E023703}">
                      <ahyp:hlinkClr xmlns:ahyp="http://schemas.microsoft.com/office/drawing/2018/hyperlinkcolor" val="tx"/>
                    </a:ext>
                  </a:extLst>
                </a:hlinkClick>
              </a:rPr>
              <a:t>patologo</a:t>
            </a:r>
            <a:r>
              <a:rPr lang="it-IT" sz="1200" dirty="0"/>
              <a:t>, eminente ricercatore nel campo della </a:t>
            </a:r>
            <a:r>
              <a:rPr lang="it-IT" sz="1200" dirty="0">
                <a:hlinkClick r:id="rId12" tooltip="Fisiopatologia umana (la pagina non esiste)">
                  <a:extLst>
                    <a:ext uri="{A12FA001-AC4F-418D-AE19-62706E023703}">
                      <ahyp:hlinkClr xmlns:ahyp="http://schemas.microsoft.com/office/drawing/2018/hyperlinkcolor" val="tx"/>
                    </a:ext>
                  </a:extLst>
                </a:hlinkClick>
              </a:rPr>
              <a:t>fisiopatologia umana</a:t>
            </a:r>
            <a:r>
              <a:rPr lang="it-IT" sz="1200" dirty="0"/>
              <a:t>, in particolare del </a:t>
            </a:r>
            <a:r>
              <a:rPr lang="it-IT" sz="1200" dirty="0">
                <a:hlinkClick r:id="rId13" tooltip="Cuore">
                  <a:extLst>
                    <a:ext uri="{A12FA001-AC4F-418D-AE19-62706E023703}">
                      <ahyp:hlinkClr xmlns:ahyp="http://schemas.microsoft.com/office/drawing/2018/hyperlinkcolor" val="tx"/>
                    </a:ext>
                  </a:extLst>
                </a:hlinkClick>
              </a:rPr>
              <a:t>cuore</a:t>
            </a:r>
            <a:r>
              <a:rPr lang="it-IT" sz="1200" dirty="0"/>
              <a:t> e del </a:t>
            </a:r>
            <a:r>
              <a:rPr lang="it-IT" sz="1200" dirty="0">
                <a:hlinkClick r:id="rId14" tooltip="Sistema immunitario">
                  <a:extLst>
                    <a:ext uri="{A12FA001-AC4F-418D-AE19-62706E023703}">
                      <ahyp:hlinkClr xmlns:ahyp="http://schemas.microsoft.com/office/drawing/2018/hyperlinkcolor" val="tx"/>
                    </a:ext>
                  </a:extLst>
                </a:hlinkClick>
              </a:rPr>
              <a:t>sistema immunitario</a:t>
            </a:r>
            <a:r>
              <a:rPr lang="it-IT" sz="1200" dirty="0"/>
              <a:t>. Contribuì in modo fondamentale alla definizione del </a:t>
            </a:r>
            <a:r>
              <a:rPr lang="it-IT" sz="1200" b="1" dirty="0"/>
              <a:t>concetto di sistema reticolo-endoteliale</a:t>
            </a:r>
            <a:r>
              <a:rPr lang="it-IT" sz="1200" dirty="0"/>
              <a:t>. Fu professore di patologia generale e di anatomia patologica. Insigne sia come maestro sia come ricercatore, Aschoff fu uno dei maggiori patologi dei suoi tempi. </a:t>
            </a:r>
          </a:p>
        </p:txBody>
      </p:sp>
      <p:pic>
        <p:nvPicPr>
          <p:cNvPr id="15" name="Immagine 14">
            <a:extLst>
              <a:ext uri="{FF2B5EF4-FFF2-40B4-BE49-F238E27FC236}">
                <a16:creationId xmlns:a16="http://schemas.microsoft.com/office/drawing/2014/main" id="{D2ED4CE3-2225-4B12-AEA0-1435B65427D3}"/>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844209" y="4577839"/>
            <a:ext cx="2267744" cy="2267744"/>
          </a:xfrm>
          <a:prstGeom prst="rect">
            <a:avLst/>
          </a:prstGeom>
        </p:spPr>
      </p:pic>
    </p:spTree>
    <p:extLst>
      <p:ext uri="{BB962C8B-B14F-4D97-AF65-F5344CB8AC3E}">
        <p14:creationId xmlns:p14="http://schemas.microsoft.com/office/powerpoint/2010/main" val="4272295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a:xfrm>
            <a:off x="3799226" y="4362287"/>
            <a:ext cx="5356060" cy="825995"/>
          </a:xfrm>
          <a:solidFill>
            <a:schemeClr val="bg1"/>
          </a:solidFill>
          <a:ln>
            <a:solidFill>
              <a:schemeClr val="accent1">
                <a:lumMod val="50000"/>
              </a:schemeClr>
            </a:solidFill>
          </a:ln>
        </p:spPr>
        <p:txBody>
          <a:bodyPr>
            <a:noAutofit/>
          </a:bodyPr>
          <a:lstStyle/>
          <a:p>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INFIAMMAZIONE: IL </a:t>
            </a:r>
            <a:r>
              <a:rPr lang="it-IT" sz="1800" b="1" i="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CLOCKWORK</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DELLA VITA</a:t>
            </a:r>
            <a:endParaRPr lang="it-IT" sz="1800" dirty="0">
              <a:solidFill>
                <a:srgbClr val="C00000"/>
              </a:solidFill>
              <a:effectLst/>
              <a:latin typeface="Times New Roman" panose="02020603050405020304" pitchFamily="18" charset="0"/>
              <a:ea typeface="Times New Roman" panose="02020603050405020304" pitchFamily="18" charset="0"/>
            </a:endParaRPr>
          </a:p>
        </p:txBody>
      </p:sp>
      <p:pic>
        <p:nvPicPr>
          <p:cNvPr id="28" name="Immagine 27">
            <a:extLst>
              <a:ext uri="{FF2B5EF4-FFF2-40B4-BE49-F238E27FC236}">
                <a16:creationId xmlns:a16="http://schemas.microsoft.com/office/drawing/2014/main" id="{54480B0A-506D-4E44-A517-A3C8F00AB3A2}"/>
              </a:ext>
            </a:extLst>
          </p:cNvPr>
          <p:cNvPicPr>
            <a:picLocks noChangeAspect="1"/>
          </p:cNvPicPr>
          <p:nvPr/>
        </p:nvPicPr>
        <p:blipFill>
          <a:blip r:embed="rId3"/>
          <a:stretch>
            <a:fillRect/>
          </a:stretch>
        </p:blipFill>
        <p:spPr>
          <a:xfrm>
            <a:off x="7345680" y="5073528"/>
            <a:ext cx="1804670" cy="1804670"/>
          </a:xfrm>
          <a:prstGeom prst="rect">
            <a:avLst/>
          </a:prstGeom>
        </p:spPr>
      </p:pic>
      <p:pic>
        <p:nvPicPr>
          <p:cNvPr id="22" name="Immagine 21">
            <a:extLst>
              <a:ext uri="{FF2B5EF4-FFF2-40B4-BE49-F238E27FC236}">
                <a16:creationId xmlns:a16="http://schemas.microsoft.com/office/drawing/2014/main" id="{FC20C030-0412-4D08-A6F7-B7D17CBF1FC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91755" y="4886650"/>
            <a:ext cx="1262728" cy="159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a:extLst>
              <a:ext uri="{FF2B5EF4-FFF2-40B4-BE49-F238E27FC236}">
                <a16:creationId xmlns:a16="http://schemas.microsoft.com/office/drawing/2014/main" id="{E450F0DB-074C-4946-8619-FD031CCE0A8F}"/>
              </a:ext>
            </a:extLst>
          </p:cNvPr>
          <p:cNvSpPr txBox="1">
            <a:spLocks noChangeArrowheads="1"/>
          </p:cNvSpPr>
          <p:nvPr/>
        </p:nvSpPr>
        <p:spPr bwMode="auto">
          <a:xfrm>
            <a:off x="3631842" y="5399550"/>
            <a:ext cx="3874814" cy="994215"/>
          </a:xfrm>
          <a:prstGeom prst="rect">
            <a:avLst/>
          </a:prstGeom>
          <a:solidFill>
            <a:schemeClr val="bg1">
              <a:lumMod val="95000"/>
            </a:schemeClr>
          </a:solidFill>
          <a:ln w="28575">
            <a:solidFill>
              <a:srgbClr val="0000FF"/>
            </a:solidFill>
            <a:miter lim="800000"/>
            <a:headEnd/>
            <a:tailEnd/>
          </a:ln>
        </p:spPr>
        <p:txBody>
          <a:bodyPr wrap="square" lIns="67500" tIns="35100" rIns="67500" bIns="35100">
            <a:spAutoFit/>
          </a:bodyPr>
          <a:lstStyle/>
          <a:p>
            <a:pPr algn="ctr" defTabSz="342900">
              <a:spcBef>
                <a:spcPts val="750"/>
              </a:spcBef>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lang="it-IT" b="1" kern="0" cap="small" dirty="0">
                <a:solidFill>
                  <a:srgbClr val="C00000"/>
                </a:solidFill>
                <a:ea typeface="MS PGothic"/>
              </a:rPr>
              <a:t>Luigi </a:t>
            </a:r>
            <a:r>
              <a:rPr lang="it-IT" b="1" kern="0" cap="small" dirty="0" err="1">
                <a:solidFill>
                  <a:srgbClr val="C00000"/>
                </a:solidFill>
                <a:ea typeface="MS PGothic"/>
              </a:rPr>
              <a:t>monsellato</a:t>
            </a:r>
            <a:br>
              <a:rPr lang="it-IT" sz="1400" b="1" kern="0" dirty="0">
                <a:solidFill>
                  <a:srgbClr val="C00000"/>
                </a:solidFill>
                <a:ea typeface="MS PGothic"/>
              </a:rPr>
            </a:br>
            <a:r>
              <a:rPr lang="it-IT" sz="1400" b="1" kern="0" dirty="0">
                <a:solidFill>
                  <a:srgbClr val="C00000"/>
                </a:solidFill>
                <a:ea typeface="MS PGothic"/>
              </a:rPr>
              <a:t>Ortopedico, traumatologo, psicologo, psicoterapeuta, ideatore della Medicina Omeosinergetica </a:t>
            </a:r>
            <a:r>
              <a:rPr lang="it-IT" sz="1400" b="1" dirty="0">
                <a:solidFill>
                  <a:srgbClr val="C00000"/>
                </a:solidFill>
              </a:rPr>
              <a:t>(</a:t>
            </a:r>
            <a:r>
              <a:rPr lang="it-IT" sz="1400" b="1" dirty="0" err="1">
                <a:solidFill>
                  <a:srgbClr val="C00000"/>
                </a:solidFill>
              </a:rPr>
              <a:t>O.Medi.Sine</a:t>
            </a:r>
            <a:r>
              <a:rPr lang="it-IT" sz="1400" b="1" dirty="0">
                <a:solidFill>
                  <a:srgbClr val="C00000"/>
                </a:solidFill>
              </a:rPr>
              <a:t>, Ferrara)</a:t>
            </a:r>
            <a:endParaRPr lang="en-GB" sz="1400" b="1" kern="0" dirty="0">
              <a:solidFill>
                <a:srgbClr val="C00000"/>
              </a:solidFill>
              <a:ea typeface="MS PGothic"/>
            </a:endParaRPr>
          </a:p>
        </p:txBody>
      </p:sp>
      <p:pic>
        <p:nvPicPr>
          <p:cNvPr id="13" name="Immagine 12">
            <a:extLst>
              <a:ext uri="{FF2B5EF4-FFF2-40B4-BE49-F238E27FC236}">
                <a16:creationId xmlns:a16="http://schemas.microsoft.com/office/drawing/2014/main" id="{1F60B695-0A43-4422-BA95-0FACEA60F0B0}"/>
              </a:ext>
            </a:extLst>
          </p:cNvPr>
          <p:cNvPicPr>
            <a:picLocks noChangeAspect="1"/>
          </p:cNvPicPr>
          <p:nvPr/>
        </p:nvPicPr>
        <p:blipFill>
          <a:blip r:embed="rId5"/>
          <a:stretch>
            <a:fillRect/>
          </a:stretch>
        </p:blipFill>
        <p:spPr>
          <a:xfrm>
            <a:off x="0" y="43586"/>
            <a:ext cx="4852837" cy="4041998"/>
          </a:xfrm>
          <a:prstGeom prst="rect">
            <a:avLst/>
          </a:prstGeom>
        </p:spPr>
      </p:pic>
      <p:pic>
        <p:nvPicPr>
          <p:cNvPr id="14" name="Immagine 13">
            <a:extLst>
              <a:ext uri="{FF2B5EF4-FFF2-40B4-BE49-F238E27FC236}">
                <a16:creationId xmlns:a16="http://schemas.microsoft.com/office/drawing/2014/main" id="{6184BE68-5DE6-4DC4-BD2F-DE2A07842760}"/>
              </a:ext>
            </a:extLst>
          </p:cNvPr>
          <p:cNvPicPr>
            <a:picLocks noChangeAspect="1"/>
          </p:cNvPicPr>
          <p:nvPr/>
        </p:nvPicPr>
        <p:blipFill>
          <a:blip r:embed="rId6"/>
          <a:stretch>
            <a:fillRect/>
          </a:stretch>
        </p:blipFill>
        <p:spPr>
          <a:xfrm>
            <a:off x="4872673" y="1616626"/>
            <a:ext cx="1772441" cy="2466562"/>
          </a:xfrm>
          <a:prstGeom prst="rect">
            <a:avLst/>
          </a:prstGeom>
        </p:spPr>
      </p:pic>
      <p:pic>
        <p:nvPicPr>
          <p:cNvPr id="4" name="Immagine 3">
            <a:extLst>
              <a:ext uri="{FF2B5EF4-FFF2-40B4-BE49-F238E27FC236}">
                <a16:creationId xmlns:a16="http://schemas.microsoft.com/office/drawing/2014/main" id="{712E0EF7-DE04-4F5F-BF39-B638DC14EA28}"/>
              </a:ext>
            </a:extLst>
          </p:cNvPr>
          <p:cNvPicPr>
            <a:picLocks noChangeAspect="1"/>
          </p:cNvPicPr>
          <p:nvPr/>
        </p:nvPicPr>
        <p:blipFill>
          <a:blip r:embed="rId7"/>
          <a:stretch>
            <a:fillRect/>
          </a:stretch>
        </p:blipFill>
        <p:spPr>
          <a:xfrm>
            <a:off x="4882649" y="37554"/>
            <a:ext cx="2541780" cy="1473438"/>
          </a:xfrm>
          <a:prstGeom prst="rect">
            <a:avLst/>
          </a:prstGeom>
        </p:spPr>
      </p:pic>
      <p:pic>
        <p:nvPicPr>
          <p:cNvPr id="7" name="Immagine 6">
            <a:extLst>
              <a:ext uri="{FF2B5EF4-FFF2-40B4-BE49-F238E27FC236}">
                <a16:creationId xmlns:a16="http://schemas.microsoft.com/office/drawing/2014/main" id="{B07FD09E-08C4-4AD8-9E62-B67ABE14C12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05437" y="0"/>
            <a:ext cx="1717305" cy="3850859"/>
          </a:xfrm>
          <a:prstGeom prst="rect">
            <a:avLst/>
          </a:prstGeom>
        </p:spPr>
      </p:pic>
      <p:pic>
        <p:nvPicPr>
          <p:cNvPr id="9" name="Immagine 8">
            <a:extLst>
              <a:ext uri="{FF2B5EF4-FFF2-40B4-BE49-F238E27FC236}">
                <a16:creationId xmlns:a16="http://schemas.microsoft.com/office/drawing/2014/main" id="{548196F9-7190-4C01-9E4B-F2F21FF2BF4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4771859"/>
            <a:ext cx="2133500" cy="2026825"/>
          </a:xfrm>
          <a:prstGeom prst="rect">
            <a:avLst/>
          </a:prstGeom>
        </p:spPr>
      </p:pic>
    </p:spTree>
    <p:extLst>
      <p:ext uri="{BB962C8B-B14F-4D97-AF65-F5344CB8AC3E}">
        <p14:creationId xmlns:p14="http://schemas.microsoft.com/office/powerpoint/2010/main" val="21855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ircle(in)">
                                      <p:cBhvr>
                                        <p:cTn id="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12241" cy="1477328"/>
          </a:xfrm>
          <a:prstGeom prst="rect">
            <a:avLst/>
          </a:prstGeom>
          <a:solidFill>
            <a:schemeClr val="accent2">
              <a:lumMod val="20000"/>
              <a:lumOff val="80000"/>
            </a:schemeClr>
          </a:solidFill>
          <a:ln w="38100">
            <a:solidFill>
              <a:srgbClr val="0070C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rPr>
              <a:t>È opportuno distinguere:</a:t>
            </a:r>
            <a:endParaRPr lang="it-IT" sz="1800" dirty="0">
              <a:effectLst/>
              <a:latin typeface="Times New Roman" panose="02020603050405020304" pitchFamily="18" charset="0"/>
              <a:ea typeface="Times New Roman" panose="02020603050405020304" pitchFamily="18" charset="0"/>
            </a:endParaRPr>
          </a:p>
          <a:p>
            <a:pPr algn="just"/>
            <a:r>
              <a:rPr lang="it-IT" sz="1800" dirty="0">
                <a:effectLst/>
                <a:latin typeface="Arial" panose="020B0604020202020204" pitchFamily="34" charset="0"/>
                <a:ea typeface="Times New Roman" panose="02020603050405020304" pitchFamily="18" charset="0"/>
              </a:rPr>
              <a:t>i </a:t>
            </a:r>
            <a:r>
              <a:rPr lang="it-IT" sz="1800" b="1" dirty="0">
                <a:solidFill>
                  <a:srgbClr val="C00000"/>
                </a:solidFill>
                <a:effectLst/>
                <a:latin typeface="Arial" panose="020B0604020202020204" pitchFamily="34" charset="0"/>
                <a:ea typeface="Times New Roman" panose="02020603050405020304" pitchFamily="18" charset="0"/>
              </a:rPr>
              <a:t>macrofagi fissi </a:t>
            </a:r>
            <a:r>
              <a:rPr lang="it-IT" sz="1800" dirty="0">
                <a:effectLst/>
                <a:latin typeface="Arial" panose="020B0604020202020204" pitchFamily="34" charset="0"/>
                <a:ea typeface="Times New Roman" panose="02020603050405020304" pitchFamily="18" charset="0"/>
              </a:rPr>
              <a:t>presenti nel tessuto connettivo in condizioni normali: vi appartengono le cellule avventiziali di Marchand, </a:t>
            </a:r>
            <a:r>
              <a:rPr lang="it-IT" sz="1800" dirty="0" err="1">
                <a:effectLst/>
                <a:latin typeface="Arial" panose="020B0604020202020204" pitchFamily="34" charset="0"/>
                <a:ea typeface="Times New Roman" panose="02020603050405020304" pitchFamily="18" charset="0"/>
              </a:rPr>
              <a:t>ragiocrine</a:t>
            </a:r>
            <a:r>
              <a:rPr lang="it-IT" sz="1800" dirty="0">
                <a:effectLst/>
                <a:latin typeface="Arial" panose="020B0604020202020204" pitchFamily="34" charset="0"/>
                <a:ea typeface="Times New Roman" panose="02020603050405020304" pitchFamily="18" charset="0"/>
              </a:rPr>
              <a:t> di </a:t>
            </a:r>
            <a:r>
              <a:rPr lang="it-IT" sz="1800" dirty="0" err="1">
                <a:effectLst/>
                <a:latin typeface="Arial" panose="020B0604020202020204" pitchFamily="34" charset="0"/>
                <a:ea typeface="Times New Roman" panose="02020603050405020304" pitchFamily="18" charset="0"/>
              </a:rPr>
              <a:t>Renaut</a:t>
            </a:r>
            <a:r>
              <a:rPr lang="it-IT" sz="1800" dirty="0">
                <a:effectLst/>
                <a:latin typeface="Arial" panose="020B0604020202020204" pitchFamily="34" charset="0"/>
                <a:ea typeface="Times New Roman" panose="02020603050405020304" pitchFamily="18" charset="0"/>
              </a:rPr>
              <a:t>, </a:t>
            </a:r>
            <a:r>
              <a:rPr lang="it-IT" sz="1800" dirty="0" err="1">
                <a:effectLst/>
                <a:latin typeface="Arial" panose="020B0604020202020204" pitchFamily="34" charset="0"/>
                <a:ea typeface="Times New Roman" panose="02020603050405020304" pitchFamily="18" charset="0"/>
              </a:rPr>
              <a:t>clasmatociti</a:t>
            </a:r>
            <a:r>
              <a:rPr lang="it-IT" sz="1800" dirty="0">
                <a:effectLst/>
                <a:latin typeface="Arial" panose="020B0604020202020204" pitchFamily="34" charset="0"/>
                <a:ea typeface="Times New Roman" panose="02020603050405020304" pitchFamily="18" charset="0"/>
              </a:rPr>
              <a:t> di </a:t>
            </a:r>
            <a:r>
              <a:rPr lang="it-IT" sz="1800" dirty="0" err="1">
                <a:effectLst/>
                <a:latin typeface="Arial" panose="020B0604020202020204" pitchFamily="34" charset="0"/>
                <a:ea typeface="Times New Roman" panose="02020603050405020304" pitchFamily="18" charset="0"/>
              </a:rPr>
              <a:t>Ranvier</a:t>
            </a:r>
            <a:r>
              <a:rPr lang="it-IT" sz="1800" dirty="0">
                <a:effectLst/>
                <a:latin typeface="Arial" panose="020B0604020202020204" pitchFamily="34" charset="0"/>
                <a:ea typeface="Times New Roman" panose="02020603050405020304" pitchFamily="18" charset="0"/>
              </a:rPr>
              <a:t>, migranti a riposo di </a:t>
            </a:r>
            <a:r>
              <a:rPr lang="it-IT" sz="1800" dirty="0" err="1">
                <a:effectLst/>
                <a:latin typeface="Arial" panose="020B0604020202020204" pitchFamily="34" charset="0"/>
                <a:ea typeface="Times New Roman" panose="02020603050405020304" pitchFamily="18" charset="0"/>
              </a:rPr>
              <a:t>Maximow</a:t>
            </a:r>
            <a:r>
              <a:rPr lang="it-IT" sz="1800" dirty="0">
                <a:effectLst/>
                <a:latin typeface="Arial" panose="020B0604020202020204" pitchFamily="34" charset="0"/>
                <a:ea typeface="Times New Roman" panose="02020603050405020304" pitchFamily="18" charset="0"/>
              </a:rPr>
              <a:t>, gli istiociti, le cellule mesenchimali indifferenziate, i fibrociti di </a:t>
            </a:r>
            <a:r>
              <a:rPr lang="it-IT" sz="1800" dirty="0" err="1">
                <a:effectLst/>
                <a:latin typeface="Arial" panose="020B0604020202020204" pitchFamily="34" charset="0"/>
                <a:ea typeface="Times New Roman" panose="02020603050405020304" pitchFamily="18" charset="0"/>
              </a:rPr>
              <a:t>Mollendorf</a:t>
            </a:r>
            <a:endParaRPr lang="it-IT" sz="18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17759" y="2934553"/>
            <a:ext cx="5490345" cy="2554545"/>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rPr>
              <a:t>dai </a:t>
            </a:r>
            <a:r>
              <a:rPr lang="it-IT" sz="2000" b="1" dirty="0">
                <a:solidFill>
                  <a:srgbClr val="C00000"/>
                </a:solidFill>
                <a:effectLst/>
                <a:latin typeface="Arial" panose="020B0604020202020204" pitchFamily="34" charset="0"/>
                <a:ea typeface="Times New Roman" panose="02020603050405020304" pitchFamily="18" charset="0"/>
              </a:rPr>
              <a:t>macrofagi liberi (o migranti) </a:t>
            </a:r>
            <a:r>
              <a:rPr lang="it-IT" sz="2000" dirty="0">
                <a:effectLst/>
                <a:latin typeface="Arial" panose="020B0604020202020204" pitchFamily="34" charset="0"/>
                <a:ea typeface="Times New Roman" panose="02020603050405020304" pitchFamily="18" charset="0"/>
              </a:rPr>
              <a:t>che compaiono nel corso dei processi infiammatori, costituendo il </a:t>
            </a:r>
            <a:r>
              <a:rPr lang="it-IT" sz="2000" b="1" dirty="0">
                <a:effectLst/>
                <a:latin typeface="Arial" panose="020B0604020202020204" pitchFamily="34" charset="0"/>
                <a:ea typeface="Times New Roman" panose="02020603050405020304" pitchFamily="18" charset="0"/>
              </a:rPr>
              <a:t>sistema di emergenza </a:t>
            </a:r>
            <a:r>
              <a:rPr lang="it-IT" sz="2000" dirty="0">
                <a:effectLst/>
                <a:latin typeface="Arial" panose="020B0604020202020204" pitchFamily="34" charset="0"/>
                <a:ea typeface="Times New Roman" panose="02020603050405020304" pitchFamily="18" charset="0"/>
              </a:rPr>
              <a:t>che viene mobilitato da esigenze funzionali ulteriormente sollecitate: i macrofagi ritirano i loro prolungamenti, si staccano dalle fibre e diventano </a:t>
            </a:r>
            <a:r>
              <a:rPr lang="it-IT" sz="2000" i="0" dirty="0">
                <a:effectLst/>
                <a:latin typeface="Arial" panose="020B0604020202020204" pitchFamily="34" charset="0"/>
                <a:ea typeface="Times New Roman" panose="02020603050405020304" pitchFamily="18" charset="0"/>
              </a:rPr>
              <a:t>liberi, migranti,</a:t>
            </a:r>
            <a:r>
              <a:rPr lang="it-IT" sz="2000" dirty="0">
                <a:effectLst/>
                <a:latin typeface="Arial" panose="020B0604020202020204" pitchFamily="34" charset="0"/>
                <a:ea typeface="Times New Roman" panose="02020603050405020304" pitchFamily="18" charset="0"/>
              </a:rPr>
              <a:t> provvisti di motilità e di attività fagocitaria.</a:t>
            </a:r>
            <a:endParaRPr lang="it-IT" sz="2000" b="1" dirty="0">
              <a:solidFill>
                <a:srgbClr val="C00000"/>
              </a:solidFill>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31759" y="5594522"/>
            <a:ext cx="4036185" cy="1200329"/>
          </a:xfrm>
          <a:prstGeom prst="rect">
            <a:avLst/>
          </a:prstGeom>
          <a:solidFill>
            <a:schemeClr val="accent4">
              <a:lumMod val="20000"/>
              <a:lumOff val="80000"/>
            </a:schemeClr>
          </a:solidFill>
          <a:ln w="38100">
            <a:solidFill>
              <a:srgbClr val="0070C0"/>
            </a:solidFill>
          </a:ln>
        </p:spPr>
        <p:txBody>
          <a:bodyPr wrap="square">
            <a:spAutoFit/>
          </a:bodyPr>
          <a:lstStyle/>
          <a:p>
            <a:pPr>
              <a:defRPr/>
            </a:pPr>
            <a:r>
              <a:rPr lang="en-US" sz="1800" b="1" dirty="0">
                <a:effectLst/>
                <a:latin typeface="Arial" panose="020B0604020202020204" pitchFamily="34" charset="0"/>
                <a:ea typeface="Times New Roman" panose="02020603050405020304" pitchFamily="18" charset="0"/>
              </a:rPr>
              <a:t>Le due </a:t>
            </a:r>
            <a:r>
              <a:rPr lang="en-US" sz="1800" b="1" dirty="0" err="1">
                <a:effectLst/>
                <a:latin typeface="Arial" panose="020B0604020202020204" pitchFamily="34" charset="0"/>
                <a:ea typeface="Times New Roman" panose="02020603050405020304" pitchFamily="18" charset="0"/>
              </a:rPr>
              <a:t>classi</a:t>
            </a:r>
            <a:r>
              <a:rPr lang="en-US" sz="1800" b="1" dirty="0">
                <a:effectLst/>
                <a:latin typeface="Arial" panose="020B0604020202020204" pitchFamily="34" charset="0"/>
                <a:ea typeface="Times New Roman" panose="02020603050405020304" pitchFamily="18" charset="0"/>
              </a:rPr>
              <a:t> </a:t>
            </a:r>
            <a:r>
              <a:rPr lang="en-US" sz="1800" b="1" dirty="0" err="1">
                <a:effectLst/>
                <a:latin typeface="Arial" panose="020B0604020202020204" pitchFamily="34" charset="0"/>
                <a:ea typeface="Times New Roman" panose="02020603050405020304" pitchFamily="18" charset="0"/>
              </a:rPr>
              <a:t>corrispondono</a:t>
            </a:r>
            <a:r>
              <a:rPr lang="en-US" sz="1800" b="1" dirty="0">
                <a:effectLst/>
                <a:latin typeface="Arial" panose="020B0604020202020204" pitchFamily="34" charset="0"/>
                <a:ea typeface="Times New Roman" panose="02020603050405020304" pitchFamily="18" charset="0"/>
              </a:rPr>
              <a:t> a </a:t>
            </a:r>
            <a:r>
              <a:rPr lang="en-US" sz="1800" b="1" dirty="0" err="1">
                <a:effectLst/>
                <a:latin typeface="Arial" panose="020B0604020202020204" pitchFamily="34" charset="0"/>
                <a:ea typeface="Times New Roman" panose="02020603050405020304" pitchFamily="18" charset="0"/>
              </a:rPr>
              <a:t>stadi</a:t>
            </a:r>
            <a:r>
              <a:rPr lang="en-US" sz="1800" b="1" dirty="0">
                <a:effectLst/>
                <a:latin typeface="Arial" panose="020B0604020202020204" pitchFamily="34" charset="0"/>
                <a:ea typeface="Times New Roman" panose="02020603050405020304" pitchFamily="18" charset="0"/>
              </a:rPr>
              <a:t> </a:t>
            </a:r>
            <a:r>
              <a:rPr lang="en-US" sz="1800" b="1" dirty="0" err="1">
                <a:effectLst/>
                <a:latin typeface="Arial" panose="020B0604020202020204" pitchFamily="34" charset="0"/>
                <a:ea typeface="Times New Roman" panose="02020603050405020304" pitchFamily="18" charset="0"/>
              </a:rPr>
              <a:t>funzionali</a:t>
            </a:r>
            <a:r>
              <a:rPr lang="en-US" sz="1800" b="1" dirty="0">
                <a:effectLst/>
                <a:latin typeface="Arial" panose="020B0604020202020204" pitchFamily="34" charset="0"/>
                <a:ea typeface="Times New Roman" panose="02020603050405020304" pitchFamily="18" charset="0"/>
              </a:rPr>
              <a:t> </a:t>
            </a:r>
            <a:r>
              <a:rPr lang="en-US" sz="1800" b="1" dirty="0" err="1">
                <a:effectLst/>
                <a:latin typeface="Arial" panose="020B0604020202020204" pitchFamily="34" charset="0"/>
                <a:ea typeface="Times New Roman" panose="02020603050405020304" pitchFamily="18" charset="0"/>
              </a:rPr>
              <a:t>diversi</a:t>
            </a:r>
            <a:r>
              <a:rPr lang="en-US" sz="1800" b="1" dirty="0">
                <a:effectLst/>
                <a:latin typeface="Arial" panose="020B0604020202020204" pitchFamily="34" charset="0"/>
                <a:ea typeface="Times New Roman" panose="02020603050405020304" pitchFamily="18" charset="0"/>
              </a:rPr>
              <a:t> </a:t>
            </a:r>
            <a:r>
              <a:rPr lang="en-US" sz="1800" b="1" dirty="0" err="1">
                <a:effectLst/>
                <a:latin typeface="Arial" panose="020B0604020202020204" pitchFamily="34" charset="0"/>
                <a:ea typeface="Times New Roman" panose="02020603050405020304" pitchFamily="18" charset="0"/>
              </a:rPr>
              <a:t>dello</a:t>
            </a:r>
            <a:r>
              <a:rPr lang="en-US" sz="1800" b="1" dirty="0">
                <a:effectLst/>
                <a:latin typeface="Arial" panose="020B0604020202020204" pitchFamily="34" charset="0"/>
                <a:ea typeface="Times New Roman" panose="02020603050405020304" pitchFamily="18" charset="0"/>
              </a:rPr>
              <a:t> </a:t>
            </a:r>
            <a:r>
              <a:rPr lang="en-US" sz="1800" b="1" dirty="0" err="1">
                <a:effectLst/>
                <a:latin typeface="Arial" panose="020B0604020202020204" pitchFamily="34" charset="0"/>
                <a:ea typeface="Times New Roman" panose="02020603050405020304" pitchFamily="18" charset="0"/>
              </a:rPr>
              <a:t>stesso</a:t>
            </a:r>
            <a:r>
              <a:rPr lang="en-US" sz="1800" b="1" dirty="0">
                <a:effectLst/>
                <a:latin typeface="Arial" panose="020B0604020202020204" pitchFamily="34" charset="0"/>
                <a:ea typeface="Times New Roman" panose="02020603050405020304" pitchFamily="18" charset="0"/>
              </a:rPr>
              <a:t> </a:t>
            </a:r>
            <a:r>
              <a:rPr lang="en-US" sz="1800" b="1" dirty="0" err="1">
                <a:effectLst/>
                <a:latin typeface="Arial" panose="020B0604020202020204" pitchFamily="34" charset="0"/>
                <a:ea typeface="Times New Roman" panose="02020603050405020304" pitchFamily="18" charset="0"/>
              </a:rPr>
              <a:t>tipo</a:t>
            </a:r>
            <a:r>
              <a:rPr lang="en-US" sz="1800" b="1" dirty="0">
                <a:effectLst/>
                <a:latin typeface="Arial" panose="020B0604020202020204" pitchFamily="34" charset="0"/>
                <a:ea typeface="Times New Roman" panose="02020603050405020304" pitchFamily="18" charset="0"/>
              </a:rPr>
              <a:t> </a:t>
            </a:r>
            <a:r>
              <a:rPr lang="en-US" sz="1800" b="1" dirty="0" err="1">
                <a:effectLst/>
                <a:latin typeface="Arial" panose="020B0604020202020204" pitchFamily="34" charset="0"/>
                <a:ea typeface="Times New Roman" panose="02020603050405020304" pitchFamily="18" charset="0"/>
              </a:rPr>
              <a:t>cellulare</a:t>
            </a:r>
            <a:r>
              <a:rPr lang="en-US" sz="1800" dirty="0">
                <a:effectLst/>
                <a:latin typeface="Arial" panose="020B0604020202020204" pitchFamily="34" charset="0"/>
                <a:ea typeface="Times New Roman" panose="02020603050405020304" pitchFamily="18" charset="0"/>
              </a:rPr>
              <a:t>: la </a:t>
            </a:r>
            <a:r>
              <a:rPr lang="en-US" sz="1800" dirty="0" err="1">
                <a:effectLst/>
                <a:latin typeface="Arial" panose="020B0604020202020204" pitchFamily="34" charset="0"/>
                <a:ea typeface="Times New Roman" panose="02020603050405020304" pitchFamily="18" charset="0"/>
              </a:rPr>
              <a:t>cellula</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migrante</a:t>
            </a:r>
            <a:r>
              <a:rPr lang="en-US" sz="1800" dirty="0">
                <a:effectLst/>
                <a:latin typeface="Arial" panose="020B0604020202020204" pitchFamily="34" charset="0"/>
                <a:ea typeface="Times New Roman" panose="02020603050405020304" pitchFamily="18" charset="0"/>
              </a:rPr>
              <a:t> è la forma </a:t>
            </a:r>
            <a:r>
              <a:rPr lang="en-US" sz="1800" dirty="0" err="1">
                <a:effectLst/>
                <a:latin typeface="Arial" panose="020B0604020202020204" pitchFamily="34" charset="0"/>
                <a:ea typeface="Times New Roman" panose="02020603050405020304" pitchFamily="18" charset="0"/>
              </a:rPr>
              <a:t>attiva</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della</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cellula</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fissa</a:t>
            </a:r>
            <a:r>
              <a:rPr lang="en-US" sz="1800" dirty="0">
                <a:effectLst/>
                <a:latin typeface="Arial" panose="020B0604020202020204" pitchFamily="34" charset="0"/>
                <a:ea typeface="Times New Roman" panose="02020603050405020304" pitchFamily="18" charset="0"/>
              </a:rPr>
              <a:t>. </a:t>
            </a:r>
            <a:endParaRPr lang="it-IT" sz="2000" b="1" i="1" u="sng" dirty="0"/>
          </a:p>
        </p:txBody>
      </p:sp>
      <p:sp>
        <p:nvSpPr>
          <p:cNvPr id="2" name="Rettangolo 1">
            <a:extLst>
              <a:ext uri="{FF2B5EF4-FFF2-40B4-BE49-F238E27FC236}">
                <a16:creationId xmlns:a16="http://schemas.microsoft.com/office/drawing/2014/main" id="{91200836-4EF8-44E0-90BD-FAD49417588C}"/>
              </a:ext>
            </a:extLst>
          </p:cNvPr>
          <p:cNvSpPr/>
          <p:nvPr/>
        </p:nvSpPr>
        <p:spPr>
          <a:xfrm>
            <a:off x="26142" y="1628800"/>
            <a:ext cx="9112241" cy="1200329"/>
          </a:xfrm>
          <a:prstGeom prst="rect">
            <a:avLst/>
          </a:prstGeom>
          <a:solidFill>
            <a:schemeClr val="accent3">
              <a:lumMod val="20000"/>
              <a:lumOff val="80000"/>
            </a:schemeClr>
          </a:solidFill>
          <a:ln w="38100">
            <a:solidFill>
              <a:srgbClr val="C0000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rPr>
              <a:t>e </a:t>
            </a:r>
            <a:r>
              <a:rPr lang="it-IT" sz="1800" b="1" dirty="0">
                <a:solidFill>
                  <a:srgbClr val="C00000"/>
                </a:solidFill>
                <a:effectLst/>
                <a:latin typeface="Arial" panose="020B0604020202020204" pitchFamily="34" charset="0"/>
                <a:ea typeface="Times New Roman" panose="02020603050405020304" pitchFamily="18" charset="0"/>
              </a:rPr>
              <a:t>le cellule reticolo-endoteliali degli organi emopoietici</a:t>
            </a:r>
            <a:r>
              <a:rPr lang="it-IT" sz="1800" dirty="0">
                <a:effectLst/>
                <a:latin typeface="Arial" panose="020B0604020202020204" pitchFamily="34" charset="0"/>
                <a:ea typeface="Times New Roman" panose="02020603050405020304" pitchFamily="18" charset="0"/>
              </a:rPr>
              <a:t>, che sono fegato, milza (la più grande unità del sistema fagocitario mononucleare), midollo delle ossa, ghiandole linfatiche (queste ultime si distinguono in </a:t>
            </a:r>
            <a:r>
              <a:rPr lang="it-IT" sz="1800" b="1" dirty="0">
                <a:effectLst/>
                <a:latin typeface="Arial" panose="020B0604020202020204" pitchFamily="34" charset="0"/>
                <a:ea typeface="Times New Roman" panose="02020603050405020304" pitchFamily="18" charset="0"/>
              </a:rPr>
              <a:t>cellule rivierasche</a:t>
            </a:r>
            <a:r>
              <a:rPr lang="it-IT" sz="1800" dirty="0">
                <a:effectLst/>
                <a:latin typeface="Arial" panose="020B0604020202020204" pitchFamily="34" charset="0"/>
                <a:ea typeface="Times New Roman" panose="02020603050405020304" pitchFamily="18" charset="0"/>
              </a:rPr>
              <a:t>, costituenti i sinusoidi, e in </a:t>
            </a:r>
            <a:r>
              <a:rPr lang="it-IT" sz="1800" b="1" dirty="0">
                <a:effectLst/>
                <a:latin typeface="Arial" panose="020B0604020202020204" pitchFamily="34" charset="0"/>
                <a:ea typeface="Times New Roman" panose="02020603050405020304" pitchFamily="18" charset="0"/>
              </a:rPr>
              <a:t>cellule reticolari interstiziali</a:t>
            </a:r>
            <a:r>
              <a:rPr lang="it-IT" sz="1800" dirty="0">
                <a:effectLst/>
                <a:latin typeface="Arial" panose="020B0604020202020204" pitchFamily="34" charset="0"/>
                <a:ea typeface="Times New Roman" panose="02020603050405020304" pitchFamily="18" charset="0"/>
              </a:rPr>
              <a:t>, costituenti il tessuto spugnoso), </a:t>
            </a:r>
            <a:endParaRPr lang="it-IT" sz="1800" dirty="0">
              <a:effectLst/>
              <a:latin typeface="Times New Roman" panose="02020603050405020304" pitchFamily="18" charset="0"/>
              <a:ea typeface="Times New Roman" panose="02020603050405020304" pitchFamily="18" charset="0"/>
            </a:endParaRPr>
          </a:p>
        </p:txBody>
      </p:sp>
      <p:pic>
        <p:nvPicPr>
          <p:cNvPr id="8" name="Immagine 7">
            <a:extLst>
              <a:ext uri="{FF2B5EF4-FFF2-40B4-BE49-F238E27FC236}">
                <a16:creationId xmlns:a16="http://schemas.microsoft.com/office/drawing/2014/main" id="{BED99A27-F0E2-4DFC-99F2-1ABA193972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5102" y="2868733"/>
            <a:ext cx="3543281" cy="2320278"/>
          </a:xfrm>
          <a:prstGeom prst="rect">
            <a:avLst/>
          </a:prstGeom>
        </p:spPr>
      </p:pic>
      <p:pic>
        <p:nvPicPr>
          <p:cNvPr id="12" name="Segnaposto contenuto 4">
            <a:extLst>
              <a:ext uri="{FF2B5EF4-FFF2-40B4-BE49-F238E27FC236}">
                <a16:creationId xmlns:a16="http://schemas.microsoft.com/office/drawing/2014/main" id="{484C3D7B-EFD9-4D57-808D-8C3A9392CC5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067944" y="1680984"/>
            <a:ext cx="5044296" cy="5044296"/>
          </a:xfrm>
        </p:spPr>
      </p:pic>
    </p:spTree>
    <p:extLst>
      <p:ext uri="{BB962C8B-B14F-4D97-AF65-F5344CB8AC3E}">
        <p14:creationId xmlns:p14="http://schemas.microsoft.com/office/powerpoint/2010/main" val="1158409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12241" cy="1200329"/>
          </a:xfrm>
          <a:prstGeom prst="rect">
            <a:avLst/>
          </a:prstGeom>
          <a:solidFill>
            <a:schemeClr val="accent2">
              <a:lumMod val="20000"/>
              <a:lumOff val="80000"/>
            </a:schemeClr>
          </a:solidFill>
          <a:ln w="38100">
            <a:solidFill>
              <a:srgbClr val="0070C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rPr>
              <a:t>Il</a:t>
            </a:r>
            <a:r>
              <a:rPr lang="it-IT" sz="1800" b="1" dirty="0">
                <a:effectLst/>
                <a:latin typeface="Arial" panose="020B0604020202020204" pitchFamily="34" charset="0"/>
                <a:ea typeface="Times New Roman" panose="02020603050405020304" pitchFamily="18" charset="0"/>
              </a:rPr>
              <a:t> </a:t>
            </a:r>
            <a:r>
              <a:rPr lang="it-IT" sz="1800" dirty="0">
                <a:effectLst/>
                <a:latin typeface="Arial" panose="020B0604020202020204" pitchFamily="34" charset="0"/>
                <a:ea typeface="Times New Roman" panose="02020603050405020304" pitchFamily="18" charset="0"/>
              </a:rPr>
              <a:t>S.R.E., che per molti decenni nella classe medica, ufficiale e non convenzionale, fu sinonimo di immunità </a:t>
            </a:r>
            <a:r>
              <a:rPr lang="it-IT" sz="1800" i="1" dirty="0">
                <a:effectLst/>
                <a:latin typeface="Arial" panose="020B0604020202020204" pitchFamily="34" charset="0"/>
                <a:ea typeface="Times New Roman" panose="02020603050405020304" pitchFamily="18" charset="0"/>
              </a:rPr>
              <a:t>tout-court, </a:t>
            </a:r>
            <a:r>
              <a:rPr lang="it-IT" sz="1800" dirty="0">
                <a:effectLst/>
                <a:latin typeface="Arial" panose="020B0604020202020204" pitchFamily="34" charset="0"/>
                <a:ea typeface="Times New Roman" panose="02020603050405020304" pitchFamily="18" charset="0"/>
              </a:rPr>
              <a:t>è </a:t>
            </a:r>
            <a:r>
              <a:rPr lang="it-IT" sz="1800" b="1" dirty="0">
                <a:effectLst/>
                <a:latin typeface="Arial" panose="020B0604020202020204" pitchFamily="34" charset="0"/>
                <a:ea typeface="Times New Roman" panose="02020603050405020304" pitchFamily="18" charset="0"/>
              </a:rPr>
              <a:t>un sistema funzionale dell'organismo, </a:t>
            </a:r>
            <a:r>
              <a:rPr lang="it-IT" sz="1800" b="1" dirty="0">
                <a:effectLst/>
                <a:latin typeface="Arial" panose="020B0604020202020204" pitchFamily="34" charset="0"/>
                <a:ea typeface="Times New Roman" panose="02020603050405020304" pitchFamily="18" charset="0"/>
                <a:cs typeface="Times New Roman" panose="02020603050405020304" pitchFamily="18" charset="0"/>
              </a:rPr>
              <a:t>un connettivo primitivo,</a:t>
            </a:r>
            <a:r>
              <a:rPr lang="it-IT" sz="1800" b="1" dirty="0">
                <a:effectLst/>
                <a:latin typeface="Arial" panose="020B0604020202020204" pitchFamily="34" charset="0"/>
                <a:ea typeface="Times New Roman" panose="02020603050405020304" pitchFamily="18" charset="0"/>
              </a:rPr>
              <a:t> privo di una propria localizzazione anatomica</a:t>
            </a:r>
            <a:r>
              <a:rPr lang="it-IT" sz="1800" dirty="0">
                <a:effectLst/>
                <a:latin typeface="Arial" panose="020B0604020202020204" pitchFamily="34" charset="0"/>
                <a:ea typeface="Times New Roman" panose="02020603050405020304" pitchFamily="18" charset="0"/>
              </a:rPr>
              <a:t>, che lo contraddistingua all'interno dell'organismo; </a:t>
            </a:r>
            <a:endParaRPr lang="it-IT" sz="18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17759" y="2934553"/>
            <a:ext cx="9094481" cy="1754326"/>
          </a:xfrm>
          <a:prstGeom prst="rect">
            <a:avLst/>
          </a:prstGeom>
          <a:solidFill>
            <a:schemeClr val="accent1">
              <a:lumMod val="20000"/>
              <a:lumOff val="80000"/>
            </a:schemeClr>
          </a:solidFill>
          <a:ln w="38100">
            <a:solidFill>
              <a:srgbClr val="00B05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cs typeface="Times New Roman" panose="02020603050405020304" pitchFamily="18" charset="0"/>
              </a:rPr>
              <a:t>Sperimentalmente si dimostra che, </a:t>
            </a:r>
            <a:r>
              <a:rPr lang="it-IT" sz="1800" i="1" dirty="0">
                <a:effectLst/>
                <a:latin typeface="Arial" panose="020B0604020202020204" pitchFamily="34" charset="0"/>
                <a:ea typeface="Times New Roman" panose="02020603050405020304" pitchFamily="18" charset="0"/>
                <a:cs typeface="Times New Roman" panose="02020603050405020304" pitchFamily="18" charset="0"/>
              </a:rPr>
              <a:t>per inquinamento modesto</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entrano in azione </a:t>
            </a:r>
            <a:r>
              <a:rPr lang="it-IT" sz="1800" b="1" dirty="0">
                <a:effectLst/>
                <a:latin typeface="Arial" panose="020B0604020202020204" pitchFamily="34" charset="0"/>
                <a:ea typeface="Times New Roman" panose="02020603050405020304" pitchFamily="18" charset="0"/>
                <a:cs typeface="Times New Roman" panose="02020603050405020304" pitchFamily="18" charset="0"/>
              </a:rPr>
              <a:t>il tessuto rivierasco, gli istiociti e il tessuto spugnoso</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a:t>
            </a:r>
            <a:r>
              <a:rPr lang="it-IT" sz="1800" i="1" dirty="0">
                <a:effectLst/>
                <a:latin typeface="Arial" panose="020B0604020202020204" pitchFamily="34" charset="0"/>
                <a:ea typeface="Times New Roman" panose="02020603050405020304" pitchFamily="18" charset="0"/>
                <a:cs typeface="Times New Roman" panose="02020603050405020304" pitchFamily="18" charset="0"/>
              </a:rPr>
              <a:t>per un grado maggiore </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interviene </a:t>
            </a:r>
            <a:r>
              <a:rPr lang="it-IT" sz="1800" b="1" dirty="0">
                <a:effectLst/>
                <a:latin typeface="Arial" panose="020B0604020202020204" pitchFamily="34" charset="0"/>
                <a:ea typeface="Times New Roman" panose="02020603050405020304" pitchFamily="18" charset="0"/>
                <a:cs typeface="Times New Roman" panose="02020603050405020304" pitchFamily="18" charset="0"/>
              </a:rPr>
              <a:t>il sistema dei macrofagi</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a:t>
            </a:r>
            <a:r>
              <a:rPr lang="it-IT" sz="1800" i="1" dirty="0">
                <a:effectLst/>
                <a:latin typeface="Arial" panose="020B0604020202020204" pitchFamily="34" charset="0"/>
                <a:ea typeface="Times New Roman" panose="02020603050405020304" pitchFamily="18" charset="0"/>
                <a:cs typeface="Times New Roman" panose="02020603050405020304" pitchFamily="18" charset="0"/>
              </a:rPr>
              <a:t>per un ulteriore grado </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si conclama </a:t>
            </a:r>
            <a:r>
              <a:rPr lang="it-IT" sz="1800" b="1" dirty="0">
                <a:effectLst/>
                <a:latin typeface="Arial" panose="020B0604020202020204" pitchFamily="34" charset="0"/>
                <a:ea typeface="Times New Roman" panose="02020603050405020304" pitchFamily="18" charset="0"/>
                <a:cs typeface="Times New Roman" panose="02020603050405020304" pitchFamily="18" charset="0"/>
              </a:rPr>
              <a:t>il processo infiammatorio</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con l’essudato plasmatico e cellulare; </a:t>
            </a:r>
            <a:r>
              <a:rPr lang="it-IT" sz="1800" i="1" dirty="0">
                <a:effectLst/>
                <a:latin typeface="Arial" panose="020B0604020202020204" pitchFamily="34" charset="0"/>
                <a:ea typeface="Times New Roman" panose="02020603050405020304" pitchFamily="18" charset="0"/>
                <a:cs typeface="Times New Roman" panose="02020603050405020304" pitchFamily="18" charset="0"/>
              </a:rPr>
              <a:t>per il massimo grado di inquinamento</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interviene </a:t>
            </a:r>
            <a:r>
              <a:rPr lang="it-IT" sz="1800" b="1" dirty="0">
                <a:effectLst/>
                <a:latin typeface="Arial" panose="020B0604020202020204" pitchFamily="34" charset="0"/>
                <a:ea typeface="Times New Roman" panose="02020603050405020304" pitchFamily="18" charset="0"/>
                <a:cs typeface="Times New Roman" panose="02020603050405020304" pitchFamily="18" charset="0"/>
              </a:rPr>
              <a:t>il tessuto di granulazione</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Hueck dice a questo punto: “</a:t>
            </a:r>
            <a:r>
              <a:rPr lang="it-IT" sz="1800" b="1" i="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l’infiammazione è divenuta tessuto ed organo</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a:t>
            </a:r>
            <a:endParaRPr lang="it-IT" sz="1800" dirty="0">
              <a:effectLst/>
              <a:latin typeface="Times New Roman" panose="02020603050405020304" pitchFamily="18" charset="0"/>
              <a:ea typeface="Times New Roman" panose="02020603050405020304" pitchFamily="18" charset="0"/>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31759" y="4805336"/>
            <a:ext cx="9112241" cy="1200329"/>
          </a:xfrm>
          <a:prstGeom prst="rect">
            <a:avLst/>
          </a:prstGeom>
          <a:solidFill>
            <a:schemeClr val="accent4">
              <a:lumMod val="20000"/>
              <a:lumOff val="80000"/>
            </a:schemeClr>
          </a:solidFill>
          <a:ln w="38100">
            <a:solidFill>
              <a:srgbClr val="0070C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cs typeface="Times New Roman" panose="02020603050405020304" pitchFamily="18" charset="0"/>
              </a:rPr>
              <a:t>Compito dunque del S.R.E. è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l’immagazzinamento di cataboliti tossici, la loro fagocitosi nel contesto dell’infiammazione, la produzione di fibrille reticolari argentofile, restaurativa del pavimento connettivale</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sul quale il fuoco dell’infiammazione ha svolto il proprio compito immunitario. </a:t>
            </a:r>
            <a:endParaRPr lang="it-IT" sz="1800" dirty="0">
              <a:effectLst/>
              <a:latin typeface="Times New Roman" panose="02020603050405020304" pitchFamily="18" charset="0"/>
              <a:ea typeface="Times New Roman" panose="02020603050405020304" pitchFamily="18" charset="0"/>
            </a:endParaRPr>
          </a:p>
        </p:txBody>
      </p:sp>
      <p:sp>
        <p:nvSpPr>
          <p:cNvPr id="2" name="Rettangolo 1">
            <a:extLst>
              <a:ext uri="{FF2B5EF4-FFF2-40B4-BE49-F238E27FC236}">
                <a16:creationId xmlns:a16="http://schemas.microsoft.com/office/drawing/2014/main" id="{91200836-4EF8-44E0-90BD-FAD49417588C}"/>
              </a:ext>
            </a:extLst>
          </p:cNvPr>
          <p:cNvSpPr/>
          <p:nvPr/>
        </p:nvSpPr>
        <p:spPr>
          <a:xfrm>
            <a:off x="26142" y="1340768"/>
            <a:ext cx="9112241" cy="1477328"/>
          </a:xfrm>
          <a:prstGeom prst="rect">
            <a:avLst/>
          </a:prstGeom>
          <a:solidFill>
            <a:schemeClr val="accent3">
              <a:lumMod val="20000"/>
              <a:lumOff val="80000"/>
            </a:schemeClr>
          </a:solidFill>
          <a:ln w="38100">
            <a:solidFill>
              <a:srgbClr val="C0000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rPr>
              <a:t>la sua funzione è quella di</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a:t>
            </a:r>
            <a:r>
              <a:rPr lang="it-IT" sz="1800" b="1" dirty="0">
                <a:effectLst/>
                <a:latin typeface="Arial" panose="020B0604020202020204" pitchFamily="34" charset="0"/>
                <a:ea typeface="Times New Roman" panose="02020603050405020304" pitchFamily="18" charset="0"/>
                <a:cs typeface="Times New Roman" panose="02020603050405020304" pitchFamily="18" charset="0"/>
              </a:rPr>
              <a:t>assumere ed elaborare sostanze</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e provvedere alla </a:t>
            </a:r>
            <a:r>
              <a:rPr lang="it-IT" sz="1800" b="1" dirty="0">
                <a:effectLst/>
                <a:latin typeface="Arial" panose="020B0604020202020204" pitchFamily="34" charset="0"/>
                <a:ea typeface="Times New Roman" panose="02020603050405020304" pitchFamily="18" charset="0"/>
                <a:cs typeface="Times New Roman" panose="02020603050405020304" pitchFamily="18" charset="0"/>
              </a:rPr>
              <a:t>ripulitura di sostanze eterogenee all’organismo</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a:t>
            </a:r>
            <a:r>
              <a:rPr lang="it-IT" sz="1800" dirty="0">
                <a:effectLst/>
                <a:latin typeface="Arial" panose="020B0604020202020204" pitchFamily="34" charset="0"/>
                <a:ea typeface="Times New Roman" panose="02020603050405020304" pitchFamily="18" charset="0"/>
              </a:rPr>
              <a:t>anche quelle sostanze endogene che hanno ultimato il loro compito; alla funzione fagocitica, si aggiungono anche </a:t>
            </a:r>
            <a:r>
              <a:rPr lang="it-IT" sz="1800" b="1" dirty="0">
                <a:effectLst/>
                <a:latin typeface="Arial" panose="020B0604020202020204" pitchFamily="34" charset="0"/>
                <a:ea typeface="Times New Roman" panose="02020603050405020304" pitchFamily="18" charset="0"/>
              </a:rPr>
              <a:t>funzioni di tipo immunitario, umorale e cellulare, e di tipo citotossico </a:t>
            </a:r>
            <a:r>
              <a:rPr lang="it-IT" sz="1800" dirty="0">
                <a:effectLst/>
                <a:latin typeface="Arial" panose="020B0604020202020204" pitchFamily="34" charset="0"/>
                <a:ea typeface="Times New Roman" panose="02020603050405020304" pitchFamily="18" charset="0"/>
              </a:rPr>
              <a:t>nei confronti di cellule neoplastiche.</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it-IT"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432810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12241" cy="1477328"/>
          </a:xfrm>
          <a:prstGeom prst="rect">
            <a:avLst/>
          </a:prstGeom>
          <a:solidFill>
            <a:schemeClr val="accent2">
              <a:lumMod val="20000"/>
              <a:lumOff val="80000"/>
            </a:schemeClr>
          </a:solidFill>
          <a:ln w="38100">
            <a:solidFill>
              <a:srgbClr val="0070C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cs typeface="Times New Roman" panose="02020603050405020304" pitchFamily="18" charset="0"/>
              </a:rPr>
              <a:t>Pertanto,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l’evoluzione della specie umana non si può scorporare dall’evoluzione consensuale del sistema di difesa reticolo-endoteliale</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a:t>
            </a:r>
            <a:r>
              <a:rPr lang="it-IT" sz="1800" dirty="0">
                <a:effectLst/>
                <a:latin typeface="Arial" panose="020B0604020202020204" pitchFamily="34" charset="0"/>
                <a:ea typeface="Times New Roman" panose="02020603050405020304" pitchFamily="18" charset="0"/>
              </a:rPr>
              <a:t>Metchnikoff,</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il grande biologo russo, sosteneva che </a:t>
            </a:r>
            <a:r>
              <a:rPr lang="it-IT" sz="1800" b="1" u="sng" dirty="0">
                <a:effectLst/>
                <a:latin typeface="Arial" panose="020B0604020202020204" pitchFamily="34" charset="0"/>
                <a:ea typeface="Times New Roman" panose="02020603050405020304" pitchFamily="18" charset="0"/>
                <a:cs typeface="Times New Roman" panose="02020603050405020304" pitchFamily="18" charset="0"/>
              </a:rPr>
              <a:t>l’evoluzione dell’uomo è direttamente proporzionale all’evoluzione del sistema di difesa </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e che le specie estinte non sono presenti, perché non hanno avuto uno sviluppo del sistema di difesa, adeguato all’</a:t>
            </a:r>
            <a:r>
              <a:rPr lang="it-IT" sz="1800" i="1" dirty="0">
                <a:effectLst/>
                <a:latin typeface="Arial" panose="020B0604020202020204" pitchFamily="34" charset="0"/>
                <a:ea typeface="Times New Roman" panose="02020603050405020304" pitchFamily="18" charset="0"/>
                <a:cs typeface="Times New Roman" panose="02020603050405020304" pitchFamily="18" charset="0"/>
              </a:rPr>
              <a:t>habitat </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in cui vivevano. </a:t>
            </a:r>
            <a:endParaRPr lang="it-IT" sz="18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17759" y="2294870"/>
            <a:ext cx="4338217" cy="3139321"/>
          </a:xfrm>
          <a:prstGeom prst="rect">
            <a:avLst/>
          </a:prstGeom>
          <a:solidFill>
            <a:schemeClr val="accent1">
              <a:lumMod val="20000"/>
              <a:lumOff val="80000"/>
            </a:schemeClr>
          </a:solidFill>
          <a:ln w="38100">
            <a:solidFill>
              <a:srgbClr val="00B05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cs typeface="Times New Roman" panose="02020603050405020304" pitchFamily="18" charset="0"/>
              </a:rPr>
              <a:t>Quando la carica tossinica supera ed eccede il normale lavoro di base, il livello di fuoco si eleva e l’infiammazione sale;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nulla è più controproducente, nulla è più assurdo che spegnerla, usando l’antinfiammatorio</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proprio nel momento in cui l’organismo si “accende” a livello connettivale, attraverso un sistema di difesa selezionato nel tempo, noi ostacoliamo questa reazione di difesa. </a:t>
            </a:r>
            <a:endParaRPr lang="it-IT" sz="1800" dirty="0">
              <a:effectLst/>
              <a:latin typeface="Times New Roman" panose="02020603050405020304" pitchFamily="18" charset="0"/>
              <a:ea typeface="Times New Roman" panose="02020603050405020304" pitchFamily="18" charset="0"/>
            </a:endParaRPr>
          </a:p>
        </p:txBody>
      </p:sp>
      <p:sp>
        <p:nvSpPr>
          <p:cNvPr id="2" name="Rettangolo 1">
            <a:extLst>
              <a:ext uri="{FF2B5EF4-FFF2-40B4-BE49-F238E27FC236}">
                <a16:creationId xmlns:a16="http://schemas.microsoft.com/office/drawing/2014/main" id="{91200836-4EF8-44E0-90BD-FAD49417588C}"/>
              </a:ext>
            </a:extLst>
          </p:cNvPr>
          <p:cNvSpPr/>
          <p:nvPr/>
        </p:nvSpPr>
        <p:spPr>
          <a:xfrm>
            <a:off x="8878" y="1582633"/>
            <a:ext cx="9112241" cy="646331"/>
          </a:xfrm>
          <a:prstGeom prst="rect">
            <a:avLst/>
          </a:prstGeom>
          <a:solidFill>
            <a:schemeClr val="accent3">
              <a:lumMod val="20000"/>
              <a:lumOff val="80000"/>
            </a:schemeClr>
          </a:solidFill>
          <a:ln w="38100">
            <a:solidFill>
              <a:srgbClr val="C0000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cs typeface="Times New Roman" panose="02020603050405020304" pitchFamily="18" charset="0"/>
              </a:rPr>
              <a:t>Abbiamo, dunque, </a:t>
            </a:r>
            <a:r>
              <a:rPr lang="it-IT" sz="1800" u="sng" dirty="0">
                <a:effectLst/>
                <a:latin typeface="Arial" panose="020B0604020202020204" pitchFamily="34" charset="0"/>
                <a:ea typeface="Times New Roman" panose="02020603050405020304" pitchFamily="18" charset="0"/>
                <a:cs typeface="Times New Roman" panose="02020603050405020304" pitchFamily="18" charset="0"/>
              </a:rPr>
              <a:t>un’evoluzione filogenetica del S.R.E. che evolve in funzione della tutela e della difesa di questa complessità evolutiva sempre maggiore, che è l’epitelio</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a:t>
            </a:r>
            <a:endParaRPr lang="it-IT" sz="1800" dirty="0">
              <a:effectLst/>
              <a:latin typeface="Times New Roman" panose="02020603050405020304" pitchFamily="18" charset="0"/>
              <a:ea typeface="Times New Roman" panose="02020603050405020304" pitchFamily="18" charset="0"/>
            </a:endParaRPr>
          </a:p>
        </p:txBody>
      </p:sp>
      <p:pic>
        <p:nvPicPr>
          <p:cNvPr id="6" name="Immagine 5">
            <a:extLst>
              <a:ext uri="{FF2B5EF4-FFF2-40B4-BE49-F238E27FC236}">
                <a16:creationId xmlns:a16="http://schemas.microsoft.com/office/drawing/2014/main" id="{0C966198-5BF0-4079-A4AC-2D566E07E1BE}"/>
              </a:ext>
            </a:extLst>
          </p:cNvPr>
          <p:cNvPicPr>
            <a:picLocks noChangeAspect="1"/>
          </p:cNvPicPr>
          <p:nvPr/>
        </p:nvPicPr>
        <p:blipFill>
          <a:blip r:embed="rId2"/>
          <a:stretch>
            <a:fillRect/>
          </a:stretch>
        </p:blipFill>
        <p:spPr>
          <a:xfrm>
            <a:off x="4407680" y="2288221"/>
            <a:ext cx="4704560" cy="3139321"/>
          </a:xfrm>
          <a:prstGeom prst="rect">
            <a:avLst/>
          </a:prstGeom>
        </p:spPr>
      </p:pic>
      <p:sp>
        <p:nvSpPr>
          <p:cNvPr id="9" name="CasellaDiTesto 8">
            <a:extLst>
              <a:ext uri="{FF2B5EF4-FFF2-40B4-BE49-F238E27FC236}">
                <a16:creationId xmlns:a16="http://schemas.microsoft.com/office/drawing/2014/main" id="{C82D4CA5-1573-4F2E-9FD2-A09D0A4E2EE7}"/>
              </a:ext>
            </a:extLst>
          </p:cNvPr>
          <p:cNvSpPr txBox="1"/>
          <p:nvPr/>
        </p:nvSpPr>
        <p:spPr>
          <a:xfrm>
            <a:off x="31760" y="5609688"/>
            <a:ext cx="9112240" cy="1200329"/>
          </a:xfrm>
          <a:prstGeom prst="rect">
            <a:avLst/>
          </a:prstGeom>
          <a:noFill/>
          <a:ln w="38100">
            <a:solidFill>
              <a:schemeClr val="accent1"/>
            </a:solidFill>
          </a:ln>
        </p:spPr>
        <p:txBody>
          <a:bodyPr wrap="square">
            <a:spAutoFit/>
          </a:bodyPr>
          <a:lstStyle/>
          <a:p>
            <a:r>
              <a:rPr lang="it-IT" sz="1800" dirty="0">
                <a:effectLst/>
                <a:latin typeface="Arial" panose="020B0604020202020204" pitchFamily="34" charset="0"/>
                <a:ea typeface="Times New Roman" panose="02020603050405020304" pitchFamily="18" charset="0"/>
                <a:cs typeface="Times New Roman" panose="02020603050405020304" pitchFamily="18" charset="0"/>
              </a:rPr>
              <a:t>È anche vero che se noi non permettiamo a quel fuoco di bruciare completamente, noi non abbiamo la cenere, che può essere facilmente portata via, ma rimangono dei carboni che, per la loro struttura fisica, non possono essere facilmente allontanati e quindi rimangono in loco, perpetuando così la presenza di </a:t>
            </a:r>
            <a:r>
              <a:rPr lang="it-IT" sz="1800" i="1" dirty="0">
                <a:effectLst/>
                <a:latin typeface="Arial" panose="020B0604020202020204" pitchFamily="34" charset="0"/>
                <a:ea typeface="Times New Roman" panose="02020603050405020304" pitchFamily="18" charset="0"/>
                <a:cs typeface="Times New Roman" panose="02020603050405020304" pitchFamily="18" charset="0"/>
              </a:rPr>
              <a:t>trigger</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pro-infiammatori.</a:t>
            </a:r>
            <a:endParaRPr lang="it-IT" dirty="0"/>
          </a:p>
        </p:txBody>
      </p:sp>
    </p:spTree>
    <p:extLst>
      <p:ext uri="{BB962C8B-B14F-4D97-AF65-F5344CB8AC3E}">
        <p14:creationId xmlns:p14="http://schemas.microsoft.com/office/powerpoint/2010/main" val="5939497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stretch>
            <a:fillRect/>
          </a:stretch>
        </p:blipFill>
        <p:spPr>
          <a:xfrm>
            <a:off x="0" y="194037"/>
            <a:ext cx="9144000" cy="6469927"/>
          </a:xfrm>
          <a:prstGeom prst="rect">
            <a:avLst/>
          </a:prstGeom>
        </p:spPr>
      </p:pic>
    </p:spTree>
    <p:extLst>
      <p:ext uri="{BB962C8B-B14F-4D97-AF65-F5344CB8AC3E}">
        <p14:creationId xmlns:p14="http://schemas.microsoft.com/office/powerpoint/2010/main" val="17435400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434ED85B-FBBD-4277-AEBD-08A4B5805FE3}"/>
              </a:ext>
            </a:extLst>
          </p:cNvPr>
          <p:cNvSpPr/>
          <p:nvPr/>
        </p:nvSpPr>
        <p:spPr>
          <a:xfrm>
            <a:off x="39748" y="60062"/>
            <a:ext cx="7052532" cy="3139321"/>
          </a:xfrm>
          <a:prstGeom prst="rect">
            <a:avLst/>
          </a:prstGeom>
          <a:solidFill>
            <a:schemeClr val="accent6">
              <a:lumMod val="20000"/>
              <a:lumOff val="80000"/>
            </a:schemeClr>
          </a:solidFill>
          <a:ln w="38100">
            <a:solidFill>
              <a:srgbClr val="FFFF00"/>
            </a:solidFill>
          </a:ln>
        </p:spPr>
        <p:txBody>
          <a:bodyPr wrap="square">
            <a:spAutoFit/>
          </a:bodyPr>
          <a:lstStyle/>
          <a:p>
            <a:r>
              <a:rPr lang="it-IT" sz="1800" dirty="0">
                <a:effectLst/>
                <a:latin typeface="Arial" panose="020B0604020202020204" pitchFamily="34" charset="0"/>
                <a:ea typeface="Times New Roman" panose="02020603050405020304" pitchFamily="18" charset="0"/>
                <a:cs typeface="Times New Roman" panose="02020603050405020304" pitchFamily="18" charset="0"/>
              </a:rPr>
              <a:t>Il tessuto connettivo è importante perché serve a metabolizzare, a digerire, a polverizzare, le sostanze tossiche, che la filiera epiteliale ha prodotto nella sua attività. </a:t>
            </a:r>
            <a:r>
              <a:rPr lang="it-IT" sz="1800" u="sng" dirty="0">
                <a:effectLst/>
                <a:latin typeface="Arial" panose="020B0604020202020204" pitchFamily="34" charset="0"/>
                <a:ea typeface="Times New Roman" panose="02020603050405020304" pitchFamily="18" charset="0"/>
                <a:cs typeface="Times New Roman" panose="02020603050405020304" pitchFamily="18" charset="0"/>
              </a:rPr>
              <a:t>È nel connettivo che avviene il compito biologico fondamentale della </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Digestione parenterale degli Organi</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dell’infiammazione fisiologica, detta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Depurazione dell’Organismo da sostanze eterogenee</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In essa si intravede il germe di quella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reazione di difesa biologica</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che il sistema cibernetico dell’organismo mette in essere, per mediare, fra distretto vascolare e distretto cellulare, il transito delle sostanze nutrizionali, anaboliche dall’uno all’altro, cataboliche dall’altro all’uno.</a:t>
            </a:r>
            <a:endParaRPr lang="it-IT" b="1" dirty="0">
              <a:solidFill>
                <a:srgbClr val="C00000"/>
              </a:solidFill>
            </a:endParaRPr>
          </a:p>
        </p:txBody>
      </p:sp>
      <p:sp>
        <p:nvSpPr>
          <p:cNvPr id="8" name="Rettangolo 7">
            <a:extLst>
              <a:ext uri="{FF2B5EF4-FFF2-40B4-BE49-F238E27FC236}">
                <a16:creationId xmlns:a16="http://schemas.microsoft.com/office/drawing/2014/main" id="{F2189CBC-7E42-4D2D-AA9D-FE6CCE8DCBC2}"/>
              </a:ext>
            </a:extLst>
          </p:cNvPr>
          <p:cNvSpPr/>
          <p:nvPr/>
        </p:nvSpPr>
        <p:spPr>
          <a:xfrm>
            <a:off x="3067408" y="3624441"/>
            <a:ext cx="6055317" cy="3139321"/>
          </a:xfrm>
          <a:prstGeom prst="rect">
            <a:avLst/>
          </a:prstGeom>
          <a:solidFill>
            <a:schemeClr val="accent2">
              <a:lumMod val="20000"/>
              <a:lumOff val="80000"/>
            </a:schemeClr>
          </a:solidFill>
          <a:ln w="57150">
            <a:solidFill>
              <a:srgbClr val="0070C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cs typeface="Times New Roman" panose="02020603050405020304" pitchFamily="18" charset="0"/>
              </a:rPr>
              <a:t>Dal punto di vista funzionale, </a:t>
            </a:r>
            <a:r>
              <a:rPr lang="it-IT" sz="1800" b="1" u="sng" dirty="0">
                <a:effectLst/>
                <a:latin typeface="Arial" panose="020B0604020202020204" pitchFamily="34" charset="0"/>
                <a:ea typeface="Times New Roman" panose="02020603050405020304" pitchFamily="18" charset="0"/>
                <a:cs typeface="Times New Roman" panose="02020603050405020304" pitchFamily="18" charset="0"/>
              </a:rPr>
              <a:t>la sostanza fondamentale deve essere considerata </a:t>
            </a:r>
            <a:r>
              <a:rPr lang="it-IT" sz="1800" b="1" u="sng"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la stazione metabolica delle sostanze filtranti</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che, una volta diffuse nel suo ambito, vengono indirizzate alle cellule tributarie, previa adeguata metabolizzazione. In tal modo, le sostanze energetiche emergenti, </a:t>
            </a:r>
            <a:r>
              <a:rPr lang="it-IT" sz="1800" b="1" dirty="0">
                <a:effectLst/>
                <a:latin typeface="Arial" panose="020B0604020202020204" pitchFamily="34" charset="0"/>
                <a:ea typeface="Times New Roman" panose="02020603050405020304" pitchFamily="18" charset="0"/>
                <a:cs typeface="Times New Roman" panose="02020603050405020304" pitchFamily="18" charset="0"/>
              </a:rPr>
              <a:t>per attivazione enzimatica dei relativi substrati</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possono combaciare con i recettori di membrana e penetrare nel citoplasma: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assimilazione e disassimilazione cellulare </a:t>
            </a:r>
            <a:r>
              <a:rPr lang="it-IT" sz="1800" b="1"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transmesenchimale</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a provenienza circolatoria arteriosa e drenaggio </a:t>
            </a:r>
            <a:r>
              <a:rPr lang="it-IT" sz="1800" b="1"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flebolinfatico</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in direzione emuntoriale.</a:t>
            </a:r>
            <a:endParaRPr lang="it-IT" sz="1800" b="1" dirty="0">
              <a:solidFill>
                <a:srgbClr val="C00000"/>
              </a:solidFill>
              <a:effectLst/>
              <a:latin typeface="Times New Roman" panose="02020603050405020304" pitchFamily="18" charset="0"/>
              <a:ea typeface="Times New Roman" panose="02020603050405020304" pitchFamily="18" charset="0"/>
            </a:endParaRPr>
          </a:p>
        </p:txBody>
      </p:sp>
      <p:pic>
        <p:nvPicPr>
          <p:cNvPr id="5" name="Immagine 4">
            <a:extLst>
              <a:ext uri="{FF2B5EF4-FFF2-40B4-BE49-F238E27FC236}">
                <a16:creationId xmlns:a16="http://schemas.microsoft.com/office/drawing/2014/main" id="{C8D9F818-31FE-4655-9CD9-3162AB9F85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67" y="3429000"/>
            <a:ext cx="3077002" cy="3355578"/>
          </a:xfrm>
          <a:prstGeom prst="rect">
            <a:avLst/>
          </a:prstGeom>
        </p:spPr>
      </p:pic>
      <p:pic>
        <p:nvPicPr>
          <p:cNvPr id="9" name="Immagine 8">
            <a:extLst>
              <a:ext uri="{FF2B5EF4-FFF2-40B4-BE49-F238E27FC236}">
                <a16:creationId xmlns:a16="http://schemas.microsoft.com/office/drawing/2014/main" id="{A0117542-7557-4246-838C-30179518B6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0424" y="35328"/>
            <a:ext cx="1963828" cy="3416321"/>
          </a:xfrm>
          <a:prstGeom prst="rect">
            <a:avLst/>
          </a:prstGeom>
        </p:spPr>
      </p:pic>
    </p:spTree>
    <p:extLst>
      <p:ext uri="{BB962C8B-B14F-4D97-AF65-F5344CB8AC3E}">
        <p14:creationId xmlns:p14="http://schemas.microsoft.com/office/powerpoint/2010/main" val="1060474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434ED85B-FBBD-4277-AEBD-08A4B5805FE3}"/>
              </a:ext>
            </a:extLst>
          </p:cNvPr>
          <p:cNvSpPr/>
          <p:nvPr/>
        </p:nvSpPr>
        <p:spPr>
          <a:xfrm>
            <a:off x="39747" y="60062"/>
            <a:ext cx="9082977" cy="646331"/>
          </a:xfrm>
          <a:prstGeom prst="rect">
            <a:avLst/>
          </a:prstGeom>
          <a:solidFill>
            <a:schemeClr val="accent6">
              <a:lumMod val="20000"/>
              <a:lumOff val="80000"/>
            </a:schemeClr>
          </a:solidFill>
          <a:ln w="38100">
            <a:solidFill>
              <a:srgbClr val="FFFF00"/>
            </a:solidFill>
          </a:ln>
        </p:spPr>
        <p:txBody>
          <a:bodyPr wrap="square">
            <a:spAutoFit/>
          </a:bodyPr>
          <a:lstStyle/>
          <a:p>
            <a:pPr algn="just"/>
            <a:r>
              <a:rPr lang="it-IT" sz="1800" b="1" u="sng" dirty="0">
                <a:effectLst/>
                <a:latin typeface="Arial" panose="020B0604020202020204" pitchFamily="34" charset="0"/>
                <a:ea typeface="Times New Roman" panose="02020603050405020304" pitchFamily="18" charset="0"/>
                <a:cs typeface="Times New Roman" panose="02020603050405020304" pitchFamily="18" charset="0"/>
              </a:rPr>
              <a:t>La </a:t>
            </a:r>
            <a:r>
              <a:rPr lang="it-IT" sz="1800" b="1" u="sng"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reazione connettivale</a:t>
            </a:r>
            <a:r>
              <a:rPr lang="it-IT" sz="1800" b="1" u="sng" dirty="0">
                <a:effectLst/>
                <a:latin typeface="Arial" panose="020B0604020202020204" pitchFamily="34" charset="0"/>
                <a:ea typeface="Times New Roman" panose="02020603050405020304" pitchFamily="18" charset="0"/>
                <a:cs typeface="Times New Roman" panose="02020603050405020304" pitchFamily="18" charset="0"/>
              </a:rPr>
              <a:t>, che è clinicamente manifesta con la </a:t>
            </a:r>
            <a:r>
              <a:rPr lang="it-IT" sz="1800" b="1" u="sng"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malattia</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è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l’espressione biologica dell’interazione tra individuo e ambiente. </a:t>
            </a:r>
            <a:endParaRPr lang="it-IT" sz="1800" b="1" dirty="0">
              <a:solidFill>
                <a:srgbClr val="C00000"/>
              </a:solidFill>
              <a:effectLst/>
              <a:latin typeface="Times New Roman" panose="02020603050405020304" pitchFamily="18" charset="0"/>
              <a:ea typeface="Times New Roman" panose="02020603050405020304" pitchFamily="18" charset="0"/>
            </a:endParaRPr>
          </a:p>
        </p:txBody>
      </p:sp>
      <p:sp>
        <p:nvSpPr>
          <p:cNvPr id="8" name="Rettangolo 7">
            <a:extLst>
              <a:ext uri="{FF2B5EF4-FFF2-40B4-BE49-F238E27FC236}">
                <a16:creationId xmlns:a16="http://schemas.microsoft.com/office/drawing/2014/main" id="{F2189CBC-7E42-4D2D-AA9D-FE6CCE8DCBC2}"/>
              </a:ext>
            </a:extLst>
          </p:cNvPr>
          <p:cNvSpPr/>
          <p:nvPr/>
        </p:nvSpPr>
        <p:spPr>
          <a:xfrm>
            <a:off x="-21275" y="3502233"/>
            <a:ext cx="9143999" cy="1200329"/>
          </a:xfrm>
          <a:prstGeom prst="rect">
            <a:avLst/>
          </a:prstGeom>
          <a:solidFill>
            <a:schemeClr val="accent2">
              <a:lumMod val="20000"/>
              <a:lumOff val="80000"/>
            </a:schemeClr>
          </a:solidFill>
          <a:ln w="57150">
            <a:solidFill>
              <a:srgbClr val="0070C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cs typeface="Times New Roman" panose="02020603050405020304" pitchFamily="18" charset="0"/>
              </a:rPr>
              <a:t>Se noi prendiamo i libri di patologia medica, di patologia generale, di anatomia patologica troviamo centinaia di pagine e di dettagli sull’infiammazione, ma forse nessuno ci dice la cosa fondamentale: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l’infiammazione è, in realtà, la digestione parenterale del nostro organismo.</a:t>
            </a:r>
            <a:endParaRPr lang="it-IT" sz="1800" b="1" dirty="0">
              <a:solidFill>
                <a:srgbClr val="C00000"/>
              </a:solidFill>
              <a:effectLst/>
              <a:latin typeface="Times New Roman" panose="02020603050405020304" pitchFamily="18" charset="0"/>
              <a:ea typeface="Times New Roman" panose="02020603050405020304" pitchFamily="18" charset="0"/>
            </a:endParaRPr>
          </a:p>
        </p:txBody>
      </p:sp>
      <p:pic>
        <p:nvPicPr>
          <p:cNvPr id="4" name="Immagine 3">
            <a:extLst>
              <a:ext uri="{FF2B5EF4-FFF2-40B4-BE49-F238E27FC236}">
                <a16:creationId xmlns:a16="http://schemas.microsoft.com/office/drawing/2014/main" id="{C08358B9-AD0B-459A-A68C-57993D76DD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35" y="893983"/>
            <a:ext cx="9144000" cy="2381250"/>
          </a:xfrm>
          <a:prstGeom prst="rect">
            <a:avLst/>
          </a:prstGeom>
        </p:spPr>
      </p:pic>
      <p:sp>
        <p:nvSpPr>
          <p:cNvPr id="6" name="Rettangolo 5">
            <a:extLst>
              <a:ext uri="{FF2B5EF4-FFF2-40B4-BE49-F238E27FC236}">
                <a16:creationId xmlns:a16="http://schemas.microsoft.com/office/drawing/2014/main" id="{CD2B71AC-E577-48D6-A8A6-851B8DACF459}"/>
              </a:ext>
            </a:extLst>
          </p:cNvPr>
          <p:cNvSpPr/>
          <p:nvPr/>
        </p:nvSpPr>
        <p:spPr>
          <a:xfrm>
            <a:off x="19358" y="4797152"/>
            <a:ext cx="9133877" cy="369332"/>
          </a:xfrm>
          <a:prstGeom prst="rect">
            <a:avLst/>
          </a:prstGeom>
          <a:solidFill>
            <a:schemeClr val="accent4">
              <a:lumMod val="20000"/>
              <a:lumOff val="80000"/>
            </a:schemeClr>
          </a:solidFill>
          <a:ln w="57150">
            <a:solidFill>
              <a:srgbClr val="C00000"/>
            </a:solidFill>
          </a:ln>
        </p:spPr>
        <p:txBody>
          <a:bodyPr wrap="square">
            <a:spAutoFit/>
          </a:bodyPr>
          <a:lstStyle/>
          <a:p>
            <a:pPr algn="just"/>
            <a:r>
              <a:rPr lang="it-IT" sz="1800">
                <a:effectLst/>
                <a:latin typeface="Arial" panose="020B0604020202020204" pitchFamily="34" charset="0"/>
                <a:ea typeface="Times New Roman" panose="02020603050405020304" pitchFamily="18" charset="0"/>
                <a:cs typeface="Times New Roman" panose="02020603050405020304" pitchFamily="18" charset="0"/>
              </a:rPr>
              <a:t>Abbiamo due tipi di digestione: </a:t>
            </a:r>
            <a:r>
              <a:rPr lang="it-IT" sz="1800" b="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la digestione enterica e la digestione parenterale.</a:t>
            </a:r>
            <a:endParaRPr lang="it-IT" sz="1800" b="1" dirty="0">
              <a:solidFill>
                <a:srgbClr val="C00000"/>
              </a:solidFill>
              <a:effectLst/>
              <a:latin typeface="Times New Roman" panose="02020603050405020304" pitchFamily="18" charset="0"/>
              <a:ea typeface="Times New Roman" panose="02020603050405020304" pitchFamily="18" charset="0"/>
            </a:endParaRPr>
          </a:p>
        </p:txBody>
      </p:sp>
      <p:pic>
        <p:nvPicPr>
          <p:cNvPr id="13" name="Immagine 12">
            <a:extLst>
              <a:ext uri="{FF2B5EF4-FFF2-40B4-BE49-F238E27FC236}">
                <a16:creationId xmlns:a16="http://schemas.microsoft.com/office/drawing/2014/main" id="{07A53E73-B8DA-4ED9-AB95-708FED5692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51" y="1981201"/>
            <a:ext cx="3245288" cy="4876799"/>
          </a:xfrm>
          <a:prstGeom prst="rect">
            <a:avLst/>
          </a:prstGeom>
        </p:spPr>
      </p:pic>
      <p:pic>
        <p:nvPicPr>
          <p:cNvPr id="19" name="Immagine 18">
            <a:extLst>
              <a:ext uri="{FF2B5EF4-FFF2-40B4-BE49-F238E27FC236}">
                <a16:creationId xmlns:a16="http://schemas.microsoft.com/office/drawing/2014/main" id="{9F2A03B3-A10C-4CF5-B7C8-0B6CB5C35F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4421" y="3120752"/>
            <a:ext cx="2952750" cy="3352800"/>
          </a:xfrm>
          <a:prstGeom prst="rect">
            <a:avLst/>
          </a:prstGeom>
        </p:spPr>
      </p:pic>
      <p:pic>
        <p:nvPicPr>
          <p:cNvPr id="21" name="Immagine 20">
            <a:extLst>
              <a:ext uri="{FF2B5EF4-FFF2-40B4-BE49-F238E27FC236}">
                <a16:creationId xmlns:a16="http://schemas.microsoft.com/office/drawing/2014/main" id="{31FAE129-200B-4839-AC86-E33A88F04E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9963" y="3275233"/>
            <a:ext cx="3044036" cy="3689417"/>
          </a:xfrm>
          <a:prstGeom prst="rect">
            <a:avLst/>
          </a:prstGeom>
        </p:spPr>
      </p:pic>
    </p:spTree>
    <p:extLst>
      <p:ext uri="{BB962C8B-B14F-4D97-AF65-F5344CB8AC3E}">
        <p14:creationId xmlns:p14="http://schemas.microsoft.com/office/powerpoint/2010/main" val="2013496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3"/>
          <a:stretch>
            <a:fillRect/>
          </a:stretch>
        </p:blipFill>
        <p:spPr>
          <a:xfrm>
            <a:off x="5211" y="2246785"/>
            <a:ext cx="1202787" cy="1629442"/>
          </a:xfrm>
          <a:prstGeom prst="rect">
            <a:avLst/>
          </a:prstGeom>
          <a:ln w="28575">
            <a:solidFill>
              <a:srgbClr val="0000FF"/>
            </a:solidFill>
          </a:ln>
        </p:spPr>
      </p:pic>
      <p:pic>
        <p:nvPicPr>
          <p:cNvPr id="5" name="Picture 2" descr="C:\Documents and Settings\Utente\Documenti\+ ERNESTO Doc\- RICERCA\EMBRIOLOGY-DEVELOPMENT\219546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47436" y="2312070"/>
            <a:ext cx="1198337" cy="1498873"/>
          </a:xfrm>
          <a:prstGeom prst="rect">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6" name="Immagine 5"/>
          <p:cNvPicPr>
            <a:picLocks noChangeAspect="1"/>
          </p:cNvPicPr>
          <p:nvPr/>
        </p:nvPicPr>
        <p:blipFill>
          <a:blip r:embed="rId5"/>
          <a:stretch>
            <a:fillRect/>
          </a:stretch>
        </p:blipFill>
        <p:spPr>
          <a:xfrm>
            <a:off x="2681091" y="4655213"/>
            <a:ext cx="3071975" cy="1501664"/>
          </a:xfrm>
          <a:prstGeom prst="rect">
            <a:avLst/>
          </a:prstGeom>
          <a:solidFill>
            <a:srgbClr val="FFFF00"/>
          </a:solidFill>
          <a:ln w="28575">
            <a:solidFill>
              <a:srgbClr val="0000FF"/>
            </a:solidFill>
          </a:ln>
        </p:spPr>
      </p:pic>
      <p:sp>
        <p:nvSpPr>
          <p:cNvPr id="7" name="Rettangolo con angoli arrotondati 6"/>
          <p:cNvSpPr/>
          <p:nvPr/>
        </p:nvSpPr>
        <p:spPr>
          <a:xfrm flipH="1">
            <a:off x="2809874" y="4826338"/>
            <a:ext cx="515434" cy="19668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it-IT" sz="825" dirty="0">
                <a:solidFill>
                  <a:srgbClr val="000000"/>
                </a:solidFill>
                <a:latin typeface="Verdana" panose="020B0604030504040204" pitchFamily="34" charset="0"/>
                <a:ea typeface="Verdana" panose="020B0604030504040204" pitchFamily="34" charset="0"/>
                <a:cs typeface="Verdana" panose="020B0604030504040204" pitchFamily="34" charset="0"/>
              </a:rPr>
              <a:t>from</a:t>
            </a:r>
          </a:p>
        </p:txBody>
      </p:sp>
      <p:sp>
        <p:nvSpPr>
          <p:cNvPr id="8" name="Rettangolo con angoli arrotondati 7"/>
          <p:cNvSpPr/>
          <p:nvPr/>
        </p:nvSpPr>
        <p:spPr>
          <a:xfrm>
            <a:off x="3705405" y="5048666"/>
            <a:ext cx="327076" cy="137160"/>
          </a:xfrm>
          <a:prstGeom prst="roundRect">
            <a:avLst/>
          </a:prstGeom>
          <a:solidFill>
            <a:schemeClr val="bg2">
              <a:lumMod val="60000"/>
              <a:lumOff val="4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it-IT" sz="825" b="1" dirty="0">
                <a:solidFill>
                  <a:srgbClr val="000000"/>
                </a:solidFill>
                <a:latin typeface="Verdana" panose="020B0604030504040204" pitchFamily="34" charset="0"/>
                <a:ea typeface="Verdana" panose="020B0604030504040204" pitchFamily="34" charset="0"/>
                <a:cs typeface="Verdana" panose="020B0604030504040204" pitchFamily="34" charset="0"/>
              </a:rPr>
              <a:t>to</a:t>
            </a:r>
          </a:p>
        </p:txBody>
      </p:sp>
      <p:sp>
        <p:nvSpPr>
          <p:cNvPr id="10" name="Rettangolo 9"/>
          <p:cNvSpPr/>
          <p:nvPr/>
        </p:nvSpPr>
        <p:spPr>
          <a:xfrm>
            <a:off x="5211" y="1066149"/>
            <a:ext cx="6740403" cy="261610"/>
          </a:xfrm>
          <a:prstGeom prst="rect">
            <a:avLst/>
          </a:prstGeom>
          <a:solidFill>
            <a:schemeClr val="bg1"/>
          </a:solidFill>
          <a:ln w="38100">
            <a:solidFill>
              <a:srgbClr val="0000FF"/>
            </a:solidFill>
          </a:ln>
        </p:spPr>
        <p:txBody>
          <a:bodyPr wrap="square">
            <a:spAutoFit/>
          </a:bodyPr>
          <a:lstStyle/>
          <a:p>
            <a:pPr>
              <a:defRPr/>
            </a:pPr>
            <a:r>
              <a:rPr lang="en-US" sz="1100" b="1" dirty="0">
                <a:solidFill>
                  <a:srgbClr val="000000"/>
                </a:solidFill>
                <a:latin typeface="Calibri" panose="020F0502020204030204" pitchFamily="34" charset="0"/>
                <a:ea typeface="Calibri" panose="020F0502020204030204" pitchFamily="34" charset="0"/>
              </a:rPr>
              <a:t>Evolution of DOHaD: the impact of environmental hazards on the origins of current “pandemics”</a:t>
            </a:r>
            <a:endParaRPr lang="it-IT" sz="1100" dirty="0">
              <a:solidFill>
                <a:srgbClr val="000000"/>
              </a:solidFill>
              <a:latin typeface="Calibri" panose="020F0502020204030204" pitchFamily="34" charset="0"/>
              <a:ea typeface="Calibri" panose="020F0502020204030204" pitchFamily="34" charset="0"/>
            </a:endParaRPr>
          </a:p>
        </p:txBody>
      </p:sp>
      <p:pic>
        <p:nvPicPr>
          <p:cNvPr id="11" name="Picture 3" descr="evoluzioneobesità"/>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63190" y="375902"/>
            <a:ext cx="2252888" cy="1513133"/>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12" name="Freccia a destra 11"/>
          <p:cNvSpPr/>
          <p:nvPr/>
        </p:nvSpPr>
        <p:spPr>
          <a:xfrm>
            <a:off x="3337771" y="4988729"/>
            <a:ext cx="297123" cy="68580"/>
          </a:xfrm>
          <a:prstGeom prst="rightArrow">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it-IT" sz="1350">
              <a:solidFill>
                <a:srgbClr val="FFFFFF"/>
              </a:solidFill>
            </a:endParaRPr>
          </a:p>
        </p:txBody>
      </p:sp>
      <p:sp>
        <p:nvSpPr>
          <p:cNvPr id="13" name="Rettangolo 12">
            <a:extLst>
              <a:ext uri="{FF2B5EF4-FFF2-40B4-BE49-F238E27FC236}">
                <a16:creationId xmlns:a16="http://schemas.microsoft.com/office/drawing/2014/main" id="{13CE6408-A1E9-49C0-8DD8-2B048FA4E0FE}"/>
              </a:ext>
            </a:extLst>
          </p:cNvPr>
          <p:cNvSpPr/>
          <p:nvPr/>
        </p:nvSpPr>
        <p:spPr>
          <a:xfrm>
            <a:off x="33787" y="4423429"/>
            <a:ext cx="2486170" cy="1754326"/>
          </a:xfrm>
          <a:prstGeom prst="rect">
            <a:avLst/>
          </a:prstGeom>
          <a:solidFill>
            <a:schemeClr val="bg1"/>
          </a:solidFill>
          <a:ln w="28575">
            <a:solidFill>
              <a:srgbClr val="3333FF"/>
            </a:solidFill>
          </a:ln>
        </p:spPr>
        <p:txBody>
          <a:bodyPr wrap="square">
            <a:spAutoFit/>
          </a:bodyPr>
          <a:lstStyle/>
          <a:p>
            <a:pPr algn="just">
              <a:defRPr/>
            </a:pPr>
            <a:r>
              <a:rPr lang="en-GB" sz="900" dirty="0">
                <a:solidFill>
                  <a:prstClr val="black"/>
                </a:solidFill>
                <a:highlight>
                  <a:srgbClr val="FFFF00"/>
                </a:highlight>
                <a:ea typeface="Times New Roman" panose="02020603050405020304" pitchFamily="18" charset="0"/>
                <a:cs typeface="Arial" panose="020B0604020202020204" pitchFamily="34" charset="0"/>
              </a:rPr>
              <a:t>It has been well known for many years that </a:t>
            </a:r>
            <a:r>
              <a:rPr lang="en-GB" sz="900" b="1" dirty="0">
                <a:solidFill>
                  <a:prstClr val="black"/>
                </a:solidFill>
                <a:highlight>
                  <a:srgbClr val="FFFF00"/>
                </a:highlight>
                <a:ea typeface="Times New Roman" panose="02020603050405020304" pitchFamily="18" charset="0"/>
                <a:cs typeface="Arial" panose="020B0604020202020204" pitchFamily="34" charset="0"/>
              </a:rPr>
              <a:t>prenatal life is not fully protected</a:t>
            </a:r>
            <a:r>
              <a:rPr lang="en-GB" sz="900" dirty="0">
                <a:solidFill>
                  <a:prstClr val="black"/>
                </a:solidFill>
                <a:highlight>
                  <a:srgbClr val="FFFF00"/>
                </a:highlight>
                <a:ea typeface="Times New Roman" panose="02020603050405020304" pitchFamily="18" charset="0"/>
                <a:cs typeface="Arial" panose="020B0604020202020204" pitchFamily="34" charset="0"/>
              </a:rPr>
              <a:t> in the uterine microenvironment. </a:t>
            </a:r>
            <a:r>
              <a:rPr lang="en-US" sz="900" b="1" dirty="0">
                <a:solidFill>
                  <a:prstClr val="black"/>
                </a:solidFill>
                <a:highlight>
                  <a:srgbClr val="FFFF00"/>
                </a:highlight>
                <a:ea typeface="Times New Roman" panose="02020603050405020304" pitchFamily="18" charset="0"/>
                <a:cs typeface="Arial" panose="020B0604020202020204" pitchFamily="34" charset="0"/>
              </a:rPr>
              <a:t>But only over the last decade </a:t>
            </a:r>
            <a:r>
              <a:rPr lang="en-US" sz="900" dirty="0">
                <a:solidFill>
                  <a:prstClr val="black"/>
                </a:solidFill>
                <a:ea typeface="Times New Roman" panose="02020603050405020304" pitchFamily="18" charset="0"/>
                <a:cs typeface="Arial" panose="020B0604020202020204" pitchFamily="34" charset="0"/>
              </a:rPr>
              <a:t>we have been </a:t>
            </a:r>
            <a:r>
              <a:rPr lang="en-US" sz="900" dirty="0">
                <a:solidFill>
                  <a:prstClr val="black"/>
                </a:solidFill>
                <a:highlight>
                  <a:srgbClr val="FFFF00"/>
                </a:highlight>
                <a:ea typeface="Times New Roman" panose="02020603050405020304" pitchFamily="18" charset="0"/>
                <a:cs typeface="Arial" panose="020B0604020202020204" pitchFamily="34" charset="0"/>
              </a:rPr>
              <a:t>focusing on mechanisms and modalities of </a:t>
            </a:r>
            <a:r>
              <a:rPr lang="en-US" sz="900" b="1" dirty="0">
                <a:solidFill>
                  <a:prstClr val="black"/>
                </a:solidFill>
                <a:highlight>
                  <a:srgbClr val="FFFF00"/>
                </a:highlight>
                <a:ea typeface="Times New Roman" panose="02020603050405020304" pitchFamily="18" charset="0"/>
                <a:cs typeface="Arial" panose="020B0604020202020204" pitchFamily="34" charset="0"/>
              </a:rPr>
              <a:t>maternal and </a:t>
            </a:r>
            <a:r>
              <a:rPr lang="en-US" sz="900" b="1" dirty="0" err="1">
                <a:solidFill>
                  <a:prstClr val="black"/>
                </a:solidFill>
                <a:highlight>
                  <a:srgbClr val="FFFF00"/>
                </a:highlight>
                <a:ea typeface="Times New Roman" panose="02020603050405020304" pitchFamily="18" charset="0"/>
                <a:cs typeface="Arial" panose="020B0604020202020204" pitchFamily="34" charset="0"/>
              </a:rPr>
              <a:t>foetal</a:t>
            </a:r>
            <a:r>
              <a:rPr lang="en-US" sz="900" b="1" dirty="0">
                <a:solidFill>
                  <a:prstClr val="black"/>
                </a:solidFill>
                <a:highlight>
                  <a:srgbClr val="FFFF00"/>
                </a:highlight>
                <a:ea typeface="Times New Roman" panose="02020603050405020304" pitchFamily="18" charset="0"/>
                <a:cs typeface="Arial" panose="020B0604020202020204" pitchFamily="34" charset="0"/>
              </a:rPr>
              <a:t> exposure</a:t>
            </a:r>
            <a:r>
              <a:rPr lang="en-US" sz="900" dirty="0">
                <a:solidFill>
                  <a:prstClr val="black"/>
                </a:solidFill>
                <a:highlight>
                  <a:srgbClr val="FFFF00"/>
                </a:highlight>
                <a:ea typeface="Times New Roman" panose="02020603050405020304" pitchFamily="18" charset="0"/>
                <a:cs typeface="Arial" panose="020B0604020202020204" pitchFamily="34" charset="0"/>
              </a:rPr>
              <a:t> </a:t>
            </a:r>
            <a:r>
              <a:rPr lang="en-US" sz="900" dirty="0">
                <a:solidFill>
                  <a:prstClr val="black"/>
                </a:solidFill>
                <a:ea typeface="Times New Roman" panose="02020603050405020304" pitchFamily="18" charset="0"/>
                <a:cs typeface="Arial" panose="020B0604020202020204" pitchFamily="34" charset="0"/>
              </a:rPr>
              <a:t>to an impressive range of chemicals (</a:t>
            </a:r>
            <a:r>
              <a:rPr lang="en-US" sz="900" dirty="0" err="1">
                <a:solidFill>
                  <a:prstClr val="black"/>
                </a:solidFill>
                <a:ea typeface="Times New Roman" panose="02020603050405020304" pitchFamily="18" charset="0"/>
                <a:cs typeface="Arial" panose="020B0604020202020204" pitchFamily="34" charset="0"/>
              </a:rPr>
              <a:t>eg</a:t>
            </a:r>
            <a:r>
              <a:rPr lang="en-US" sz="900" dirty="0">
                <a:solidFill>
                  <a:prstClr val="black"/>
                </a:solidFill>
                <a:ea typeface="Times New Roman" panose="02020603050405020304" pitchFamily="18" charset="0"/>
                <a:cs typeface="Arial" panose="020B0604020202020204" pitchFamily="34" charset="0"/>
              </a:rPr>
              <a:t> .: endocrine disruptors) , physical factors (</a:t>
            </a:r>
            <a:r>
              <a:rPr lang="en-US" sz="900" dirty="0" err="1">
                <a:solidFill>
                  <a:prstClr val="black"/>
                </a:solidFill>
                <a:ea typeface="Times New Roman" panose="02020603050405020304" pitchFamily="18" charset="0"/>
                <a:cs typeface="Arial" panose="020B0604020202020204" pitchFamily="34" charset="0"/>
              </a:rPr>
              <a:t>eg</a:t>
            </a:r>
            <a:r>
              <a:rPr lang="en-US" sz="900" dirty="0">
                <a:solidFill>
                  <a:prstClr val="black"/>
                </a:solidFill>
                <a:ea typeface="Times New Roman" panose="02020603050405020304" pitchFamily="18" charset="0"/>
                <a:cs typeface="Arial" panose="020B0604020202020204" pitchFamily="34" charset="0"/>
              </a:rPr>
              <a:t> .:EMFs)  and biological agents (</a:t>
            </a:r>
            <a:r>
              <a:rPr lang="en-US" sz="900" dirty="0" err="1">
                <a:solidFill>
                  <a:prstClr val="black"/>
                </a:solidFill>
                <a:ea typeface="Times New Roman" panose="02020603050405020304" pitchFamily="18" charset="0"/>
                <a:cs typeface="Arial" panose="020B0604020202020204" pitchFamily="34" charset="0"/>
              </a:rPr>
              <a:t>eg</a:t>
            </a:r>
            <a:r>
              <a:rPr lang="en-US" sz="900" dirty="0">
                <a:solidFill>
                  <a:prstClr val="black"/>
                </a:solidFill>
                <a:ea typeface="Times New Roman" panose="02020603050405020304" pitchFamily="18" charset="0"/>
                <a:cs typeface="Arial" panose="020B0604020202020204" pitchFamily="34" charset="0"/>
              </a:rPr>
              <a:t> .: viruses) </a:t>
            </a:r>
            <a:r>
              <a:rPr lang="en-US" sz="900" b="1" dirty="0">
                <a:solidFill>
                  <a:prstClr val="black"/>
                </a:solidFill>
                <a:highlight>
                  <a:srgbClr val="FFFF00"/>
                </a:highlight>
                <a:ea typeface="Times New Roman" panose="02020603050405020304" pitchFamily="18" charset="0"/>
                <a:cs typeface="Arial" panose="020B0604020202020204" pitchFamily="34" charset="0"/>
              </a:rPr>
              <a:t>able to induce potentially adaptive and predictive epigenetic changes in the embryo-fetal genome, thus interfering with the programming of tissues and organs in an often irreversible way. </a:t>
            </a:r>
            <a:endParaRPr lang="it-IT" sz="900" b="1" dirty="0">
              <a:solidFill>
                <a:prstClr val="black"/>
              </a:solidFill>
              <a:highlight>
                <a:srgbClr val="FFFF00"/>
              </a:highlight>
              <a:ea typeface="Times New Roman" panose="02020603050405020304" pitchFamily="18" charset="0"/>
              <a:cs typeface="Arial" panose="020B0604020202020204" pitchFamily="34" charset="0"/>
            </a:endParaRPr>
          </a:p>
        </p:txBody>
      </p:sp>
      <p:sp>
        <p:nvSpPr>
          <p:cNvPr id="2" name="Rectangle 1">
            <a:extLst>
              <a:ext uri="{FF2B5EF4-FFF2-40B4-BE49-F238E27FC236}">
                <a16:creationId xmlns:a16="http://schemas.microsoft.com/office/drawing/2014/main" id="{5C295633-19F8-4268-B9D7-35755431264F}"/>
              </a:ext>
            </a:extLst>
          </p:cNvPr>
          <p:cNvSpPr>
            <a:spLocks noChangeArrowheads="1"/>
          </p:cNvSpPr>
          <p:nvPr/>
        </p:nvSpPr>
        <p:spPr bwMode="auto">
          <a:xfrm>
            <a:off x="-7611" y="52463"/>
            <a:ext cx="6763389" cy="923330"/>
          </a:xfrm>
          <a:prstGeom prst="rect">
            <a:avLst/>
          </a:prstGeom>
          <a:solidFill>
            <a:schemeClr val="accent6">
              <a:lumMod val="20000"/>
              <a:lumOff val="80000"/>
            </a:schemeClr>
          </a:solidFill>
          <a:ln w="57150">
            <a:solidFill>
              <a:srgbClr val="C00000"/>
            </a:solidFill>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kumimoji="0" lang="it-IT" altLang="it-IT" b="1" i="0" u="none" strike="noStrike" cap="none" normalizeH="0" baseline="0" dirty="0">
                <a:ln>
                  <a:noFill/>
                </a:ln>
                <a:solidFill>
                  <a:srgbClr val="C00000"/>
                </a:solidFill>
                <a:effectLst/>
                <a:latin typeface="Arial Unicode MS"/>
              </a:rPr>
              <a:t>Evoluzione del </a:t>
            </a:r>
            <a:r>
              <a:rPr kumimoji="0" lang="it-IT" altLang="it-IT" b="1" i="0" u="none" strike="noStrike" cap="none" normalizeH="0" baseline="0" dirty="0" err="1">
                <a:ln>
                  <a:noFill/>
                </a:ln>
                <a:solidFill>
                  <a:srgbClr val="C00000"/>
                </a:solidFill>
                <a:effectLst/>
                <a:latin typeface="Arial Unicode MS"/>
              </a:rPr>
              <a:t>DOHaD</a:t>
            </a:r>
            <a:r>
              <a:rPr kumimoji="0" lang="it-IT" altLang="it-IT" b="1" i="0" u="none" strike="noStrike" cap="none" normalizeH="0" baseline="0" dirty="0">
                <a:ln>
                  <a:noFill/>
                </a:ln>
                <a:solidFill>
                  <a:srgbClr val="C00000"/>
                </a:solidFill>
                <a:effectLst/>
                <a:latin typeface="Arial Unicode MS"/>
              </a:rPr>
              <a:t> </a:t>
            </a:r>
            <a:r>
              <a:rPr kumimoji="0" lang="it-IT" altLang="it-IT" b="1" i="0" u="none" strike="noStrike" cap="none" normalizeH="0" baseline="0" dirty="0">
                <a:ln>
                  <a:noFill/>
                </a:ln>
                <a:effectLst/>
                <a:latin typeface="Arial Unicode MS"/>
              </a:rPr>
              <a:t>(</a:t>
            </a:r>
            <a:r>
              <a:rPr lang="it-IT" b="1" i="1" dirty="0" err="1">
                <a:effectLst/>
                <a:latin typeface="Calibri" panose="020F0502020204030204" pitchFamily="34" charset="0"/>
                <a:ea typeface="Calibri" panose="020F0502020204030204" pitchFamily="34" charset="0"/>
                <a:cs typeface="Times New Roman" panose="02020603050405020304" pitchFamily="18" charset="0"/>
              </a:rPr>
              <a:t>Developmental</a:t>
            </a:r>
            <a:r>
              <a:rPr lang="it-IT" b="1" i="1" dirty="0">
                <a:effectLst/>
                <a:latin typeface="Calibri" panose="020F0502020204030204" pitchFamily="34" charset="0"/>
                <a:ea typeface="Calibri" panose="020F0502020204030204" pitchFamily="34" charset="0"/>
                <a:cs typeface="Times New Roman" panose="02020603050405020304" pitchFamily="18" charset="0"/>
              </a:rPr>
              <a:t> </a:t>
            </a:r>
            <a:r>
              <a:rPr lang="it-IT" b="1" i="1" dirty="0" err="1">
                <a:effectLst/>
                <a:latin typeface="Calibri" panose="020F0502020204030204" pitchFamily="34" charset="0"/>
                <a:ea typeface="Calibri" panose="020F0502020204030204" pitchFamily="34" charset="0"/>
                <a:cs typeface="Times New Roman" panose="02020603050405020304" pitchFamily="18" charset="0"/>
              </a:rPr>
              <a:t>Origins</a:t>
            </a:r>
            <a:r>
              <a:rPr lang="it-IT" b="1" i="1" dirty="0">
                <a:effectLst/>
                <a:latin typeface="Calibri" panose="020F0502020204030204" pitchFamily="34" charset="0"/>
                <a:ea typeface="Calibri" panose="020F0502020204030204" pitchFamily="34" charset="0"/>
                <a:cs typeface="Times New Roman" panose="02020603050405020304" pitchFamily="18" charset="0"/>
              </a:rPr>
              <a:t> of </a:t>
            </a:r>
            <a:r>
              <a:rPr lang="it-IT" b="1" i="1" dirty="0" err="1">
                <a:effectLst/>
                <a:latin typeface="Calibri" panose="020F0502020204030204" pitchFamily="34" charset="0"/>
                <a:ea typeface="Calibri" panose="020F0502020204030204" pitchFamily="34" charset="0"/>
                <a:cs typeface="Times New Roman" panose="02020603050405020304" pitchFamily="18" charset="0"/>
              </a:rPr>
              <a:t>Health</a:t>
            </a:r>
            <a:r>
              <a:rPr lang="it-IT" b="1" i="1" dirty="0">
                <a:effectLst/>
                <a:latin typeface="Calibri" panose="020F0502020204030204" pitchFamily="34" charset="0"/>
                <a:ea typeface="Calibri" panose="020F0502020204030204" pitchFamily="34" charset="0"/>
                <a:cs typeface="Times New Roman" panose="02020603050405020304" pitchFamily="18" charset="0"/>
              </a:rPr>
              <a:t> and </a:t>
            </a:r>
            <a:r>
              <a:rPr lang="it-IT" b="1" i="1" dirty="0" err="1">
                <a:effectLst/>
                <a:latin typeface="Calibri" panose="020F0502020204030204" pitchFamily="34" charset="0"/>
                <a:ea typeface="Calibri" panose="020F0502020204030204" pitchFamily="34" charset="0"/>
                <a:cs typeface="Times New Roman" panose="02020603050405020304" pitchFamily="18" charset="0"/>
              </a:rPr>
              <a:t>Desease</a:t>
            </a:r>
            <a:r>
              <a:rPr lang="it-IT" b="1" dirty="0">
                <a:effectLst/>
                <a:latin typeface="Calibri" panose="020F0502020204030204" pitchFamily="34" charset="0"/>
                <a:ea typeface="Calibri" panose="020F0502020204030204" pitchFamily="34" charset="0"/>
                <a:cs typeface="Times New Roman" panose="02020603050405020304" pitchFamily="18" charset="0"/>
              </a:rPr>
              <a:t>)</a:t>
            </a:r>
            <a:r>
              <a:rPr kumimoji="0" lang="it-IT" altLang="it-IT" b="1" i="0" u="none" strike="noStrike" cap="none" normalizeH="0" baseline="0" dirty="0">
                <a:ln>
                  <a:noFill/>
                </a:ln>
                <a:solidFill>
                  <a:srgbClr val="C00000"/>
                </a:solidFill>
                <a:effectLst/>
                <a:latin typeface="Arial Unicode MS"/>
              </a:rPr>
              <a:t>: l'impatto dei rischi ambientali sulle origini delle attuali "pandemie"</a:t>
            </a:r>
            <a:r>
              <a:rPr kumimoji="0" lang="it-IT" altLang="it-IT" b="1" i="0" u="none" strike="noStrike" cap="none" normalizeH="0" baseline="0" dirty="0">
                <a:ln>
                  <a:noFill/>
                </a:ln>
                <a:solidFill>
                  <a:srgbClr val="C00000"/>
                </a:solidFill>
                <a:effectLst/>
              </a:rPr>
              <a:t> </a:t>
            </a:r>
            <a:endParaRPr kumimoji="0" lang="it-IT" altLang="it-IT" b="1" i="0" u="none" strike="noStrike" cap="none" normalizeH="0" baseline="0" dirty="0">
              <a:ln>
                <a:noFill/>
              </a:ln>
              <a:solidFill>
                <a:srgbClr val="C00000"/>
              </a:solidFill>
              <a:effectLst/>
              <a:latin typeface="Arial" panose="020B0604020202020204" pitchFamily="34" charset="0"/>
            </a:endParaRPr>
          </a:p>
        </p:txBody>
      </p:sp>
      <p:sp>
        <p:nvSpPr>
          <p:cNvPr id="14" name="Rectangle 2">
            <a:extLst>
              <a:ext uri="{FF2B5EF4-FFF2-40B4-BE49-F238E27FC236}">
                <a16:creationId xmlns:a16="http://schemas.microsoft.com/office/drawing/2014/main" id="{FCF702F3-90CB-43BF-8119-AD7D4A5C2295}"/>
              </a:ext>
            </a:extLst>
          </p:cNvPr>
          <p:cNvSpPr>
            <a:spLocks noChangeArrowheads="1"/>
          </p:cNvSpPr>
          <p:nvPr/>
        </p:nvSpPr>
        <p:spPr bwMode="auto">
          <a:xfrm>
            <a:off x="1296071" y="1972406"/>
            <a:ext cx="6362029" cy="2308324"/>
          </a:xfrm>
          <a:prstGeom prst="rect">
            <a:avLst/>
          </a:prstGeom>
          <a:solidFill>
            <a:srgbClr val="FFFF00"/>
          </a:solidFill>
          <a:ln w="57150">
            <a:solidFill>
              <a:srgbClr val="0070C0"/>
            </a:solid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600" b="0" i="0" u="none" strike="noStrike" cap="none" normalizeH="0" baseline="0" dirty="0">
                <a:ln>
                  <a:noFill/>
                </a:ln>
                <a:solidFill>
                  <a:schemeClr val="tx1"/>
                </a:solidFill>
                <a:effectLst/>
                <a:latin typeface="Arial Unicode MS"/>
              </a:rPr>
              <a:t>È noto da molti anni che </a:t>
            </a:r>
            <a:r>
              <a:rPr kumimoji="0" lang="it-IT" altLang="it-IT" sz="1600" b="1" i="0" u="none" strike="noStrike" cap="none" normalizeH="0" baseline="0" dirty="0">
                <a:ln>
                  <a:noFill/>
                </a:ln>
                <a:solidFill>
                  <a:schemeClr val="tx1"/>
                </a:solidFill>
                <a:effectLst/>
                <a:latin typeface="Arial Unicode MS"/>
              </a:rPr>
              <a:t>la vita prenatale non è completamente protetta </a:t>
            </a:r>
            <a:r>
              <a:rPr kumimoji="0" lang="it-IT" altLang="it-IT" sz="1600" b="0" i="0" u="none" strike="noStrike" cap="none" normalizeH="0" baseline="0" dirty="0">
                <a:ln>
                  <a:noFill/>
                </a:ln>
                <a:solidFill>
                  <a:schemeClr val="tx1"/>
                </a:solidFill>
                <a:effectLst/>
                <a:latin typeface="Arial Unicode MS"/>
              </a:rPr>
              <a:t>nel microambiente uterino. </a:t>
            </a:r>
            <a:r>
              <a:rPr kumimoji="0" lang="it-IT" altLang="it-IT" sz="1600" b="1" i="0" u="none" strike="noStrike" cap="none" normalizeH="0" baseline="0" dirty="0">
                <a:ln>
                  <a:noFill/>
                </a:ln>
                <a:solidFill>
                  <a:schemeClr val="tx1"/>
                </a:solidFill>
                <a:effectLst/>
                <a:latin typeface="Arial Unicode MS"/>
              </a:rPr>
              <a:t>Ma solo nell'ultimo decennio </a:t>
            </a:r>
            <a:r>
              <a:rPr kumimoji="0" lang="it-IT" altLang="it-IT" sz="1600" b="0" i="0" u="none" strike="noStrike" cap="none" normalizeH="0" baseline="0" dirty="0">
                <a:ln>
                  <a:noFill/>
                </a:ln>
                <a:solidFill>
                  <a:schemeClr val="tx1"/>
                </a:solidFill>
                <a:effectLst/>
                <a:latin typeface="Arial Unicode MS"/>
              </a:rPr>
              <a:t>ci siamo concentrati sui meccanismi e le modalità di </a:t>
            </a:r>
            <a:r>
              <a:rPr kumimoji="0" lang="it-IT" altLang="it-IT" sz="1600" b="1" i="0" u="none" strike="noStrike" cap="none" normalizeH="0" baseline="0" dirty="0">
                <a:ln>
                  <a:noFill/>
                </a:ln>
                <a:solidFill>
                  <a:schemeClr val="tx1"/>
                </a:solidFill>
                <a:effectLst/>
                <a:latin typeface="Arial Unicode MS"/>
              </a:rPr>
              <a:t>esposizione materna e fetale</a:t>
            </a:r>
            <a:r>
              <a:rPr kumimoji="0" lang="it-IT" altLang="it-IT" sz="1600" b="0" i="0" u="none" strike="noStrike" cap="none" normalizeH="0" baseline="0" dirty="0">
                <a:ln>
                  <a:noFill/>
                </a:ln>
                <a:solidFill>
                  <a:schemeClr val="tx1"/>
                </a:solidFill>
                <a:effectLst/>
                <a:latin typeface="Arial Unicode MS"/>
              </a:rPr>
              <a:t> a una gamma impressionante di sostanze chimiche (es .: interferenti endocrini), fattori fisici (es .: CEM) e agenti biologici  (es .: virus) </a:t>
            </a:r>
            <a:r>
              <a:rPr kumimoji="0" lang="it-IT" altLang="it-IT" sz="1600" b="1" i="0" u="none" strike="noStrike" cap="none" normalizeH="0" baseline="0" dirty="0">
                <a:ln>
                  <a:noFill/>
                </a:ln>
                <a:solidFill>
                  <a:schemeClr val="tx1"/>
                </a:solidFill>
                <a:effectLst/>
                <a:latin typeface="Arial Unicode MS"/>
              </a:rPr>
              <a:t>in grado di indurre modificazioni epigenetiche potenzialmente adattive e predittive nel genoma embrio-fetale, interferendo così con la programmazione di tessuti e organi in modo spesso irreversibile.</a:t>
            </a:r>
            <a:endParaRPr kumimoji="0" lang="it-IT" altLang="it-IT" sz="1800" b="1" i="0" u="none" strike="noStrike" cap="none" normalizeH="0" baseline="0" dirty="0">
              <a:ln>
                <a:noFill/>
              </a:ln>
              <a:solidFill>
                <a:schemeClr val="tx1"/>
              </a:solidFill>
              <a:effectLst/>
              <a:latin typeface="Arial" panose="020B0604020202020204" pitchFamily="34" charset="0"/>
            </a:endParaRPr>
          </a:p>
        </p:txBody>
      </p:sp>
      <p:sp>
        <p:nvSpPr>
          <p:cNvPr id="18" name="CasellaDiTesto 17">
            <a:extLst>
              <a:ext uri="{FF2B5EF4-FFF2-40B4-BE49-F238E27FC236}">
                <a16:creationId xmlns:a16="http://schemas.microsoft.com/office/drawing/2014/main" id="{4ABFB7B3-9CBF-4234-A27E-6FA69422ACDF}"/>
              </a:ext>
            </a:extLst>
          </p:cNvPr>
          <p:cNvSpPr txBox="1"/>
          <p:nvPr/>
        </p:nvSpPr>
        <p:spPr>
          <a:xfrm>
            <a:off x="5891374" y="4402201"/>
            <a:ext cx="3196013" cy="1754326"/>
          </a:xfrm>
          <a:prstGeom prst="rect">
            <a:avLst/>
          </a:prstGeom>
          <a:solidFill>
            <a:schemeClr val="accent4">
              <a:lumMod val="20000"/>
              <a:lumOff val="80000"/>
            </a:schemeClr>
          </a:solidFill>
          <a:ln w="57150">
            <a:solidFill>
              <a:srgbClr val="C00000"/>
            </a:solidFill>
          </a:ln>
        </p:spPr>
        <p:txBody>
          <a:bodyPr wrap="square">
            <a:spAutoFit/>
          </a:bodyPr>
          <a:lstStyle/>
          <a:p>
            <a:pPr algn="just"/>
            <a:r>
              <a:rPr lang="it-IT" sz="1800" dirty="0">
                <a:effectLst/>
                <a:latin typeface="Calibri" panose="020F0502020204030204" pitchFamily="34" charset="0"/>
                <a:ea typeface="Calibri" panose="020F0502020204030204" pitchFamily="34" charset="0"/>
                <a:cs typeface="Times New Roman" panose="02020603050405020304" pitchFamily="18" charset="0"/>
              </a:rPr>
              <a:t>ogni patologia e in generale la salute vanno interpretate come </a:t>
            </a:r>
            <a:r>
              <a:rPr lang="it-IT" sz="1800" b="1" dirty="0">
                <a:effectLst/>
                <a:latin typeface="Calibri" panose="020F0502020204030204" pitchFamily="34" charset="0"/>
                <a:ea typeface="Calibri" panose="020F0502020204030204" pitchFamily="34" charset="0"/>
                <a:cs typeface="Times New Roman" panose="02020603050405020304" pitchFamily="18" charset="0"/>
              </a:rPr>
              <a:t>il modificarsi nel tempo di un programma iniziale </a:t>
            </a:r>
            <a:r>
              <a:rPr lang="it-IT" sz="1800" dirty="0">
                <a:effectLst/>
                <a:latin typeface="Calibri" panose="020F0502020204030204" pitchFamily="34" charset="0"/>
                <a:ea typeface="Calibri" panose="020F0502020204030204" pitchFamily="34" charset="0"/>
                <a:cs typeface="Times New Roman" panose="02020603050405020304" pitchFamily="18" charset="0"/>
              </a:rPr>
              <a:t>che si forma in ciascun individuo durante il suo periodo di sviluppo. </a:t>
            </a:r>
          </a:p>
        </p:txBody>
      </p:sp>
    </p:spTree>
    <p:extLst>
      <p:ext uri="{BB962C8B-B14F-4D97-AF65-F5344CB8AC3E}">
        <p14:creationId xmlns:p14="http://schemas.microsoft.com/office/powerpoint/2010/main" val="1603483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7" name="Group 2"/>
          <p:cNvGrpSpPr>
            <a:grpSpLocks/>
          </p:cNvGrpSpPr>
          <p:nvPr/>
        </p:nvGrpSpPr>
        <p:grpSpPr bwMode="auto">
          <a:xfrm>
            <a:off x="17009" y="842154"/>
            <a:ext cx="9144000" cy="5263243"/>
            <a:chOff x="158" y="1207"/>
            <a:chExt cx="5306" cy="2789"/>
          </a:xfrm>
        </p:grpSpPr>
        <p:pic>
          <p:nvPicPr>
            <p:cNvPr id="5735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 y="1207"/>
              <a:ext cx="5307" cy="2790"/>
            </a:xfrm>
            <a:prstGeom prst="rect">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pic>
        <p:sp>
          <p:nvSpPr>
            <p:cNvPr id="57358" name="Text Box 4"/>
            <p:cNvSpPr txBox="1">
              <a:spLocks noChangeArrowheads="1"/>
            </p:cNvSpPr>
            <p:nvPr/>
          </p:nvSpPr>
          <p:spPr bwMode="auto">
            <a:xfrm>
              <a:off x="158" y="1207"/>
              <a:ext cx="5307" cy="2790"/>
            </a:xfrm>
            <a:prstGeom prst="rect">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endParaRPr lang="it-IT" altLang="it-IT" sz="1350" kern="0" dirty="0">
                <a:solidFill>
                  <a:prstClr val="black"/>
                </a:solidFill>
                <a:latin typeface="Calibri" panose="020F0502020204030204" pitchFamily="34" charset="0"/>
              </a:endParaRPr>
            </a:p>
          </p:txBody>
        </p:sp>
      </p:grpSp>
      <p:sp>
        <p:nvSpPr>
          <p:cNvPr id="57346" name="Text Box 1"/>
          <p:cNvSpPr txBox="1">
            <a:spLocks noChangeArrowheads="1"/>
          </p:cNvSpPr>
          <p:nvPr/>
        </p:nvSpPr>
        <p:spPr bwMode="auto">
          <a:xfrm>
            <a:off x="5710586" y="857260"/>
            <a:ext cx="3433421" cy="640556"/>
          </a:xfrm>
          <a:prstGeom prst="rect">
            <a:avLst/>
          </a:prstGeom>
          <a:solidFill>
            <a:srgbClr val="000000"/>
          </a:solidFill>
          <a:ln w="9360">
            <a:solidFill>
              <a:srgbClr val="FFFF00"/>
            </a:solidFill>
            <a:miter lim="800000"/>
            <a:headEnd/>
            <a:tailEnd/>
          </a:ln>
        </p:spPr>
        <p:txBody>
          <a:bodyPr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875" b="1" kern="0" dirty="0">
                <a:solidFill>
                  <a:srgbClr val="FFFFFF"/>
                </a:solidFill>
                <a:latin typeface="Calibri" panose="020F0502020204030204" pitchFamily="34" charset="0"/>
              </a:rPr>
              <a:t>The</a:t>
            </a:r>
            <a:r>
              <a:rPr lang="it-IT" altLang="it-IT" sz="1875" b="1" kern="0" dirty="0">
                <a:solidFill>
                  <a:srgbClr val="000000"/>
                </a:solidFill>
                <a:latin typeface="Calibri" panose="020F0502020204030204" pitchFamily="34" charset="0"/>
              </a:rPr>
              <a:t> </a:t>
            </a:r>
            <a:r>
              <a:rPr lang="it-IT" altLang="it-IT" sz="1875" b="1" kern="0" dirty="0" err="1">
                <a:solidFill>
                  <a:srgbClr val="FFFF00"/>
                </a:solidFill>
                <a:latin typeface="Calibri" panose="020F0502020204030204" pitchFamily="34" charset="0"/>
              </a:rPr>
              <a:t>gift</a:t>
            </a:r>
            <a:r>
              <a:rPr lang="it-IT" altLang="it-IT" sz="1875" b="1" kern="0" dirty="0">
                <a:solidFill>
                  <a:srgbClr val="FFFF00"/>
                </a:solidFill>
                <a:latin typeface="Calibri" panose="020F0502020204030204" pitchFamily="34" charset="0"/>
              </a:rPr>
              <a:t> </a:t>
            </a:r>
            <a:r>
              <a:rPr lang="it-IT" altLang="it-IT" sz="1875" b="1" kern="0" dirty="0" err="1">
                <a:solidFill>
                  <a:srgbClr val="FFFF00"/>
                </a:solidFill>
                <a:latin typeface="Calibri" panose="020F0502020204030204" pitchFamily="34" charset="0"/>
              </a:rPr>
              <a:t>our</a:t>
            </a:r>
            <a:r>
              <a:rPr lang="it-IT" altLang="it-IT" sz="1875" b="1" kern="0" dirty="0">
                <a:solidFill>
                  <a:srgbClr val="FFFF00"/>
                </a:solidFill>
                <a:latin typeface="Calibri" panose="020F0502020204030204" pitchFamily="34" charset="0"/>
              </a:rPr>
              <a:t> </a:t>
            </a:r>
            <a:r>
              <a:rPr lang="it-IT" altLang="it-IT" sz="1875" b="1" kern="0" dirty="0" err="1">
                <a:solidFill>
                  <a:srgbClr val="FFFF00"/>
                </a:solidFill>
                <a:latin typeface="Calibri" panose="020F0502020204030204" pitchFamily="34" charset="0"/>
              </a:rPr>
              <a:t>mothers</a:t>
            </a:r>
            <a:r>
              <a:rPr lang="it-IT" altLang="it-IT" sz="1875" b="1" kern="0" dirty="0">
                <a:solidFill>
                  <a:srgbClr val="000000"/>
                </a:solidFill>
                <a:latin typeface="Calibri" panose="020F0502020204030204" pitchFamily="34" charset="0"/>
              </a:rPr>
              <a:t> </a:t>
            </a:r>
            <a:br>
              <a:rPr lang="it-IT" altLang="it-IT" sz="1875" b="1" kern="0" dirty="0">
                <a:solidFill>
                  <a:srgbClr val="000000"/>
                </a:solidFill>
                <a:latin typeface="Calibri" panose="020F0502020204030204" pitchFamily="34" charset="0"/>
              </a:rPr>
            </a:br>
            <a:r>
              <a:rPr lang="it-IT" altLang="it-IT" sz="1875" b="1" kern="0" dirty="0" err="1">
                <a:solidFill>
                  <a:srgbClr val="FFFFFF"/>
                </a:solidFill>
                <a:latin typeface="Calibri" panose="020F0502020204030204" pitchFamily="34" charset="0"/>
              </a:rPr>
              <a:t>never</a:t>
            </a:r>
            <a:r>
              <a:rPr lang="it-IT" altLang="it-IT" sz="1875" b="1" kern="0" dirty="0">
                <a:solidFill>
                  <a:srgbClr val="FFFFFF"/>
                </a:solidFill>
                <a:latin typeface="Calibri" panose="020F0502020204030204" pitchFamily="34" charset="0"/>
              </a:rPr>
              <a:t> </a:t>
            </a:r>
            <a:r>
              <a:rPr lang="it-IT" altLang="it-IT" sz="1875" b="1" kern="0" dirty="0" err="1">
                <a:solidFill>
                  <a:srgbClr val="FFFFFF"/>
                </a:solidFill>
                <a:latin typeface="Calibri" panose="020F0502020204030204" pitchFamily="34" charset="0"/>
              </a:rPr>
              <a:t>wanted</a:t>
            </a:r>
            <a:r>
              <a:rPr lang="it-IT" altLang="it-IT" sz="1875" b="1" kern="0" dirty="0">
                <a:solidFill>
                  <a:srgbClr val="FFFFFF"/>
                </a:solidFill>
                <a:latin typeface="Calibri" panose="020F0502020204030204" pitchFamily="34" charset="0"/>
              </a:rPr>
              <a:t> to </a:t>
            </a:r>
            <a:r>
              <a:rPr lang="it-IT" altLang="it-IT" sz="1875" b="1" kern="0" dirty="0" err="1">
                <a:solidFill>
                  <a:srgbClr val="FFFFFF"/>
                </a:solidFill>
                <a:latin typeface="Calibri" panose="020F0502020204030204" pitchFamily="34" charset="0"/>
              </a:rPr>
              <a:t>give</a:t>
            </a:r>
            <a:r>
              <a:rPr lang="it-IT" altLang="it-IT" sz="1875" b="1" kern="0" dirty="0">
                <a:solidFill>
                  <a:srgbClr val="FFFFFF"/>
                </a:solidFill>
                <a:latin typeface="Calibri" panose="020F0502020204030204" pitchFamily="34" charset="0"/>
              </a:rPr>
              <a:t> </a:t>
            </a:r>
            <a:r>
              <a:rPr lang="it-IT" altLang="it-IT" sz="1875" b="1" kern="0" dirty="0" err="1">
                <a:solidFill>
                  <a:srgbClr val="FFFFFF"/>
                </a:solidFill>
                <a:latin typeface="Calibri" panose="020F0502020204030204" pitchFamily="34" charset="0"/>
              </a:rPr>
              <a:t>us</a:t>
            </a:r>
            <a:endParaRPr lang="it-IT" altLang="it-IT" sz="1875" b="1" kern="0" dirty="0">
              <a:solidFill>
                <a:srgbClr val="FFFFFF"/>
              </a:solidFill>
              <a:latin typeface="Calibri" panose="020F0502020204030204" pitchFamily="34" charset="0"/>
            </a:endParaRPr>
          </a:p>
        </p:txBody>
      </p:sp>
      <p:sp>
        <p:nvSpPr>
          <p:cNvPr id="57349" name="Rectangle 6"/>
          <p:cNvSpPr>
            <a:spLocks noChangeArrowheads="1"/>
          </p:cNvSpPr>
          <p:nvPr/>
        </p:nvSpPr>
        <p:spPr bwMode="auto">
          <a:xfrm>
            <a:off x="17009" y="871976"/>
            <a:ext cx="1982391" cy="278635"/>
          </a:xfrm>
          <a:prstGeom prst="rect">
            <a:avLst/>
          </a:prstGeom>
          <a:solidFill>
            <a:srgbClr val="000000"/>
          </a:solidFill>
          <a:ln w="9360">
            <a:solidFill>
              <a:srgbClr val="FFFF00"/>
            </a:solidFill>
            <a:miter lim="800000"/>
            <a:headEnd/>
            <a:tailEnd/>
          </a:ln>
        </p:spPr>
        <p:txBody>
          <a:bodyPr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it-IT" altLang="it-IT" sz="1350" b="1" kern="0">
                <a:solidFill>
                  <a:srgbClr val="99FF33"/>
                </a:solidFill>
                <a:latin typeface="Calibri" panose="020F0502020204030204" pitchFamily="34" charset="0"/>
              </a:rPr>
              <a:t>CHEMICAL FALL OUT</a:t>
            </a:r>
          </a:p>
        </p:txBody>
      </p:sp>
      <p:sp>
        <p:nvSpPr>
          <p:cNvPr id="57350" name="Rectangle 7"/>
          <p:cNvSpPr>
            <a:spLocks noChangeArrowheads="1"/>
          </p:cNvSpPr>
          <p:nvPr/>
        </p:nvSpPr>
        <p:spPr bwMode="auto">
          <a:xfrm>
            <a:off x="3856871" y="1172965"/>
            <a:ext cx="1783649" cy="278635"/>
          </a:xfrm>
          <a:prstGeom prst="rect">
            <a:avLst/>
          </a:prstGeom>
          <a:solidFill>
            <a:srgbClr val="C3D69B"/>
          </a:solidFill>
          <a:ln w="9525">
            <a:solidFill>
              <a:srgbClr val="000000"/>
            </a:solidFill>
            <a:round/>
            <a:headEnd/>
            <a:tailEnd/>
          </a:ln>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it-IT" altLang="it-IT" sz="1350" b="1" kern="0" dirty="0">
                <a:solidFill>
                  <a:srgbClr val="002060"/>
                </a:solidFill>
                <a:latin typeface="Calibri" panose="020F0502020204030204" pitchFamily="34" charset="0"/>
              </a:rPr>
              <a:t>ULTRAFINE PARTICLES</a:t>
            </a:r>
          </a:p>
        </p:txBody>
      </p:sp>
      <p:sp>
        <p:nvSpPr>
          <p:cNvPr id="57352" name="Rectangle 9"/>
          <p:cNvSpPr>
            <a:spLocks noChangeArrowheads="1"/>
          </p:cNvSpPr>
          <p:nvPr/>
        </p:nvSpPr>
        <p:spPr bwMode="auto">
          <a:xfrm>
            <a:off x="3" y="1146601"/>
            <a:ext cx="2284558" cy="278635"/>
          </a:xfrm>
          <a:prstGeom prst="rect">
            <a:avLst/>
          </a:prstGeom>
          <a:solidFill>
            <a:srgbClr val="D99694"/>
          </a:solidFill>
          <a:ln w="9525">
            <a:solidFill>
              <a:srgbClr val="000000"/>
            </a:solidFill>
            <a:round/>
            <a:headEnd/>
            <a:tailEnd/>
          </a:ln>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it-IT" altLang="it-IT" sz="1350" b="1" kern="0" dirty="0">
                <a:solidFill>
                  <a:srgbClr val="7030A0"/>
                </a:solidFill>
                <a:latin typeface="Calibri" panose="020F0502020204030204" pitchFamily="34" charset="0"/>
              </a:rPr>
              <a:t>ENDOCRINE DISRUPTORS</a:t>
            </a:r>
          </a:p>
        </p:txBody>
      </p:sp>
      <p:sp>
        <p:nvSpPr>
          <p:cNvPr id="57353" name="Oval 10"/>
          <p:cNvSpPr>
            <a:spLocks noChangeArrowheads="1"/>
          </p:cNvSpPr>
          <p:nvPr/>
        </p:nvSpPr>
        <p:spPr bwMode="auto">
          <a:xfrm>
            <a:off x="1999402" y="1184036"/>
            <a:ext cx="270272" cy="216694"/>
          </a:xfrm>
          <a:prstGeom prst="ellipse">
            <a:avLst/>
          </a:prstGeom>
          <a:solidFill>
            <a:srgbClr val="FFC000"/>
          </a:solidFill>
          <a:ln w="9360">
            <a:solidFill>
              <a:srgbClr val="404040"/>
            </a:solidFill>
            <a:miter lim="800000"/>
            <a:headEnd/>
            <a:tailEnd/>
          </a:ln>
        </p:spPr>
        <p:txBody>
          <a:bodyPr wrap="none"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350" b="1" kern="0" dirty="0">
                <a:solidFill>
                  <a:srgbClr val="000000"/>
                </a:solidFill>
                <a:latin typeface="Calibri" panose="020F0502020204030204" pitchFamily="34" charset="0"/>
              </a:rPr>
              <a:t>1</a:t>
            </a:r>
          </a:p>
        </p:txBody>
      </p:sp>
      <p:sp>
        <p:nvSpPr>
          <p:cNvPr id="57354" name="Oval 11"/>
          <p:cNvSpPr>
            <a:spLocks noChangeArrowheads="1"/>
          </p:cNvSpPr>
          <p:nvPr/>
        </p:nvSpPr>
        <p:spPr bwMode="auto">
          <a:xfrm>
            <a:off x="2526844" y="890319"/>
            <a:ext cx="270272" cy="216694"/>
          </a:xfrm>
          <a:prstGeom prst="ellipse">
            <a:avLst/>
          </a:prstGeom>
          <a:solidFill>
            <a:srgbClr val="FFFF00"/>
          </a:solidFill>
          <a:ln w="9360">
            <a:solidFill>
              <a:srgbClr val="404040"/>
            </a:solidFill>
            <a:miter lim="800000"/>
            <a:headEnd/>
            <a:tailEnd/>
          </a:ln>
        </p:spPr>
        <p:txBody>
          <a:bodyPr wrap="none"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350" b="1" kern="0">
                <a:solidFill>
                  <a:srgbClr val="000000"/>
                </a:solidFill>
                <a:latin typeface="Calibri" panose="020F0502020204030204" pitchFamily="34" charset="0"/>
              </a:rPr>
              <a:t>2</a:t>
            </a:r>
          </a:p>
        </p:txBody>
      </p:sp>
      <p:sp>
        <p:nvSpPr>
          <p:cNvPr id="57355" name="Oval 12"/>
          <p:cNvSpPr>
            <a:spLocks noChangeArrowheads="1"/>
          </p:cNvSpPr>
          <p:nvPr/>
        </p:nvSpPr>
        <p:spPr bwMode="auto">
          <a:xfrm>
            <a:off x="5183299" y="857673"/>
            <a:ext cx="270272" cy="216694"/>
          </a:xfrm>
          <a:prstGeom prst="ellipse">
            <a:avLst/>
          </a:prstGeom>
          <a:solidFill>
            <a:srgbClr val="00B050"/>
          </a:solidFill>
          <a:ln w="9360">
            <a:solidFill>
              <a:srgbClr val="404040"/>
            </a:solidFill>
            <a:miter lim="800000"/>
            <a:headEnd/>
            <a:tailEnd/>
          </a:ln>
        </p:spPr>
        <p:txBody>
          <a:bodyPr wrap="none"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350" b="1" kern="0">
                <a:solidFill>
                  <a:srgbClr val="000000"/>
                </a:solidFill>
                <a:latin typeface="Calibri" panose="020F0502020204030204" pitchFamily="34" charset="0"/>
              </a:rPr>
              <a:t>3</a:t>
            </a:r>
          </a:p>
        </p:txBody>
      </p:sp>
      <p:sp>
        <p:nvSpPr>
          <p:cNvPr id="57356" name="Rettangolo 13"/>
          <p:cNvSpPr>
            <a:spLocks noChangeArrowheads="1"/>
          </p:cNvSpPr>
          <p:nvPr/>
        </p:nvSpPr>
        <p:spPr bwMode="auto">
          <a:xfrm>
            <a:off x="3845748" y="5484040"/>
            <a:ext cx="5316991" cy="646331"/>
          </a:xfrm>
          <a:prstGeom prst="rect">
            <a:avLst/>
          </a:prstGeom>
          <a:solidFill>
            <a:schemeClr val="bg1"/>
          </a:solidFill>
          <a:ln>
            <a:noFill/>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en-US" altLang="it-IT" sz="1050" kern="0" dirty="0">
                <a:solidFill>
                  <a:prstClr val="black"/>
                </a:solidFill>
                <a:latin typeface="Calibri" panose="020F0502020204030204" pitchFamily="34" charset="0"/>
              </a:rPr>
              <a:t>.. </a:t>
            </a:r>
            <a:r>
              <a:rPr lang="en-US" altLang="it-IT" sz="1200" kern="0" dirty="0">
                <a:solidFill>
                  <a:prstClr val="black"/>
                </a:solidFill>
                <a:cs typeface="Arial" panose="020B0604020202020204" pitchFamily="34" charset="0"/>
              </a:rPr>
              <a:t>at present many studies, in various parts of the world, are evaluating the </a:t>
            </a:r>
            <a:r>
              <a:rPr lang="en-US" altLang="it-IT" sz="1200" b="1" u="sng" kern="0" dirty="0">
                <a:solidFill>
                  <a:prstClr val="black"/>
                </a:solidFill>
                <a:effectLst>
                  <a:outerShdw blurRad="38100" dist="38100" dir="2700000" algn="tl">
                    <a:srgbClr val="000000">
                      <a:alpha val="43137"/>
                    </a:srgbClr>
                  </a:outerShdw>
                </a:effectLst>
                <a:highlight>
                  <a:srgbClr val="FFFF00"/>
                </a:highlight>
                <a:cs typeface="Arial" panose="020B0604020202020204" pitchFamily="34" charset="0"/>
              </a:rPr>
              <a:t>global chemical body burden </a:t>
            </a:r>
            <a:r>
              <a:rPr lang="en-US" altLang="it-IT" sz="1200" b="1" kern="0" dirty="0">
                <a:solidFill>
                  <a:prstClr val="black"/>
                </a:solidFill>
                <a:cs typeface="Arial" panose="020B0604020202020204" pitchFamily="34" charset="0"/>
              </a:rPr>
              <a:t>.. especially </a:t>
            </a:r>
            <a:r>
              <a:rPr lang="en-US" altLang="it-IT" sz="1200" b="1" kern="0" dirty="0">
                <a:solidFill>
                  <a:prstClr val="black"/>
                </a:solidFill>
                <a:highlight>
                  <a:srgbClr val="FFFF00"/>
                </a:highlight>
                <a:cs typeface="Arial" panose="020B0604020202020204" pitchFamily="34" charset="0"/>
              </a:rPr>
              <a:t>in women, embryos/fetuses and children, providing dramatic results</a:t>
            </a:r>
            <a:r>
              <a:rPr lang="en-US" altLang="it-IT" sz="1200" kern="0" dirty="0">
                <a:solidFill>
                  <a:prstClr val="black"/>
                </a:solidFill>
                <a:highlight>
                  <a:srgbClr val="FFFF00"/>
                </a:highlight>
                <a:cs typeface="Arial" panose="020B0604020202020204" pitchFamily="34" charset="0"/>
              </a:rPr>
              <a:t>. </a:t>
            </a:r>
            <a:endParaRPr lang="it-IT" altLang="it-IT" sz="1200" kern="0" dirty="0">
              <a:solidFill>
                <a:prstClr val="black"/>
              </a:solidFill>
              <a:highlight>
                <a:srgbClr val="FFFF00"/>
              </a:highlight>
              <a:cs typeface="Arial" panose="020B0604020202020204" pitchFamily="34" charset="0"/>
            </a:endParaRPr>
          </a:p>
        </p:txBody>
      </p:sp>
      <p:sp>
        <p:nvSpPr>
          <p:cNvPr id="57351" name="Rectangle 8"/>
          <p:cNvSpPr>
            <a:spLocks noChangeArrowheads="1"/>
          </p:cNvSpPr>
          <p:nvPr/>
        </p:nvSpPr>
        <p:spPr bwMode="auto">
          <a:xfrm>
            <a:off x="2311095" y="1161910"/>
            <a:ext cx="1545772" cy="278635"/>
          </a:xfrm>
          <a:prstGeom prst="rect">
            <a:avLst/>
          </a:prstGeom>
          <a:solidFill>
            <a:srgbClr val="FFFF00"/>
          </a:solidFill>
          <a:ln w="9525">
            <a:solidFill>
              <a:srgbClr val="000000"/>
            </a:solidFill>
            <a:round/>
            <a:headEnd/>
            <a:tailEnd/>
          </a:ln>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350" b="1" kern="0" dirty="0">
                <a:solidFill>
                  <a:srgbClr val="002060"/>
                </a:solidFill>
                <a:latin typeface="Calibri" panose="020F0502020204030204" pitchFamily="34" charset="0"/>
              </a:rPr>
              <a:t>HEAVY METALS</a:t>
            </a:r>
          </a:p>
        </p:txBody>
      </p:sp>
      <p:sp>
        <p:nvSpPr>
          <p:cNvPr id="57348" name="Rectangle 5"/>
          <p:cNvSpPr>
            <a:spLocks noChangeArrowheads="1"/>
          </p:cNvSpPr>
          <p:nvPr/>
        </p:nvSpPr>
        <p:spPr bwMode="auto">
          <a:xfrm>
            <a:off x="43727" y="5773460"/>
            <a:ext cx="2471894" cy="232468"/>
          </a:xfrm>
          <a:prstGeom prst="rect">
            <a:avLst/>
          </a:prstGeom>
          <a:solidFill>
            <a:srgbClr val="FFFF00"/>
          </a:solidFill>
          <a:ln>
            <a:noFill/>
          </a:ln>
        </p:spPr>
        <p:txBody>
          <a:bodyPr wrap="non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it-IT" altLang="it-IT" sz="1050" kern="0" dirty="0">
                <a:solidFill>
                  <a:srgbClr val="000000"/>
                </a:solidFill>
                <a:latin typeface="Calibri" panose="020F0502020204030204" pitchFamily="34" charset="0"/>
              </a:rPr>
              <a:t>http://www.ewg.org/reports/generations/</a:t>
            </a:r>
          </a:p>
        </p:txBody>
      </p:sp>
      <p:sp>
        <p:nvSpPr>
          <p:cNvPr id="17" name="CasellaDiTesto 16">
            <a:extLst>
              <a:ext uri="{FF2B5EF4-FFF2-40B4-BE49-F238E27FC236}">
                <a16:creationId xmlns:a16="http://schemas.microsoft.com/office/drawing/2014/main" id="{C7E84F77-4EE8-4F2D-9605-1E02994D5769}"/>
              </a:ext>
            </a:extLst>
          </p:cNvPr>
          <p:cNvSpPr txBox="1"/>
          <p:nvPr/>
        </p:nvSpPr>
        <p:spPr>
          <a:xfrm>
            <a:off x="5568601" y="311175"/>
            <a:ext cx="3717389" cy="52322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Il regalo che le nostre madri non </a:t>
            </a:r>
            <a:r>
              <a:rPr lang="it-IT" altLang="it-IT" sz="1400" dirty="0">
                <a:latin typeface="Arial Unicode MS"/>
              </a:rPr>
              <a:t>avrebbero</a:t>
            </a:r>
            <a:r>
              <a:rPr kumimoji="0" lang="it-IT" altLang="it-IT" sz="1400" b="0" i="0" u="none" strike="noStrike" cap="none" normalizeH="0" baseline="0" dirty="0">
                <a:ln>
                  <a:noFill/>
                </a:ln>
                <a:solidFill>
                  <a:schemeClr val="tx1"/>
                </a:solidFill>
                <a:effectLst/>
                <a:latin typeface="Arial Unicode MS"/>
              </a:rPr>
              <a:t> mai voluto farci</a:t>
            </a:r>
            <a:r>
              <a:rPr kumimoji="0" lang="it-IT" altLang="it-IT" sz="1400" b="0" i="0" u="none" strike="noStrike" cap="none" normalizeH="0" baseline="0" dirty="0">
                <a:ln>
                  <a:noFill/>
                </a:ln>
                <a:solidFill>
                  <a:schemeClr val="tx1"/>
                </a:solidFill>
                <a:effectLst/>
              </a:rPr>
              <a:t> </a:t>
            </a:r>
            <a:endParaRPr kumimoji="0" lang="it-IT" altLang="it-IT" sz="1400" b="0" i="0" u="none" strike="noStrike" cap="none" normalizeH="0" baseline="0" dirty="0">
              <a:ln>
                <a:noFill/>
              </a:ln>
              <a:solidFill>
                <a:schemeClr val="tx1"/>
              </a:solidFill>
              <a:effectLst/>
              <a:latin typeface="Arial" panose="020B0604020202020204" pitchFamily="34" charset="0"/>
            </a:endParaRPr>
          </a:p>
        </p:txBody>
      </p:sp>
      <p:sp>
        <p:nvSpPr>
          <p:cNvPr id="20" name="CasellaDiTesto 19">
            <a:extLst>
              <a:ext uri="{FF2B5EF4-FFF2-40B4-BE49-F238E27FC236}">
                <a16:creationId xmlns:a16="http://schemas.microsoft.com/office/drawing/2014/main" id="{66E7EB43-E160-4278-9EB5-73253088536B}"/>
              </a:ext>
            </a:extLst>
          </p:cNvPr>
          <p:cNvSpPr txBox="1"/>
          <p:nvPr/>
        </p:nvSpPr>
        <p:spPr>
          <a:xfrm>
            <a:off x="17008" y="6317114"/>
            <a:ext cx="9124465" cy="523220"/>
          </a:xfrm>
          <a:prstGeom prst="rect">
            <a:avLst/>
          </a:prstGeom>
          <a:solidFill>
            <a:schemeClr val="accent6">
              <a:lumMod val="20000"/>
              <a:lumOff val="8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 attualmente molti studi, in varie parti del mondo, stanno valutando </a:t>
            </a:r>
            <a:r>
              <a:rPr kumimoji="0" lang="it-IT" altLang="it-IT" sz="1400" b="1" i="0" u="sng" strike="noStrike" cap="none" normalizeH="0" baseline="0" dirty="0">
                <a:ln>
                  <a:noFill/>
                </a:ln>
                <a:solidFill>
                  <a:srgbClr val="B12827"/>
                </a:solidFill>
                <a:effectLst/>
                <a:latin typeface="Arial Unicode MS"/>
              </a:rPr>
              <a:t>il carico corporeo chimico globale .. </a:t>
            </a:r>
            <a:r>
              <a:rPr kumimoji="0" lang="it-IT" altLang="it-IT" sz="1400" b="0" i="0" u="none" strike="noStrike" cap="none" normalizeH="0" baseline="0" dirty="0">
                <a:ln>
                  <a:noFill/>
                </a:ln>
                <a:solidFill>
                  <a:schemeClr val="tx1"/>
                </a:solidFill>
                <a:effectLst/>
                <a:latin typeface="Arial Unicode MS"/>
              </a:rPr>
              <a:t>soprattutto </a:t>
            </a:r>
            <a:r>
              <a:rPr kumimoji="0" lang="it-IT" altLang="it-IT" sz="1400" b="1" i="0" u="none" strike="noStrike" cap="none" normalizeH="0" baseline="0" dirty="0">
                <a:ln>
                  <a:noFill/>
                </a:ln>
                <a:solidFill>
                  <a:srgbClr val="B12827"/>
                </a:solidFill>
                <a:effectLst/>
                <a:latin typeface="Arial Unicode MS"/>
              </a:rPr>
              <a:t>nelle donne, embrioni / feti e bambini, fornendo risultati drammatici.</a:t>
            </a:r>
            <a:endParaRPr kumimoji="0" lang="it-IT" altLang="it-IT" sz="1400" b="1" i="0" u="none" strike="noStrike" cap="none" normalizeH="0" baseline="0" dirty="0">
              <a:ln>
                <a:noFill/>
              </a:ln>
              <a:solidFill>
                <a:srgbClr val="B12827"/>
              </a:solidFill>
              <a:effectLst/>
            </a:endParaRPr>
          </a:p>
        </p:txBody>
      </p:sp>
    </p:spTree>
    <p:extLst>
      <p:ext uri="{BB962C8B-B14F-4D97-AF65-F5344CB8AC3E}">
        <p14:creationId xmlns:p14="http://schemas.microsoft.com/office/powerpoint/2010/main" val="224799134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1"/>
          <p:cNvSpPr txBox="1">
            <a:spLocks noChangeArrowheads="1"/>
          </p:cNvSpPr>
          <p:nvPr/>
        </p:nvSpPr>
        <p:spPr bwMode="auto">
          <a:xfrm>
            <a:off x="3486150" y="5624523"/>
            <a:ext cx="21717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900" kern="0">
                <a:solidFill>
                  <a:srgbClr val="898989"/>
                </a:solidFill>
                <a:latin typeface="Calibri" panose="020F0502020204030204" pitchFamily="34" charset="0"/>
              </a:rPr>
              <a:t>Giuseppe Giordano</a:t>
            </a:r>
          </a:p>
        </p:txBody>
      </p:sp>
      <p:pic>
        <p:nvPicPr>
          <p:cNvPr id="583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4862" y="998935"/>
            <a:ext cx="3386138" cy="467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8372" name="Rectangle 4"/>
          <p:cNvSpPr>
            <a:spLocks noChangeArrowheads="1"/>
          </p:cNvSpPr>
          <p:nvPr/>
        </p:nvSpPr>
        <p:spPr bwMode="auto">
          <a:xfrm>
            <a:off x="576735" y="309706"/>
            <a:ext cx="2697013" cy="486384"/>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en-US" altLang="it-IT" sz="1500" b="1" kern="0" dirty="0">
                <a:solidFill>
                  <a:srgbClr val="000000"/>
                </a:solidFill>
                <a:latin typeface="Calibri" panose="020F0502020204030204" pitchFamily="34" charset="0"/>
              </a:rPr>
              <a:t>Monitoring Body-Burdens: </a:t>
            </a:r>
            <a:r>
              <a:rPr kumimoji="0" lang="it-IT" altLang="it-IT" sz="1200" b="1" i="0" u="none" strike="noStrike" cap="none" normalizeH="0" baseline="0" dirty="0">
                <a:ln>
                  <a:noFill/>
                </a:ln>
                <a:solidFill>
                  <a:srgbClr val="B12827"/>
                </a:solidFill>
                <a:effectLst/>
                <a:latin typeface="Arial Unicode MS"/>
              </a:rPr>
              <a:t>Monitoraggio del carico corporeo</a:t>
            </a:r>
            <a:endParaRPr lang="en-US" altLang="it-IT" sz="1500" b="1" kern="0" dirty="0">
              <a:solidFill>
                <a:srgbClr val="000000"/>
              </a:solidFill>
              <a:latin typeface="Calibri" panose="020F0502020204030204" pitchFamily="34" charset="0"/>
            </a:endParaRPr>
          </a:p>
        </p:txBody>
      </p:sp>
      <p:sp>
        <p:nvSpPr>
          <p:cNvPr id="58373" name="Rectangle 5"/>
          <p:cNvSpPr>
            <a:spLocks noChangeArrowheads="1"/>
          </p:cNvSpPr>
          <p:nvPr/>
        </p:nvSpPr>
        <p:spPr bwMode="auto">
          <a:xfrm>
            <a:off x="913210" y="1813324"/>
            <a:ext cx="3429000" cy="486384"/>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en-US" altLang="it-IT" sz="1350" kern="0" dirty="0">
                <a:solidFill>
                  <a:srgbClr val="000000"/>
                </a:solidFill>
                <a:latin typeface="Calibri" panose="020F0502020204030204" pitchFamily="34" charset="0"/>
              </a:rPr>
              <a:t> </a:t>
            </a:r>
            <a:r>
              <a:rPr lang="en-US" altLang="it-IT" sz="1350" b="1" kern="0" dirty="0">
                <a:solidFill>
                  <a:srgbClr val="000000"/>
                </a:solidFill>
                <a:latin typeface="Calibri" panose="020F0502020204030204" pitchFamily="34" charset="0"/>
              </a:rPr>
              <a:t>&gt; 700 different synthetic chemicals or heavy metals found in cord blood.. </a:t>
            </a:r>
          </a:p>
        </p:txBody>
      </p:sp>
      <p:pic>
        <p:nvPicPr>
          <p:cNvPr id="583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119" y="2402681"/>
            <a:ext cx="3230166" cy="3239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8375" name="Oval 7"/>
          <p:cNvSpPr>
            <a:spLocks noChangeArrowheads="1"/>
          </p:cNvSpPr>
          <p:nvPr/>
        </p:nvSpPr>
        <p:spPr bwMode="auto">
          <a:xfrm>
            <a:off x="1925242" y="4887516"/>
            <a:ext cx="594122" cy="647700"/>
          </a:xfrm>
          <a:prstGeom prst="ellipse">
            <a:avLst/>
          </a:prstGeom>
          <a:noFill/>
          <a:ln w="3816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endParaRPr lang="it-IT" altLang="it-IT" sz="1350" kern="0">
              <a:solidFill>
                <a:prstClr val="black"/>
              </a:solidFill>
              <a:latin typeface="Calibri" panose="020F0502020204030204" pitchFamily="34" charset="0"/>
            </a:endParaRPr>
          </a:p>
        </p:txBody>
      </p:sp>
      <p:sp>
        <p:nvSpPr>
          <p:cNvPr id="58376" name="AutoShape 8"/>
          <p:cNvSpPr>
            <a:spLocks noChangeArrowheads="1"/>
          </p:cNvSpPr>
          <p:nvPr/>
        </p:nvSpPr>
        <p:spPr bwMode="auto">
          <a:xfrm>
            <a:off x="4625584" y="1214437"/>
            <a:ext cx="756047" cy="3673079"/>
          </a:xfrm>
          <a:prstGeom prst="roundRect">
            <a:avLst>
              <a:gd name="adj" fmla="val 16667"/>
            </a:avLst>
          </a:prstGeom>
          <a:noFill/>
          <a:ln w="25560">
            <a:solidFill>
              <a:srgbClr val="385D8A"/>
            </a:solidFill>
            <a:miter lim="800000"/>
            <a:headEnd/>
            <a:tailEnd/>
          </a:ln>
          <a:extLst>
            <a:ext uri="{909E8E84-426E-40DD-AFC4-6F175D3DCCD1}">
              <a14:hiddenFill xmlns:a14="http://schemas.microsoft.com/office/drawing/2010/main">
                <a:solidFill>
                  <a:srgbClr val="FFFFFF"/>
                </a:solidFill>
              </a14:hiddenFill>
            </a:ext>
          </a:extLst>
        </p:spPr>
        <p:txBody>
          <a:bodyPr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endParaRPr lang="it-IT" altLang="it-IT" sz="1350" b="1" i="1" kern="0">
              <a:solidFill>
                <a:srgbClr val="FF0000"/>
              </a:solidFill>
              <a:latin typeface="Bookman Old Style" panose="02050604050505020204" pitchFamily="18" charset="0"/>
            </a:endParaRPr>
          </a:p>
          <a:p>
            <a:pPr algn="ctr" eaLnBrk="1" fontAlgn="base" hangingPunct="1">
              <a:spcBef>
                <a:spcPct val="0"/>
              </a:spcBef>
              <a:spcAft>
                <a:spcPct val="0"/>
              </a:spcAft>
              <a:defRPr/>
            </a:pPr>
            <a:r>
              <a:rPr lang="it-IT" altLang="it-IT" sz="1500" b="1" i="1" kern="0">
                <a:solidFill>
                  <a:srgbClr val="FF0000"/>
                </a:solidFill>
                <a:latin typeface="Bookman Old Style" panose="02050604050505020204" pitchFamily="18" charset="0"/>
              </a:rPr>
              <a:t>POPs</a:t>
            </a:r>
          </a:p>
        </p:txBody>
      </p:sp>
      <p:sp>
        <p:nvSpPr>
          <p:cNvPr id="58377" name="Oval 9"/>
          <p:cNvSpPr>
            <a:spLocks noChangeArrowheads="1"/>
          </p:cNvSpPr>
          <p:nvPr/>
        </p:nvSpPr>
        <p:spPr bwMode="auto">
          <a:xfrm>
            <a:off x="3654028" y="3537352"/>
            <a:ext cx="594122" cy="539353"/>
          </a:xfrm>
          <a:prstGeom prst="ellipse">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endParaRPr lang="it-IT" altLang="it-IT" sz="1350" kern="0">
              <a:solidFill>
                <a:prstClr val="black"/>
              </a:solidFill>
              <a:latin typeface="Calibri" panose="020F0502020204030204" pitchFamily="34" charset="0"/>
            </a:endParaRPr>
          </a:p>
        </p:txBody>
      </p:sp>
      <p:sp>
        <p:nvSpPr>
          <p:cNvPr id="2" name="Rectangle 5">
            <a:extLst>
              <a:ext uri="{FF2B5EF4-FFF2-40B4-BE49-F238E27FC236}">
                <a16:creationId xmlns:a16="http://schemas.microsoft.com/office/drawing/2014/main" id="{85D387AC-1FA3-436E-801D-8AD3F4BB904E}"/>
              </a:ext>
            </a:extLst>
          </p:cNvPr>
          <p:cNvSpPr>
            <a:spLocks noChangeArrowheads="1"/>
          </p:cNvSpPr>
          <p:nvPr/>
        </p:nvSpPr>
        <p:spPr bwMode="auto">
          <a:xfrm>
            <a:off x="639816" y="998935"/>
            <a:ext cx="3889323" cy="717216"/>
          </a:xfrm>
          <a:prstGeom prst="rect">
            <a:avLst/>
          </a:prstGeom>
          <a:solidFill>
            <a:schemeClr val="accent6">
              <a:lumMod val="20000"/>
              <a:lumOff val="80000"/>
            </a:schemeClr>
          </a:solidFill>
          <a:ln>
            <a:noFill/>
          </a:ln>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en-US" altLang="it-IT" sz="1350" kern="0" dirty="0">
                <a:solidFill>
                  <a:srgbClr val="000000"/>
                </a:solidFill>
                <a:latin typeface="Calibri" panose="020F0502020204030204" pitchFamily="34" charset="0"/>
              </a:rPr>
              <a:t> </a:t>
            </a:r>
            <a:r>
              <a:rPr lang="it-IT" sz="1400" dirty="0"/>
              <a:t>&gt; </a:t>
            </a:r>
            <a:r>
              <a:rPr lang="it-IT" sz="1400" b="1" dirty="0"/>
              <a:t>700 diversi prodotti chimici di sintesi o metalli pesanti </a:t>
            </a:r>
            <a:r>
              <a:rPr lang="it-IT" sz="1400" dirty="0"/>
              <a:t>si trovano nel </a:t>
            </a:r>
            <a:r>
              <a:rPr lang="it-IT" sz="1400" b="1" dirty="0"/>
              <a:t>sangue cordonale e nella placenta.</a:t>
            </a:r>
            <a:endParaRPr lang="en-US" altLang="it-IT" sz="1400" b="1" kern="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69472592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C:\Documents and Settings\Utente\Documenti\Immagini\DOHAD\08thweek_p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68336" y="2518172"/>
            <a:ext cx="1949053" cy="1594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ttangolo 1"/>
          <p:cNvSpPr>
            <a:spLocks noChangeArrowheads="1"/>
          </p:cNvSpPr>
          <p:nvPr/>
        </p:nvSpPr>
        <p:spPr bwMode="auto">
          <a:xfrm>
            <a:off x="3113492" y="2025256"/>
            <a:ext cx="3240881"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Obesity/Metabolic Syndrome/Diabetes 2</a:t>
            </a:r>
            <a:endParaRPr lang="it-IT" altLang="it-IT" sz="1350" kern="0">
              <a:solidFill>
                <a:prstClr val="black"/>
              </a:solidFill>
              <a:latin typeface="Calibri" panose="020F0502020204030204" pitchFamily="34" charset="0"/>
            </a:endParaRPr>
          </a:p>
        </p:txBody>
      </p:sp>
      <p:sp>
        <p:nvSpPr>
          <p:cNvPr id="13316" name="Rettangolo 2"/>
          <p:cNvSpPr>
            <a:spLocks noChangeArrowheads="1"/>
          </p:cNvSpPr>
          <p:nvPr/>
        </p:nvSpPr>
        <p:spPr bwMode="auto">
          <a:xfrm>
            <a:off x="5268517" y="4875614"/>
            <a:ext cx="2518172" cy="5078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Neurobehavioral Deficits </a:t>
            </a:r>
          </a:p>
          <a:p>
            <a:pPr algn="ctr" defTabSz="685800">
              <a:defRPr/>
            </a:pPr>
            <a:r>
              <a:rPr lang="it-IT" altLang="it-IT" sz="1350" b="1" kern="0">
                <a:solidFill>
                  <a:prstClr val="black"/>
                </a:solidFill>
                <a:latin typeface="Calibri" panose="020F0502020204030204" pitchFamily="34" charset="0"/>
              </a:rPr>
              <a:t>and Diseases</a:t>
            </a:r>
            <a:endParaRPr lang="it-IT" altLang="it-IT" sz="1350" kern="0">
              <a:solidFill>
                <a:prstClr val="black"/>
              </a:solidFill>
              <a:latin typeface="Calibri" panose="020F0502020204030204" pitchFamily="34" charset="0"/>
            </a:endParaRPr>
          </a:p>
        </p:txBody>
      </p:sp>
      <p:sp>
        <p:nvSpPr>
          <p:cNvPr id="13317" name="Rettangolo 3"/>
          <p:cNvSpPr>
            <a:spLocks noChangeArrowheads="1"/>
          </p:cNvSpPr>
          <p:nvPr/>
        </p:nvSpPr>
        <p:spPr bwMode="auto">
          <a:xfrm>
            <a:off x="3607597" y="5250657"/>
            <a:ext cx="803672" cy="55399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500" b="1" kern="0">
                <a:solidFill>
                  <a:prstClr val="black"/>
                </a:solidFill>
                <a:latin typeface="Calibri" panose="020F0502020204030204" pitchFamily="34" charset="0"/>
              </a:rPr>
              <a:t>CANCER</a:t>
            </a:r>
            <a:endParaRPr lang="it-IT" altLang="it-IT" sz="1500" kern="0">
              <a:solidFill>
                <a:prstClr val="black"/>
              </a:solidFill>
              <a:latin typeface="Calibri" panose="020F0502020204030204" pitchFamily="34" charset="0"/>
            </a:endParaRPr>
          </a:p>
        </p:txBody>
      </p:sp>
      <p:sp>
        <p:nvSpPr>
          <p:cNvPr id="13318" name="Rettangolo 4"/>
          <p:cNvSpPr>
            <a:spLocks noChangeArrowheads="1"/>
          </p:cNvSpPr>
          <p:nvPr/>
        </p:nvSpPr>
        <p:spPr bwMode="auto">
          <a:xfrm>
            <a:off x="1143007" y="4714880"/>
            <a:ext cx="2089547" cy="5078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Reproductive Diseases/Dysfunctions</a:t>
            </a:r>
            <a:endParaRPr lang="it-IT" altLang="it-IT" sz="1350" kern="0">
              <a:solidFill>
                <a:prstClr val="black"/>
              </a:solidFill>
              <a:latin typeface="Calibri" panose="020F0502020204030204" pitchFamily="34" charset="0"/>
            </a:endParaRPr>
          </a:p>
        </p:txBody>
      </p:sp>
      <p:sp>
        <p:nvSpPr>
          <p:cNvPr id="13319" name="Rettangolo 5"/>
          <p:cNvSpPr>
            <a:spLocks noChangeArrowheads="1"/>
          </p:cNvSpPr>
          <p:nvPr/>
        </p:nvSpPr>
        <p:spPr bwMode="auto">
          <a:xfrm>
            <a:off x="1143000" y="2303870"/>
            <a:ext cx="1704313" cy="507831"/>
          </a:xfrm>
          <a:prstGeom prst="rect">
            <a:avLst/>
          </a:prstGeom>
          <a:solidFill>
            <a:srgbClr val="92D050"/>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en-US" altLang="it-IT" sz="1350" i="1" kern="0">
                <a:solidFill>
                  <a:prstClr val="black"/>
                </a:solidFill>
                <a:latin typeface="Calibri" panose="020F0502020204030204" pitchFamily="34" charset="0"/>
              </a:rPr>
              <a:t>Multiorgan Effects of </a:t>
            </a:r>
          </a:p>
          <a:p>
            <a:pPr defTabSz="685800">
              <a:defRPr/>
            </a:pPr>
            <a:r>
              <a:rPr lang="en-US" altLang="it-IT" sz="1350" i="1" kern="0">
                <a:solidFill>
                  <a:prstClr val="black"/>
                </a:solidFill>
                <a:latin typeface="Calibri" panose="020F0502020204030204" pitchFamily="34" charset="0"/>
              </a:rPr>
              <a:t>Endocrine Disruptors</a:t>
            </a:r>
            <a:endParaRPr lang="it-IT" altLang="it-IT" sz="1350" i="1" kern="0">
              <a:solidFill>
                <a:prstClr val="black"/>
              </a:solidFill>
              <a:latin typeface="Calibri" panose="020F0502020204030204" pitchFamily="34" charset="0"/>
            </a:endParaRPr>
          </a:p>
        </p:txBody>
      </p:sp>
      <p:sp>
        <p:nvSpPr>
          <p:cNvPr id="13320" name="Rettangolo 6"/>
          <p:cNvSpPr>
            <a:spLocks noChangeArrowheads="1"/>
          </p:cNvSpPr>
          <p:nvPr/>
        </p:nvSpPr>
        <p:spPr bwMode="auto">
          <a:xfrm>
            <a:off x="1143007" y="3482578"/>
            <a:ext cx="1611339" cy="300082"/>
          </a:xfrm>
          <a:prstGeom prst="rect">
            <a:avLst/>
          </a:prstGeom>
          <a:solidFill>
            <a:srgbClr val="99FFCC"/>
          </a:solidFill>
          <a:ln w="28575">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In Vitro Fertilization </a:t>
            </a:r>
          </a:p>
        </p:txBody>
      </p:sp>
      <p:sp>
        <p:nvSpPr>
          <p:cNvPr id="13321" name="Rettangolo 7"/>
          <p:cNvSpPr>
            <a:spLocks noChangeArrowheads="1"/>
          </p:cNvSpPr>
          <p:nvPr/>
        </p:nvSpPr>
        <p:spPr bwMode="auto">
          <a:xfrm>
            <a:off x="1250164" y="5250656"/>
            <a:ext cx="1765227"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Semen Abnormalities </a:t>
            </a:r>
          </a:p>
        </p:txBody>
      </p:sp>
      <p:sp>
        <p:nvSpPr>
          <p:cNvPr id="13322" name="Rettangolo 8"/>
          <p:cNvSpPr>
            <a:spLocks noChangeArrowheads="1"/>
          </p:cNvSpPr>
          <p:nvPr/>
        </p:nvSpPr>
        <p:spPr bwMode="auto">
          <a:xfrm>
            <a:off x="1143000" y="1982391"/>
            <a:ext cx="957313" cy="300082"/>
          </a:xfrm>
          <a:prstGeom prst="rect">
            <a:avLst/>
          </a:prstGeom>
          <a:solidFill>
            <a:srgbClr val="92D050"/>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Obesogens</a:t>
            </a:r>
            <a:endParaRPr lang="it-IT" altLang="it-IT" sz="1350" kern="0">
              <a:solidFill>
                <a:prstClr val="black"/>
              </a:solidFill>
              <a:latin typeface="Calibri" panose="020F0502020204030204" pitchFamily="34" charset="0"/>
            </a:endParaRPr>
          </a:p>
        </p:txBody>
      </p:sp>
      <p:sp>
        <p:nvSpPr>
          <p:cNvPr id="13323" name="Rettangolo 9"/>
          <p:cNvSpPr>
            <a:spLocks noChangeArrowheads="1"/>
          </p:cNvSpPr>
          <p:nvPr/>
        </p:nvSpPr>
        <p:spPr bwMode="auto">
          <a:xfrm>
            <a:off x="3762375" y="5700713"/>
            <a:ext cx="857250" cy="3231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500" b="1" kern="0">
                <a:solidFill>
                  <a:prstClr val="black"/>
                </a:solidFill>
                <a:latin typeface="Calibri" panose="020F0502020204030204" pitchFamily="34" charset="0"/>
              </a:rPr>
              <a:t>DOHAD</a:t>
            </a:r>
            <a:endParaRPr lang="it-IT" altLang="it-IT" sz="1500" kern="0">
              <a:solidFill>
                <a:prstClr val="black"/>
              </a:solidFill>
              <a:latin typeface="Calibri" panose="020F0502020204030204" pitchFamily="34" charset="0"/>
            </a:endParaRPr>
          </a:p>
        </p:txBody>
      </p:sp>
      <p:pic>
        <p:nvPicPr>
          <p:cNvPr id="13324" name="Picture 2" descr="C:\Documents and Settings\Utente\Documenti\Immagini\DOHAD\dohad_journal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5107" y="857250"/>
            <a:ext cx="1435894"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5" name="Rettangolo 15"/>
          <p:cNvSpPr>
            <a:spLocks noChangeArrowheads="1"/>
          </p:cNvSpPr>
          <p:nvPr/>
        </p:nvSpPr>
        <p:spPr bwMode="auto">
          <a:xfrm>
            <a:off x="6122194" y="3857625"/>
            <a:ext cx="1683474"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Asthma and allergies</a:t>
            </a:r>
          </a:p>
        </p:txBody>
      </p:sp>
      <p:sp>
        <p:nvSpPr>
          <p:cNvPr id="13326" name="Rettangolo 16"/>
          <p:cNvSpPr>
            <a:spLocks noChangeArrowheads="1"/>
          </p:cNvSpPr>
          <p:nvPr/>
        </p:nvSpPr>
        <p:spPr bwMode="auto">
          <a:xfrm>
            <a:off x="5000632" y="5464969"/>
            <a:ext cx="1611339"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Psychiatric Diseases</a:t>
            </a:r>
          </a:p>
        </p:txBody>
      </p:sp>
      <p:sp>
        <p:nvSpPr>
          <p:cNvPr id="13327" name="Rettangolo 17"/>
          <p:cNvSpPr>
            <a:spLocks noChangeArrowheads="1"/>
          </p:cNvSpPr>
          <p:nvPr/>
        </p:nvSpPr>
        <p:spPr bwMode="auto">
          <a:xfrm>
            <a:off x="6642707" y="2888467"/>
            <a:ext cx="1279517" cy="5078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Cardiovascular </a:t>
            </a:r>
            <a:br>
              <a:rPr lang="it-IT" altLang="it-IT" sz="1350" b="1" kern="0">
                <a:solidFill>
                  <a:prstClr val="black"/>
                </a:solidFill>
                <a:latin typeface="Calibri" panose="020F0502020204030204" pitchFamily="34" charset="0"/>
              </a:rPr>
            </a:br>
            <a:r>
              <a:rPr lang="it-IT" altLang="it-IT" sz="1350" b="1" kern="0">
                <a:solidFill>
                  <a:prstClr val="black"/>
                </a:solidFill>
                <a:latin typeface="Calibri" panose="020F0502020204030204" pitchFamily="34" charset="0"/>
              </a:rPr>
              <a:t>Diseases</a:t>
            </a:r>
          </a:p>
        </p:txBody>
      </p:sp>
      <p:sp>
        <p:nvSpPr>
          <p:cNvPr id="13328" name="Rettangolo 19"/>
          <p:cNvSpPr>
            <a:spLocks noChangeArrowheads="1"/>
          </p:cNvSpPr>
          <p:nvPr/>
        </p:nvSpPr>
        <p:spPr bwMode="auto">
          <a:xfrm>
            <a:off x="6678223" y="3482578"/>
            <a:ext cx="1008609"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Ipertension</a:t>
            </a:r>
          </a:p>
        </p:txBody>
      </p:sp>
      <p:cxnSp>
        <p:nvCxnSpPr>
          <p:cNvPr id="24" name="Connettore 2 23"/>
          <p:cNvCxnSpPr/>
          <p:nvPr/>
        </p:nvCxnSpPr>
        <p:spPr>
          <a:xfrm>
            <a:off x="5697143" y="3214688"/>
            <a:ext cx="589359" cy="1191"/>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6" name="Connettore 2 25"/>
          <p:cNvCxnSpPr/>
          <p:nvPr/>
        </p:nvCxnSpPr>
        <p:spPr>
          <a:xfrm rot="16200000" flipH="1">
            <a:off x="5670359" y="3830841"/>
            <a:ext cx="482203" cy="428625"/>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2" name="Connettore 2 31"/>
          <p:cNvCxnSpPr/>
          <p:nvPr/>
        </p:nvCxnSpPr>
        <p:spPr>
          <a:xfrm rot="5400000">
            <a:off x="3714750" y="4554150"/>
            <a:ext cx="1071563" cy="214313"/>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4" name="Connettore 2 33"/>
          <p:cNvCxnSpPr/>
          <p:nvPr/>
        </p:nvCxnSpPr>
        <p:spPr>
          <a:xfrm rot="10800000" flipV="1">
            <a:off x="3232555" y="4125526"/>
            <a:ext cx="696515" cy="482203"/>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33" name="Rettangolo 40"/>
          <p:cNvSpPr>
            <a:spLocks noChangeArrowheads="1"/>
          </p:cNvSpPr>
          <p:nvPr/>
        </p:nvSpPr>
        <p:spPr bwMode="auto">
          <a:xfrm>
            <a:off x="3500437" y="4018360"/>
            <a:ext cx="2357438"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en-US" altLang="it-IT" sz="900" b="1" kern="0">
                <a:solidFill>
                  <a:prstClr val="black"/>
                </a:solidFill>
                <a:latin typeface="Calibri" panose="020F0502020204030204" pitchFamily="34" charset="0"/>
              </a:rPr>
              <a:t>Developmental Time Windows of Vulnerability </a:t>
            </a:r>
            <a:endParaRPr lang="it-IT" altLang="it-IT" sz="900" b="1" kern="0">
              <a:solidFill>
                <a:prstClr val="black"/>
              </a:solidFill>
              <a:latin typeface="Calibri" panose="020F0502020204030204" pitchFamily="34" charset="0"/>
            </a:endParaRPr>
          </a:p>
        </p:txBody>
      </p:sp>
      <p:cxnSp>
        <p:nvCxnSpPr>
          <p:cNvPr id="43" name="Connettore 2 42"/>
          <p:cNvCxnSpPr/>
          <p:nvPr/>
        </p:nvCxnSpPr>
        <p:spPr>
          <a:xfrm rot="16200000" flipH="1">
            <a:off x="5322101" y="4286255"/>
            <a:ext cx="535781" cy="428625"/>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35" name="Rettangolo 43"/>
          <p:cNvSpPr>
            <a:spLocks noChangeArrowheads="1"/>
          </p:cNvSpPr>
          <p:nvPr/>
        </p:nvSpPr>
        <p:spPr bwMode="auto">
          <a:xfrm>
            <a:off x="1143000" y="2839641"/>
            <a:ext cx="875561" cy="300082"/>
          </a:xfrm>
          <a:prstGeom prst="rect">
            <a:avLst/>
          </a:prstGeom>
          <a:solidFill>
            <a:srgbClr val="CCFF66"/>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Pesticides</a:t>
            </a:r>
          </a:p>
        </p:txBody>
      </p:sp>
      <p:sp>
        <p:nvSpPr>
          <p:cNvPr id="45" name="Freccia a destra 44"/>
          <p:cNvSpPr/>
          <p:nvPr/>
        </p:nvSpPr>
        <p:spPr>
          <a:xfrm rot="20218193">
            <a:off x="2865836" y="3269466"/>
            <a:ext cx="589359" cy="160735"/>
          </a:xfrm>
          <a:prstGeom prst="rightArrow">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0" hangingPunct="0">
              <a:defRPr/>
            </a:pPr>
            <a:endParaRPr lang="it-IT" sz="1350" kern="0">
              <a:solidFill>
                <a:sysClr val="windowText" lastClr="000000"/>
              </a:solidFill>
              <a:latin typeface="Calibri"/>
            </a:endParaRPr>
          </a:p>
        </p:txBody>
      </p:sp>
      <p:sp>
        <p:nvSpPr>
          <p:cNvPr id="46" name="Freccia a destra 45"/>
          <p:cNvSpPr/>
          <p:nvPr/>
        </p:nvSpPr>
        <p:spPr>
          <a:xfrm rot="1039343">
            <a:off x="2922992" y="2755116"/>
            <a:ext cx="535781" cy="160735"/>
          </a:xfrm>
          <a:prstGeom prst="rightArrow">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0" hangingPunct="0">
              <a:defRPr/>
            </a:pPr>
            <a:endParaRPr lang="it-IT" sz="1350" kern="0">
              <a:solidFill>
                <a:sysClr val="windowText" lastClr="000000"/>
              </a:solidFill>
              <a:latin typeface="Calibri"/>
            </a:endParaRPr>
          </a:p>
        </p:txBody>
      </p:sp>
      <p:sp>
        <p:nvSpPr>
          <p:cNvPr id="13338" name="Rettangolo 50"/>
          <p:cNvSpPr>
            <a:spLocks noChangeArrowheads="1"/>
          </p:cNvSpPr>
          <p:nvPr/>
        </p:nvSpPr>
        <p:spPr bwMode="auto">
          <a:xfrm>
            <a:off x="6232923" y="4232678"/>
            <a:ext cx="1768078"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kern="0">
                <a:solidFill>
                  <a:prstClr val="black"/>
                </a:solidFill>
                <a:latin typeface="Calibri" panose="020F0502020204030204" pitchFamily="34" charset="0"/>
              </a:rPr>
              <a:t>Lung Development </a:t>
            </a:r>
          </a:p>
        </p:txBody>
      </p:sp>
      <p:sp>
        <p:nvSpPr>
          <p:cNvPr id="52" name="Freccia in giù 51"/>
          <p:cNvSpPr/>
          <p:nvPr/>
        </p:nvSpPr>
        <p:spPr>
          <a:xfrm>
            <a:off x="7840269" y="4286260"/>
            <a:ext cx="53578" cy="160735"/>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0" hangingPunct="0">
              <a:defRPr/>
            </a:pPr>
            <a:endParaRPr lang="it-IT" sz="1350" kern="0">
              <a:solidFill>
                <a:sysClr val="windowText" lastClr="000000"/>
              </a:solidFill>
              <a:latin typeface="Calibri"/>
            </a:endParaRPr>
          </a:p>
        </p:txBody>
      </p:sp>
      <p:cxnSp>
        <p:nvCxnSpPr>
          <p:cNvPr id="56" name="Connettore 2 55"/>
          <p:cNvCxnSpPr/>
          <p:nvPr/>
        </p:nvCxnSpPr>
        <p:spPr>
          <a:xfrm>
            <a:off x="5750719" y="3536156"/>
            <a:ext cx="482204" cy="267891"/>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41" name="Rettangolo 56"/>
          <p:cNvSpPr>
            <a:spLocks noChangeArrowheads="1"/>
          </p:cNvSpPr>
          <p:nvPr/>
        </p:nvSpPr>
        <p:spPr bwMode="auto">
          <a:xfrm>
            <a:off x="3286128" y="3536157"/>
            <a:ext cx="1054894" cy="3231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en-US" altLang="it-IT" sz="750" kern="0">
                <a:solidFill>
                  <a:prstClr val="black"/>
                </a:solidFill>
                <a:latin typeface="Calibri" panose="020F0502020204030204" pitchFamily="34" charset="0"/>
              </a:rPr>
              <a:t>Placenta: </a:t>
            </a:r>
            <a:r>
              <a:rPr lang="en-US" altLang="it-IT" sz="750" i="1" kern="0">
                <a:solidFill>
                  <a:prstClr val="black"/>
                </a:solidFill>
                <a:latin typeface="Calibri" panose="020F0502020204030204" pitchFamily="34" charset="0"/>
              </a:rPr>
              <a:t>Prediction</a:t>
            </a:r>
            <a:r>
              <a:rPr lang="en-US" altLang="it-IT" sz="750" kern="0">
                <a:solidFill>
                  <a:prstClr val="black"/>
                </a:solidFill>
                <a:latin typeface="Calibri" panose="020F0502020204030204" pitchFamily="34" charset="0"/>
              </a:rPr>
              <a:t> </a:t>
            </a:r>
          </a:p>
          <a:p>
            <a:pPr algn="ctr" defTabSz="685800">
              <a:defRPr/>
            </a:pPr>
            <a:r>
              <a:rPr lang="en-US" altLang="it-IT" sz="750" kern="0">
                <a:solidFill>
                  <a:prstClr val="black"/>
                </a:solidFill>
                <a:latin typeface="Calibri" panose="020F0502020204030204" pitchFamily="34" charset="0"/>
              </a:rPr>
              <a:t>of Future Health</a:t>
            </a:r>
            <a:endParaRPr lang="it-IT" altLang="it-IT" sz="750" kern="0">
              <a:solidFill>
                <a:prstClr val="black"/>
              </a:solidFill>
              <a:latin typeface="Calibri" panose="020F0502020204030204" pitchFamily="34" charset="0"/>
            </a:endParaRPr>
          </a:p>
        </p:txBody>
      </p:sp>
      <p:sp>
        <p:nvSpPr>
          <p:cNvPr id="13342" name="Rettangolo 57"/>
          <p:cNvSpPr>
            <a:spLocks noChangeArrowheads="1"/>
          </p:cNvSpPr>
          <p:nvPr/>
        </p:nvSpPr>
        <p:spPr bwMode="auto">
          <a:xfrm>
            <a:off x="1143007" y="3911203"/>
            <a:ext cx="1641796" cy="300082"/>
          </a:xfrm>
          <a:prstGeom prst="rect">
            <a:avLst/>
          </a:prstGeom>
          <a:solidFill>
            <a:srgbClr val="CCFF99"/>
          </a:solidFill>
          <a:ln w="28575">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Materno Fetal Stress</a:t>
            </a:r>
          </a:p>
        </p:txBody>
      </p:sp>
      <p:sp>
        <p:nvSpPr>
          <p:cNvPr id="37" name="Freccia a destra 36"/>
          <p:cNvSpPr/>
          <p:nvPr/>
        </p:nvSpPr>
        <p:spPr>
          <a:xfrm rot="16200000">
            <a:off x="4328524" y="2375897"/>
            <a:ext cx="378619" cy="215504"/>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it-IT" sz="1350" kern="0">
              <a:solidFill>
                <a:sysClr val="windowText" lastClr="000000"/>
              </a:solidFill>
              <a:latin typeface="Calibri"/>
            </a:endParaRPr>
          </a:p>
        </p:txBody>
      </p:sp>
      <p:sp>
        <p:nvSpPr>
          <p:cNvPr id="38" name="Rettangolo 37"/>
          <p:cNvSpPr/>
          <p:nvPr/>
        </p:nvSpPr>
        <p:spPr>
          <a:xfrm>
            <a:off x="-10634" y="526938"/>
            <a:ext cx="6516291" cy="830997"/>
          </a:xfrm>
          <a:prstGeom prst="rect">
            <a:avLst/>
          </a:prstGeom>
          <a:solidFill>
            <a:srgbClr val="FFFF00"/>
          </a:solidFill>
        </p:spPr>
        <p:txBody>
          <a:bodyPr wrap="square">
            <a:spAutoFit/>
          </a:bodyPr>
          <a:lstStyle/>
          <a:p>
            <a:pPr defTabSz="685800">
              <a:defRPr/>
            </a:pPr>
            <a:r>
              <a:rPr lang="en-GB" sz="1200" kern="0" dirty="0">
                <a:solidFill>
                  <a:sysClr val="windowText" lastClr="000000"/>
                </a:solidFill>
                <a:latin typeface="Arial" charset="0"/>
              </a:rPr>
              <a:t>Eventually, during the last years, </a:t>
            </a:r>
            <a:r>
              <a:rPr lang="en-GB" sz="1200" u="sng" kern="0" dirty="0">
                <a:solidFill>
                  <a:sysClr val="windowText" lastClr="000000"/>
                </a:solidFill>
                <a:latin typeface="Arial" charset="0"/>
              </a:rPr>
              <a:t>the </a:t>
            </a:r>
            <a:r>
              <a:rPr lang="en-GB" sz="1200" b="1" i="1" u="sng" kern="0" dirty="0" err="1">
                <a:solidFill>
                  <a:sysClr val="windowText" lastClr="000000"/>
                </a:solidFill>
                <a:latin typeface="Arial" charset="0"/>
              </a:rPr>
              <a:t>fetal</a:t>
            </a:r>
            <a:r>
              <a:rPr lang="en-GB" sz="1200" b="1" i="1" u="sng" kern="0" dirty="0">
                <a:solidFill>
                  <a:sysClr val="windowText" lastClr="000000"/>
                </a:solidFill>
                <a:latin typeface="Arial" charset="0"/>
              </a:rPr>
              <a:t> programming mismatch theory</a:t>
            </a:r>
            <a:r>
              <a:rPr lang="en-GB" sz="1200" u="sng" kern="0" dirty="0">
                <a:solidFill>
                  <a:sysClr val="windowText" lastClr="000000"/>
                </a:solidFill>
                <a:latin typeface="Arial" charset="0"/>
              </a:rPr>
              <a:t> </a:t>
            </a:r>
            <a:r>
              <a:rPr lang="en-GB" sz="1200" kern="0" dirty="0">
                <a:solidFill>
                  <a:sysClr val="windowText" lastClr="000000"/>
                </a:solidFill>
                <a:latin typeface="Arial" charset="0"/>
              </a:rPr>
              <a:t>has been transformed  </a:t>
            </a:r>
            <a:r>
              <a:rPr lang="en-GB" sz="1200" b="1" kern="0" dirty="0">
                <a:solidFill>
                  <a:sysClr val="windowText" lastClr="000000"/>
                </a:solidFill>
                <a:latin typeface="Arial" charset="0"/>
              </a:rPr>
              <a:t>from a theory essentially useful to explain the pathogenic mechanisms causing  certain diseases  of adulthood, </a:t>
            </a:r>
            <a:r>
              <a:rPr lang="en-GB" sz="1200" b="1" u="sng" kern="0" dirty="0">
                <a:solidFill>
                  <a:sysClr val="windowText" lastClr="000000"/>
                </a:solidFill>
                <a:effectLst>
                  <a:outerShdw blurRad="38100" dist="38100" dir="2700000" algn="tl">
                    <a:srgbClr val="000000">
                      <a:alpha val="43137"/>
                    </a:srgbClr>
                  </a:outerShdw>
                </a:effectLst>
                <a:latin typeface="Arial" charset="0"/>
              </a:rPr>
              <a:t>into the key-model theory of the embryo-</a:t>
            </a:r>
            <a:r>
              <a:rPr lang="en-GB" sz="1200" b="1" u="sng" kern="0" dirty="0" err="1">
                <a:solidFill>
                  <a:sysClr val="windowText" lastClr="000000"/>
                </a:solidFill>
                <a:effectLst>
                  <a:outerShdw blurRad="38100" dist="38100" dir="2700000" algn="tl">
                    <a:srgbClr val="000000">
                      <a:alpha val="43137"/>
                    </a:srgbClr>
                  </a:outerShdw>
                </a:effectLst>
                <a:latin typeface="Arial" charset="0"/>
              </a:rPr>
              <a:t>fetal</a:t>
            </a:r>
            <a:r>
              <a:rPr lang="en-GB" sz="1200" b="1" u="sng" kern="0" dirty="0">
                <a:solidFill>
                  <a:sysClr val="windowText" lastClr="000000"/>
                </a:solidFill>
                <a:effectLst>
                  <a:outerShdw blurRad="38100" dist="38100" dir="2700000" algn="tl">
                    <a:srgbClr val="000000">
                      <a:alpha val="43137"/>
                    </a:srgbClr>
                  </a:outerShdw>
                </a:effectLst>
                <a:latin typeface="Arial" charset="0"/>
              </a:rPr>
              <a:t> origins of adult diseases (DOHA-Developmental Origins of Health and Diseases)</a:t>
            </a:r>
            <a:endParaRPr lang="it-IT" sz="1200" u="sng" kern="0" dirty="0">
              <a:solidFill>
                <a:sysClr val="windowText" lastClr="000000"/>
              </a:solidFill>
              <a:effectLst>
                <a:outerShdw blurRad="38100" dist="38100" dir="2700000" algn="tl">
                  <a:srgbClr val="000000">
                    <a:alpha val="43137"/>
                  </a:srgbClr>
                </a:outerShdw>
              </a:effectLst>
              <a:latin typeface="Arial" charset="0"/>
            </a:endParaRPr>
          </a:p>
        </p:txBody>
      </p:sp>
      <p:sp>
        <p:nvSpPr>
          <p:cNvPr id="35" name="CasellaDiTesto 34">
            <a:extLst>
              <a:ext uri="{FF2B5EF4-FFF2-40B4-BE49-F238E27FC236}">
                <a16:creationId xmlns:a16="http://schemas.microsoft.com/office/drawing/2014/main" id="{DFDDF2F9-EB39-4711-A975-261056698EB4}"/>
              </a:ext>
            </a:extLst>
          </p:cNvPr>
          <p:cNvSpPr txBox="1"/>
          <p:nvPr/>
        </p:nvSpPr>
        <p:spPr>
          <a:xfrm>
            <a:off x="-10634" y="-20503"/>
            <a:ext cx="9154631" cy="369332"/>
          </a:xfrm>
          <a:prstGeom prst="rect">
            <a:avLst/>
          </a:prstGeom>
          <a:solidFill>
            <a:schemeClr val="accent6">
              <a:lumMod val="40000"/>
              <a:lumOff val="60000"/>
            </a:schemeClr>
          </a:solidFill>
          <a:ln w="38100">
            <a:solidFill>
              <a:srgbClr val="B12827"/>
            </a:solidFill>
          </a:ln>
        </p:spPr>
        <p:txBody>
          <a:bodyPr wrap="square">
            <a:spAutoFit/>
          </a:bodyPr>
          <a:lstStyle/>
          <a:p>
            <a:r>
              <a:rPr lang="it-IT"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Fattori di rischio che disturbano la formattazione dell'epigenoma nel periodo embrio-fetale.</a:t>
            </a:r>
            <a:endParaRPr lang="it-IT" dirty="0"/>
          </a:p>
        </p:txBody>
      </p:sp>
      <p:sp>
        <p:nvSpPr>
          <p:cNvPr id="39" name="CasellaDiTesto 38">
            <a:extLst>
              <a:ext uri="{FF2B5EF4-FFF2-40B4-BE49-F238E27FC236}">
                <a16:creationId xmlns:a16="http://schemas.microsoft.com/office/drawing/2014/main" id="{B2588E5E-60DA-4399-BF57-006221522091}"/>
              </a:ext>
            </a:extLst>
          </p:cNvPr>
          <p:cNvSpPr txBox="1"/>
          <p:nvPr/>
        </p:nvSpPr>
        <p:spPr>
          <a:xfrm>
            <a:off x="-45762" y="1414025"/>
            <a:ext cx="1313959" cy="470898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a:ln>
                  <a:noFill/>
                </a:ln>
                <a:solidFill>
                  <a:schemeClr val="tx1"/>
                </a:solidFill>
                <a:effectLst/>
                <a:latin typeface="Arial Unicode MS"/>
              </a:rPr>
              <a:t>Alla fine, negli ultimi anni</a:t>
            </a:r>
            <a:r>
              <a:rPr kumimoji="0" lang="it-IT" altLang="it-IT" sz="1200" b="1" i="0" u="sng" strike="noStrike" cap="none" normalizeH="0" baseline="0" dirty="0">
                <a:ln>
                  <a:noFill/>
                </a:ln>
                <a:solidFill>
                  <a:schemeClr val="tx1"/>
                </a:solidFill>
                <a:effectLst/>
                <a:latin typeface="Arial Unicode MS"/>
              </a:rPr>
              <a:t>, la teoria del mismatch di programmazione fetale</a:t>
            </a:r>
            <a:r>
              <a:rPr kumimoji="0" lang="it-IT" altLang="it-IT" sz="1200" b="0" i="0" u="none" strike="noStrike" cap="none" normalizeH="0" baseline="0" dirty="0">
                <a:ln>
                  <a:noFill/>
                </a:ln>
                <a:solidFill>
                  <a:schemeClr val="tx1"/>
                </a:solidFill>
                <a:effectLst/>
                <a:latin typeface="Arial Unicode MS"/>
              </a:rPr>
              <a:t> si è </a:t>
            </a:r>
            <a:r>
              <a:rPr kumimoji="0" lang="it-IT" altLang="it-IT" sz="1200" b="1" i="0" u="none" strike="noStrike" cap="none" normalizeH="0" baseline="0" dirty="0">
                <a:ln>
                  <a:noFill/>
                </a:ln>
                <a:solidFill>
                  <a:schemeClr val="tx1"/>
                </a:solidFill>
                <a:effectLst/>
                <a:latin typeface="Arial Unicode MS"/>
              </a:rPr>
              <a:t>trasformata da teoria essenzialmente utile per spiegare i meccanismi patogeni che causano alcune malattie dell'età adulta: </a:t>
            </a:r>
            <a:r>
              <a:rPr kumimoji="0" lang="it-IT" altLang="it-IT" sz="1200" b="1" i="0" u="sng" strike="noStrike" cap="none" normalizeH="0" baseline="0" dirty="0">
                <a:ln>
                  <a:noFill/>
                </a:ln>
                <a:solidFill>
                  <a:schemeClr val="tx1"/>
                </a:solidFill>
                <a:effectLst/>
                <a:latin typeface="Arial Unicode MS"/>
              </a:rPr>
              <a:t>la teoria delle origini embrio-fetali delle malattie adulte (</a:t>
            </a:r>
            <a:r>
              <a:rPr kumimoji="0" lang="it-IT" altLang="it-IT" sz="1200" b="1" i="0" u="sng" strike="noStrike" cap="none" normalizeH="0" baseline="0" dirty="0">
                <a:ln>
                  <a:noFill/>
                </a:ln>
                <a:solidFill>
                  <a:srgbClr val="B12827"/>
                </a:solidFill>
                <a:effectLst/>
                <a:latin typeface="Arial Unicode MS"/>
              </a:rPr>
              <a:t>DOHA-Sviluppo e Origini della salute e delle malattie</a:t>
            </a:r>
            <a:r>
              <a:rPr kumimoji="0" lang="it-IT" altLang="it-IT" sz="1200" b="1" i="0" u="sng" strike="noStrike" cap="none" normalizeH="0" baseline="0" dirty="0">
                <a:ln>
                  <a:noFill/>
                </a:ln>
                <a:solidFill>
                  <a:schemeClr val="tx1"/>
                </a:solidFill>
                <a:effectLst/>
                <a:latin typeface="Arial Unicode MS"/>
              </a:rPr>
              <a:t>)</a:t>
            </a:r>
            <a:r>
              <a:rPr kumimoji="0" lang="it-IT" altLang="it-IT" sz="1200" b="1" i="0" u="sng" strike="noStrike" cap="none" normalizeH="0" baseline="0" dirty="0">
                <a:ln>
                  <a:noFill/>
                </a:ln>
                <a:solidFill>
                  <a:schemeClr val="tx1"/>
                </a:solidFill>
                <a:effectLst/>
              </a:rPr>
              <a:t> </a:t>
            </a:r>
            <a:endParaRPr kumimoji="0" lang="it-IT" altLang="it-IT" sz="1200" b="1" i="0" u="sng" strike="noStrike" cap="none" normalizeH="0" baseline="0" dirty="0">
              <a:ln>
                <a:noFill/>
              </a:ln>
              <a:solidFill>
                <a:schemeClr val="tx1"/>
              </a:solidFill>
              <a:effectLst/>
              <a:latin typeface="Arial" panose="020B0604020202020204" pitchFamily="34" charset="0"/>
            </a:endParaRPr>
          </a:p>
        </p:txBody>
      </p:sp>
      <p:sp>
        <p:nvSpPr>
          <p:cNvPr id="40" name="CasellaDiTesto 39">
            <a:extLst>
              <a:ext uri="{FF2B5EF4-FFF2-40B4-BE49-F238E27FC236}">
                <a16:creationId xmlns:a16="http://schemas.microsoft.com/office/drawing/2014/main" id="{266AFC71-C6E9-4CDA-997A-0B631876F9AF}"/>
              </a:ext>
            </a:extLst>
          </p:cNvPr>
          <p:cNvSpPr txBox="1"/>
          <p:nvPr/>
        </p:nvSpPr>
        <p:spPr>
          <a:xfrm>
            <a:off x="7976255" y="963713"/>
            <a:ext cx="1167745" cy="5262979"/>
          </a:xfrm>
          <a:prstGeom prst="rect">
            <a:avLst/>
          </a:prstGeom>
          <a:noFill/>
        </p:spPr>
        <p:txBody>
          <a:bodyPr wrap="square">
            <a:spAutoFit/>
          </a:bodyPr>
          <a:lstStyle/>
          <a:p>
            <a:pPr algn="just"/>
            <a:r>
              <a:rPr lang="it-IT" sz="1400" dirty="0">
                <a:effectLst/>
                <a:latin typeface="Calibri" panose="020F0502020204030204" pitchFamily="34" charset="0"/>
                <a:ea typeface="Calibri" panose="020F0502020204030204" pitchFamily="34" charset="0"/>
                <a:cs typeface="Times New Roman" panose="02020603050405020304" pitchFamily="18" charset="0"/>
              </a:rPr>
              <a:t>Tutte queste patologie sono legate a quanto avviene nelle prime fasi della vita e i fattori sulla sinistra </a:t>
            </a:r>
            <a:r>
              <a:rPr lang="it-IT" sz="1400" b="1" u="sng" dirty="0">
                <a:solidFill>
                  <a:srgbClr val="B12827"/>
                </a:solidFill>
                <a:effectLst/>
                <a:latin typeface="Calibri" panose="020F0502020204030204" pitchFamily="34" charset="0"/>
                <a:ea typeface="Calibri" panose="020F0502020204030204" pitchFamily="34" charset="0"/>
                <a:cs typeface="Times New Roman" panose="02020603050405020304" pitchFamily="18" charset="0"/>
              </a:rPr>
              <a:t>stanno disturbando la piccola creatura che sta formattando il proprio epigenoma. La placenta è una sorta di cabina di regi</a:t>
            </a:r>
            <a:r>
              <a:rPr lang="it-IT" sz="1400" b="1" dirty="0">
                <a:solidFill>
                  <a:srgbClr val="B12827"/>
                </a:solidFill>
                <a:effectLst/>
                <a:latin typeface="Calibri" panose="020F0502020204030204" pitchFamily="34" charset="0"/>
                <a:ea typeface="Calibri" panose="020F0502020204030204" pitchFamily="34" charset="0"/>
                <a:cs typeface="Times New Roman" panose="02020603050405020304" pitchFamily="18" charset="0"/>
              </a:rPr>
              <a:t>a</a:t>
            </a:r>
            <a:r>
              <a:rPr lang="it-IT" sz="1400" dirty="0">
                <a:effectLst/>
                <a:latin typeface="Calibri" panose="020F0502020204030204" pitchFamily="34" charset="0"/>
                <a:ea typeface="Calibri" panose="020F0502020204030204" pitchFamily="34" charset="0"/>
                <a:cs typeface="Times New Roman" panose="02020603050405020304" pitchFamily="18" charset="0"/>
              </a:rPr>
              <a:t>, quindi va studiata invece che buttarla via.</a:t>
            </a:r>
          </a:p>
        </p:txBody>
      </p:sp>
    </p:spTree>
    <p:extLst>
      <p:ext uri="{BB962C8B-B14F-4D97-AF65-F5344CB8AC3E}">
        <p14:creationId xmlns:p14="http://schemas.microsoft.com/office/powerpoint/2010/main" val="38306988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3" y="3321853"/>
            <a:ext cx="4218393" cy="2604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7347" name="Text Box 3"/>
          <p:cNvSpPr txBox="1">
            <a:spLocks noChangeArrowheads="1"/>
          </p:cNvSpPr>
          <p:nvPr/>
        </p:nvSpPr>
        <p:spPr bwMode="auto">
          <a:xfrm>
            <a:off x="1035844" y="1232307"/>
            <a:ext cx="6172200" cy="854869"/>
          </a:xfrm>
          <a:prstGeom prst="rect">
            <a:avLst/>
          </a:prstGeom>
          <a:solidFill>
            <a:srgbClr val="C00000"/>
          </a:solidFill>
          <a:ln>
            <a:noFill/>
          </a:ln>
        </p:spPr>
        <p:txBody>
          <a:bodyPr anchor="ct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lgn="ct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it-IT" altLang="it-IT" sz="3300" b="1" kern="0">
                <a:solidFill>
                  <a:srgbClr val="FFFF00"/>
                </a:solidFill>
                <a:latin typeface="Calibri" panose="020F0502020204030204" pitchFamily="34" charset="0"/>
              </a:rPr>
              <a:t>A Silent Pandemic</a:t>
            </a:r>
          </a:p>
        </p:txBody>
      </p:sp>
      <p:sp>
        <p:nvSpPr>
          <p:cNvPr id="57348" name="Text Box 4"/>
          <p:cNvSpPr txBox="1">
            <a:spLocks noChangeArrowheads="1"/>
          </p:cNvSpPr>
          <p:nvPr/>
        </p:nvSpPr>
        <p:spPr bwMode="auto">
          <a:xfrm>
            <a:off x="1946672" y="1875235"/>
            <a:ext cx="4714875" cy="813197"/>
          </a:xfrm>
          <a:prstGeom prst="rect">
            <a:avLst/>
          </a:prstGeom>
          <a:solidFill>
            <a:srgbClr val="C00000"/>
          </a:solidFill>
          <a:ln w="9360">
            <a:solidFill>
              <a:srgbClr val="FFFF00"/>
            </a:solidFill>
            <a:miter lim="800000"/>
            <a:headEnd/>
            <a:tailEnd/>
          </a:ln>
        </p:spPr>
        <p:txBody>
          <a:bodyPr/>
          <a:lstStyle>
            <a:lvl1pPr marL="342900" indent="-33655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1pPr>
            <a:lvl2pPr marL="742950" indent="-28575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2pPr>
            <a:lvl3pPr marL="1143000" indent="-22860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3pPr>
            <a:lvl4pPr marL="1600200" indent="-22860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4pPr>
            <a:lvl5pPr marL="2057400" indent="-22860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9pPr>
          </a:lstStyle>
          <a:p>
            <a:pPr marL="257175" indent="-252413" algn="ctr" defTabSz="336947" eaLnBrk="1" hangingPunct="1">
              <a:spcBef>
                <a:spcPts val="338"/>
              </a:spcBef>
              <a:tabLst>
                <a:tab pos="257175" algn="l"/>
                <a:tab pos="592931" algn="l"/>
                <a:tab pos="929879" algn="l"/>
                <a:tab pos="1266825" algn="l"/>
                <a:tab pos="1603772" algn="l"/>
                <a:tab pos="1940719" algn="l"/>
                <a:tab pos="2277666" algn="l"/>
                <a:tab pos="2614613" algn="l"/>
                <a:tab pos="2951560" algn="l"/>
                <a:tab pos="3288506" algn="l"/>
                <a:tab pos="3625454" algn="l"/>
                <a:tab pos="3962400" algn="l"/>
                <a:tab pos="4299347" algn="l"/>
                <a:tab pos="4636294" algn="l"/>
                <a:tab pos="4973241" algn="l"/>
                <a:tab pos="5310188" algn="l"/>
                <a:tab pos="5647135" algn="l"/>
                <a:tab pos="5984081" algn="l"/>
                <a:tab pos="6321029" algn="l"/>
                <a:tab pos="6657975" algn="l"/>
                <a:tab pos="6994922" algn="l"/>
              </a:tabLst>
              <a:defRPr/>
            </a:pPr>
            <a:r>
              <a:rPr lang="it-IT" altLang="it-IT" sz="1350" b="1" kern="0" dirty="0">
                <a:solidFill>
                  <a:srgbClr val="FFFF00"/>
                </a:solidFill>
                <a:latin typeface="Calibri" panose="020F0502020204030204" pitchFamily="34" charset="0"/>
              </a:rPr>
              <a:t>Industrial </a:t>
            </a:r>
            <a:r>
              <a:rPr lang="it-IT" altLang="it-IT" sz="1350" b="1" kern="0" dirty="0" err="1">
                <a:solidFill>
                  <a:srgbClr val="FFFF00"/>
                </a:solidFill>
                <a:latin typeface="Calibri" panose="020F0502020204030204" pitchFamily="34" charset="0"/>
              </a:rPr>
              <a:t>Chemicals</a:t>
            </a:r>
            <a:r>
              <a:rPr lang="it-IT" altLang="it-IT" sz="1350" b="1" kern="0" dirty="0">
                <a:solidFill>
                  <a:srgbClr val="FFFF00"/>
                </a:solidFill>
                <a:latin typeface="Calibri" panose="020F0502020204030204" pitchFamily="34" charset="0"/>
              </a:rPr>
              <a:t> Are </a:t>
            </a:r>
            <a:r>
              <a:rPr lang="it-IT" altLang="it-IT" sz="1350" b="1" kern="0" dirty="0" err="1">
                <a:solidFill>
                  <a:srgbClr val="FFFF00"/>
                </a:solidFill>
                <a:latin typeface="Calibri" panose="020F0502020204030204" pitchFamily="34" charset="0"/>
              </a:rPr>
              <a:t>Impairing</a:t>
            </a:r>
            <a:r>
              <a:rPr lang="it-IT" altLang="it-IT" sz="1350" b="1" kern="0" dirty="0">
                <a:solidFill>
                  <a:srgbClr val="FFFF00"/>
                </a:solidFill>
                <a:latin typeface="Calibri" panose="020F0502020204030204" pitchFamily="34" charset="0"/>
              </a:rPr>
              <a:t> </a:t>
            </a:r>
          </a:p>
          <a:p>
            <a:pPr marL="257175" indent="-252413" algn="ctr" defTabSz="336947" eaLnBrk="1" hangingPunct="1">
              <a:spcBef>
                <a:spcPts val="338"/>
              </a:spcBef>
              <a:tabLst>
                <a:tab pos="257175" algn="l"/>
                <a:tab pos="592931" algn="l"/>
                <a:tab pos="929879" algn="l"/>
                <a:tab pos="1266825" algn="l"/>
                <a:tab pos="1603772" algn="l"/>
                <a:tab pos="1940719" algn="l"/>
                <a:tab pos="2277666" algn="l"/>
                <a:tab pos="2614613" algn="l"/>
                <a:tab pos="2951560" algn="l"/>
                <a:tab pos="3288506" algn="l"/>
                <a:tab pos="3625454" algn="l"/>
                <a:tab pos="3962400" algn="l"/>
                <a:tab pos="4299347" algn="l"/>
                <a:tab pos="4636294" algn="l"/>
                <a:tab pos="4973241" algn="l"/>
                <a:tab pos="5310188" algn="l"/>
                <a:tab pos="5647135" algn="l"/>
                <a:tab pos="5984081" algn="l"/>
                <a:tab pos="6321029" algn="l"/>
                <a:tab pos="6657975" algn="l"/>
                <a:tab pos="6994922" algn="l"/>
              </a:tabLst>
              <a:defRPr/>
            </a:pPr>
            <a:r>
              <a:rPr lang="it-IT" altLang="it-IT" sz="1350" b="1" kern="0" dirty="0">
                <a:solidFill>
                  <a:srgbClr val="FFFF00"/>
                </a:solidFill>
                <a:latin typeface="Calibri" panose="020F0502020204030204" pitchFamily="34" charset="0"/>
              </a:rPr>
              <a:t>The Brain Development of </a:t>
            </a:r>
            <a:r>
              <a:rPr lang="it-IT" altLang="it-IT" sz="1350" b="1" kern="0" dirty="0" err="1">
                <a:solidFill>
                  <a:srgbClr val="FFFF00"/>
                </a:solidFill>
                <a:latin typeface="Calibri" panose="020F0502020204030204" pitchFamily="34" charset="0"/>
              </a:rPr>
              <a:t>Children</a:t>
            </a:r>
            <a:r>
              <a:rPr lang="it-IT" altLang="it-IT" sz="1350" b="1" kern="0" dirty="0">
                <a:solidFill>
                  <a:srgbClr val="FFFF00"/>
                </a:solidFill>
                <a:latin typeface="Calibri" panose="020F0502020204030204" pitchFamily="34" charset="0"/>
              </a:rPr>
              <a:t> Worldwide</a:t>
            </a:r>
            <a:r>
              <a:rPr lang="it-IT" altLang="it-IT" sz="1350" kern="0" dirty="0">
                <a:solidFill>
                  <a:srgbClr val="FFFF00"/>
                </a:solidFill>
                <a:latin typeface="Calibri" panose="020F0502020204030204" pitchFamily="34" charset="0"/>
              </a:rPr>
              <a:t> </a:t>
            </a:r>
          </a:p>
        </p:txBody>
      </p:sp>
      <p:grpSp>
        <p:nvGrpSpPr>
          <p:cNvPr id="31749" name="Group 5"/>
          <p:cNvGrpSpPr>
            <a:grpSpLocks/>
          </p:cNvGrpSpPr>
          <p:nvPr/>
        </p:nvGrpSpPr>
        <p:grpSpPr bwMode="auto">
          <a:xfrm>
            <a:off x="1143001" y="857260"/>
            <a:ext cx="6853238" cy="460772"/>
            <a:chOff x="0" y="0"/>
            <a:chExt cx="5756" cy="387"/>
          </a:xfrm>
        </p:grpSpPr>
        <p:pic>
          <p:nvPicPr>
            <p:cNvPr id="3176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756"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7362" name="Text Box 7"/>
            <p:cNvSpPr txBox="1">
              <a:spLocks noChangeArrowheads="1"/>
            </p:cNvSpPr>
            <p:nvPr/>
          </p:nvSpPr>
          <p:spPr bwMode="auto">
            <a:xfrm>
              <a:off x="0" y="0"/>
              <a:ext cx="5756"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eaLnBrk="1" hangingPunct="1">
                <a:defRPr/>
              </a:pPr>
              <a:endParaRPr lang="fr-FR" altLang="it-IT" sz="1350" kern="0">
                <a:solidFill>
                  <a:prstClr val="black"/>
                </a:solidFill>
              </a:endParaRPr>
            </a:p>
          </p:txBody>
        </p:sp>
      </p:grpSp>
      <p:sp>
        <p:nvSpPr>
          <p:cNvPr id="57350" name="Rectangle 8"/>
          <p:cNvSpPr>
            <a:spLocks noChangeArrowheads="1"/>
          </p:cNvSpPr>
          <p:nvPr/>
        </p:nvSpPr>
        <p:spPr bwMode="auto">
          <a:xfrm>
            <a:off x="3071813" y="2444839"/>
            <a:ext cx="2604943" cy="347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7500" tIns="35100" rIns="67500" bIns="35100" anchor="ctr">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it-IT" altLang="it-IT" sz="900" b="1" kern="0">
                <a:solidFill>
                  <a:srgbClr val="FFFF00"/>
                </a:solidFill>
                <a:latin typeface="Calibri" panose="020F0502020204030204" pitchFamily="34" charset="0"/>
              </a:rPr>
              <a:t>For immediate release: Tuesday, November 7, 2006</a:t>
            </a:r>
            <a:br>
              <a:rPr lang="it-IT" altLang="it-IT" sz="900" b="1" kern="0">
                <a:solidFill>
                  <a:srgbClr val="FFFF00"/>
                </a:solidFill>
                <a:latin typeface="Calibri" panose="020F0502020204030204" pitchFamily="34" charset="0"/>
              </a:rPr>
            </a:br>
            <a:endParaRPr lang="it-IT" altLang="it-IT" sz="900" b="1" kern="0">
              <a:solidFill>
                <a:srgbClr val="FFFF00"/>
              </a:solidFill>
              <a:latin typeface="Calibri" panose="020F0502020204030204" pitchFamily="34" charset="0"/>
            </a:endParaRPr>
          </a:p>
        </p:txBody>
      </p:sp>
      <p:sp>
        <p:nvSpPr>
          <p:cNvPr id="331785" name="Rectangle 9"/>
          <p:cNvSpPr>
            <a:spLocks noChangeArrowheads="1"/>
          </p:cNvSpPr>
          <p:nvPr/>
        </p:nvSpPr>
        <p:spPr bwMode="auto">
          <a:xfrm>
            <a:off x="4262320" y="4263903"/>
            <a:ext cx="2879347" cy="1732879"/>
          </a:xfrm>
          <a:prstGeom prst="rect">
            <a:avLst/>
          </a:prstGeom>
          <a:solidFill>
            <a:schemeClr val="bg1"/>
          </a:solidFill>
          <a:ln>
            <a:solidFill>
              <a:schemeClr val="tx2"/>
            </a:solidFill>
          </a:ln>
          <a:effectLst/>
        </p:spPr>
        <p:txBody>
          <a:bodyPr wrap="square" lIns="67500" tIns="35100" rIns="67500" bIns="35100" anchor="ctr">
            <a:spAutoFit/>
          </a:bodyPr>
          <a:lstStyle/>
          <a:p>
            <a:r>
              <a:rPr lang="en-US" sz="1350" dirty="0"/>
              <a:t>Ten years ago two well-known experts in </a:t>
            </a:r>
            <a:r>
              <a:rPr lang="en-US" sz="1350" i="1" dirty="0"/>
              <a:t>Environmental Health</a:t>
            </a:r>
            <a:r>
              <a:rPr lang="en-US" sz="1350" dirty="0"/>
              <a:t>, a pediatrician and an epidemiologist, launched an alarm </a:t>
            </a:r>
            <a:r>
              <a:rPr lang="en-US" sz="1350" u="sng" dirty="0">
                <a:highlight>
                  <a:srgbClr val="FFFF00"/>
                </a:highlight>
              </a:rPr>
              <a:t>from the pages of </a:t>
            </a:r>
            <a:r>
              <a:rPr lang="en-US" sz="1350" b="1" i="1" u="sng" dirty="0">
                <a:highlight>
                  <a:srgbClr val="FFFF00"/>
                </a:highlight>
              </a:rPr>
              <a:t>the</a:t>
            </a:r>
            <a:r>
              <a:rPr lang="en-US" sz="1350" i="1" u="sng" dirty="0">
                <a:highlight>
                  <a:srgbClr val="FFFF00"/>
                </a:highlight>
              </a:rPr>
              <a:t> </a:t>
            </a:r>
            <a:r>
              <a:rPr lang="en-US" sz="1350" b="1" i="1" u="sng" dirty="0">
                <a:highlight>
                  <a:srgbClr val="FFFF00"/>
                </a:highlight>
              </a:rPr>
              <a:t>Lancet</a:t>
            </a:r>
            <a:r>
              <a:rPr lang="en-US" sz="1350" u="sng" dirty="0">
                <a:highlight>
                  <a:srgbClr val="FFFF00"/>
                </a:highlight>
              </a:rPr>
              <a:t>, affirming that a </a:t>
            </a:r>
            <a:r>
              <a:rPr lang="en-US" sz="1350" b="1" i="1" u="sng" dirty="0">
                <a:highlight>
                  <a:srgbClr val="FFFF00"/>
                </a:highlight>
              </a:rPr>
              <a:t>silent pandemic </a:t>
            </a:r>
            <a:r>
              <a:rPr lang="en-US" sz="1350" b="1" u="sng" dirty="0">
                <a:highlight>
                  <a:srgbClr val="FFFF00"/>
                </a:highlight>
              </a:rPr>
              <a:t>of neurodevelopmental disorders </a:t>
            </a:r>
            <a:r>
              <a:rPr lang="en-US" sz="1350" u="sng" dirty="0">
                <a:highlight>
                  <a:srgbClr val="FFFF00"/>
                </a:highlight>
              </a:rPr>
              <a:t>was spreading</a:t>
            </a:r>
            <a:r>
              <a:rPr lang="en-US" sz="1350" dirty="0">
                <a:highlight>
                  <a:srgbClr val="FFFF00"/>
                </a:highlight>
              </a:rPr>
              <a:t>,</a:t>
            </a:r>
            <a:r>
              <a:rPr lang="en-US" sz="1350" dirty="0"/>
              <a:t> also due to the </a:t>
            </a:r>
            <a:r>
              <a:rPr lang="en-US" sz="1350" i="1" dirty="0"/>
              <a:t>shortage of funds in this area of research </a:t>
            </a:r>
            <a:endParaRPr lang="it-IT" sz="1350" dirty="0"/>
          </a:p>
        </p:txBody>
      </p:sp>
      <p:sp>
        <p:nvSpPr>
          <p:cNvPr id="57352" name="Rectangle 10"/>
          <p:cNvSpPr>
            <a:spLocks noChangeArrowheads="1"/>
          </p:cNvSpPr>
          <p:nvPr/>
        </p:nvSpPr>
        <p:spPr bwMode="auto">
          <a:xfrm>
            <a:off x="2750346" y="2357437"/>
            <a:ext cx="3161110" cy="53579"/>
          </a:xfrm>
          <a:prstGeom prst="rect">
            <a:avLst/>
          </a:prstGeom>
          <a:solidFill>
            <a:srgbClr val="FFC000"/>
          </a:solidFill>
          <a:ln w="19080">
            <a:solidFill>
              <a:srgbClr val="0000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eaLnBrk="1" hangingPunct="1">
              <a:defRPr/>
            </a:pPr>
            <a:endParaRPr lang="fr-FR" altLang="it-IT" sz="1350" kern="0">
              <a:solidFill>
                <a:prstClr val="black"/>
              </a:solidFill>
            </a:endParaRPr>
          </a:p>
        </p:txBody>
      </p:sp>
      <p:pic>
        <p:nvPicPr>
          <p:cNvPr id="31753"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849015"/>
            <a:ext cx="3348582" cy="45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31788" name="Rectangle 12"/>
          <p:cNvSpPr>
            <a:spLocks noChangeArrowheads="1"/>
          </p:cNvSpPr>
          <p:nvPr/>
        </p:nvSpPr>
        <p:spPr bwMode="auto">
          <a:xfrm>
            <a:off x="5201081" y="2774546"/>
            <a:ext cx="3864429" cy="717216"/>
          </a:xfrm>
          <a:prstGeom prst="rect">
            <a:avLst/>
          </a:prstGeom>
          <a:solidFill>
            <a:srgbClr val="FFFF00"/>
          </a:solidFill>
          <a:ln w="28440">
            <a:solidFill>
              <a:srgbClr val="C00000"/>
            </a:solidFill>
            <a:miter lim="800000"/>
            <a:headEnd/>
            <a:tailEnd/>
          </a:ln>
          <a:effectLst/>
        </p:spPr>
        <p:txBody>
          <a:bodyPr wrap="square" lIns="67500" tIns="35100" rIns="67500" bIns="35100">
            <a:spAutoFit/>
          </a:bodyPr>
          <a:lstStyle/>
          <a:p>
            <a:r>
              <a:rPr lang="en-US" sz="1050" dirty="0"/>
              <a:t>A few industrial chemicals (</a:t>
            </a:r>
            <a:r>
              <a:rPr lang="en-US" sz="1050" dirty="0" err="1"/>
              <a:t>eg</a:t>
            </a:r>
            <a:r>
              <a:rPr lang="en-US" sz="1050" dirty="0"/>
              <a:t>, </a:t>
            </a:r>
            <a:r>
              <a:rPr lang="en-US" sz="1050" b="1" u="sng" dirty="0"/>
              <a:t>lead, methylmercury, polychlorinated biphenyls [PCBs], arsenic</a:t>
            </a:r>
            <a:r>
              <a:rPr lang="en-US" sz="1050" dirty="0"/>
              <a:t>, and </a:t>
            </a:r>
            <a:r>
              <a:rPr lang="en-US" sz="1050" b="1" u="sng" dirty="0"/>
              <a:t>toluene</a:t>
            </a:r>
            <a:r>
              <a:rPr lang="en-US" sz="1050" dirty="0"/>
              <a:t>) were recognized causes of neurodevelopmental disorders and subclinical brain dysfunction. </a:t>
            </a:r>
            <a:endParaRPr lang="it-IT" sz="1050" dirty="0"/>
          </a:p>
        </p:txBody>
      </p:sp>
      <p:sp>
        <p:nvSpPr>
          <p:cNvPr id="57355" name="Rectangle 15"/>
          <p:cNvSpPr>
            <a:spLocks noChangeArrowheads="1"/>
          </p:cNvSpPr>
          <p:nvPr/>
        </p:nvSpPr>
        <p:spPr bwMode="auto">
          <a:xfrm>
            <a:off x="1451380" y="3321853"/>
            <a:ext cx="516231" cy="16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7500" tIns="35100" rIns="67500" bIns="351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en-US" altLang="it-IT" sz="600" b="1" kern="0">
                <a:solidFill>
                  <a:srgbClr val="000000"/>
                </a:solidFill>
                <a:latin typeface="Calibri" panose="020F0502020204030204" pitchFamily="34" charset="0"/>
              </a:rPr>
              <a:t>*               **</a:t>
            </a:r>
          </a:p>
        </p:txBody>
      </p:sp>
      <p:pic>
        <p:nvPicPr>
          <p:cNvPr id="31756"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655" y="937618"/>
            <a:ext cx="991195" cy="83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7357" name="Rectangle 17"/>
          <p:cNvSpPr>
            <a:spLocks noChangeArrowheads="1"/>
          </p:cNvSpPr>
          <p:nvPr/>
        </p:nvSpPr>
        <p:spPr bwMode="auto">
          <a:xfrm>
            <a:off x="145291" y="1890661"/>
            <a:ext cx="700575" cy="186302"/>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67500" tIns="35100" rIns="67500" bIns="351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it-IT" altLang="it-IT" sz="750" kern="0">
                <a:solidFill>
                  <a:srgbClr val="000000"/>
                </a:solidFill>
              </a:rPr>
              <a:t>Grandjean P.</a:t>
            </a:r>
          </a:p>
        </p:txBody>
      </p:sp>
      <p:pic>
        <p:nvPicPr>
          <p:cNvPr id="31758"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03400" y="897434"/>
            <a:ext cx="1097779" cy="919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7359" name="Rectangle 19"/>
          <p:cNvSpPr>
            <a:spLocks noChangeArrowheads="1"/>
          </p:cNvSpPr>
          <p:nvPr/>
        </p:nvSpPr>
        <p:spPr bwMode="auto">
          <a:xfrm>
            <a:off x="8001007" y="1902620"/>
            <a:ext cx="703781" cy="186302"/>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67500" tIns="35100" rIns="67500" bIns="351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it-IT" altLang="it-IT" sz="750" kern="0">
                <a:solidFill>
                  <a:srgbClr val="000000"/>
                </a:solidFill>
              </a:rPr>
              <a:t>Landrigan Ph</a:t>
            </a:r>
          </a:p>
        </p:txBody>
      </p:sp>
      <p:pic>
        <p:nvPicPr>
          <p:cNvPr id="31760" name="Picture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08044" y="4637173"/>
            <a:ext cx="1935956" cy="1363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0" name="CasellaDiTesto 19">
            <a:extLst>
              <a:ext uri="{FF2B5EF4-FFF2-40B4-BE49-F238E27FC236}">
                <a16:creationId xmlns:a16="http://schemas.microsoft.com/office/drawing/2014/main" id="{297F9DBA-2A77-4F69-B8A9-06AB1B6C7F84}"/>
              </a:ext>
            </a:extLst>
          </p:cNvPr>
          <p:cNvSpPr txBox="1"/>
          <p:nvPr/>
        </p:nvSpPr>
        <p:spPr>
          <a:xfrm>
            <a:off x="2299291" y="127775"/>
            <a:ext cx="4598580" cy="369332"/>
          </a:xfrm>
          <a:prstGeom prst="rect">
            <a:avLst/>
          </a:prstGeom>
          <a:solidFill>
            <a:srgbClr val="FFFF00"/>
          </a:solidFill>
          <a:ln w="38100">
            <a:solidFill>
              <a:srgbClr val="FF0000"/>
            </a:solidFill>
          </a:ln>
        </p:spPr>
        <p:txBody>
          <a:bodyPr wrap="square">
            <a:spAutoFit/>
          </a:bodyPr>
          <a:lstStyle/>
          <a:p>
            <a:r>
              <a:rPr lang="it-IT"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Epidemiologia dei disturbi del neurosviluppo.</a:t>
            </a:r>
            <a:endParaRPr lang="it-IT" dirty="0"/>
          </a:p>
        </p:txBody>
      </p:sp>
      <p:sp>
        <p:nvSpPr>
          <p:cNvPr id="23" name="CasellaDiTesto 22">
            <a:extLst>
              <a:ext uri="{FF2B5EF4-FFF2-40B4-BE49-F238E27FC236}">
                <a16:creationId xmlns:a16="http://schemas.microsoft.com/office/drawing/2014/main" id="{36ED5938-5FC8-40B6-914B-5A90BDACEA3B}"/>
              </a:ext>
            </a:extLst>
          </p:cNvPr>
          <p:cNvSpPr txBox="1"/>
          <p:nvPr/>
        </p:nvSpPr>
        <p:spPr>
          <a:xfrm>
            <a:off x="5081333" y="3478347"/>
            <a:ext cx="4120668" cy="83099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a:ln>
                  <a:noFill/>
                </a:ln>
                <a:solidFill>
                  <a:schemeClr val="tx1"/>
                </a:solidFill>
                <a:effectLst/>
                <a:latin typeface="Arial Unicode MS"/>
              </a:rPr>
              <a:t>Alcune sostanze chimiche industriali (p. Es</a:t>
            </a:r>
            <a:r>
              <a:rPr kumimoji="0" lang="it-IT" altLang="it-IT" sz="1200" b="1" i="0" u="sng" strike="noStrike" cap="none" normalizeH="0" baseline="0" dirty="0">
                <a:ln>
                  <a:noFill/>
                </a:ln>
                <a:solidFill>
                  <a:schemeClr val="tx1"/>
                </a:solidFill>
                <a:effectLst/>
                <a:latin typeface="Arial Unicode MS"/>
              </a:rPr>
              <a:t>., Piombo, metilmercurio, </a:t>
            </a:r>
            <a:r>
              <a:rPr kumimoji="0" lang="it-IT" altLang="it-IT" sz="1200" b="1" i="0" u="sng" strike="noStrike" cap="none" normalizeH="0" baseline="0" dirty="0" err="1">
                <a:ln>
                  <a:noFill/>
                </a:ln>
                <a:solidFill>
                  <a:schemeClr val="tx1"/>
                </a:solidFill>
                <a:effectLst/>
                <a:latin typeface="Arial Unicode MS"/>
              </a:rPr>
              <a:t>bifenili</a:t>
            </a:r>
            <a:r>
              <a:rPr kumimoji="0" lang="it-IT" altLang="it-IT" sz="1200" b="1" i="0" u="sng" strike="noStrike" cap="none" normalizeH="0" baseline="0" dirty="0">
                <a:ln>
                  <a:noFill/>
                </a:ln>
                <a:solidFill>
                  <a:schemeClr val="tx1"/>
                </a:solidFill>
                <a:effectLst/>
                <a:latin typeface="Arial Unicode MS"/>
              </a:rPr>
              <a:t> </a:t>
            </a:r>
            <a:r>
              <a:rPr kumimoji="0" lang="it-IT" altLang="it-IT" sz="1200" b="1" i="0" u="sng" strike="noStrike" cap="none" normalizeH="0" baseline="0" dirty="0" err="1">
                <a:ln>
                  <a:noFill/>
                </a:ln>
                <a:solidFill>
                  <a:schemeClr val="tx1"/>
                </a:solidFill>
                <a:effectLst/>
                <a:latin typeface="Arial Unicode MS"/>
              </a:rPr>
              <a:t>policlorurati</a:t>
            </a:r>
            <a:r>
              <a:rPr kumimoji="0" lang="it-IT" altLang="it-IT" sz="1200" b="1" i="0" u="sng" strike="noStrike" cap="none" normalizeH="0" baseline="0" dirty="0">
                <a:ln>
                  <a:noFill/>
                </a:ln>
                <a:solidFill>
                  <a:schemeClr val="tx1"/>
                </a:solidFill>
                <a:effectLst/>
                <a:latin typeface="Arial Unicode MS"/>
              </a:rPr>
              <a:t> [PCB], arsenico </a:t>
            </a:r>
            <a:r>
              <a:rPr kumimoji="0" lang="it-IT" altLang="it-IT" sz="1200" b="0" i="0" u="none" strike="noStrike" cap="none" normalizeH="0" baseline="0" dirty="0">
                <a:ln>
                  <a:noFill/>
                </a:ln>
                <a:solidFill>
                  <a:schemeClr val="tx1"/>
                </a:solidFill>
                <a:effectLst/>
                <a:latin typeface="Arial Unicode MS"/>
              </a:rPr>
              <a:t>e t</a:t>
            </a:r>
            <a:r>
              <a:rPr kumimoji="0" lang="it-IT" altLang="it-IT" sz="1200" b="1" i="0" u="sng" strike="noStrike" cap="none" normalizeH="0" baseline="0" dirty="0">
                <a:ln>
                  <a:noFill/>
                </a:ln>
                <a:solidFill>
                  <a:schemeClr val="tx1"/>
                </a:solidFill>
                <a:effectLst/>
                <a:latin typeface="Arial Unicode MS"/>
              </a:rPr>
              <a:t>oluene</a:t>
            </a:r>
            <a:r>
              <a:rPr kumimoji="0" lang="it-IT" altLang="it-IT" sz="1200" b="0" i="0" u="none" strike="noStrike" cap="none" normalizeH="0" baseline="0" dirty="0">
                <a:ln>
                  <a:noFill/>
                </a:ln>
                <a:solidFill>
                  <a:schemeClr val="tx1"/>
                </a:solidFill>
                <a:effectLst/>
                <a:latin typeface="Arial Unicode MS"/>
              </a:rPr>
              <a:t>) sono state riconosciute cause di disturbi dello sviluppo neurologico e disfunzione cerebrale subclinica.</a:t>
            </a:r>
            <a:r>
              <a:rPr kumimoji="0" lang="it-IT" altLang="it-IT" sz="1200" b="0" i="0" u="none" strike="noStrike" cap="none" normalizeH="0" baseline="0" dirty="0">
                <a:ln>
                  <a:noFill/>
                </a:ln>
                <a:solidFill>
                  <a:schemeClr val="tx1"/>
                </a:solidFill>
                <a:effectLst/>
              </a:rPr>
              <a:t> </a:t>
            </a:r>
            <a:endParaRPr kumimoji="0" lang="it-IT" altLang="it-IT" sz="1200" b="0" i="0" u="none" strike="noStrike" cap="none" normalizeH="0" baseline="0" dirty="0">
              <a:ln>
                <a:noFill/>
              </a:ln>
              <a:solidFill>
                <a:schemeClr val="tx1"/>
              </a:solidFill>
              <a:effectLst/>
              <a:latin typeface="Arial" panose="020B0604020202020204" pitchFamily="34" charset="0"/>
            </a:endParaRPr>
          </a:p>
        </p:txBody>
      </p:sp>
      <p:sp>
        <p:nvSpPr>
          <p:cNvPr id="26" name="CasellaDiTesto 25">
            <a:extLst>
              <a:ext uri="{FF2B5EF4-FFF2-40B4-BE49-F238E27FC236}">
                <a16:creationId xmlns:a16="http://schemas.microsoft.com/office/drawing/2014/main" id="{60D1448B-AE33-4186-A55A-C2D512D25041}"/>
              </a:ext>
            </a:extLst>
          </p:cNvPr>
          <p:cNvSpPr txBox="1"/>
          <p:nvPr/>
        </p:nvSpPr>
        <p:spPr>
          <a:xfrm>
            <a:off x="1" y="6086547"/>
            <a:ext cx="9144000" cy="738664"/>
          </a:xfrm>
          <a:prstGeom prst="rect">
            <a:avLst/>
          </a:prstGeom>
          <a:solidFill>
            <a:srgbClr val="FFFF00"/>
          </a:solidFill>
          <a:ln w="38100">
            <a:solidFill>
              <a:srgbClr val="002060"/>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Dieci anni fa due noti esperti di Salute Ambientale, un pediatra e un epidemiologo, lanciarono un allarme </a:t>
            </a:r>
            <a:r>
              <a:rPr kumimoji="0" lang="it-IT" altLang="it-IT" sz="1400" b="0" i="0" u="sng" strike="noStrike" cap="none" normalizeH="0" baseline="0" dirty="0">
                <a:ln>
                  <a:noFill/>
                </a:ln>
                <a:solidFill>
                  <a:schemeClr val="tx1"/>
                </a:solidFill>
                <a:effectLst/>
                <a:latin typeface="Arial Unicode MS"/>
              </a:rPr>
              <a:t>dalle pagine </a:t>
            </a:r>
            <a:r>
              <a:rPr kumimoji="0" lang="it-IT" altLang="it-IT" sz="1400" b="1" i="1" u="sng" strike="noStrike" cap="none" normalizeH="0" baseline="0" dirty="0">
                <a:ln>
                  <a:noFill/>
                </a:ln>
                <a:solidFill>
                  <a:schemeClr val="tx1"/>
                </a:solidFill>
                <a:effectLst/>
                <a:latin typeface="Arial Unicode MS"/>
              </a:rPr>
              <a:t>di Lancet</a:t>
            </a:r>
            <a:r>
              <a:rPr kumimoji="0" lang="it-IT" altLang="it-IT" sz="1400" b="0" i="0" u="sng" strike="noStrike" cap="none" normalizeH="0" baseline="0" dirty="0">
                <a:ln>
                  <a:noFill/>
                </a:ln>
                <a:solidFill>
                  <a:schemeClr val="tx1"/>
                </a:solidFill>
                <a:effectLst/>
                <a:latin typeface="Arial Unicode MS"/>
              </a:rPr>
              <a:t>, affermando che </a:t>
            </a:r>
            <a:r>
              <a:rPr kumimoji="0" lang="it-IT" altLang="it-IT" sz="1400" b="1" i="0" u="sng" strike="noStrike" cap="none" normalizeH="0" baseline="0" dirty="0">
                <a:ln>
                  <a:noFill/>
                </a:ln>
                <a:solidFill>
                  <a:schemeClr val="tx1"/>
                </a:solidFill>
                <a:effectLst/>
                <a:latin typeface="Arial Unicode MS"/>
              </a:rPr>
              <a:t>si stava diffondendo una silenziosa pandemia di disturbi del neurosviluppo</a:t>
            </a:r>
            <a:r>
              <a:rPr kumimoji="0" lang="it-IT" altLang="it-IT" sz="1400" b="0" i="0" u="none" strike="noStrike" cap="none" normalizeH="0" baseline="0" dirty="0">
                <a:ln>
                  <a:noFill/>
                </a:ln>
                <a:solidFill>
                  <a:schemeClr val="tx1"/>
                </a:solidFill>
                <a:effectLst/>
                <a:latin typeface="Arial Unicode MS"/>
              </a:rPr>
              <a:t>, anche a causa della carenza di fondi in quest'area di ricerca</a:t>
            </a:r>
            <a:r>
              <a:rPr kumimoji="0" lang="it-IT" altLang="it-IT" sz="1400" b="0" i="0" u="none" strike="noStrike" cap="none" normalizeH="0" baseline="0" dirty="0">
                <a:ln>
                  <a:noFill/>
                </a:ln>
                <a:solidFill>
                  <a:schemeClr val="tx1"/>
                </a:solidFill>
                <a:effectLst/>
              </a:rPr>
              <a:t> </a:t>
            </a:r>
            <a:endParaRPr kumimoji="0" lang="it-IT" altLang="it-IT"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7048322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5088</TotalTime>
  <Words>3217</Words>
  <Application>Microsoft Office PowerPoint</Application>
  <PresentationFormat>Presentazione su schermo (4:3)</PresentationFormat>
  <Paragraphs>183</Paragraphs>
  <Slides>23</Slides>
  <Notes>10</Notes>
  <HiddenSlides>0</HiddenSlides>
  <MMClips>0</MMClips>
  <ScaleCrop>false</ScaleCrop>
  <HeadingPairs>
    <vt:vector size="8" baseType="variant">
      <vt:variant>
        <vt:lpstr>Caratteri utilizzati</vt:lpstr>
      </vt:variant>
      <vt:variant>
        <vt:i4>12</vt:i4>
      </vt:variant>
      <vt:variant>
        <vt:lpstr>Tema</vt:lpstr>
      </vt:variant>
      <vt:variant>
        <vt:i4>1</vt:i4>
      </vt:variant>
      <vt:variant>
        <vt:lpstr>Server OLE incorporati</vt:lpstr>
      </vt:variant>
      <vt:variant>
        <vt:i4>1</vt:i4>
      </vt:variant>
      <vt:variant>
        <vt:lpstr>Titoli diapositive</vt:lpstr>
      </vt:variant>
      <vt:variant>
        <vt:i4>23</vt:i4>
      </vt:variant>
    </vt:vector>
  </HeadingPairs>
  <TitlesOfParts>
    <vt:vector size="37" baseType="lpstr">
      <vt:lpstr>Arial</vt:lpstr>
      <vt:lpstr>Arial Black</vt:lpstr>
      <vt:lpstr>Arial Unicode MS</vt:lpstr>
      <vt:lpstr>Bookman Old Style</vt:lpstr>
      <vt:lpstr>Calibri</vt:lpstr>
      <vt:lpstr>Calibri Light</vt:lpstr>
      <vt:lpstr>Helvetica</vt:lpstr>
      <vt:lpstr>Montserrat</vt:lpstr>
      <vt:lpstr>Rockwell Extra Bold</vt:lpstr>
      <vt:lpstr>Tahoma</vt:lpstr>
      <vt:lpstr>Times New Roman</vt:lpstr>
      <vt:lpstr>Verdana</vt:lpstr>
      <vt:lpstr>Tema di Office</vt:lpstr>
      <vt:lpstr>Fotografia di Photo Editor</vt:lpstr>
      <vt:lpstr>Corso di Medicina Omeosinergetica, di Segnale, epigenetica e mitocondriale</vt:lpstr>
      <vt:lpstr>INFIAMMAZIONE: IL CLOCKWORK DELLA VITA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   </vt:lpstr>
      <vt:lpstr> Extremely Low Frequency (ELF) to Radio Frequency (RF)</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TITOLO PRESENTAZIONE</dc:title>
  <dc:creator>user</dc:creator>
  <cp:lastModifiedBy>Monsellato</cp:lastModifiedBy>
  <cp:revision>242</cp:revision>
  <dcterms:created xsi:type="dcterms:W3CDTF">2020-09-04T10:40:03Z</dcterms:created>
  <dcterms:modified xsi:type="dcterms:W3CDTF">2020-11-22T17:25:39Z</dcterms:modified>
</cp:coreProperties>
</file>