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3965" r:id="rId3"/>
    <p:sldId id="4129" r:id="rId4"/>
    <p:sldId id="671" r:id="rId5"/>
    <p:sldId id="3967" r:id="rId6"/>
    <p:sldId id="4143" r:id="rId7"/>
    <p:sldId id="3968" r:id="rId8"/>
    <p:sldId id="4101" r:id="rId9"/>
    <p:sldId id="4102" r:id="rId10"/>
    <p:sldId id="3974" r:id="rId11"/>
    <p:sldId id="4109" r:id="rId12"/>
    <p:sldId id="4110" r:id="rId13"/>
    <p:sldId id="4123" r:id="rId14"/>
    <p:sldId id="4111" r:id="rId15"/>
    <p:sldId id="4145" r:id="rId16"/>
    <p:sldId id="4124" r:id="rId17"/>
    <p:sldId id="4126" r:id="rId18"/>
    <p:sldId id="4112" r:id="rId19"/>
    <p:sldId id="4136" r:id="rId20"/>
    <p:sldId id="4141" r:id="rId21"/>
    <p:sldId id="618" r:id="rId22"/>
    <p:sldId id="4140" r:id="rId23"/>
    <p:sldId id="4114" r:id="rId24"/>
    <p:sldId id="4115" r:id="rId2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80"/>
    <a:srgbClr val="CC00CC"/>
    <a:srgbClr val="6600FF"/>
    <a:srgbClr val="CC00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388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F99F5A-9A18-4459-8872-C48E11832193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DDFFF-4A1B-4FF4-AF1E-62BE26691C4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8246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DC238D-FAF7-2D4B-8DCC-2241B04C6689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0150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egnaposto immagine diapositiva 1">
            <a:extLst>
              <a:ext uri="{FF2B5EF4-FFF2-40B4-BE49-F238E27FC236}">
                <a16:creationId xmlns:a16="http://schemas.microsoft.com/office/drawing/2014/main" id="{ADE94AE5-08A0-421A-BDB0-B37B860E0F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Segnaposto note 2">
            <a:extLst>
              <a:ext uri="{FF2B5EF4-FFF2-40B4-BE49-F238E27FC236}">
                <a16:creationId xmlns:a16="http://schemas.microsoft.com/office/drawing/2014/main" id="{2B93743B-D567-451A-A37F-CF473FEEB8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08548" name="Segnaposto numero diapositiva 3">
            <a:extLst>
              <a:ext uri="{FF2B5EF4-FFF2-40B4-BE49-F238E27FC236}">
                <a16:creationId xmlns:a16="http://schemas.microsoft.com/office/drawing/2014/main" id="{1B3C35B6-A7D8-42AD-B2D8-C52E64B880C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F5D558CC-21B4-437C-8A6C-9F8690186FE9}" type="slidenum">
              <a:rPr lang="it-IT" altLang="it-IT" smtClean="0"/>
              <a:pPr/>
              <a:t>15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5328616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DDFFF-4A1B-4FF4-AF1E-62BE26691C4E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8796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F1BD-7512-41A6-93F3-BA034B0A4A1F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E50BA-080B-4848-B592-BB57122CFE8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F1BD-7512-41A6-93F3-BA034B0A4A1F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E50BA-080B-4848-B592-BB57122CFE8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F1BD-7512-41A6-93F3-BA034B0A4A1F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E50BA-080B-4848-B592-BB57122CFE8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4291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F1BD-7512-41A6-93F3-BA034B0A4A1F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E50BA-080B-4848-B592-BB57122CFE8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F1BD-7512-41A6-93F3-BA034B0A4A1F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E50BA-080B-4848-B592-BB57122CFE8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F1BD-7512-41A6-93F3-BA034B0A4A1F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E50BA-080B-4848-B592-BB57122CFE8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F1BD-7512-41A6-93F3-BA034B0A4A1F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E50BA-080B-4848-B592-BB57122CFE8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F1BD-7512-41A6-93F3-BA034B0A4A1F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E50BA-080B-4848-B592-BB57122CFE8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F1BD-7512-41A6-93F3-BA034B0A4A1F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E50BA-080B-4848-B592-BB57122CFE8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F1BD-7512-41A6-93F3-BA034B0A4A1F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E50BA-080B-4848-B592-BB57122CFE8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F1BD-7512-41A6-93F3-BA034B0A4A1F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E50BA-080B-4848-B592-BB57122CFE8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BF1BD-7512-41A6-93F3-BA034B0A4A1F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E50BA-080B-4848-B592-BB57122CFE8A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g"/><Relationship Id="rId9" Type="http://schemas.openxmlformats.org/officeDocument/2006/relationships/image" Target="../media/image1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2823071"/>
            <a:ext cx="9036496" cy="2334121"/>
          </a:xfrm>
        </p:spPr>
        <p:txBody>
          <a:bodyPr>
            <a:normAutofit/>
          </a:bodyPr>
          <a:lstStyle/>
          <a:p>
            <a:r>
              <a:rPr lang="it-IT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Corso di Medicina Omeosinergetica, di Segnale, epigenetica e mitocondriale</a:t>
            </a:r>
            <a:endParaRPr lang="it-IT" sz="3200" dirty="0">
              <a:solidFill>
                <a:schemeClr val="bg1"/>
              </a:solidFill>
              <a:latin typeface="Montserrat" pitchFamily="2" charset="-52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6988A6B-86A2-4D6C-8E20-D860BEA4A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2919" y="23744"/>
            <a:ext cx="1298366" cy="1298366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4E7F4CC5-CD73-4DB4-A08A-B4CCC9B5C0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44624"/>
            <a:ext cx="2267744" cy="119355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2AFB5689-E236-4B96-8726-55668B4CB9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9143" y="23744"/>
            <a:ext cx="1777353" cy="1193551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CC387F8-3FE3-4E5F-88B9-5AEE36B226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3848" y="5449690"/>
            <a:ext cx="2195736" cy="1235102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E73DC079-7643-455B-B4A7-6FFAD61C36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6475" y="2227330"/>
            <a:ext cx="2145839" cy="120167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A181D629-20BC-4F29-8F60-1FAD4FE762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81018" y="5181804"/>
            <a:ext cx="2591296" cy="1451126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DBE0909F-8683-47D4-ADA8-4493B6585D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1762" y="5085184"/>
            <a:ext cx="1637069" cy="1637069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CADA85D3-D1F1-449A-8828-4FC116A662B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8" y="44624"/>
            <a:ext cx="2447280" cy="13765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>
            <a:extLst>
              <a:ext uri="{FF2B5EF4-FFF2-40B4-BE49-F238E27FC236}">
                <a16:creationId xmlns:a16="http://schemas.microsoft.com/office/drawing/2014/main" id="{5C6454D6-6230-48A3-A7DE-FDF46589F414}"/>
              </a:ext>
            </a:extLst>
          </p:cNvPr>
          <p:cNvSpPr/>
          <p:nvPr/>
        </p:nvSpPr>
        <p:spPr>
          <a:xfrm>
            <a:off x="6520415" y="13464"/>
            <a:ext cx="2623585" cy="64633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it-IT" altLang="it-IT" dirty="0"/>
              <a:t>spesso </a:t>
            </a:r>
            <a:r>
              <a:rPr lang="it-IT" altLang="it-IT" b="1" dirty="0"/>
              <a:t>agiscono in sinergia tra loro e con le </a:t>
            </a:r>
            <a:r>
              <a:rPr lang="it-IT" altLang="it-IT" b="1" dirty="0" err="1"/>
              <a:t>chemiochine</a:t>
            </a:r>
            <a:r>
              <a:rPr lang="it-IT" altLang="it-IT" dirty="0"/>
              <a:t>: si produce così una cascata cito-</a:t>
            </a:r>
            <a:r>
              <a:rPr lang="it-IT" altLang="it-IT" dirty="0" err="1"/>
              <a:t>chemiochinica</a:t>
            </a:r>
            <a:r>
              <a:rPr lang="it-IT" altLang="it-IT" dirty="0"/>
              <a:t>, attiva in senso pro o in senso antinfiammatorio;</a:t>
            </a:r>
          </a:p>
          <a:p>
            <a:pPr>
              <a:buFontTx/>
              <a:buChar char="•"/>
            </a:pPr>
            <a:r>
              <a:rPr lang="it-IT" altLang="it-IT" dirty="0"/>
              <a:t>alcune citochine sono prodotte </a:t>
            </a:r>
            <a:r>
              <a:rPr lang="it-IT" altLang="it-IT" b="1" dirty="0"/>
              <a:t>pressoché esclusivamente dalle cellule immunitarie</a:t>
            </a:r>
            <a:r>
              <a:rPr lang="it-IT" altLang="it-IT" dirty="0"/>
              <a:t>, </a:t>
            </a:r>
            <a:r>
              <a:rPr lang="it-IT" altLang="it-IT" b="1" dirty="0"/>
              <a:t>altre sono prodotte da (e influenzano) pressoché tutte le cellule </a:t>
            </a:r>
            <a:r>
              <a:rPr lang="it-IT" altLang="it-IT" dirty="0"/>
              <a:t>dell'organismo umano;</a:t>
            </a:r>
          </a:p>
          <a:p>
            <a:pPr>
              <a:buFontTx/>
              <a:buChar char="•"/>
            </a:pPr>
            <a:r>
              <a:rPr lang="it-IT" altLang="it-IT" dirty="0"/>
              <a:t>sono sostanze fondamentali di comunicazione all'interno del sistema immunitario e tra esso e gli altri grandi sistemi, segnatamente il </a:t>
            </a:r>
            <a:r>
              <a:rPr lang="it-IT" altLang="it-IT" b="1" dirty="0"/>
              <a:t>sistema nervoso centrale e quello endocrino</a:t>
            </a:r>
            <a:r>
              <a:rPr lang="it-IT" altLang="it-IT" dirty="0"/>
              <a:t>.</a:t>
            </a:r>
            <a:endParaRPr lang="it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97E6C38C-29E2-4866-BDF5-F084106A101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584" y="13464"/>
            <a:ext cx="6531855" cy="627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386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>
            <a:extLst>
              <a:ext uri="{FF2B5EF4-FFF2-40B4-BE49-F238E27FC236}">
                <a16:creationId xmlns:a16="http://schemas.microsoft.com/office/drawing/2014/main" id="{5C6454D6-6230-48A3-A7DE-FDF46589F414}"/>
              </a:ext>
            </a:extLst>
          </p:cNvPr>
          <p:cNvSpPr/>
          <p:nvPr/>
        </p:nvSpPr>
        <p:spPr>
          <a:xfrm>
            <a:off x="24968" y="0"/>
            <a:ext cx="9119032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Innanzitutto, va citata la citochina IL-2,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prima ad essere stata scoperta 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nel 1960 e prima in una serie di attività; in particolare essa è 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 primo segnale di attivazione della risposta immunitaria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endParaRPr lang="it-IT" alt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C949121-5D8C-45AC-93FA-1BE304B93227}"/>
              </a:ext>
            </a:extLst>
          </p:cNvPr>
          <p:cNvSpPr txBox="1"/>
          <p:nvPr/>
        </p:nvSpPr>
        <p:spPr>
          <a:xfrm>
            <a:off x="0" y="1628800"/>
            <a:ext cx="4927600" cy="20313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L'attivazione delle NK da parte della IL-2 spinge queste cellule a 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produrre IFN-</a:t>
            </a:r>
            <a:r>
              <a:rPr lang="en-US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γ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che a sua volta sollecita i macrofagi e la differenziazione della risposta linfocitaria&gt;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promuove i segni della reazione infiammatoria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(</a:t>
            </a:r>
            <a:r>
              <a:rPr lang="it-IT" sz="18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rubor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/rossore, </a:t>
            </a:r>
            <a:r>
              <a:rPr lang="it-IT" sz="18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calor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/calore, </a:t>
            </a:r>
            <a:r>
              <a:rPr lang="it-IT" sz="18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tumor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/gonfiore, </a:t>
            </a:r>
            <a:r>
              <a:rPr lang="it-IT" sz="18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dolor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/dolore)</a:t>
            </a:r>
            <a:endParaRPr lang="it-IT" alt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A1DF97A-A99A-40D5-B7A4-E63A0EB75D9F}"/>
              </a:ext>
            </a:extLst>
          </p:cNvPr>
          <p:cNvSpPr txBox="1"/>
          <p:nvPr/>
        </p:nvSpPr>
        <p:spPr>
          <a:xfrm>
            <a:off x="24968" y="980728"/>
            <a:ext cx="9119032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 recettore per la citochina IL-2 è presente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solo nelle </a:t>
            </a:r>
            <a:r>
              <a:rPr lang="it-IT" sz="1800" b="1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natural</a:t>
            </a:r>
            <a:r>
              <a:rPr lang="it-IT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killer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 nei linfociti T e B che hanno incontrato l'antigene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 che, di conseguenza, si sono attivati. </a:t>
            </a:r>
            <a:endParaRPr lang="it-IT" alt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A901D343-3452-4268-8253-311E5E2D2FD6}"/>
              </a:ext>
            </a:extLst>
          </p:cNvPr>
          <p:cNvSpPr/>
          <p:nvPr/>
        </p:nvSpPr>
        <p:spPr>
          <a:xfrm>
            <a:off x="12286" y="3667224"/>
            <a:ext cx="4915314" cy="31393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È proprio nella ricerca legata alla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lotta ai tumori 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che si sta cercando di utilizzare al meglio questa capacità di attivazione dell’infiammazione e della risposta linfocitaria grazie alla sovrapproduzione di IFN-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γ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TNF-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α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IL-1 e IL-6.</a:t>
            </a:r>
          </a:p>
          <a:p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Non è però una novità, considerato che già nei primi anni Ottanta la citochina venne utilizzata nel trattamento dei tumori da parte di Steven A. Rosenberg, oncologo dell’americano National Cancer Institute.</a:t>
            </a:r>
            <a:endParaRPr lang="it-IT" alt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D94ACA0F-810E-40AB-BC46-A0E460868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814" y="1777207"/>
            <a:ext cx="4152900" cy="5058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530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>
            <a:extLst>
              <a:ext uri="{FF2B5EF4-FFF2-40B4-BE49-F238E27FC236}">
                <a16:creationId xmlns:a16="http://schemas.microsoft.com/office/drawing/2014/main" id="{5C6454D6-6230-48A3-A7DE-FDF46589F414}"/>
              </a:ext>
            </a:extLst>
          </p:cNvPr>
          <p:cNvSpPr/>
          <p:nvPr/>
        </p:nvSpPr>
        <p:spPr>
          <a:xfrm>
            <a:off x="41632" y="31628"/>
            <a:ext cx="9119032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 recettori: chiave-serratura – integrazione stereoscopica</a:t>
            </a:r>
            <a:endParaRPr lang="it-IT" sz="24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C949121-5D8C-45AC-93FA-1BE304B93227}"/>
              </a:ext>
            </a:extLst>
          </p:cNvPr>
          <p:cNvSpPr txBox="1"/>
          <p:nvPr/>
        </p:nvSpPr>
        <p:spPr>
          <a:xfrm>
            <a:off x="2541344" y="2384658"/>
            <a:ext cx="2206928" cy="39703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Due molecole si attraggono unicamente se </a:t>
            </a:r>
            <a:r>
              <a:rPr lang="it-IT" sz="18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convibrano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alla medesima frequenza di fluttuazione. 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Determinati recettori sono abbinati ad altri recettori allo scopo di avere il controllo della quantità dell’informazione.</a:t>
            </a:r>
            <a:r>
              <a:rPr lang="it-IT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it-IT" alt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A1DF97A-A99A-40D5-B7A4-E63A0EB75D9F}"/>
              </a:ext>
            </a:extLst>
          </p:cNvPr>
          <p:cNvSpPr txBox="1"/>
          <p:nvPr/>
        </p:nvSpPr>
        <p:spPr>
          <a:xfrm>
            <a:off x="36983" y="632162"/>
            <a:ext cx="4679033" cy="1477328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 recettori delle citochine sono strutture proteiche transmembrana e possiedono una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parte esterna 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 caratteristiche </a:t>
            </a:r>
            <a:r>
              <a:rPr lang="it-IT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receptor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 una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parte interna 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 detonatore della cascata di segnali (trasduzione) </a:t>
            </a:r>
            <a:endParaRPr lang="it-IT" alt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A901D343-3452-4268-8253-311E5E2D2FD6}"/>
              </a:ext>
            </a:extLst>
          </p:cNvPr>
          <p:cNvSpPr/>
          <p:nvPr/>
        </p:nvSpPr>
        <p:spPr>
          <a:xfrm>
            <a:off x="4818888" y="3397056"/>
            <a:ext cx="4325112" cy="34163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Un esempio è rappresentato dal </a:t>
            </a:r>
            <a:r>
              <a:rPr lang="it-IT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recettore inibitore competitivo-antagonista del vero recettore di IL-1 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(IL-1 R1), cioè il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IL-1 R2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montato soltanto sui linfociti B e avente la funzione di trappola molecolare. Esso, non leggendo nessun segnale d’attivazione e agendo da falso recettore, blocca le IL-1 in eccesso per arginare e delimitare la flogosi, impedendo che il linfocita B produca IgG, permettendo così all’infiammazione di mettersi in moto. </a:t>
            </a:r>
            <a:endParaRPr lang="it-IT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1CE7C2F0-9D91-42A5-9287-303833913D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888" y="553667"/>
            <a:ext cx="4325112" cy="2811780"/>
          </a:xfrm>
          <a:prstGeom prst="rect">
            <a:avLst/>
          </a:prstGeom>
        </p:spPr>
      </p:pic>
      <p:pic>
        <p:nvPicPr>
          <p:cNvPr id="5122" name="Immagine 1">
            <a:extLst>
              <a:ext uri="{FF2B5EF4-FFF2-40B4-BE49-F238E27FC236}">
                <a16:creationId xmlns:a16="http://schemas.microsoft.com/office/drawing/2014/main" id="{5BDBF220-B66D-4A6C-9847-04F833FAB2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62" y="2381250"/>
            <a:ext cx="2520950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40906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>
            <a:extLst>
              <a:ext uri="{FF2B5EF4-FFF2-40B4-BE49-F238E27FC236}">
                <a16:creationId xmlns:a16="http://schemas.microsoft.com/office/drawing/2014/main" id="{5C6454D6-6230-48A3-A7DE-FDF46589F414}"/>
              </a:ext>
            </a:extLst>
          </p:cNvPr>
          <p:cNvSpPr/>
          <p:nvPr/>
        </p:nvSpPr>
        <p:spPr>
          <a:xfrm>
            <a:off x="24968" y="-5680"/>
            <a:ext cx="9119032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I farmaci biologici finora più utilizzati nelle patologie infiammatorie sono 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gli inibitori del TNF-α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Tumor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Necrosis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Factor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alfa), citochina che svolge un ruolo centrale in numerose patologie infiammatorie croniche, come l’artrite reumatoide, l’artrite psoriasica e la spondilite anchilosante. </a:t>
            </a:r>
            <a:endParaRPr lang="it-IT" alt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C949121-5D8C-45AC-93FA-1BE304B93227}"/>
              </a:ext>
            </a:extLst>
          </p:cNvPr>
          <p:cNvSpPr txBox="1"/>
          <p:nvPr/>
        </p:nvSpPr>
        <p:spPr>
          <a:xfrm>
            <a:off x="13646" y="5103674"/>
            <a:ext cx="9116708" cy="175432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Gli inibitori del TNF-α attualmente disponibili fanno parte di 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due classi differenti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gli anticorpi monoclonali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b="1" i="1" dirty="0">
                <a:latin typeface="Arial" panose="020B0604020202020204" pitchFamily="34" charset="0"/>
                <a:cs typeface="Arial" panose="020B0604020202020204" pitchFamily="34" charset="0"/>
              </a:rPr>
              <a:t>infliximab e </a:t>
            </a:r>
            <a:r>
              <a:rPr lang="it-IT" b="1" i="1" dirty="0" err="1">
                <a:latin typeface="Arial" panose="020B0604020202020204" pitchFamily="34" charset="0"/>
                <a:cs typeface="Arial" panose="020B0604020202020204" pitchFamily="34" charset="0"/>
              </a:rPr>
              <a:t>adalimumab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) e 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recettori solubili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it-IT" b="1" i="1" dirty="0" err="1">
                <a:latin typeface="Arial" panose="020B0604020202020204" pitchFamily="34" charset="0"/>
                <a:cs typeface="Arial" panose="020B0604020202020204" pitchFamily="34" charset="0"/>
              </a:rPr>
              <a:t>etanercept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b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A questi si aggiungono i farmaci che 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antagonizzano gli effetti della interleuchina 1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it-IT" b="1" i="1" dirty="0" err="1">
                <a:latin typeface="Arial" panose="020B0604020202020204" pitchFamily="34" charset="0"/>
                <a:cs typeface="Arial" panose="020B0604020202020204" pitchFamily="34" charset="0"/>
              </a:rPr>
              <a:t>anakinra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), citochina pro-infiammatoria simile al TNF-α, 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gli antagonisti dell’interleuchina 6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it-IT" b="1" i="1" dirty="0" err="1">
                <a:latin typeface="Arial" panose="020B0604020202020204" pitchFamily="34" charset="0"/>
                <a:cs typeface="Arial" panose="020B0604020202020204" pitchFamily="34" charset="0"/>
              </a:rPr>
              <a:t>tocilizumab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) e quelli che agiscono 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riducendo il numero di linfociti B circolanti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b="1" i="1" dirty="0">
                <a:latin typeface="Arial" panose="020B0604020202020204" pitchFamily="34" charset="0"/>
                <a:cs typeface="Arial" panose="020B0604020202020204" pitchFamily="34" charset="0"/>
              </a:rPr>
              <a:t>rituximab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) o 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riducendo l’attivazione dei linfociti T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it-IT" b="1" i="1" dirty="0" err="1">
                <a:latin typeface="Arial" panose="020B0604020202020204" pitchFamily="34" charset="0"/>
                <a:cs typeface="Arial" panose="020B0604020202020204" pitchFamily="34" charset="0"/>
              </a:rPr>
              <a:t>abatacept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B4DD885F-0B4A-404B-B673-E31FF23909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768"/>
            <a:ext cx="91440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821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C949121-5D8C-45AC-93FA-1BE304B93227}"/>
              </a:ext>
            </a:extLst>
          </p:cNvPr>
          <p:cNvSpPr txBox="1"/>
          <p:nvPr/>
        </p:nvSpPr>
        <p:spPr>
          <a:xfrm>
            <a:off x="18752" y="1028343"/>
            <a:ext cx="2448640" cy="480131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 recettori agganciano e vincolano le citochine con alta affinità, con costanti di dissociazione 10</a:t>
            </a:r>
            <a:r>
              <a:rPr lang="it-IT" sz="1800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-10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-10</a:t>
            </a:r>
            <a:r>
              <a:rPr lang="it-IT" sz="1800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-12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M, e di conseguenza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per legare un recettore sono bastevoli concentrazioni </a:t>
            </a:r>
            <a:r>
              <a:rPr lang="it-IT" sz="18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citochiniche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molto basse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in quanto sono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relativamente pochi 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 recettori transmembrana, da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cento a mille per cellula.</a:t>
            </a:r>
            <a:r>
              <a:rPr lang="it-IT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it-IT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17A5A28D-1B6C-44DD-BC79-F77FE3868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423" y="-37415"/>
            <a:ext cx="6509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8493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>
            <a:extLst>
              <a:ext uri="{FF2B5EF4-FFF2-40B4-BE49-F238E27FC236}">
                <a16:creationId xmlns:a16="http://schemas.microsoft.com/office/drawing/2014/main" id="{26234B09-C0CF-403B-B174-E9D7AD72169C}"/>
              </a:ext>
            </a:extLst>
          </p:cNvPr>
          <p:cNvSpPr/>
          <p:nvPr/>
        </p:nvSpPr>
        <p:spPr>
          <a:xfrm>
            <a:off x="-11346" y="30105"/>
            <a:ext cx="9101137" cy="707886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C00000"/>
            </a:solidFill>
          </a:ln>
        </p:spPr>
        <p:txBody>
          <a:bodyPr>
            <a:spAutoFit/>
          </a:bodyPr>
          <a:lstStyle/>
          <a:p>
            <a:r>
              <a:rPr lang="it-IT" sz="2000" dirty="0"/>
              <a:t>Le idee riguardanti il meccanismo di azione dei processi terapeutici, special­mente dei farmaci, si sono arricchite negli ultimi due secoli di molteplici scoperte. 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8CAB460E-3E7C-4891-A279-C17F6DD1CBC0}"/>
              </a:ext>
            </a:extLst>
          </p:cNvPr>
          <p:cNvSpPr/>
          <p:nvPr/>
        </p:nvSpPr>
        <p:spPr>
          <a:xfrm>
            <a:off x="40472" y="906246"/>
            <a:ext cx="3237043" cy="2554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it-IT" sz="2000" dirty="0"/>
              <a:t>Paracelso (1493-1541) colse nel </a:t>
            </a:r>
            <a:r>
              <a:rPr lang="it-IT" sz="2000" b="1" dirty="0"/>
              <a:t>concetto di dose </a:t>
            </a:r>
            <a:r>
              <a:rPr lang="it-IT" sz="2000" dirty="0"/>
              <a:t>la base dell'effi­cacia farmacologica, un'interpretazione che sarebbe successivamente diven­tata </a:t>
            </a:r>
            <a:r>
              <a:rPr lang="it-IT" sz="2000" b="1" u="sng" dirty="0"/>
              <a:t>un dogma unico attraverso il "</a:t>
            </a:r>
            <a:r>
              <a:rPr lang="it-IT" sz="2000" b="1" u="sng" dirty="0">
                <a:solidFill>
                  <a:srgbClr val="C00000"/>
                </a:solidFill>
              </a:rPr>
              <a:t>principio dose-effetto</a:t>
            </a:r>
            <a:r>
              <a:rPr lang="it-IT" sz="2000" b="1" u="sng" dirty="0"/>
              <a:t>" della farmacologia. 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0A940F95-894E-4277-BCED-31C27AA33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4046" y="4666845"/>
            <a:ext cx="9113837" cy="1323439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70C0"/>
            </a:solidFill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Il principale difetto di questa semplificazione sta nel fatto che nell'intera­zione farmaco-uomo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quest'ultimo resta penalizzato. </a:t>
            </a:r>
          </a:p>
          <a:p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La considerazione rivolta in seguito all'età, al peso o alla superficie corporea riesce a rimedia­re a questa deficienza solo in forma marginale. </a:t>
            </a:r>
          </a:p>
        </p:txBody>
      </p:sp>
      <p:pic>
        <p:nvPicPr>
          <p:cNvPr id="9" name="Segnaposto contenuto 4">
            <a:extLst>
              <a:ext uri="{FF2B5EF4-FFF2-40B4-BE49-F238E27FC236}">
                <a16:creationId xmlns:a16="http://schemas.microsoft.com/office/drawing/2014/main" id="{C18DF27E-A314-477C-B74F-DEBD7E5C5D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816912"/>
            <a:ext cx="5500166" cy="3642758"/>
          </a:xfrm>
          <a:prstGeom prst="rect">
            <a:avLst/>
          </a:prstGeom>
        </p:spPr>
      </p:pic>
      <p:sp>
        <p:nvSpPr>
          <p:cNvPr id="11" name="Titolo 1">
            <a:extLst>
              <a:ext uri="{FF2B5EF4-FFF2-40B4-BE49-F238E27FC236}">
                <a16:creationId xmlns:a16="http://schemas.microsoft.com/office/drawing/2014/main" id="{4C71A22D-52AF-4B4D-9B2C-BC36FBC6207B}"/>
              </a:ext>
            </a:extLst>
          </p:cNvPr>
          <p:cNvSpPr txBox="1">
            <a:spLocks/>
          </p:cNvSpPr>
          <p:nvPr/>
        </p:nvSpPr>
        <p:spPr>
          <a:xfrm>
            <a:off x="274964" y="3536677"/>
            <a:ext cx="2994928" cy="45713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800" b="1" i="1" dirty="0" err="1"/>
              <a:t>Paracelsus</a:t>
            </a:r>
            <a:r>
              <a:rPr lang="it-IT" sz="1800" b="1" i="1" dirty="0"/>
              <a:t> (1493-1541)</a:t>
            </a:r>
            <a:endParaRPr lang="it-IT" sz="1800" dirty="0"/>
          </a:p>
        </p:txBody>
      </p:sp>
    </p:spTree>
    <p:extLst>
      <p:ext uri="{BB962C8B-B14F-4D97-AF65-F5344CB8AC3E}">
        <p14:creationId xmlns:p14="http://schemas.microsoft.com/office/powerpoint/2010/main" val="2135447869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90AC666B-C639-4B3A-8C47-E37C85C0841C}"/>
              </a:ext>
            </a:extLst>
          </p:cNvPr>
          <p:cNvSpPr/>
          <p:nvPr/>
        </p:nvSpPr>
        <p:spPr>
          <a:xfrm>
            <a:off x="-5431" y="10289"/>
            <a:ext cx="1985143" cy="4247317"/>
          </a:xfrm>
          <a:prstGeom prst="rect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 un punto di vista sperimentale, l’effetto delle differenti concentrazioni di un principio attivo biologico è stato già verificato con la descrizione degli effetti di specifiche molecole (</a:t>
            </a:r>
            <a:r>
              <a:rPr lang="it-IT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Pennec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Aubin, 1984). </a:t>
            </a:r>
            <a:endParaRPr lang="it-IT" alt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A901D343-3452-4268-8253-311E5E2D2FD6}"/>
              </a:ext>
            </a:extLst>
          </p:cNvPr>
          <p:cNvSpPr/>
          <p:nvPr/>
        </p:nvSpPr>
        <p:spPr>
          <a:xfrm>
            <a:off x="-5431" y="5733256"/>
            <a:ext cx="9073008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Alcuni clinici e ricercatori hanno riutilizzato il concetto di “</a:t>
            </a:r>
            <a:r>
              <a:rPr lang="it-IT" sz="18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ormesi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” (</a:t>
            </a:r>
            <a:r>
              <a:rPr lang="it-IT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Southham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 </a:t>
            </a:r>
            <a:r>
              <a:rPr lang="it-IT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Erlich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1943), dal verbo greco “</a:t>
            </a:r>
            <a:r>
              <a:rPr lang="it-IT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ormao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” che significa “stimolare”, costantemente applicato in ambito omeosinergetico, e che altro non è se non la vetusta 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legge di Arndt-Schultz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it-IT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Segnaposto contenuto 1">
            <a:extLst>
              <a:ext uri="{FF2B5EF4-FFF2-40B4-BE49-F238E27FC236}">
                <a16:creationId xmlns:a16="http://schemas.microsoft.com/office/drawing/2014/main" id="{B12B8AF3-C0EB-4A78-AFE3-E8392AE627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01780" y="24199"/>
            <a:ext cx="7010355" cy="506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31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egnaposto contenuto 1">
            <a:extLst>
              <a:ext uri="{FF2B5EF4-FFF2-40B4-BE49-F238E27FC236}">
                <a16:creationId xmlns:a16="http://schemas.microsoft.com/office/drawing/2014/main" id="{BC998B6E-2A2D-4051-8598-49092BCD57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79454"/>
            <a:ext cx="9180980" cy="6771101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1095F3BE-59F8-401C-93D7-74D977FCFF48}"/>
              </a:ext>
            </a:extLst>
          </p:cNvPr>
          <p:cNvSpPr txBox="1"/>
          <p:nvPr/>
        </p:nvSpPr>
        <p:spPr>
          <a:xfrm>
            <a:off x="0" y="5949281"/>
            <a:ext cx="683568" cy="90127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FF149F1-0AC0-4151-9AC2-BF87647B4BF8}"/>
              </a:ext>
            </a:extLst>
          </p:cNvPr>
          <p:cNvSpPr txBox="1"/>
          <p:nvPr/>
        </p:nvSpPr>
        <p:spPr>
          <a:xfrm>
            <a:off x="6732240" y="6337205"/>
            <a:ext cx="1120898" cy="51334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E1CF1708-B9DE-4540-AFA6-A1004297567B}"/>
              </a:ext>
            </a:extLst>
          </p:cNvPr>
          <p:cNvSpPr txBox="1"/>
          <p:nvPr/>
        </p:nvSpPr>
        <p:spPr>
          <a:xfrm>
            <a:off x="3059833" y="6237312"/>
            <a:ext cx="6121148" cy="61324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113698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A901D343-3452-4268-8253-311E5E2D2FD6}"/>
              </a:ext>
            </a:extLst>
          </p:cNvPr>
          <p:cNvSpPr/>
          <p:nvPr/>
        </p:nvSpPr>
        <p:spPr>
          <a:xfrm>
            <a:off x="0" y="1779687"/>
            <a:ext cx="4928562" cy="50783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Una risposta biologica efficace 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 un punto di vista fattuale, e 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completa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da un punto di vista temporale, può attuarsi con 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quantità fisiologiche estremamente diluite 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 con 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 legame con una piccola quantità di recettori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come per IL-1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(non più dell’1% - 2%). 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Insieme alle diluizioni fisiologiche (le stesse che intervengono negli organismi viventi), somministrate con i medicinali omeosinergetici innovativi e dedicati, e caratteristici della Medicina Omeosinergetica, ulteriori argomenti, ormai presi in considerazione dalla comunità scientifica internazionale, risultano essere all’avanguardia nello studio delle </a:t>
            </a:r>
            <a:r>
              <a:rPr lang="it-IT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low-dose </a:t>
            </a:r>
            <a:r>
              <a:rPr lang="it-IT" sz="18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biology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Tra questi rientrano 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 dominii di coerenza, i </a:t>
            </a:r>
            <a:r>
              <a:rPr lang="it-IT" sz="18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superdominii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elettromagnetici e l’intelligenza molecolare. </a:t>
            </a:r>
            <a:endParaRPr lang="it-IT" sz="18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Segnaposto contenuto 1">
            <a:extLst>
              <a:ext uri="{FF2B5EF4-FFF2-40B4-BE49-F238E27FC236}">
                <a16:creationId xmlns:a16="http://schemas.microsoft.com/office/drawing/2014/main" id="{8011B72E-C199-4E2B-B1BB-A89A49B038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834" y="2492896"/>
            <a:ext cx="4182894" cy="3096344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D760EC23-EA84-43A4-8ED0-F7673A16345C}"/>
              </a:ext>
            </a:extLst>
          </p:cNvPr>
          <p:cNvSpPr txBox="1"/>
          <p:nvPr/>
        </p:nvSpPr>
        <p:spPr>
          <a:xfrm>
            <a:off x="8748464" y="2492896"/>
            <a:ext cx="395536" cy="46805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01F96C3E-1B5B-48A2-BA56-924F80855118}"/>
              </a:ext>
            </a:extLst>
          </p:cNvPr>
          <p:cNvSpPr/>
          <p:nvPr/>
        </p:nvSpPr>
        <p:spPr>
          <a:xfrm>
            <a:off x="8652" y="0"/>
            <a:ext cx="9144000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t-IT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Nel corso della storia, da inizi anni Ottanta a fine anni Duemila, gli effetti di immunomodulanti </a:t>
            </a:r>
            <a:r>
              <a:rPr lang="it-IT" sz="20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low-dose</a:t>
            </a:r>
            <a:r>
              <a:rPr lang="it-IT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sono stati riportati da diversi studi. </a:t>
            </a:r>
            <a:endParaRPr lang="it-IT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4E938D6-7FCF-4093-831C-C3BFD68C2166}"/>
              </a:ext>
            </a:extLst>
          </p:cNvPr>
          <p:cNvSpPr txBox="1"/>
          <p:nvPr/>
        </p:nvSpPr>
        <p:spPr>
          <a:xfrm>
            <a:off x="-16272" y="746701"/>
            <a:ext cx="9144000" cy="954107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 </a:t>
            </a:r>
            <a:r>
              <a:rPr lang="it-IT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Poitevin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14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14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al.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,1983, Wagner </a:t>
            </a:r>
            <a:r>
              <a:rPr lang="it-IT" sz="14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14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al.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1986, </a:t>
            </a:r>
            <a:r>
              <a:rPr lang="it-IT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Poitevin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14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14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al.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1986, Wagner </a:t>
            </a:r>
            <a:r>
              <a:rPr lang="it-IT" sz="14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14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al.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1988, </a:t>
            </a:r>
            <a:r>
              <a:rPr lang="it-IT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Davenas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14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 al.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1988, </a:t>
            </a:r>
            <a:r>
              <a:rPr lang="it-IT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Poitevin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14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14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al.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1988, </a:t>
            </a:r>
            <a:r>
              <a:rPr lang="it-IT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Daurat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1988, </a:t>
            </a:r>
            <a:r>
              <a:rPr lang="it-IT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Enbergs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14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Arndt 1995, </a:t>
            </a:r>
            <a:r>
              <a:rPr lang="it-IT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Belon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14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14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al.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1999 e 2004, Amadori </a:t>
            </a:r>
            <a:r>
              <a:rPr lang="it-IT" sz="14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14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al.</a:t>
            </a:r>
            <a:r>
              <a:rPr lang="it-IT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2007. </a:t>
            </a:r>
            <a:r>
              <a:rPr lang="it-IT" sz="1400" dirty="0">
                <a:effectLst/>
                <a:latin typeface="Arial" panose="020B0604020202020204" pitchFamily="34" charset="0"/>
              </a:rPr>
              <a:t>[</a:t>
            </a:r>
            <a:r>
              <a:rPr lang="it-IT" sz="1400" dirty="0" err="1">
                <a:effectLst/>
                <a:latin typeface="Arial" panose="020B0604020202020204" pitchFamily="34" charset="0"/>
              </a:rPr>
              <a:t>Kollerstrom</a:t>
            </a:r>
            <a:r>
              <a:rPr lang="it-IT" sz="1400" dirty="0">
                <a:effectLst/>
                <a:latin typeface="Arial" panose="020B0604020202020204" pitchFamily="34" charset="0"/>
              </a:rPr>
              <a:t>, 1982; </a:t>
            </a:r>
            <a:r>
              <a:rPr lang="it-IT" sz="1400" dirty="0" err="1">
                <a:effectLst/>
                <a:latin typeface="Arial" panose="020B0604020202020204" pitchFamily="34" charset="0"/>
              </a:rPr>
              <a:t>Poitevin</a:t>
            </a:r>
            <a:r>
              <a:rPr lang="it-IT" sz="1400" dirty="0">
                <a:effectLst/>
                <a:latin typeface="Arial" panose="020B0604020202020204" pitchFamily="34" charset="0"/>
              </a:rPr>
              <a:t>, 1990; Fisher, 1989; Rubik, 1989; Bastide, 1989; </a:t>
            </a:r>
            <a:r>
              <a:rPr lang="it-IT" sz="1400" dirty="0" err="1">
                <a:effectLst/>
                <a:latin typeface="Arial" panose="020B0604020202020204" pitchFamily="34" charset="0"/>
              </a:rPr>
              <a:t>Guillemain</a:t>
            </a:r>
            <a:r>
              <a:rPr lang="it-IT" sz="1400" dirty="0">
                <a:effectLst/>
                <a:latin typeface="Arial" panose="020B0604020202020204" pitchFamily="34" charset="0"/>
              </a:rPr>
              <a:t> et al.,1.987; Bellavite, 1990a].</a:t>
            </a:r>
            <a:endParaRPr lang="it-IT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9983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90AC666B-C639-4B3A-8C47-E37C85C0841C}"/>
              </a:ext>
            </a:extLst>
          </p:cNvPr>
          <p:cNvSpPr/>
          <p:nvPr/>
        </p:nvSpPr>
        <p:spPr>
          <a:xfrm>
            <a:off x="0" y="109717"/>
            <a:ext cx="9123681" cy="1200329"/>
          </a:xfrm>
          <a:prstGeom prst="rect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 l’altro, 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è proprio nella matrice che agiscono i farmaci omeopatici/omotossicologici/omeosinergetici 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rimedi omeosinergici informati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modulando lo scambio di informazioni tra le citochine: il tutto è molto più che non la somma delle singole parti.</a:t>
            </a:r>
            <a:endParaRPr lang="it-IT" alt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C949121-5D8C-45AC-93FA-1BE304B93227}"/>
              </a:ext>
            </a:extLst>
          </p:cNvPr>
          <p:cNvSpPr txBox="1"/>
          <p:nvPr/>
        </p:nvSpPr>
        <p:spPr>
          <a:xfrm>
            <a:off x="39216" y="1467859"/>
            <a:ext cx="9119032" cy="286232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numerosi fattori di cui si è parlato, come le citochine e i fattori di crescita 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(“complesso delle citochine”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rappresentano, nell’ottica della regolazione di base, importanti grandezze informazionali. Essi costituiscono uno dei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quattro linguaggi complementari di tutte le informazioni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che circolano nel sistema, gli altri tre sono: 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gli impulsi elettrici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che corrono lungo le vie nervose, 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gli impulsi elettrochimici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che attraversano le sinapsi elettrochimiche, 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gli impulsi elettromagnetici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che non necessitano di vie di trasmissione materiali. Si realizza così, a fronte dell’infinita molteplicità di flussi d’informazioni dal mondo esterno e da quello interno, una semplificazione, cioè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una rottura della complessità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come presupposto necessario per la genesi e la conservazione di un sistema. </a:t>
            </a:r>
            <a:endParaRPr lang="it-IT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903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 idx="4294967295"/>
          </p:nvPr>
        </p:nvSpPr>
        <p:spPr>
          <a:xfrm>
            <a:off x="3799226" y="4293096"/>
            <a:ext cx="5356060" cy="825995"/>
          </a:xfr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>
            <a:noAutofit/>
          </a:bodyPr>
          <a:lstStyle/>
          <a:p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 COMPLESSO CITOCHINICO: IL </a:t>
            </a:r>
            <a:r>
              <a:rPr lang="it-IT" sz="1800" b="1" i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PACEMAKER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DELLA RISPOSTA IMMUNITARIA</a:t>
            </a:r>
            <a:endParaRPr lang="it-IT" sz="18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8" name="Immagine 27">
            <a:extLst>
              <a:ext uri="{FF2B5EF4-FFF2-40B4-BE49-F238E27FC236}">
                <a16:creationId xmlns:a16="http://schemas.microsoft.com/office/drawing/2014/main" id="{54480B0A-506D-4E44-A517-A3C8F00AB3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5680" y="5073528"/>
            <a:ext cx="1804670" cy="1804670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FC20C030-0412-4D08-A6F7-B7D17CBF1F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755" y="4886650"/>
            <a:ext cx="1262728" cy="1592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>
            <a:extLst>
              <a:ext uri="{FF2B5EF4-FFF2-40B4-BE49-F238E27FC236}">
                <a16:creationId xmlns:a16="http://schemas.microsoft.com/office/drawing/2014/main" id="{E450F0DB-074C-4946-8619-FD031CCE0A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1842" y="5399550"/>
            <a:ext cx="3874814" cy="99421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square" lIns="67500" tIns="35100" rIns="67500" bIns="35100">
            <a:spAutoFit/>
          </a:bodyPr>
          <a:lstStyle/>
          <a:p>
            <a:pPr algn="ctr" defTabSz="342900">
              <a:spcBef>
                <a:spcPts val="750"/>
              </a:spcBef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  <a:defRPr/>
            </a:pPr>
            <a:r>
              <a:rPr lang="it-IT" b="1" kern="0" cap="small" dirty="0">
                <a:solidFill>
                  <a:srgbClr val="C00000"/>
                </a:solidFill>
                <a:ea typeface="MS PGothic"/>
              </a:rPr>
              <a:t>Luigi </a:t>
            </a:r>
            <a:r>
              <a:rPr lang="it-IT" b="1" kern="0" cap="small" dirty="0" err="1">
                <a:solidFill>
                  <a:srgbClr val="C00000"/>
                </a:solidFill>
                <a:ea typeface="MS PGothic"/>
              </a:rPr>
              <a:t>monsellato</a:t>
            </a:r>
            <a:br>
              <a:rPr lang="it-IT" sz="1400" b="1" kern="0" dirty="0">
                <a:solidFill>
                  <a:srgbClr val="C00000"/>
                </a:solidFill>
                <a:ea typeface="MS PGothic"/>
              </a:rPr>
            </a:br>
            <a:r>
              <a:rPr lang="it-IT" sz="1400" b="1" kern="0" dirty="0">
                <a:solidFill>
                  <a:srgbClr val="C00000"/>
                </a:solidFill>
                <a:ea typeface="MS PGothic"/>
              </a:rPr>
              <a:t>Ortopedico, traumatologo, psicologo, psicoterapeuta, ideatore della Medicina Omeosinergetica </a:t>
            </a:r>
            <a:r>
              <a:rPr lang="it-IT" sz="1400" b="1" dirty="0">
                <a:solidFill>
                  <a:srgbClr val="C00000"/>
                </a:solidFill>
              </a:rPr>
              <a:t>(</a:t>
            </a:r>
            <a:r>
              <a:rPr lang="it-IT" sz="1400" b="1" dirty="0" err="1">
                <a:solidFill>
                  <a:srgbClr val="C00000"/>
                </a:solidFill>
              </a:rPr>
              <a:t>O.Medi.Sine</a:t>
            </a:r>
            <a:r>
              <a:rPr lang="it-IT" sz="1400" b="1" dirty="0">
                <a:solidFill>
                  <a:srgbClr val="C00000"/>
                </a:solidFill>
              </a:rPr>
              <a:t>, Ferrara)</a:t>
            </a:r>
            <a:endParaRPr lang="en-GB" sz="1400" b="1" kern="0" dirty="0">
              <a:solidFill>
                <a:srgbClr val="C00000"/>
              </a:solidFill>
              <a:ea typeface="MS PGothic"/>
            </a:endParaRP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1F60B695-0A43-4422-BA95-0FACEA60F0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074"/>
            <a:ext cx="4852837" cy="4041998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6184BE68-5DE6-4DC4-BD2F-DE2A078427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2673" y="1616626"/>
            <a:ext cx="1772441" cy="246656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172705B-2502-4821-ADD1-906997B6337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646" y="1874430"/>
            <a:ext cx="2671232" cy="2003424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2E27864F-BE72-43EF-B5F9-E6DFEF262E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78035"/>
            <a:ext cx="3290179" cy="1456755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54A067D5-BA37-49CD-82FA-465BACB4444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5" y="4509120"/>
            <a:ext cx="1964331" cy="2051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54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>
            <a:extLst>
              <a:ext uri="{FF2B5EF4-FFF2-40B4-BE49-F238E27FC236}">
                <a16:creationId xmlns:a16="http://schemas.microsoft.com/office/drawing/2014/main" id="{5C6454D6-6230-48A3-A7DE-FDF46589F414}"/>
              </a:ext>
            </a:extLst>
          </p:cNvPr>
          <p:cNvSpPr/>
          <p:nvPr/>
        </p:nvSpPr>
        <p:spPr>
          <a:xfrm>
            <a:off x="41632" y="31628"/>
            <a:ext cx="9119032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t-IT" sz="2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 </a:t>
            </a:r>
            <a:r>
              <a:rPr lang="it-IT" sz="2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chemiochine</a:t>
            </a:r>
            <a:r>
              <a:rPr lang="it-IT" sz="2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 la segnaletica del traffico molecolare e cellulare</a:t>
            </a:r>
            <a:endParaRPr lang="it-IT" sz="2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C949121-5D8C-45AC-93FA-1BE304B93227}"/>
              </a:ext>
            </a:extLst>
          </p:cNvPr>
          <p:cNvSpPr txBox="1"/>
          <p:nvPr/>
        </p:nvSpPr>
        <p:spPr>
          <a:xfrm>
            <a:off x="41632" y="4151717"/>
            <a:ext cx="3720232" cy="20313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 </a:t>
            </a:r>
            <a:r>
              <a:rPr lang="it-IT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chemiochine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fondamentali per le attività basilari del sistema immunitario, riescono a 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reclutare i leucociti 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verso un tessuto specifico grazie alla loro facoltà di legarsi a determinati recettori prodotti dalle cellule immunitarie. </a:t>
            </a:r>
            <a:endParaRPr lang="it-IT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A1DF97A-A99A-40D5-B7A4-E63A0EB75D9F}"/>
              </a:ext>
            </a:extLst>
          </p:cNvPr>
          <p:cNvSpPr txBox="1"/>
          <p:nvPr/>
        </p:nvSpPr>
        <p:spPr>
          <a:xfrm>
            <a:off x="0" y="553667"/>
            <a:ext cx="4644008" cy="3139321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 </a:t>
            </a:r>
            <a:r>
              <a:rPr lang="it-IT" sz="18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chemiochine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o citochine chemiotattiche (</a:t>
            </a:r>
            <a:r>
              <a:rPr lang="it-IT" sz="1800" b="1" i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chemotactic</a:t>
            </a:r>
            <a:r>
              <a:rPr lang="it-IT" sz="1800" b="1" i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1800" b="1" i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cytokines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), sono un gruppo di proteine a basso peso molecolare che hanno la capacità di 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indicazione e attrazione del flusso dei leucociti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Il sistema immunitario, che si contraddistingue per il rapido ed orchestrato movimento al suo interno, grazie alle </a:t>
            </a:r>
            <a:r>
              <a:rPr lang="it-IT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chemiochine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permette lo spostamento immediato delle cellule immunitarie verso la zona dell’organismo interessata.</a:t>
            </a:r>
            <a:endParaRPr lang="it-IT" alt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5AC7C3BC-3ECC-4C00-9D7A-C193B103FA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570928"/>
            <a:ext cx="4499992" cy="2282008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A6F4902C-DE06-4C98-8BDE-765B93614A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424517"/>
            <a:ext cx="5249220" cy="3485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0897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4036"/>
            <a:ext cx="9144000" cy="648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7056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C949121-5D8C-45AC-93FA-1BE304B93227}"/>
              </a:ext>
            </a:extLst>
          </p:cNvPr>
          <p:cNvSpPr txBox="1"/>
          <p:nvPr/>
        </p:nvSpPr>
        <p:spPr>
          <a:xfrm>
            <a:off x="3876000" y="3940900"/>
            <a:ext cx="5262096" cy="286232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Alla presenza della rete di segnalazione avviene la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circolazione classica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nella quale vi è il controllo dello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spostamento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dei linfociti vergini e di quelli della me­moria lungo le vie </a:t>
            </a:r>
            <a:r>
              <a:rPr lang="it-IT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mucosali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 le vie linfatiche, mentre in caso di sollecitazione dell’attività immunitaria, infiammatoria (con iperproduzione di IL-1 e TNF-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α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) o infettiva (per esempio, da </a:t>
            </a:r>
            <a:r>
              <a:rPr lang="it-IT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lipopolisaccaride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frammenti lipoproteici o della membrana del microrganismo),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rete implementa la sua attività. </a:t>
            </a:r>
            <a:endParaRPr lang="it-IT" altLang="it-IT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A1DF97A-A99A-40D5-B7A4-E63A0EB75D9F}"/>
              </a:ext>
            </a:extLst>
          </p:cNvPr>
          <p:cNvSpPr txBox="1"/>
          <p:nvPr/>
        </p:nvSpPr>
        <p:spPr>
          <a:xfrm>
            <a:off x="-10086" y="1124744"/>
            <a:ext cx="3789997" cy="3693319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produzione delle </a:t>
            </a:r>
            <a:r>
              <a:rPr lang="it-IT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chemiochine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è dovuta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all’attività delle cellule immunitarie così come da quella di molte cellule dei tessuti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e permette la nascita di una fitta rete di segnalazione primaria che viene a formarsi principalmente nel sistema linfoide, ed in particolare in organi come il timo, ma anche nelle mucose o nei linfonodi. È altresì presente nelle cellule immunitarie come gli stessi linfociti, i macrofagi o le cellule dendritiche. </a:t>
            </a:r>
            <a:endParaRPr lang="it-IT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B305FC4-C7E9-411E-94FA-044AC42F647C}"/>
              </a:ext>
            </a:extLst>
          </p:cNvPr>
          <p:cNvSpPr txBox="1"/>
          <p:nvPr/>
        </p:nvSpPr>
        <p:spPr>
          <a:xfrm>
            <a:off x="-12328" y="76198"/>
            <a:ext cx="9156328" cy="923330"/>
          </a:xfrm>
          <a:prstGeom prst="rect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Esse formano una 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fitta rete di segnalazione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che si sviluppa nell’intero organismo, nella quale, però, capita a volte che si insinuino elementi, definiti patogeni dannosi, esterni, come nel caso di metastasi di tipo tumorale, ma anche interni, come nel caso dei virus.</a:t>
            </a:r>
            <a:endParaRPr lang="it-IT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D0E1FE89-0549-4DE3-B75E-CB237313E64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4422" y="1124744"/>
            <a:ext cx="5262097" cy="2674217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52683DC8-3440-40EB-8B68-5C4402D52C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4763285"/>
            <a:ext cx="3789997" cy="203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7298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90AC666B-C639-4B3A-8C47-E37C85C0841C}"/>
              </a:ext>
            </a:extLst>
          </p:cNvPr>
          <p:cNvSpPr/>
          <p:nvPr/>
        </p:nvSpPr>
        <p:spPr>
          <a:xfrm>
            <a:off x="8358" y="2915391"/>
            <a:ext cx="9123681" cy="646331"/>
          </a:xfrm>
          <a:prstGeom prst="rect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 </a:t>
            </a:r>
            <a:r>
              <a:rPr lang="it-IT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chemiochine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sono molecole segnale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perfettamente integrate 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nella rete immunitaria,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sono quindi in grado di interagire sia con le cellule sia con le citochine.</a:t>
            </a:r>
            <a:endParaRPr lang="it-IT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5C6454D6-6230-48A3-A7DE-FDF46589F414}"/>
              </a:ext>
            </a:extLst>
          </p:cNvPr>
          <p:cNvSpPr/>
          <p:nvPr/>
        </p:nvSpPr>
        <p:spPr>
          <a:xfrm>
            <a:off x="24968" y="0"/>
            <a:ext cx="9119032" cy="1754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Essa, infatti, aumenta la sua diffusione incrementando anche fino a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trecento volte 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sua dimensione con conseguente improvvisa crescita della formazione dal nulla di </a:t>
            </a:r>
            <a:r>
              <a:rPr lang="it-IT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chemiochine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chiamate </a:t>
            </a:r>
            <a:r>
              <a:rPr lang="it-IT" sz="18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chemiochine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inducibili 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(Gerard </a:t>
            </a:r>
            <a:r>
              <a:rPr lang="it-IT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al.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2001). È un segnale mandato nel più breve tempo possibile a tutte le altre zone del sistema immunitario da parte delle cellule immunitarie e da quelle tissutali, e una volta attivato permette l’azione delle </a:t>
            </a:r>
            <a:r>
              <a:rPr lang="it-IT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chemiochine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endParaRPr lang="it-IT" alt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A1DF97A-A99A-40D5-B7A4-E63A0EB75D9F}"/>
              </a:ext>
            </a:extLst>
          </p:cNvPr>
          <p:cNvSpPr txBox="1"/>
          <p:nvPr/>
        </p:nvSpPr>
        <p:spPr>
          <a:xfrm>
            <a:off x="13007" y="1875792"/>
            <a:ext cx="9119032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Queste, che possono avere totale interazione sia con le cellule immunitarie che con le citochine, </a:t>
            </a:r>
            <a:r>
              <a:rPr lang="it-IT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gestiscono il transito dei linfociti T effettori e dei linfociti B memoria indirizzandoli verso i tessuti stabiliti. </a:t>
            </a:r>
            <a:endParaRPr lang="it-IT" altLang="it-IT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A901D343-3452-4268-8253-311E5E2D2FD6}"/>
              </a:ext>
            </a:extLst>
          </p:cNvPr>
          <p:cNvSpPr/>
          <p:nvPr/>
        </p:nvSpPr>
        <p:spPr>
          <a:xfrm>
            <a:off x="0" y="3658415"/>
            <a:ext cx="9119032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grande flessibilità e il grande polimorfismo del sistema </a:t>
            </a:r>
            <a:r>
              <a:rPr lang="it-IT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chemiochinico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può risultare </a:t>
            </a:r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estremamente efficiente anche nella diffusione di patogeni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Che siano di origine esterna o di origine interna, come nel caso dei virus, l’azione del sistema può finire per arrecare ulteriore carico tossico all’organismo. </a:t>
            </a:r>
            <a:endParaRPr lang="it-IT" sz="18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0C80ADCD-8277-48DD-BF63-1E2E081ED9DD}"/>
              </a:ext>
            </a:extLst>
          </p:cNvPr>
          <p:cNvSpPr txBox="1"/>
          <p:nvPr/>
        </p:nvSpPr>
        <p:spPr>
          <a:xfrm>
            <a:off x="0" y="4964975"/>
            <a:ext cx="9119032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it-IT" sz="1800" b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 virus possono cambiare l’attività delle </a:t>
            </a:r>
            <a:r>
              <a:rPr lang="it-IT" sz="1800" b="1" u="sng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chemiochine</a:t>
            </a:r>
            <a:r>
              <a:rPr lang="it-IT" sz="1800" b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riuscendo a modificare la loro naturale risposta immunitaria, come nel caso del virus dell’AIDS, ma anche cellule tumorali possono raggiungere organi differenti rispetto a quello dov’è locato il tumore, utilizzando la rete </a:t>
            </a:r>
            <a:r>
              <a:rPr lang="it-IT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chemiochinica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endParaRPr lang="it-IT" alt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8172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90AC666B-C639-4B3A-8C47-E37C85C0841C}"/>
              </a:ext>
            </a:extLst>
          </p:cNvPr>
          <p:cNvSpPr/>
          <p:nvPr/>
        </p:nvSpPr>
        <p:spPr>
          <a:xfrm>
            <a:off x="0" y="4177867"/>
            <a:ext cx="9123681" cy="1477328"/>
          </a:xfrm>
          <a:prstGeom prst="rect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Liotta, direttore di una sezione speciale dello statunitense National Cancer Institute, ha sottolineato l’importanza di questo lavoro in ambito chemio-preventivo, in quanto la </a:t>
            </a:r>
            <a:r>
              <a:rPr lang="it-IT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chemiochina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CXCL12 e il suo recettore CXCR4 potrebbero essere presi di mira, da un punto di vista farmacologico, per bloccare lo sviluppo delle cellule tumorali (Liotta, 2001).</a:t>
            </a:r>
            <a:endParaRPr lang="it-IT" alt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5C6454D6-6230-48A3-A7DE-FDF46589F414}"/>
              </a:ext>
            </a:extLst>
          </p:cNvPr>
          <p:cNvSpPr/>
          <p:nvPr/>
        </p:nvSpPr>
        <p:spPr>
          <a:xfrm>
            <a:off x="24968" y="0"/>
            <a:ext cx="9119032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Diversi sono gli studi che si sono soffermati sulla </a:t>
            </a:r>
            <a:r>
              <a:rPr lang="it-IT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possibilità di stoppare la proliferazione di metastasi tumorali 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andando a </a:t>
            </a:r>
            <a:r>
              <a:rPr lang="it-IT" sz="1800" b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bloccare la segnalazione </a:t>
            </a:r>
            <a:r>
              <a:rPr lang="it-IT" sz="1800" b="1" u="sng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chemiochinica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proveniente da determinati organi, sebbene siano ancori lunghi i passi da fare per avvicinarsi alla scoperta di terapie efficaci. </a:t>
            </a:r>
            <a:endParaRPr lang="it-IT" alt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C949121-5D8C-45AC-93FA-1BE304B93227}"/>
              </a:ext>
            </a:extLst>
          </p:cNvPr>
          <p:cNvSpPr txBox="1"/>
          <p:nvPr/>
        </p:nvSpPr>
        <p:spPr>
          <a:xfrm>
            <a:off x="41632" y="2604048"/>
            <a:ext cx="9119032" cy="14773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 risultato è stato ottenuto svolgendo esperimenti su un modello di topo con deficit immunitario, nel quale sono state introdotte cellule tumorali umane mammarie. Il risultato è stato sorprendente, come affermato anche dal famoso ricercatore Lance A. Liotta, poiché somministrare gli anticorpi che annullano il recettore CXCR4 ha indotto l’interruzione del proliferarsi delle metastasi nel polmone. </a:t>
            </a:r>
            <a:endParaRPr lang="it-IT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A1DF97A-A99A-40D5-B7A4-E63A0EB75D9F}"/>
              </a:ext>
            </a:extLst>
          </p:cNvPr>
          <p:cNvSpPr txBox="1"/>
          <p:nvPr/>
        </p:nvSpPr>
        <p:spPr>
          <a:xfrm>
            <a:off x="24968" y="1307228"/>
            <a:ext cx="9119032" cy="1200329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Va segnalato lo studio condotto da Albert </a:t>
            </a:r>
            <a:r>
              <a:rPr lang="it-IT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Zlotkin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 </a:t>
            </a:r>
            <a:r>
              <a:rPr lang="it-IT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Anja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Müller, nel quale è stata verificata la presenza di </a:t>
            </a:r>
            <a:r>
              <a:rPr lang="it-IT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chemiochine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negli organi bersaglio così come la presenza di recettori per le </a:t>
            </a:r>
            <a:r>
              <a:rPr lang="it-IT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chemiochine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nelle metastasi tumorali, a conferma di un rapporto stretto tra le due.</a:t>
            </a:r>
            <a:endParaRPr lang="it-IT" alt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46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406DDEE0-872D-4408-BDA0-9CBD565041DD}"/>
              </a:ext>
            </a:extLst>
          </p:cNvPr>
          <p:cNvSpPr/>
          <p:nvPr/>
        </p:nvSpPr>
        <p:spPr>
          <a:xfrm>
            <a:off x="395536" y="1376326"/>
            <a:ext cx="310231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200" algn="ctr"/>
            <a:r>
              <a:rPr lang="it-IT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"Allorquando osserviamo un fatto che contraddice una celebre teoria, non possiamo che accettare il fatto in sé e respingere la teoria"</a:t>
            </a:r>
            <a:endParaRPr lang="it-IT" sz="1100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r>
              <a:rPr lang="fr-FR" sz="2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Claude Bernard:</a:t>
            </a:r>
            <a:r>
              <a:rPr lang="fr-FR" sz="2000" i="1" dirty="0">
                <a:solidFill>
                  <a:srgbClr val="C00000"/>
                </a:solidFill>
                <a:latin typeface="Times New Roman" panose="02020603050405020304" pitchFamily="18" charset="0"/>
              </a:rPr>
              <a:t> Introduction à la Médicine Expérimentale</a:t>
            </a:r>
            <a:endParaRPr lang="fr-FR" sz="11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Segnaposto contenuto 4">
            <a:extLst>
              <a:ext uri="{FF2B5EF4-FFF2-40B4-BE49-F238E27FC236}">
                <a16:creationId xmlns:a16="http://schemas.microsoft.com/office/drawing/2014/main" id="{35223482-5C2A-4F0C-90B3-BE283C42B6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260648"/>
            <a:ext cx="4047332" cy="583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829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434ED85B-FBBD-4277-AEBD-08A4B5805FE3}"/>
              </a:ext>
            </a:extLst>
          </p:cNvPr>
          <p:cNvSpPr/>
          <p:nvPr/>
        </p:nvSpPr>
        <p:spPr>
          <a:xfrm>
            <a:off x="39747" y="60062"/>
            <a:ext cx="9074921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 citochine: le parole della comunicazione cellulare</a:t>
            </a:r>
            <a:endParaRPr lang="it-IT" sz="2400" b="1" dirty="0">
              <a:solidFill>
                <a:srgbClr val="0070C0"/>
              </a:solidFill>
            </a:endParaRP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87C1F020-047F-4866-91AD-1876C85FF34B}"/>
              </a:ext>
            </a:extLst>
          </p:cNvPr>
          <p:cNvSpPr/>
          <p:nvPr/>
        </p:nvSpPr>
        <p:spPr>
          <a:xfrm>
            <a:off x="29331" y="591640"/>
            <a:ext cx="4511404" cy="230832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L’attenzione e la messa in guardia del Sistema Immunitario (SI) aspecifico-specifico, locale e sistemico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tramite l’intercessione Neuro-Endocrina, getta le basi per la </a:t>
            </a:r>
            <a:r>
              <a:rPr lang="it-IT" sz="1800" b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sopravvivenza dell’individuo e della specie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lang="it-IT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condicio sine qua non 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per</a:t>
            </a:r>
            <a:r>
              <a:rPr lang="it-IT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forgiare </a:t>
            </a:r>
            <a:r>
              <a:rPr lang="it-IT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propria personale risposta alle sollecitazioni interne ed esterne</a:t>
            </a:r>
            <a:r>
              <a:rPr lang="it-I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endParaRPr lang="it-IT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D3198DD-BEE0-4FBA-BBD4-085BDF2508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591640"/>
            <a:ext cx="4511404" cy="6216296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C6E0FF79-F6C6-4F9F-9898-6C1794D48586}"/>
              </a:ext>
            </a:extLst>
          </p:cNvPr>
          <p:cNvSpPr/>
          <p:nvPr/>
        </p:nvSpPr>
        <p:spPr>
          <a:xfrm>
            <a:off x="39747" y="3068960"/>
            <a:ext cx="4500988" cy="37856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it-IT" sz="2000" dirty="0"/>
              <a:t>Le affinità tra SN e SI umani sono molte:</a:t>
            </a:r>
          </a:p>
          <a:p>
            <a:r>
              <a:rPr lang="it-IT" sz="2000" b="1" dirty="0">
                <a:solidFill>
                  <a:srgbClr val="C00000"/>
                </a:solidFill>
              </a:rPr>
              <a:t>– Polimorfismo strutturale</a:t>
            </a:r>
          </a:p>
          <a:p>
            <a:r>
              <a:rPr lang="it-IT" sz="2000" b="1" dirty="0">
                <a:solidFill>
                  <a:srgbClr val="C00000"/>
                </a:solidFill>
              </a:rPr>
              <a:t>– Immaturità alla nascita</a:t>
            </a:r>
          </a:p>
          <a:p>
            <a:r>
              <a:rPr lang="it-IT" sz="2000" b="1" dirty="0">
                <a:solidFill>
                  <a:srgbClr val="C00000"/>
                </a:solidFill>
              </a:rPr>
              <a:t>– Apprendimento, memoria a breve e lungo termine</a:t>
            </a:r>
          </a:p>
          <a:p>
            <a:r>
              <a:rPr lang="it-IT" sz="2000" b="1" dirty="0">
                <a:solidFill>
                  <a:srgbClr val="C00000"/>
                </a:solidFill>
              </a:rPr>
              <a:t>– Amplificazione ed integrazione dello stimolo afferente</a:t>
            </a:r>
          </a:p>
          <a:p>
            <a:r>
              <a:rPr lang="it-IT" sz="2000" b="1" dirty="0">
                <a:solidFill>
                  <a:srgbClr val="C00000"/>
                </a:solidFill>
              </a:rPr>
              <a:t>– Controllo in entrata dello </a:t>
            </a:r>
            <a:r>
              <a:rPr lang="it-IT" sz="2000" b="1" dirty="0" err="1">
                <a:solidFill>
                  <a:srgbClr val="C00000"/>
                </a:solidFill>
              </a:rPr>
              <a:t>stressor</a:t>
            </a:r>
            <a:r>
              <a:rPr lang="it-IT" sz="2000" b="1" dirty="0">
                <a:solidFill>
                  <a:srgbClr val="C00000"/>
                </a:solidFill>
              </a:rPr>
              <a:t> in eccesso</a:t>
            </a:r>
          </a:p>
          <a:p>
            <a:r>
              <a:rPr lang="it-IT" sz="2000" b="1" dirty="0">
                <a:solidFill>
                  <a:srgbClr val="C00000"/>
                </a:solidFill>
              </a:rPr>
              <a:t>– </a:t>
            </a:r>
            <a:r>
              <a:rPr lang="it-IT" sz="2000" b="1" dirty="0" err="1">
                <a:solidFill>
                  <a:srgbClr val="C00000"/>
                </a:solidFill>
              </a:rPr>
              <a:t>Autoinibizione</a:t>
            </a:r>
            <a:endParaRPr lang="it-IT" sz="2000" b="1" dirty="0">
              <a:solidFill>
                <a:srgbClr val="C00000"/>
              </a:solidFill>
            </a:endParaRPr>
          </a:p>
          <a:p>
            <a:r>
              <a:rPr lang="it-IT" sz="2000" b="1" dirty="0">
                <a:solidFill>
                  <a:srgbClr val="C00000"/>
                </a:solidFill>
              </a:rPr>
              <a:t>– Effetti locali e a distanza</a:t>
            </a:r>
          </a:p>
          <a:p>
            <a:r>
              <a:rPr lang="it-IT" sz="2000" b="1" dirty="0">
                <a:solidFill>
                  <a:srgbClr val="C00000"/>
                </a:solidFill>
              </a:rPr>
              <a:t>– Alcune risposte stereotipate.</a:t>
            </a:r>
          </a:p>
        </p:txBody>
      </p:sp>
    </p:spTree>
    <p:extLst>
      <p:ext uri="{BB962C8B-B14F-4D97-AF65-F5344CB8AC3E}">
        <p14:creationId xmlns:p14="http://schemas.microsoft.com/office/powerpoint/2010/main" val="1060474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4DCFCF8D-00D2-458B-9ED4-0CA401C6DDC4}"/>
              </a:ext>
            </a:extLst>
          </p:cNvPr>
          <p:cNvSpPr/>
          <p:nvPr/>
        </p:nvSpPr>
        <p:spPr>
          <a:xfrm>
            <a:off x="-1" y="46048"/>
            <a:ext cx="9143999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t-IT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parola citochina deriva dal greco “</a:t>
            </a:r>
            <a:r>
              <a:rPr lang="it-IT" sz="20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kutos</a:t>
            </a:r>
            <a:r>
              <a:rPr lang="it-IT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”, che vuol dire “cellula”, e “</a:t>
            </a:r>
            <a:r>
              <a:rPr lang="it-IT" sz="20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kinesis</a:t>
            </a:r>
            <a:r>
              <a:rPr lang="it-IT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”, che vuol dire “movimento”, e indica l’insieme di una categoria di sostanze che agiscono nel sistema immunitario. </a:t>
            </a:r>
            <a:endParaRPr lang="it-IT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79626682-FBA7-4A4B-8560-7938AE443B39}"/>
              </a:ext>
            </a:extLst>
          </p:cNvPr>
          <p:cNvSpPr/>
          <p:nvPr/>
        </p:nvSpPr>
        <p:spPr>
          <a:xfrm>
            <a:off x="14496" y="1225689"/>
            <a:ext cx="5349592" cy="563231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Tra le citochine troviamo: </a:t>
            </a:r>
            <a:r>
              <a:rPr lang="it-IT" sz="2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 interleuchine</a:t>
            </a:r>
            <a:r>
              <a:rPr lang="it-IT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IL- contrassegnato da un numero progressivo da 1 a 35 (per ora!); </a:t>
            </a:r>
            <a:r>
              <a:rPr lang="it-IT" sz="2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gli interferoni</a:t>
            </a:r>
            <a:r>
              <a:rPr lang="it-IT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IFN 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α</a:t>
            </a:r>
            <a:r>
              <a:rPr lang="it-IT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β</a:t>
            </a:r>
            <a:r>
              <a:rPr lang="it-IT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γ</a:t>
            </a:r>
            <a:r>
              <a:rPr lang="it-IT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 </a:t>
            </a:r>
            <a:r>
              <a:rPr lang="it-IT" sz="2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 fattori di crescita delle colonie</a:t>
            </a:r>
            <a:r>
              <a:rPr lang="it-IT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e cioè di granulociti (G-CSF), di granulociti macrofagi (GM-CSF), di macrofagi (M-CSF); </a:t>
            </a:r>
            <a:r>
              <a:rPr lang="it-IT" sz="2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 fattore di necrosi tumorale</a:t>
            </a:r>
            <a:r>
              <a:rPr lang="it-IT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TNF 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α</a:t>
            </a:r>
            <a:r>
              <a:rPr lang="it-IT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β</a:t>
            </a:r>
            <a:r>
              <a:rPr lang="it-IT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b; </a:t>
            </a:r>
            <a:r>
              <a:rPr lang="it-IT" sz="2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 fattore di crescita trasformante</a:t>
            </a:r>
            <a:r>
              <a:rPr lang="it-IT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TGF 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β, </a:t>
            </a:r>
            <a:r>
              <a:rPr lang="en-US" sz="2000" b="1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colony stimulating factors</a:t>
            </a:r>
            <a:r>
              <a:rPr lang="en-US" sz="2000" dirty="0">
                <a:effectLst/>
                <a:latin typeface="Arial" panose="020B0604020202020204" pitchFamily="34" charset="0"/>
              </a:rPr>
              <a:t> (CSF), </a:t>
            </a:r>
            <a:r>
              <a:rPr lang="en-US" sz="2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chemochine</a:t>
            </a:r>
            <a:r>
              <a:rPr lang="en-US" sz="2000" dirty="0">
                <a:effectLst/>
                <a:latin typeface="Arial" panose="020B0604020202020204" pitchFamily="34" charset="0"/>
              </a:rPr>
              <a:t> (CC, CXC), </a:t>
            </a:r>
            <a:r>
              <a:rPr lang="en-US" sz="2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citochine</a:t>
            </a:r>
            <a:r>
              <a:rPr lang="en-US" sz="2000" b="1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regolatrici</a:t>
            </a:r>
            <a:r>
              <a:rPr lang="it-IT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Tutte queste sostanze sono </a:t>
            </a:r>
            <a:r>
              <a:rPr lang="it-IT" sz="2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motori-messaggeri-modificatori-modulatori-organizzatori della risposta biologica</a:t>
            </a:r>
            <a:r>
              <a:rPr lang="it-IT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e della sua conseguente manifestazione preminente, </a:t>
            </a:r>
            <a:r>
              <a:rPr lang="it-IT" sz="2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l’infiammazione, finalizzata all’equilibrio coerente </a:t>
            </a:r>
            <a:r>
              <a:rPr lang="it-IT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(omeostasi-omeodinamica), e conseguentemente alla </a:t>
            </a:r>
            <a:r>
              <a:rPr lang="it-IT" sz="2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preservazione dell’individuo.</a:t>
            </a:r>
            <a:r>
              <a:rPr lang="en-US" sz="2000" dirty="0">
                <a:effectLst/>
                <a:latin typeface="Arial" panose="020B0604020202020204" pitchFamily="34" charset="0"/>
              </a:rPr>
              <a:t> </a:t>
            </a:r>
            <a:endParaRPr lang="it-IT" sz="2000" b="1" dirty="0">
              <a:solidFill>
                <a:srgbClr val="C00000"/>
              </a:solidFill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C4C2DCF1-4025-4B4F-A643-288BAFAD56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127" y="1751569"/>
            <a:ext cx="3723880" cy="398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194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8AE80E2-010B-4778-A5AB-735452418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0" y="188639"/>
            <a:ext cx="3990946" cy="3157357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E0E64855-2B49-48F4-992C-0161A47753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316" y="360041"/>
            <a:ext cx="9222104" cy="630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337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>
            <a:extLst>
              <a:ext uri="{FF2B5EF4-FFF2-40B4-BE49-F238E27FC236}">
                <a16:creationId xmlns:a16="http://schemas.microsoft.com/office/drawing/2014/main" id="{D7F3633E-4BB4-4579-99C8-F6ABC4596172}"/>
              </a:ext>
            </a:extLst>
          </p:cNvPr>
          <p:cNvSpPr/>
          <p:nvPr/>
        </p:nvSpPr>
        <p:spPr>
          <a:xfrm>
            <a:off x="20319" y="54431"/>
            <a:ext cx="9143257" cy="923330"/>
          </a:xfrm>
          <a:prstGeom prst="rect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it-IT" altLang="it-IT" dirty="0">
                <a:latin typeface="Arial" panose="020B0604020202020204" pitchFamily="34" charset="0"/>
                <a:cs typeface="Arial" panose="020B0604020202020204" pitchFamily="34" charset="0"/>
              </a:rPr>
              <a:t>Il sistema immunitario è composto da migliaia di miliardi di cellule distribuite in tutto l'organismo. Il suo funzionamento è quindi strettamente dipendente dalla </a:t>
            </a:r>
            <a:r>
              <a:rPr lang="it-IT" alt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comunicazione tra le cellule del sistema e tra loro e i tessuti</a:t>
            </a:r>
            <a:r>
              <a:rPr lang="it-IT" altLang="it-IT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EA016810-BD2C-47DB-B881-2C40D5A6DA13}"/>
              </a:ext>
            </a:extLst>
          </p:cNvPr>
          <p:cNvSpPr/>
          <p:nvPr/>
        </p:nvSpPr>
        <p:spPr>
          <a:xfrm>
            <a:off x="46609" y="2061823"/>
            <a:ext cx="4632962" cy="14773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t-IT" altLang="it-IT" dirty="0">
                <a:latin typeface="Arial" panose="020B0604020202020204" pitchFamily="34" charset="0"/>
                <a:cs typeface="Arial" panose="020B0604020202020204" pitchFamily="34" charset="0"/>
              </a:rPr>
              <a:t>Queste sostanze sono accomunate dal loro </a:t>
            </a:r>
            <a:r>
              <a:rPr lang="it-IT" altLang="it-IT" b="1" dirty="0">
                <a:latin typeface="Arial" panose="020B0604020202020204" pitchFamily="34" charset="0"/>
                <a:cs typeface="Arial" panose="020B0604020202020204" pitchFamily="34" charset="0"/>
              </a:rPr>
              <a:t>ruolo cruciale nell'</a:t>
            </a:r>
            <a:r>
              <a:rPr lang="it-IT" alt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organizzazione e regolazione della risposta immunitaria e, quindi, dell'infiammazione</a:t>
            </a:r>
            <a:r>
              <a:rPr lang="it-IT" altLang="it-IT" b="1" dirty="0">
                <a:latin typeface="Arial" panose="020B0604020202020204" pitchFamily="34" charset="0"/>
                <a:cs typeface="Arial" panose="020B0604020202020204" pitchFamily="34" charset="0"/>
              </a:rPr>
              <a:t>, come sua principale manifestazione</a:t>
            </a:r>
            <a:r>
              <a:rPr lang="it-IT" altLang="it-IT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A1EEC937-4049-47A6-8C6C-B4C0417FE85E}"/>
              </a:ext>
            </a:extLst>
          </p:cNvPr>
          <p:cNvSpPr/>
          <p:nvPr/>
        </p:nvSpPr>
        <p:spPr>
          <a:xfrm>
            <a:off x="35496" y="948008"/>
            <a:ext cx="9121513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it-IT" altLang="it-IT" dirty="0">
                <a:latin typeface="Arial" panose="020B0604020202020204" pitchFamily="34" charset="0"/>
                <a:cs typeface="Arial" panose="020B0604020202020204" pitchFamily="34" charset="0"/>
              </a:rPr>
              <a:t>La comunicazione si realizza tramite il contatto diretto e tramite una vasta gamma di sostanze rilasciate nei tessuti e nella circolazione: le </a:t>
            </a:r>
            <a:r>
              <a:rPr lang="it-IT" alt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citochine</a:t>
            </a:r>
            <a:r>
              <a:rPr lang="it-IT" altLang="it-IT" dirty="0">
                <a:latin typeface="Arial" panose="020B0604020202020204" pitchFamily="34" charset="0"/>
                <a:cs typeface="Arial" panose="020B0604020202020204" pitchFamily="34" charset="0"/>
              </a:rPr>
              <a:t> e le </a:t>
            </a:r>
            <a:r>
              <a:rPr lang="it-IT" altLang="it-IT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chemiochine</a:t>
            </a:r>
            <a:r>
              <a:rPr lang="it-IT" altLang="it-IT" dirty="0">
                <a:latin typeface="Arial" panose="020B0604020202020204" pitchFamily="34" charset="0"/>
                <a:cs typeface="Arial" panose="020B0604020202020204" pitchFamily="34" charset="0"/>
              </a:rPr>
              <a:t>, che rappresentano </a:t>
            </a:r>
            <a:r>
              <a:rPr lang="it-IT" alt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l'imponente rete informatica di cui è dotato il sistema.</a:t>
            </a:r>
            <a:endParaRPr lang="it-IT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8B95480C-BF83-4B24-B706-1F82D7A815F7}"/>
              </a:ext>
            </a:extLst>
          </p:cNvPr>
          <p:cNvSpPr/>
          <p:nvPr/>
        </p:nvSpPr>
        <p:spPr>
          <a:xfrm>
            <a:off x="0" y="3617702"/>
            <a:ext cx="9121513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it-IT" altLang="it-IT" dirty="0">
                <a:latin typeface="Arial" panose="020B0604020202020204" pitchFamily="34" charset="0"/>
                <a:cs typeface="Arial" panose="020B0604020202020204" pitchFamily="34" charset="0"/>
              </a:rPr>
              <a:t>Essendo un fondamentale mezzo di comunicazione, le citochine possono portare il loro messaggio nelle vicinanze dal punto di produzione o molto lontano fino a raggiungere anche organi particolarmente protetti come il cervello.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CF53B4C-4057-4138-8AC0-FF3E6C04C0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977244"/>
            <a:ext cx="2917640" cy="1638734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8E8C02E4-69DE-419A-8566-45BD89AA96A5}"/>
              </a:ext>
            </a:extLst>
          </p:cNvPr>
          <p:cNvSpPr/>
          <p:nvPr/>
        </p:nvSpPr>
        <p:spPr>
          <a:xfrm>
            <a:off x="12484" y="4652966"/>
            <a:ext cx="9119032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it-IT" altLang="it-IT" dirty="0">
                <a:latin typeface="Arial" panose="020B0604020202020204" pitchFamily="34" charset="0"/>
                <a:cs typeface="Arial" panose="020B0604020202020204" pitchFamily="34" charset="0"/>
              </a:rPr>
              <a:t>In questo ultimo caso, le citochine si comportano come ormoni e cioè vengono rilasciate e immesse nella circolazione sanguigna raggiungendo cellule lontane che presentano recettori specifici per loro: citochine come IL-1, TNF-a, IL-6 svolgono questa funzione di segnalazione di tipo </a:t>
            </a:r>
            <a:r>
              <a:rPr lang="it-IT" altLang="it-IT" b="1" dirty="0">
                <a:latin typeface="Arial" panose="020B0604020202020204" pitchFamily="34" charset="0"/>
                <a:cs typeface="Arial" panose="020B0604020202020204" pitchFamily="34" charset="0"/>
              </a:rPr>
              <a:t>endocrino</a:t>
            </a:r>
            <a:r>
              <a:rPr lang="it-IT" altLang="it-IT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A448B5D-2F12-4489-8C67-00AE966A0720}"/>
              </a:ext>
            </a:extLst>
          </p:cNvPr>
          <p:cNvSpPr txBox="1"/>
          <p:nvPr/>
        </p:nvSpPr>
        <p:spPr>
          <a:xfrm>
            <a:off x="46609" y="5875418"/>
            <a:ext cx="909739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t-IT" altLang="it-IT" dirty="0">
                <a:latin typeface="Arial" panose="020B0604020202020204" pitchFamily="34" charset="0"/>
                <a:cs typeface="Arial" panose="020B0604020202020204" pitchFamily="34" charset="0"/>
              </a:rPr>
              <a:t>In altre occasioni, le citochine possono avere come bersaglio una cellula adiacente (interazione cosiddetta </a:t>
            </a:r>
            <a:r>
              <a:rPr lang="it-IT" altLang="it-IT" b="1" dirty="0">
                <a:latin typeface="Arial" panose="020B0604020202020204" pitchFamily="34" charset="0"/>
                <a:cs typeface="Arial" panose="020B0604020202020204" pitchFamily="34" charset="0"/>
              </a:rPr>
              <a:t>paracrina</a:t>
            </a:r>
            <a:r>
              <a:rPr lang="it-IT" altLang="it-IT" dirty="0">
                <a:latin typeface="Arial" panose="020B0604020202020204" pitchFamily="34" charset="0"/>
                <a:cs typeface="Arial" panose="020B0604020202020204" pitchFamily="34" charset="0"/>
              </a:rPr>
              <a:t>), oppure il bersaglio diventa la stessa cellula che l'ha prodotta (interazione </a:t>
            </a:r>
            <a:r>
              <a:rPr lang="it-IT" alt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autocrina</a:t>
            </a:r>
            <a:r>
              <a:rPr lang="it-IT" altLang="it-IT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036656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90AC666B-C639-4B3A-8C47-E37C85C0841C}"/>
              </a:ext>
            </a:extLst>
          </p:cNvPr>
          <p:cNvSpPr/>
          <p:nvPr/>
        </p:nvSpPr>
        <p:spPr>
          <a:xfrm>
            <a:off x="27819" y="1867373"/>
            <a:ext cx="4509872" cy="2308324"/>
          </a:xfrm>
          <a:prstGeom prst="rect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it-IT" altLang="it-IT" dirty="0">
                <a:latin typeface="Arial" panose="020B0604020202020204" pitchFamily="34" charset="0"/>
                <a:cs typeface="Arial" panose="020B0604020202020204" pitchFamily="34" charset="0"/>
              </a:rPr>
              <a:t>Infine, si dà il caso di una citochina che non viaggia nei fluidi, ma che, saldamente ancorata alla superficie cellulare, si unisce a un recettore specifico collocato su una cellula adiacente (interazione cosiddetta </a:t>
            </a:r>
            <a:r>
              <a:rPr lang="it-IT" alt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giustacrina</a:t>
            </a:r>
            <a:r>
              <a:rPr lang="it-IT" altLang="it-IT" dirty="0">
                <a:latin typeface="Arial" panose="020B0604020202020204" pitchFamily="34" charset="0"/>
                <a:cs typeface="Arial" panose="020B0604020202020204" pitchFamily="34" charset="0"/>
              </a:rPr>
              <a:t>). Quest’ultimo caso è tipico dei membri delle famiglie dell’IL-1 e del TNF.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C949121-5D8C-45AC-93FA-1BE304B93227}"/>
              </a:ext>
            </a:extLst>
          </p:cNvPr>
          <p:cNvSpPr txBox="1"/>
          <p:nvPr/>
        </p:nvSpPr>
        <p:spPr>
          <a:xfrm>
            <a:off x="0" y="48278"/>
            <a:ext cx="4509871" cy="175432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it-IT" altLang="it-IT" dirty="0">
                <a:latin typeface="Arial" panose="020B0604020202020204" pitchFamily="34" charset="0"/>
                <a:cs typeface="Arial" panose="020B0604020202020204" pitchFamily="34" charset="0"/>
              </a:rPr>
              <a:t>Classico esempio è il ruolo </a:t>
            </a:r>
            <a:r>
              <a:rPr lang="it-IT" alt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autocrino</a:t>
            </a:r>
            <a:r>
              <a:rPr lang="it-IT" altLang="it-IT" dirty="0">
                <a:latin typeface="Arial" panose="020B0604020202020204" pitchFamily="34" charset="0"/>
                <a:cs typeface="Arial" panose="020B0604020202020204" pitchFamily="34" charset="0"/>
              </a:rPr>
              <a:t> della IL-2 che, prodotta dal linfocita T appena attivato, funziona da potente fattore di crescita della cellula medesima, sostenendone la proliferazione e l’espansione clonale.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A901D343-3452-4268-8253-311E5E2D2FD6}"/>
              </a:ext>
            </a:extLst>
          </p:cNvPr>
          <p:cNvSpPr/>
          <p:nvPr/>
        </p:nvSpPr>
        <p:spPr>
          <a:xfrm>
            <a:off x="27819" y="4266019"/>
            <a:ext cx="4544181" cy="25853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t-IT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 citochine sono polipeptidi o glicoproteine, a basso peso molecolare, generate sotto stimolo, da ceppi cellulari diversi, sia del SI innato che specifico, in risposta a variegate stimoli afferenti, soprattutto germi ed antigeni che creano risposte differenziate sulle diverse linee cellulari, implicate nella flogosi e nell’immunità. </a:t>
            </a:r>
            <a:endParaRPr lang="it-IT" sz="18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Picture 4" descr="ATTIVITA' DELLE CITOCHINE">
            <a:extLst>
              <a:ext uri="{FF2B5EF4-FFF2-40B4-BE49-F238E27FC236}">
                <a16:creationId xmlns:a16="http://schemas.microsoft.com/office/drawing/2014/main" id="{8ABF05FB-13A6-4DCE-A607-636CA210FE2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716" y="44624"/>
            <a:ext cx="4514511" cy="542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C7F08AC5-A697-49EA-A69A-73038C6589CD}"/>
              </a:ext>
            </a:extLst>
          </p:cNvPr>
          <p:cNvSpPr txBox="1"/>
          <p:nvPr/>
        </p:nvSpPr>
        <p:spPr>
          <a:xfrm>
            <a:off x="4842515" y="5059050"/>
            <a:ext cx="426200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>
                <a:effectLst/>
                <a:latin typeface="Arial" panose="020B0604020202020204" pitchFamily="34" charset="0"/>
              </a:rPr>
              <a:t>A rendere questo sistema </a:t>
            </a:r>
            <a:r>
              <a:rPr lang="it-IT" dirty="0" err="1">
                <a:effectLst/>
                <a:latin typeface="Arial" panose="020B0604020202020204" pitchFamily="34" charset="0"/>
              </a:rPr>
              <a:t>citochinico</a:t>
            </a:r>
            <a:r>
              <a:rPr lang="it-IT" dirty="0">
                <a:effectLst/>
                <a:latin typeface="Arial" panose="020B0604020202020204" pitchFamily="34" charset="0"/>
              </a:rPr>
              <a:t> ancora più particolare sono delle proteine, </a:t>
            </a:r>
            <a:r>
              <a:rPr lang="it-IT" b="1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SOCS (</a:t>
            </a:r>
            <a:r>
              <a:rPr lang="it-IT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Suppressor</a:t>
            </a:r>
            <a:r>
              <a:rPr lang="it-IT" b="1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 Of </a:t>
            </a:r>
            <a:r>
              <a:rPr lang="it-IT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Cytokine</a:t>
            </a:r>
            <a:r>
              <a:rPr lang="it-IT" b="1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Signal</a:t>
            </a:r>
            <a:r>
              <a:rPr lang="it-IT" b="1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), </a:t>
            </a:r>
            <a:r>
              <a:rPr lang="it-IT" dirty="0">
                <a:effectLst/>
                <a:latin typeface="Arial" panose="020B0604020202020204" pitchFamily="34" charset="0"/>
              </a:rPr>
              <a:t>che vanno ad inibire le vie di trasduzione del segnale </a:t>
            </a:r>
            <a:r>
              <a:rPr lang="it-IT" dirty="0" err="1">
                <a:effectLst/>
                <a:latin typeface="Arial" panose="020B0604020202020204" pitchFamily="34" charset="0"/>
              </a:rPr>
              <a:t>citochinico</a:t>
            </a:r>
            <a:r>
              <a:rPr lang="it-IT" dirty="0">
                <a:effectLst/>
                <a:latin typeface="Arial" panose="020B0604020202020204" pitchFamily="34" charset="0"/>
              </a:rPr>
              <a:t>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925134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magine 1">
            <a:extLst>
              <a:ext uri="{FF2B5EF4-FFF2-40B4-BE49-F238E27FC236}">
                <a16:creationId xmlns:a16="http://schemas.microsoft.com/office/drawing/2014/main" id="{E73D1318-D953-4A2E-AED3-80E8BDACF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43" y="20959"/>
            <a:ext cx="4846273" cy="337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Immagine 1">
            <a:extLst>
              <a:ext uri="{FF2B5EF4-FFF2-40B4-BE49-F238E27FC236}">
                <a16:creationId xmlns:a16="http://schemas.microsoft.com/office/drawing/2014/main" id="{15D96CDA-3E0D-43BA-BD06-CCB7D48952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630" y="-30728"/>
            <a:ext cx="4329738" cy="3416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Immagine 1">
            <a:extLst>
              <a:ext uri="{FF2B5EF4-FFF2-40B4-BE49-F238E27FC236}">
                <a16:creationId xmlns:a16="http://schemas.microsoft.com/office/drawing/2014/main" id="{7138B666-30E2-4A67-8AE4-0E7506516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5" y="3398336"/>
            <a:ext cx="4846273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Immagine 1">
            <a:extLst>
              <a:ext uri="{FF2B5EF4-FFF2-40B4-BE49-F238E27FC236}">
                <a16:creationId xmlns:a16="http://schemas.microsoft.com/office/drawing/2014/main" id="{E1BABEE1-CD12-4D40-A0DB-2D888FAB94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486" y="3407109"/>
            <a:ext cx="4253229" cy="342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4225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8025</TotalTime>
  <Words>2682</Words>
  <Application>Microsoft Office PowerPoint</Application>
  <PresentationFormat>Presentazione su schermo (4:3)</PresentationFormat>
  <Paragraphs>73</Paragraphs>
  <Slides>24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24</vt:i4>
      </vt:variant>
    </vt:vector>
  </HeadingPairs>
  <TitlesOfParts>
    <vt:vector size="29" baseType="lpstr">
      <vt:lpstr>Arial</vt:lpstr>
      <vt:lpstr>Calibri</vt:lpstr>
      <vt:lpstr>Montserrat</vt:lpstr>
      <vt:lpstr>Times New Roman</vt:lpstr>
      <vt:lpstr>Tema di Office</vt:lpstr>
      <vt:lpstr>Corso di Medicina Omeosinergetica, di Segnale, epigenetica e mitocondriale</vt:lpstr>
      <vt:lpstr>IL COMPLESSO CITOCHINICO: IL PACEMAKER DELLA RISPOSTA IMMUNITARIA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 PRESENTAZIONE</dc:title>
  <dc:creator>user</dc:creator>
  <cp:lastModifiedBy>Monsellato</cp:lastModifiedBy>
  <cp:revision>223</cp:revision>
  <dcterms:created xsi:type="dcterms:W3CDTF">2020-09-04T10:40:03Z</dcterms:created>
  <dcterms:modified xsi:type="dcterms:W3CDTF">2020-11-22T17:09:19Z</dcterms:modified>
</cp:coreProperties>
</file>