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vml" ContentType="application/vnd.openxmlformats-officedocument.vmlDrawing"/>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8" r:id="rId1"/>
  </p:sldMasterIdLst>
  <p:notesMasterIdLst>
    <p:notesMasterId r:id="rId59"/>
  </p:notesMasterIdLst>
  <p:handoutMasterIdLst>
    <p:handoutMasterId r:id="rId60"/>
  </p:handoutMasterIdLst>
  <p:sldIdLst>
    <p:sldId id="2948" r:id="rId2"/>
    <p:sldId id="2950" r:id="rId3"/>
    <p:sldId id="4155" r:id="rId4"/>
    <p:sldId id="2951" r:id="rId5"/>
    <p:sldId id="2952" r:id="rId6"/>
    <p:sldId id="263" r:id="rId7"/>
    <p:sldId id="3962" r:id="rId8"/>
    <p:sldId id="2327" r:id="rId9"/>
    <p:sldId id="4157" r:id="rId10"/>
    <p:sldId id="3189" r:id="rId11"/>
    <p:sldId id="3162" r:id="rId12"/>
    <p:sldId id="2981" r:id="rId13"/>
    <p:sldId id="3827" r:id="rId14"/>
    <p:sldId id="3014" r:id="rId15"/>
    <p:sldId id="3215" r:id="rId16"/>
    <p:sldId id="3967" r:id="rId17"/>
    <p:sldId id="934" r:id="rId18"/>
    <p:sldId id="935" r:id="rId19"/>
    <p:sldId id="822" r:id="rId20"/>
    <p:sldId id="825" r:id="rId21"/>
    <p:sldId id="952" r:id="rId22"/>
    <p:sldId id="677" r:id="rId23"/>
    <p:sldId id="775" r:id="rId24"/>
    <p:sldId id="1298" r:id="rId25"/>
    <p:sldId id="1202" r:id="rId26"/>
    <p:sldId id="990" r:id="rId27"/>
    <p:sldId id="991" r:id="rId28"/>
    <p:sldId id="1076" r:id="rId29"/>
    <p:sldId id="3974" r:id="rId30"/>
    <p:sldId id="3975" r:id="rId31"/>
    <p:sldId id="3016" r:id="rId32"/>
    <p:sldId id="593" r:id="rId33"/>
    <p:sldId id="2982" r:id="rId34"/>
    <p:sldId id="2983" r:id="rId35"/>
    <p:sldId id="2984" r:id="rId36"/>
    <p:sldId id="3994" r:id="rId37"/>
    <p:sldId id="695" r:id="rId38"/>
    <p:sldId id="672" r:id="rId39"/>
    <p:sldId id="673" r:id="rId40"/>
    <p:sldId id="2986" r:id="rId41"/>
    <p:sldId id="3736" r:id="rId42"/>
    <p:sldId id="480" r:id="rId43"/>
    <p:sldId id="3828" r:id="rId44"/>
    <p:sldId id="3836" r:id="rId45"/>
    <p:sldId id="3837" r:id="rId46"/>
    <p:sldId id="3730" r:id="rId47"/>
    <p:sldId id="3746" r:id="rId48"/>
    <p:sldId id="2988" r:id="rId49"/>
    <p:sldId id="2987" r:id="rId50"/>
    <p:sldId id="647" r:id="rId51"/>
    <p:sldId id="704" r:id="rId52"/>
    <p:sldId id="705" r:id="rId53"/>
    <p:sldId id="678" r:id="rId54"/>
    <p:sldId id="4159" r:id="rId55"/>
    <p:sldId id="2159" r:id="rId56"/>
    <p:sldId id="2160" r:id="rId57"/>
    <p:sldId id="2161" r:id="rId58"/>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1282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183" autoAdjust="0"/>
    <p:restoredTop sz="94674"/>
  </p:normalViewPr>
  <p:slideViewPr>
    <p:cSldViewPr snapToGrid="0" snapToObjects="1">
      <p:cViewPr varScale="1">
        <p:scale>
          <a:sx n="76" d="100"/>
          <a:sy n="76" d="100"/>
        </p:scale>
        <p:origin x="564" y="76"/>
      </p:cViewPr>
      <p:guideLst/>
    </p:cSldViewPr>
  </p:slideViewPr>
  <p:notesTextViewPr>
    <p:cViewPr>
      <p:scale>
        <a:sx n="1" d="1"/>
        <a:sy n="1" d="1"/>
      </p:scale>
      <p:origin x="0" y="0"/>
    </p:cViewPr>
  </p:notesTextViewPr>
  <p:notesViewPr>
    <p:cSldViewPr snapToGrid="0" snapToObjects="1">
      <p:cViewPr varScale="1">
        <p:scale>
          <a:sx n="82" d="100"/>
          <a:sy n="82" d="100"/>
        </p:scale>
        <p:origin x="2034" y="9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61" Type="http://schemas.openxmlformats.org/officeDocument/2006/relationships/presProps" Target="pres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972F9EB-5243-4612-93ED-4C5EB38BEC32}" type="doc">
      <dgm:prSet loTypeId="urn:microsoft.com/office/officeart/2005/8/layout/hierarchy3" loCatId="relationship" qsTypeId="urn:microsoft.com/office/officeart/2005/8/quickstyle/simple1" qsCatId="simple" csTypeId="urn:microsoft.com/office/officeart/2005/8/colors/accent1_2" csCatId="accent1" phldr="1"/>
      <dgm:spPr/>
      <dgm:t>
        <a:bodyPr/>
        <a:lstStyle/>
        <a:p>
          <a:endParaRPr lang="it-IT"/>
        </a:p>
      </dgm:t>
    </dgm:pt>
    <dgm:pt modelId="{F491C1F6-3960-4133-B0B0-BF4045B3C180}">
      <dgm:prSet phldrT="[Testo]"/>
      <dgm:spPr>
        <a:solidFill>
          <a:srgbClr val="00B050"/>
        </a:solidFill>
      </dgm:spPr>
      <dgm:t>
        <a:bodyPr/>
        <a:lstStyle/>
        <a:p>
          <a:r>
            <a:rPr lang="it-IT" dirty="0"/>
            <a:t>METODO DI INDAGINE MECCANICO</a:t>
          </a:r>
        </a:p>
      </dgm:t>
    </dgm:pt>
    <dgm:pt modelId="{55B2D672-95FF-4426-9C12-6CAB8816BCC4}" type="parTrans" cxnId="{AE30EDFD-612D-498F-885D-2C7E07F350DA}">
      <dgm:prSet/>
      <dgm:spPr/>
      <dgm:t>
        <a:bodyPr/>
        <a:lstStyle/>
        <a:p>
          <a:endParaRPr lang="it-IT"/>
        </a:p>
      </dgm:t>
    </dgm:pt>
    <dgm:pt modelId="{49FF43AC-B899-4965-9F0F-03B698D7F57D}" type="sibTrans" cxnId="{AE30EDFD-612D-498F-885D-2C7E07F350DA}">
      <dgm:prSet/>
      <dgm:spPr/>
      <dgm:t>
        <a:bodyPr/>
        <a:lstStyle/>
        <a:p>
          <a:endParaRPr lang="it-IT"/>
        </a:p>
      </dgm:t>
    </dgm:pt>
    <dgm:pt modelId="{75528B95-3E0E-4591-8119-0ED144C8C4A8}">
      <dgm:prSet phldrT="[Testo]"/>
      <dgm:spPr>
        <a:solidFill>
          <a:srgbClr val="92D050">
            <a:alpha val="90000"/>
          </a:srgbClr>
        </a:solidFill>
      </dgm:spPr>
      <dgm:t>
        <a:bodyPr/>
        <a:lstStyle/>
        <a:p>
          <a:r>
            <a:rPr lang="it-IT" dirty="0"/>
            <a:t>basato sulla ricerca di </a:t>
          </a:r>
          <a:r>
            <a:rPr lang="it-IT" b="1" dirty="0"/>
            <a:t>cause lineari</a:t>
          </a:r>
          <a:endParaRPr lang="it-IT" dirty="0"/>
        </a:p>
      </dgm:t>
    </dgm:pt>
    <dgm:pt modelId="{9062B8FC-0306-40DD-A55D-6BFB41813A15}" type="parTrans" cxnId="{F34C5496-230F-49B0-BE97-671CF0104337}">
      <dgm:prSet/>
      <dgm:spPr/>
      <dgm:t>
        <a:bodyPr/>
        <a:lstStyle/>
        <a:p>
          <a:endParaRPr lang="it-IT"/>
        </a:p>
      </dgm:t>
    </dgm:pt>
    <dgm:pt modelId="{57F2A4ED-8329-407A-8EFB-E55142A936E3}" type="sibTrans" cxnId="{F34C5496-230F-49B0-BE97-671CF0104337}">
      <dgm:prSet/>
      <dgm:spPr/>
      <dgm:t>
        <a:bodyPr/>
        <a:lstStyle/>
        <a:p>
          <a:endParaRPr lang="it-IT"/>
        </a:p>
      </dgm:t>
    </dgm:pt>
    <dgm:pt modelId="{FD3C53E0-2CFA-4C4C-8385-DEAEAB49CAE8}">
      <dgm:prSet phldrT="[Testo]"/>
      <dgm:spPr/>
      <dgm:t>
        <a:bodyPr/>
        <a:lstStyle/>
        <a:p>
          <a:r>
            <a:rPr lang="it-IT" dirty="0"/>
            <a:t>METODO DI INDAGINE STORICO</a:t>
          </a:r>
        </a:p>
      </dgm:t>
    </dgm:pt>
    <dgm:pt modelId="{E6CF1A11-99C1-47D7-9162-2F6B59C87714}" type="parTrans" cxnId="{42F76A91-B276-4E62-B9F8-9ABCE08020F5}">
      <dgm:prSet/>
      <dgm:spPr/>
      <dgm:t>
        <a:bodyPr/>
        <a:lstStyle/>
        <a:p>
          <a:endParaRPr lang="it-IT"/>
        </a:p>
      </dgm:t>
    </dgm:pt>
    <dgm:pt modelId="{9AE85DFC-5462-40D9-B704-BC0ABE3FD6BC}" type="sibTrans" cxnId="{42F76A91-B276-4E62-B9F8-9ABCE08020F5}">
      <dgm:prSet/>
      <dgm:spPr/>
      <dgm:t>
        <a:bodyPr/>
        <a:lstStyle/>
        <a:p>
          <a:endParaRPr lang="it-IT"/>
        </a:p>
      </dgm:t>
    </dgm:pt>
    <dgm:pt modelId="{484C0689-9942-4A2D-A597-2B4BACA464E1}">
      <dgm:prSet phldrT="[Testo]"/>
      <dgm:spPr>
        <a:solidFill>
          <a:schemeClr val="accent1">
            <a:lumMod val="40000"/>
            <a:lumOff val="60000"/>
            <a:alpha val="90000"/>
          </a:schemeClr>
        </a:solidFill>
      </dgm:spPr>
      <dgm:t>
        <a:bodyPr/>
        <a:lstStyle/>
        <a:p>
          <a:r>
            <a:rPr lang="it-IT" dirty="0"/>
            <a:t>basato su "</a:t>
          </a:r>
          <a:r>
            <a:rPr lang="it-IT" b="1" i="1" dirty="0"/>
            <a:t>connessioni dinamiche che producono valori e realizzano scopi</a:t>
          </a:r>
          <a:r>
            <a:rPr lang="it-IT" dirty="0"/>
            <a:t>"</a:t>
          </a:r>
        </a:p>
      </dgm:t>
    </dgm:pt>
    <dgm:pt modelId="{DD9A7811-0CDF-492B-AD4F-D7518905CB32}" type="parTrans" cxnId="{921100CF-2A25-4EBC-9014-319FD4A66176}">
      <dgm:prSet/>
      <dgm:spPr/>
      <dgm:t>
        <a:bodyPr/>
        <a:lstStyle/>
        <a:p>
          <a:endParaRPr lang="it-IT"/>
        </a:p>
      </dgm:t>
    </dgm:pt>
    <dgm:pt modelId="{24B6A01D-C850-4F1F-8123-A86855E8D14F}" type="sibTrans" cxnId="{921100CF-2A25-4EBC-9014-319FD4A66176}">
      <dgm:prSet/>
      <dgm:spPr/>
      <dgm:t>
        <a:bodyPr/>
        <a:lstStyle/>
        <a:p>
          <a:endParaRPr lang="it-IT"/>
        </a:p>
      </dgm:t>
    </dgm:pt>
    <dgm:pt modelId="{8100C3EB-FF00-4E6A-87DE-0CEFC2C218F2}">
      <dgm:prSet phldrT="[Testo]"/>
      <dgm:spPr>
        <a:solidFill>
          <a:schemeClr val="accent1">
            <a:lumMod val="40000"/>
            <a:lumOff val="60000"/>
            <a:alpha val="90000"/>
          </a:schemeClr>
        </a:solidFill>
      </dgm:spPr>
      <dgm:t>
        <a:bodyPr/>
        <a:lstStyle/>
        <a:p>
          <a:r>
            <a:rPr lang="it-IT" dirty="0"/>
            <a:t>la cui oggetti­vità e verità è data dalla "</a:t>
          </a:r>
          <a:r>
            <a:rPr lang="it-IT" b="1" dirty="0">
              <a:solidFill>
                <a:srgbClr val="002060"/>
              </a:solidFill>
            </a:rPr>
            <a:t>connessione di vita</a:t>
          </a:r>
          <a:r>
            <a:rPr lang="it-IT" dirty="0"/>
            <a:t>" che unisce chi produce fatti storici e chi li intende</a:t>
          </a:r>
        </a:p>
      </dgm:t>
    </dgm:pt>
    <dgm:pt modelId="{22B95ACB-44CA-42DA-9D29-350FF5D05B27}" type="parTrans" cxnId="{628AFFF5-8280-49EC-AB23-DCB8DFFAC7C2}">
      <dgm:prSet/>
      <dgm:spPr/>
      <dgm:t>
        <a:bodyPr/>
        <a:lstStyle/>
        <a:p>
          <a:endParaRPr lang="it-IT"/>
        </a:p>
      </dgm:t>
    </dgm:pt>
    <dgm:pt modelId="{3F4F1BCD-13A8-4AAD-A485-066F00E54752}" type="sibTrans" cxnId="{628AFFF5-8280-49EC-AB23-DCB8DFFAC7C2}">
      <dgm:prSet/>
      <dgm:spPr/>
      <dgm:t>
        <a:bodyPr/>
        <a:lstStyle/>
        <a:p>
          <a:endParaRPr lang="it-IT"/>
        </a:p>
      </dgm:t>
    </dgm:pt>
    <dgm:pt modelId="{5B35A0E7-95E6-4AEB-B94D-81F8A7FF6F1C}">
      <dgm:prSet/>
      <dgm:spPr>
        <a:solidFill>
          <a:srgbClr val="92D050">
            <a:alpha val="90000"/>
          </a:srgbClr>
        </a:solidFill>
      </dgm:spPr>
      <dgm:t>
        <a:bodyPr/>
        <a:lstStyle/>
        <a:p>
          <a:r>
            <a:rPr lang="it-IT" dirty="0"/>
            <a:t>che spieghino </a:t>
          </a:r>
          <a:r>
            <a:rPr lang="it-IT" b="1" dirty="0"/>
            <a:t>effetti osservabili e oggettivamente misurabili</a:t>
          </a:r>
          <a:endParaRPr lang="it-IT" dirty="0"/>
        </a:p>
      </dgm:t>
    </dgm:pt>
    <dgm:pt modelId="{073BB2BE-80F6-4357-9AF2-FC3377F63E02}" type="parTrans" cxnId="{C8F58C7C-2864-46F4-8776-2F5D96D39B8E}">
      <dgm:prSet/>
      <dgm:spPr/>
      <dgm:t>
        <a:bodyPr/>
        <a:lstStyle/>
        <a:p>
          <a:endParaRPr lang="it-IT"/>
        </a:p>
      </dgm:t>
    </dgm:pt>
    <dgm:pt modelId="{C38FC297-720B-449A-AF00-6B849B724A3A}" type="sibTrans" cxnId="{C8F58C7C-2864-46F4-8776-2F5D96D39B8E}">
      <dgm:prSet/>
      <dgm:spPr/>
      <dgm:t>
        <a:bodyPr/>
        <a:lstStyle/>
        <a:p>
          <a:endParaRPr lang="it-IT"/>
        </a:p>
      </dgm:t>
    </dgm:pt>
    <dgm:pt modelId="{E283A2E5-8952-4D18-ACB7-EC2FB35C1F06}" type="pres">
      <dgm:prSet presAssocID="{8972F9EB-5243-4612-93ED-4C5EB38BEC32}" presName="diagram" presStyleCnt="0">
        <dgm:presLayoutVars>
          <dgm:chPref val="1"/>
          <dgm:dir/>
          <dgm:animOne val="branch"/>
          <dgm:animLvl val="lvl"/>
          <dgm:resizeHandles/>
        </dgm:presLayoutVars>
      </dgm:prSet>
      <dgm:spPr/>
    </dgm:pt>
    <dgm:pt modelId="{F805CE78-27D3-4B61-9627-182140C5E19E}" type="pres">
      <dgm:prSet presAssocID="{F491C1F6-3960-4133-B0B0-BF4045B3C180}" presName="root" presStyleCnt="0"/>
      <dgm:spPr/>
    </dgm:pt>
    <dgm:pt modelId="{42246415-EC18-4379-8617-DB22DD0404A9}" type="pres">
      <dgm:prSet presAssocID="{F491C1F6-3960-4133-B0B0-BF4045B3C180}" presName="rootComposite" presStyleCnt="0"/>
      <dgm:spPr/>
    </dgm:pt>
    <dgm:pt modelId="{1CAECBE6-61C0-4139-9EE0-45DBBC00B364}" type="pres">
      <dgm:prSet presAssocID="{F491C1F6-3960-4133-B0B0-BF4045B3C180}" presName="rootText" presStyleLbl="node1" presStyleIdx="0" presStyleCnt="2"/>
      <dgm:spPr/>
    </dgm:pt>
    <dgm:pt modelId="{6EBA4D87-B0AC-45AE-975F-F0BAF2F6B143}" type="pres">
      <dgm:prSet presAssocID="{F491C1F6-3960-4133-B0B0-BF4045B3C180}" presName="rootConnector" presStyleLbl="node1" presStyleIdx="0" presStyleCnt="2"/>
      <dgm:spPr/>
    </dgm:pt>
    <dgm:pt modelId="{A8011C3E-BE74-469D-9A3A-5D5A478BD107}" type="pres">
      <dgm:prSet presAssocID="{F491C1F6-3960-4133-B0B0-BF4045B3C180}" presName="childShape" presStyleCnt="0"/>
      <dgm:spPr/>
    </dgm:pt>
    <dgm:pt modelId="{B352B0EA-0C6A-4D1D-9C63-8F392886C5DC}" type="pres">
      <dgm:prSet presAssocID="{9062B8FC-0306-40DD-A55D-6BFB41813A15}" presName="Name13" presStyleLbl="parChTrans1D2" presStyleIdx="0" presStyleCnt="4"/>
      <dgm:spPr/>
    </dgm:pt>
    <dgm:pt modelId="{BFC0C49C-DC84-4A10-85A6-1D6087C17040}" type="pres">
      <dgm:prSet presAssocID="{75528B95-3E0E-4591-8119-0ED144C8C4A8}" presName="childText" presStyleLbl="bgAcc1" presStyleIdx="0" presStyleCnt="4">
        <dgm:presLayoutVars>
          <dgm:bulletEnabled val="1"/>
        </dgm:presLayoutVars>
      </dgm:prSet>
      <dgm:spPr/>
    </dgm:pt>
    <dgm:pt modelId="{53F5B7D5-4BC0-4085-8169-453951BB3CB7}" type="pres">
      <dgm:prSet presAssocID="{073BB2BE-80F6-4357-9AF2-FC3377F63E02}" presName="Name13" presStyleLbl="parChTrans1D2" presStyleIdx="1" presStyleCnt="4"/>
      <dgm:spPr/>
    </dgm:pt>
    <dgm:pt modelId="{BBC2212F-6227-4DA6-B449-E427D43B8725}" type="pres">
      <dgm:prSet presAssocID="{5B35A0E7-95E6-4AEB-B94D-81F8A7FF6F1C}" presName="childText" presStyleLbl="bgAcc1" presStyleIdx="1" presStyleCnt="4">
        <dgm:presLayoutVars>
          <dgm:bulletEnabled val="1"/>
        </dgm:presLayoutVars>
      </dgm:prSet>
      <dgm:spPr/>
    </dgm:pt>
    <dgm:pt modelId="{7FBF54C6-79F5-49F9-8533-65D48BEB71F6}" type="pres">
      <dgm:prSet presAssocID="{FD3C53E0-2CFA-4C4C-8385-DEAEAB49CAE8}" presName="root" presStyleCnt="0"/>
      <dgm:spPr/>
    </dgm:pt>
    <dgm:pt modelId="{3D54B2B1-8DFA-4CCE-955E-684718927A8F}" type="pres">
      <dgm:prSet presAssocID="{FD3C53E0-2CFA-4C4C-8385-DEAEAB49CAE8}" presName="rootComposite" presStyleCnt="0"/>
      <dgm:spPr/>
    </dgm:pt>
    <dgm:pt modelId="{E2738A65-3A51-4645-8120-41D2D9367A22}" type="pres">
      <dgm:prSet presAssocID="{FD3C53E0-2CFA-4C4C-8385-DEAEAB49CAE8}" presName="rootText" presStyleLbl="node1" presStyleIdx="1" presStyleCnt="2"/>
      <dgm:spPr/>
    </dgm:pt>
    <dgm:pt modelId="{B592E519-BF4C-4754-9EF8-F119B22A7CF3}" type="pres">
      <dgm:prSet presAssocID="{FD3C53E0-2CFA-4C4C-8385-DEAEAB49CAE8}" presName="rootConnector" presStyleLbl="node1" presStyleIdx="1" presStyleCnt="2"/>
      <dgm:spPr/>
    </dgm:pt>
    <dgm:pt modelId="{6920619A-F9B2-42DC-AE2E-406CC0ABEF3F}" type="pres">
      <dgm:prSet presAssocID="{FD3C53E0-2CFA-4C4C-8385-DEAEAB49CAE8}" presName="childShape" presStyleCnt="0"/>
      <dgm:spPr/>
    </dgm:pt>
    <dgm:pt modelId="{22D05A33-FBC9-4900-AE36-19D3037BC236}" type="pres">
      <dgm:prSet presAssocID="{DD9A7811-0CDF-492B-AD4F-D7518905CB32}" presName="Name13" presStyleLbl="parChTrans1D2" presStyleIdx="2" presStyleCnt="4"/>
      <dgm:spPr/>
    </dgm:pt>
    <dgm:pt modelId="{A082EBBE-45D2-4BC4-A27F-4E9F9D6325B6}" type="pres">
      <dgm:prSet presAssocID="{484C0689-9942-4A2D-A597-2B4BACA464E1}" presName="childText" presStyleLbl="bgAcc1" presStyleIdx="2" presStyleCnt="4" custScaleX="126778">
        <dgm:presLayoutVars>
          <dgm:bulletEnabled val="1"/>
        </dgm:presLayoutVars>
      </dgm:prSet>
      <dgm:spPr/>
    </dgm:pt>
    <dgm:pt modelId="{2CC801F9-FC5A-42A0-8B0D-93BB37A428D9}" type="pres">
      <dgm:prSet presAssocID="{22B95ACB-44CA-42DA-9D29-350FF5D05B27}" presName="Name13" presStyleLbl="parChTrans1D2" presStyleIdx="3" presStyleCnt="4"/>
      <dgm:spPr/>
    </dgm:pt>
    <dgm:pt modelId="{443F815F-A875-4711-AB97-BE3749B73053}" type="pres">
      <dgm:prSet presAssocID="{8100C3EB-FF00-4E6A-87DE-0CEFC2C218F2}" presName="childText" presStyleLbl="bgAcc1" presStyleIdx="3" presStyleCnt="4" custScaleX="114135">
        <dgm:presLayoutVars>
          <dgm:bulletEnabled val="1"/>
        </dgm:presLayoutVars>
      </dgm:prSet>
      <dgm:spPr/>
    </dgm:pt>
  </dgm:ptLst>
  <dgm:cxnLst>
    <dgm:cxn modelId="{5D886150-75DD-444E-B1AE-7BC90D9367EA}" type="presOf" srcId="{9062B8FC-0306-40DD-A55D-6BFB41813A15}" destId="{B352B0EA-0C6A-4D1D-9C63-8F392886C5DC}" srcOrd="0" destOrd="0" presId="urn:microsoft.com/office/officeart/2005/8/layout/hierarchy3"/>
    <dgm:cxn modelId="{20964554-43E2-4E32-9E79-2645BD91DC84}" type="presOf" srcId="{8100C3EB-FF00-4E6A-87DE-0CEFC2C218F2}" destId="{443F815F-A875-4711-AB97-BE3749B73053}" srcOrd="0" destOrd="0" presId="urn:microsoft.com/office/officeart/2005/8/layout/hierarchy3"/>
    <dgm:cxn modelId="{4793A658-F3BB-4E5B-94A2-D0906C1718B3}" type="presOf" srcId="{FD3C53E0-2CFA-4C4C-8385-DEAEAB49CAE8}" destId="{B592E519-BF4C-4754-9EF8-F119B22A7CF3}" srcOrd="1" destOrd="0" presId="urn:microsoft.com/office/officeart/2005/8/layout/hierarchy3"/>
    <dgm:cxn modelId="{C8F58C7C-2864-46F4-8776-2F5D96D39B8E}" srcId="{F491C1F6-3960-4133-B0B0-BF4045B3C180}" destId="{5B35A0E7-95E6-4AEB-B94D-81F8A7FF6F1C}" srcOrd="1" destOrd="0" parTransId="{073BB2BE-80F6-4357-9AF2-FC3377F63E02}" sibTransId="{C38FC297-720B-449A-AF00-6B849B724A3A}"/>
    <dgm:cxn modelId="{9A697F89-E2C6-4E4E-BD93-8BF223BC4AFB}" type="presOf" srcId="{F491C1F6-3960-4133-B0B0-BF4045B3C180}" destId="{1CAECBE6-61C0-4139-9EE0-45DBBC00B364}" srcOrd="0" destOrd="0" presId="urn:microsoft.com/office/officeart/2005/8/layout/hierarchy3"/>
    <dgm:cxn modelId="{AF4D018C-1E48-4A1B-8307-A754A6666F25}" type="presOf" srcId="{DD9A7811-0CDF-492B-AD4F-D7518905CB32}" destId="{22D05A33-FBC9-4900-AE36-19D3037BC236}" srcOrd="0" destOrd="0" presId="urn:microsoft.com/office/officeart/2005/8/layout/hierarchy3"/>
    <dgm:cxn modelId="{42F76A91-B276-4E62-B9F8-9ABCE08020F5}" srcId="{8972F9EB-5243-4612-93ED-4C5EB38BEC32}" destId="{FD3C53E0-2CFA-4C4C-8385-DEAEAB49CAE8}" srcOrd="1" destOrd="0" parTransId="{E6CF1A11-99C1-47D7-9162-2F6B59C87714}" sibTransId="{9AE85DFC-5462-40D9-B704-BC0ABE3FD6BC}"/>
    <dgm:cxn modelId="{6BD2D895-B1C7-4CFE-8788-BF7D7DE9A9E4}" type="presOf" srcId="{8972F9EB-5243-4612-93ED-4C5EB38BEC32}" destId="{E283A2E5-8952-4D18-ACB7-EC2FB35C1F06}" srcOrd="0" destOrd="0" presId="urn:microsoft.com/office/officeart/2005/8/layout/hierarchy3"/>
    <dgm:cxn modelId="{F34C5496-230F-49B0-BE97-671CF0104337}" srcId="{F491C1F6-3960-4133-B0B0-BF4045B3C180}" destId="{75528B95-3E0E-4591-8119-0ED144C8C4A8}" srcOrd="0" destOrd="0" parTransId="{9062B8FC-0306-40DD-A55D-6BFB41813A15}" sibTransId="{57F2A4ED-8329-407A-8EFB-E55142A936E3}"/>
    <dgm:cxn modelId="{CA23809B-7651-4E67-9DF4-1516C32B113B}" type="presOf" srcId="{484C0689-9942-4A2D-A597-2B4BACA464E1}" destId="{A082EBBE-45D2-4BC4-A27F-4E9F9D6325B6}" srcOrd="0" destOrd="0" presId="urn:microsoft.com/office/officeart/2005/8/layout/hierarchy3"/>
    <dgm:cxn modelId="{778AD39B-6156-4D48-A2C1-74B9E7C7EF37}" type="presOf" srcId="{5B35A0E7-95E6-4AEB-B94D-81F8A7FF6F1C}" destId="{BBC2212F-6227-4DA6-B449-E427D43B8725}" srcOrd="0" destOrd="0" presId="urn:microsoft.com/office/officeart/2005/8/layout/hierarchy3"/>
    <dgm:cxn modelId="{19D23E9D-5EC3-476E-896E-6FED0C28FF17}" type="presOf" srcId="{073BB2BE-80F6-4357-9AF2-FC3377F63E02}" destId="{53F5B7D5-4BC0-4085-8169-453951BB3CB7}" srcOrd="0" destOrd="0" presId="urn:microsoft.com/office/officeart/2005/8/layout/hierarchy3"/>
    <dgm:cxn modelId="{63086DC2-8AB4-4E09-B1BA-77FF9F90A2C9}" type="presOf" srcId="{F491C1F6-3960-4133-B0B0-BF4045B3C180}" destId="{6EBA4D87-B0AC-45AE-975F-F0BAF2F6B143}" srcOrd="1" destOrd="0" presId="urn:microsoft.com/office/officeart/2005/8/layout/hierarchy3"/>
    <dgm:cxn modelId="{921100CF-2A25-4EBC-9014-319FD4A66176}" srcId="{FD3C53E0-2CFA-4C4C-8385-DEAEAB49CAE8}" destId="{484C0689-9942-4A2D-A597-2B4BACA464E1}" srcOrd="0" destOrd="0" parTransId="{DD9A7811-0CDF-492B-AD4F-D7518905CB32}" sibTransId="{24B6A01D-C850-4F1F-8123-A86855E8D14F}"/>
    <dgm:cxn modelId="{3EE889E3-14F4-4A6F-8FD4-72A1DCD7BA09}" type="presOf" srcId="{FD3C53E0-2CFA-4C4C-8385-DEAEAB49CAE8}" destId="{E2738A65-3A51-4645-8120-41D2D9367A22}" srcOrd="0" destOrd="0" presId="urn:microsoft.com/office/officeart/2005/8/layout/hierarchy3"/>
    <dgm:cxn modelId="{753ED8E9-593B-46C3-84E0-86E5A5B3D3F2}" type="presOf" srcId="{75528B95-3E0E-4591-8119-0ED144C8C4A8}" destId="{BFC0C49C-DC84-4A10-85A6-1D6087C17040}" srcOrd="0" destOrd="0" presId="urn:microsoft.com/office/officeart/2005/8/layout/hierarchy3"/>
    <dgm:cxn modelId="{A66CE2F2-4C29-402B-B7C4-A9DEB9B8F2A0}" type="presOf" srcId="{22B95ACB-44CA-42DA-9D29-350FF5D05B27}" destId="{2CC801F9-FC5A-42A0-8B0D-93BB37A428D9}" srcOrd="0" destOrd="0" presId="urn:microsoft.com/office/officeart/2005/8/layout/hierarchy3"/>
    <dgm:cxn modelId="{628AFFF5-8280-49EC-AB23-DCB8DFFAC7C2}" srcId="{FD3C53E0-2CFA-4C4C-8385-DEAEAB49CAE8}" destId="{8100C3EB-FF00-4E6A-87DE-0CEFC2C218F2}" srcOrd="1" destOrd="0" parTransId="{22B95ACB-44CA-42DA-9D29-350FF5D05B27}" sibTransId="{3F4F1BCD-13A8-4AAD-A485-066F00E54752}"/>
    <dgm:cxn modelId="{AE30EDFD-612D-498F-885D-2C7E07F350DA}" srcId="{8972F9EB-5243-4612-93ED-4C5EB38BEC32}" destId="{F491C1F6-3960-4133-B0B0-BF4045B3C180}" srcOrd="0" destOrd="0" parTransId="{55B2D672-95FF-4426-9C12-6CAB8816BCC4}" sibTransId="{49FF43AC-B899-4965-9F0F-03B698D7F57D}"/>
    <dgm:cxn modelId="{7297A083-E891-42BE-8207-FE48666C6F7F}" type="presParOf" srcId="{E283A2E5-8952-4D18-ACB7-EC2FB35C1F06}" destId="{F805CE78-27D3-4B61-9627-182140C5E19E}" srcOrd="0" destOrd="0" presId="urn:microsoft.com/office/officeart/2005/8/layout/hierarchy3"/>
    <dgm:cxn modelId="{46A59337-591B-4F09-BAB0-A955532A7365}" type="presParOf" srcId="{F805CE78-27D3-4B61-9627-182140C5E19E}" destId="{42246415-EC18-4379-8617-DB22DD0404A9}" srcOrd="0" destOrd="0" presId="urn:microsoft.com/office/officeart/2005/8/layout/hierarchy3"/>
    <dgm:cxn modelId="{915EB652-C6D6-4351-8E5A-20440A27BFD4}" type="presParOf" srcId="{42246415-EC18-4379-8617-DB22DD0404A9}" destId="{1CAECBE6-61C0-4139-9EE0-45DBBC00B364}" srcOrd="0" destOrd="0" presId="urn:microsoft.com/office/officeart/2005/8/layout/hierarchy3"/>
    <dgm:cxn modelId="{5FB472BD-178C-4B40-8021-08DC668774E6}" type="presParOf" srcId="{42246415-EC18-4379-8617-DB22DD0404A9}" destId="{6EBA4D87-B0AC-45AE-975F-F0BAF2F6B143}" srcOrd="1" destOrd="0" presId="urn:microsoft.com/office/officeart/2005/8/layout/hierarchy3"/>
    <dgm:cxn modelId="{F84B08E4-4C51-4E81-92DA-002E77B7DEC0}" type="presParOf" srcId="{F805CE78-27D3-4B61-9627-182140C5E19E}" destId="{A8011C3E-BE74-469D-9A3A-5D5A478BD107}" srcOrd="1" destOrd="0" presId="urn:microsoft.com/office/officeart/2005/8/layout/hierarchy3"/>
    <dgm:cxn modelId="{78114D7B-EB2C-4735-8265-172F9641507C}" type="presParOf" srcId="{A8011C3E-BE74-469D-9A3A-5D5A478BD107}" destId="{B352B0EA-0C6A-4D1D-9C63-8F392886C5DC}" srcOrd="0" destOrd="0" presId="urn:microsoft.com/office/officeart/2005/8/layout/hierarchy3"/>
    <dgm:cxn modelId="{45BBA5AC-8CF0-476E-B060-88E5BA475C0D}" type="presParOf" srcId="{A8011C3E-BE74-469D-9A3A-5D5A478BD107}" destId="{BFC0C49C-DC84-4A10-85A6-1D6087C17040}" srcOrd="1" destOrd="0" presId="urn:microsoft.com/office/officeart/2005/8/layout/hierarchy3"/>
    <dgm:cxn modelId="{7C69C42A-A0D8-438A-ADBB-85EF977D6497}" type="presParOf" srcId="{A8011C3E-BE74-469D-9A3A-5D5A478BD107}" destId="{53F5B7D5-4BC0-4085-8169-453951BB3CB7}" srcOrd="2" destOrd="0" presId="urn:microsoft.com/office/officeart/2005/8/layout/hierarchy3"/>
    <dgm:cxn modelId="{87914D3B-2974-4CF5-9343-9F4B280C4DCE}" type="presParOf" srcId="{A8011C3E-BE74-469D-9A3A-5D5A478BD107}" destId="{BBC2212F-6227-4DA6-B449-E427D43B8725}" srcOrd="3" destOrd="0" presId="urn:microsoft.com/office/officeart/2005/8/layout/hierarchy3"/>
    <dgm:cxn modelId="{A3BC46F0-0379-4C42-8BA7-5036B509032A}" type="presParOf" srcId="{E283A2E5-8952-4D18-ACB7-EC2FB35C1F06}" destId="{7FBF54C6-79F5-49F9-8533-65D48BEB71F6}" srcOrd="1" destOrd="0" presId="urn:microsoft.com/office/officeart/2005/8/layout/hierarchy3"/>
    <dgm:cxn modelId="{EC3A1A8F-BB32-4603-B70B-18B36399AB8D}" type="presParOf" srcId="{7FBF54C6-79F5-49F9-8533-65D48BEB71F6}" destId="{3D54B2B1-8DFA-4CCE-955E-684718927A8F}" srcOrd="0" destOrd="0" presId="urn:microsoft.com/office/officeart/2005/8/layout/hierarchy3"/>
    <dgm:cxn modelId="{4F58D905-747E-4B49-8974-2B46140C3301}" type="presParOf" srcId="{3D54B2B1-8DFA-4CCE-955E-684718927A8F}" destId="{E2738A65-3A51-4645-8120-41D2D9367A22}" srcOrd="0" destOrd="0" presId="urn:microsoft.com/office/officeart/2005/8/layout/hierarchy3"/>
    <dgm:cxn modelId="{CED14CD5-B896-4122-9C6F-41AA3CB9F49B}" type="presParOf" srcId="{3D54B2B1-8DFA-4CCE-955E-684718927A8F}" destId="{B592E519-BF4C-4754-9EF8-F119B22A7CF3}" srcOrd="1" destOrd="0" presId="urn:microsoft.com/office/officeart/2005/8/layout/hierarchy3"/>
    <dgm:cxn modelId="{9625AFCF-7543-4529-8FC1-E898763DB829}" type="presParOf" srcId="{7FBF54C6-79F5-49F9-8533-65D48BEB71F6}" destId="{6920619A-F9B2-42DC-AE2E-406CC0ABEF3F}" srcOrd="1" destOrd="0" presId="urn:microsoft.com/office/officeart/2005/8/layout/hierarchy3"/>
    <dgm:cxn modelId="{A1B96458-80B1-4737-9992-795292BF9D9F}" type="presParOf" srcId="{6920619A-F9B2-42DC-AE2E-406CC0ABEF3F}" destId="{22D05A33-FBC9-4900-AE36-19D3037BC236}" srcOrd="0" destOrd="0" presId="urn:microsoft.com/office/officeart/2005/8/layout/hierarchy3"/>
    <dgm:cxn modelId="{A3B09F07-23FC-4A61-B99D-E93E8C7F151D}" type="presParOf" srcId="{6920619A-F9B2-42DC-AE2E-406CC0ABEF3F}" destId="{A082EBBE-45D2-4BC4-A27F-4E9F9D6325B6}" srcOrd="1" destOrd="0" presId="urn:microsoft.com/office/officeart/2005/8/layout/hierarchy3"/>
    <dgm:cxn modelId="{B81ACCC8-92D8-44C5-AD8B-603CF73F6243}" type="presParOf" srcId="{6920619A-F9B2-42DC-AE2E-406CC0ABEF3F}" destId="{2CC801F9-FC5A-42A0-8B0D-93BB37A428D9}" srcOrd="2" destOrd="0" presId="urn:microsoft.com/office/officeart/2005/8/layout/hierarchy3"/>
    <dgm:cxn modelId="{2756A47A-3C00-475E-8C9E-630088ED4CA2}" type="presParOf" srcId="{6920619A-F9B2-42DC-AE2E-406CC0ABEF3F}" destId="{443F815F-A875-4711-AB97-BE3749B73053}"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F1C8EF5-5720-4CCE-9659-A8F09F9D209E}" type="doc">
      <dgm:prSet loTypeId="urn:microsoft.com/office/officeart/2005/8/layout/hierarchy3" loCatId="relationship" qsTypeId="urn:microsoft.com/office/officeart/2005/8/quickstyle/simple1" qsCatId="simple" csTypeId="urn:microsoft.com/office/officeart/2005/8/colors/accent1_2" csCatId="accent1" phldr="1"/>
      <dgm:spPr/>
      <dgm:t>
        <a:bodyPr/>
        <a:lstStyle/>
        <a:p>
          <a:endParaRPr lang="it-IT"/>
        </a:p>
      </dgm:t>
    </dgm:pt>
    <dgm:pt modelId="{559DD670-D2A1-4627-874B-88CFCF67FB41}">
      <dgm:prSet phldrT="[Testo]"/>
      <dgm:spPr/>
      <dgm:t>
        <a:bodyPr/>
        <a:lstStyle/>
        <a:p>
          <a:r>
            <a:rPr lang="it-IT" b="1" dirty="0"/>
            <a:t>Da una parte identifica­zione della ragione come ragione tecnico-scientifica</a:t>
          </a:r>
          <a:endParaRPr lang="it-IT" dirty="0"/>
        </a:p>
      </dgm:t>
    </dgm:pt>
    <dgm:pt modelId="{0152FB9B-A580-45B5-9974-89B15CC74D6E}" type="parTrans" cxnId="{8E5E579C-398D-4B61-B26B-63E5F177D7D0}">
      <dgm:prSet/>
      <dgm:spPr/>
      <dgm:t>
        <a:bodyPr/>
        <a:lstStyle/>
        <a:p>
          <a:endParaRPr lang="it-IT"/>
        </a:p>
      </dgm:t>
    </dgm:pt>
    <dgm:pt modelId="{50D9A907-889B-49B3-9C66-93A118158D7F}" type="sibTrans" cxnId="{8E5E579C-398D-4B61-B26B-63E5F177D7D0}">
      <dgm:prSet/>
      <dgm:spPr/>
      <dgm:t>
        <a:bodyPr/>
        <a:lstStyle/>
        <a:p>
          <a:endParaRPr lang="it-IT"/>
        </a:p>
      </dgm:t>
    </dgm:pt>
    <dgm:pt modelId="{92ED0646-EB6A-44EC-8BBF-2784229391CA}">
      <dgm:prSet phldrT="[Testo]" custT="1"/>
      <dgm:spPr/>
      <dgm:t>
        <a:bodyPr/>
        <a:lstStyle/>
        <a:p>
          <a:r>
            <a:rPr lang="it-IT" sz="1600" dirty="0"/>
            <a:t>Prima, con i fisici-</a:t>
          </a:r>
          <a:r>
            <a:rPr lang="it-IT" sz="1600" dirty="0" err="1"/>
            <a:t>fìlosofi</a:t>
          </a:r>
          <a:r>
            <a:rPr lang="it-IT" sz="1600" dirty="0"/>
            <a:t> della rivoluzione relativistica e quantistica dei primi decenni, che hanno radicalmente messo in discussione il paradigma newtoniano</a:t>
          </a:r>
        </a:p>
      </dgm:t>
    </dgm:pt>
    <dgm:pt modelId="{0578BF73-5CAD-4637-8A8A-6D5E4285B797}" type="parTrans" cxnId="{5D178D81-A912-413B-8499-CB6006D883E0}">
      <dgm:prSet/>
      <dgm:spPr/>
      <dgm:t>
        <a:bodyPr/>
        <a:lstStyle/>
        <a:p>
          <a:endParaRPr lang="it-IT"/>
        </a:p>
      </dgm:t>
    </dgm:pt>
    <dgm:pt modelId="{8B4FBEAE-82BF-4398-B319-AFCC87643158}" type="sibTrans" cxnId="{5D178D81-A912-413B-8499-CB6006D883E0}">
      <dgm:prSet/>
      <dgm:spPr/>
      <dgm:t>
        <a:bodyPr/>
        <a:lstStyle/>
        <a:p>
          <a:endParaRPr lang="it-IT"/>
        </a:p>
      </dgm:t>
    </dgm:pt>
    <dgm:pt modelId="{B74F3617-053B-4F38-94E8-04EBCB8BF83D}">
      <dgm:prSet phldrT="[Testo]" custT="1"/>
      <dgm:spPr>
        <a:solidFill>
          <a:srgbClr val="00B050">
            <a:alpha val="90000"/>
          </a:srgbClr>
        </a:solidFill>
      </dgm:spPr>
      <dgm:t>
        <a:bodyPr/>
        <a:lstStyle/>
        <a:p>
          <a:r>
            <a:rPr lang="it-IT" sz="1800" dirty="0"/>
            <a:t>PSICONEUROENDOCRINOIMMULOGIA</a:t>
          </a:r>
        </a:p>
      </dgm:t>
    </dgm:pt>
    <dgm:pt modelId="{9F29F58F-515B-4949-A25A-3BF42D4BABD8}" type="parTrans" cxnId="{1E7A11FB-EC82-4F0F-AA90-1D7AC384D679}">
      <dgm:prSet/>
      <dgm:spPr/>
      <dgm:t>
        <a:bodyPr/>
        <a:lstStyle/>
        <a:p>
          <a:endParaRPr lang="it-IT"/>
        </a:p>
      </dgm:t>
    </dgm:pt>
    <dgm:pt modelId="{6005899D-54E7-4D30-8D0C-BC899642EBC0}" type="sibTrans" cxnId="{1E7A11FB-EC82-4F0F-AA90-1D7AC384D679}">
      <dgm:prSet/>
      <dgm:spPr/>
      <dgm:t>
        <a:bodyPr/>
        <a:lstStyle/>
        <a:p>
          <a:endParaRPr lang="it-IT"/>
        </a:p>
      </dgm:t>
    </dgm:pt>
    <dgm:pt modelId="{DB5EA4C6-B65C-44EC-881C-9A4B28D9556D}">
      <dgm:prSet phldrT="[Testo]"/>
      <dgm:spPr/>
      <dgm:t>
        <a:bodyPr/>
        <a:lstStyle/>
        <a:p>
          <a:r>
            <a:rPr lang="it-IT" b="1" dirty="0"/>
            <a:t>Dall’altra una visione dell'uomo come dominatore incontrastato della natura</a:t>
          </a:r>
          <a:endParaRPr lang="it-IT" dirty="0"/>
        </a:p>
      </dgm:t>
    </dgm:pt>
    <dgm:pt modelId="{E58C7566-327B-4EFC-888D-94076028B67F}" type="parTrans" cxnId="{75B570FD-8987-467E-9DA4-74C04E4F7E74}">
      <dgm:prSet/>
      <dgm:spPr/>
      <dgm:t>
        <a:bodyPr/>
        <a:lstStyle/>
        <a:p>
          <a:endParaRPr lang="it-IT"/>
        </a:p>
      </dgm:t>
    </dgm:pt>
    <dgm:pt modelId="{23C529D2-8894-4F6E-A2AD-A3036ED694AA}" type="sibTrans" cxnId="{75B570FD-8987-467E-9DA4-74C04E4F7E74}">
      <dgm:prSet/>
      <dgm:spPr/>
      <dgm:t>
        <a:bodyPr/>
        <a:lstStyle/>
        <a:p>
          <a:endParaRPr lang="it-IT"/>
        </a:p>
      </dgm:t>
    </dgm:pt>
    <dgm:pt modelId="{B970F293-A7EF-4466-A2D9-C4B03C0E5F51}">
      <dgm:prSet phldrT="[Testo]"/>
      <dgm:spPr/>
      <dgm:t>
        <a:bodyPr/>
        <a:lstStyle/>
        <a:p>
          <a:r>
            <a:rPr lang="it-IT" dirty="0"/>
            <a:t>poi con una varietà di scienziati della vita - neurologi, psicologi, biologi - che hanno indagato le relazioni sistemiche all'interno dell'organismo umano, demo­lendo i pilastri del paradigma riduzionista meccanicista</a:t>
          </a:r>
        </a:p>
      </dgm:t>
    </dgm:pt>
    <dgm:pt modelId="{089E788E-CD81-4911-8777-97D542A4EC8B}" type="parTrans" cxnId="{08D58A22-18AD-41D5-BE7C-39C6C1A04F7B}">
      <dgm:prSet/>
      <dgm:spPr/>
      <dgm:t>
        <a:bodyPr/>
        <a:lstStyle/>
        <a:p>
          <a:endParaRPr lang="it-IT"/>
        </a:p>
      </dgm:t>
    </dgm:pt>
    <dgm:pt modelId="{CFE501A6-7B05-41D9-AE19-F23029EA0F5D}" type="sibTrans" cxnId="{08D58A22-18AD-41D5-BE7C-39C6C1A04F7B}">
      <dgm:prSet/>
      <dgm:spPr/>
      <dgm:t>
        <a:bodyPr/>
        <a:lstStyle/>
        <a:p>
          <a:endParaRPr lang="it-IT"/>
        </a:p>
      </dgm:t>
    </dgm:pt>
    <dgm:pt modelId="{0DA09A8A-B4A5-4CA3-96E6-A47C9912FAB0}">
      <dgm:prSet phldrT="[Testo]" custT="1"/>
      <dgm:spPr>
        <a:solidFill>
          <a:srgbClr val="002060">
            <a:alpha val="90000"/>
          </a:srgbClr>
        </a:solidFill>
      </dgm:spPr>
      <dgm:t>
        <a:bodyPr/>
        <a:lstStyle/>
        <a:p>
          <a:r>
            <a:rPr lang="it-IT" sz="1800" dirty="0">
              <a:solidFill>
                <a:schemeClr val="bg1"/>
              </a:solidFill>
            </a:rPr>
            <a:t>EPIGENETICA</a:t>
          </a:r>
        </a:p>
      </dgm:t>
    </dgm:pt>
    <dgm:pt modelId="{E8DA5166-2527-44A0-BD6F-B3E02E201A22}" type="parTrans" cxnId="{04DFA246-5A9C-403D-976C-F4EA5A3F1C7B}">
      <dgm:prSet/>
      <dgm:spPr/>
      <dgm:t>
        <a:bodyPr/>
        <a:lstStyle/>
        <a:p>
          <a:endParaRPr lang="it-IT"/>
        </a:p>
      </dgm:t>
    </dgm:pt>
    <dgm:pt modelId="{69F81FD1-9F4A-4140-BB24-C393003C96F9}" type="sibTrans" cxnId="{04DFA246-5A9C-403D-976C-F4EA5A3F1C7B}">
      <dgm:prSet/>
      <dgm:spPr/>
      <dgm:t>
        <a:bodyPr/>
        <a:lstStyle/>
        <a:p>
          <a:endParaRPr lang="it-IT"/>
        </a:p>
      </dgm:t>
    </dgm:pt>
    <dgm:pt modelId="{983DDB19-2680-49F0-85A5-0C067427AFE4}" type="pres">
      <dgm:prSet presAssocID="{DF1C8EF5-5720-4CCE-9659-A8F09F9D209E}" presName="diagram" presStyleCnt="0">
        <dgm:presLayoutVars>
          <dgm:chPref val="1"/>
          <dgm:dir/>
          <dgm:animOne val="branch"/>
          <dgm:animLvl val="lvl"/>
          <dgm:resizeHandles/>
        </dgm:presLayoutVars>
      </dgm:prSet>
      <dgm:spPr/>
    </dgm:pt>
    <dgm:pt modelId="{F09294CD-2634-4E35-9EA7-A387703CD779}" type="pres">
      <dgm:prSet presAssocID="{559DD670-D2A1-4627-874B-88CFCF67FB41}" presName="root" presStyleCnt="0"/>
      <dgm:spPr/>
    </dgm:pt>
    <dgm:pt modelId="{2471B52D-5E38-46CF-ACCF-76BD92909A07}" type="pres">
      <dgm:prSet presAssocID="{559DD670-D2A1-4627-874B-88CFCF67FB41}" presName="rootComposite" presStyleCnt="0"/>
      <dgm:spPr/>
    </dgm:pt>
    <dgm:pt modelId="{6E402CFA-D254-47EC-B65E-1B0469178609}" type="pres">
      <dgm:prSet presAssocID="{559DD670-D2A1-4627-874B-88CFCF67FB41}" presName="rootText" presStyleLbl="node1" presStyleIdx="0" presStyleCnt="2" custLinFactNeighborX="-18026" custLinFactNeighborY="-8885"/>
      <dgm:spPr/>
    </dgm:pt>
    <dgm:pt modelId="{BEAE1E30-9816-4BC2-BD28-BC255DFF718B}" type="pres">
      <dgm:prSet presAssocID="{559DD670-D2A1-4627-874B-88CFCF67FB41}" presName="rootConnector" presStyleLbl="node1" presStyleIdx="0" presStyleCnt="2"/>
      <dgm:spPr/>
    </dgm:pt>
    <dgm:pt modelId="{9C03CAE2-7DC1-4378-863C-EAAE5FC33461}" type="pres">
      <dgm:prSet presAssocID="{559DD670-D2A1-4627-874B-88CFCF67FB41}" presName="childShape" presStyleCnt="0"/>
      <dgm:spPr/>
    </dgm:pt>
    <dgm:pt modelId="{1BE07E07-78F4-4344-BC77-33CF4B3AE496}" type="pres">
      <dgm:prSet presAssocID="{0578BF73-5CAD-4637-8A8A-6D5E4285B797}" presName="Name13" presStyleLbl="parChTrans1D2" presStyleIdx="0" presStyleCnt="4"/>
      <dgm:spPr/>
    </dgm:pt>
    <dgm:pt modelId="{9E7DBC79-2C81-4179-9F2D-8D47579A4207}" type="pres">
      <dgm:prSet presAssocID="{92ED0646-EB6A-44EC-8BBF-2784229391CA}" presName="childText" presStyleLbl="bgAcc1" presStyleIdx="0" presStyleCnt="4" custScaleX="128890" custLinFactNeighborX="-29375">
        <dgm:presLayoutVars>
          <dgm:bulletEnabled val="1"/>
        </dgm:presLayoutVars>
      </dgm:prSet>
      <dgm:spPr/>
    </dgm:pt>
    <dgm:pt modelId="{5D5FFA9E-2E48-47EF-82F3-3B0777489745}" type="pres">
      <dgm:prSet presAssocID="{9F29F58F-515B-4949-A25A-3BF42D4BABD8}" presName="Name13" presStyleLbl="parChTrans1D2" presStyleIdx="1" presStyleCnt="4"/>
      <dgm:spPr/>
    </dgm:pt>
    <dgm:pt modelId="{9371FE34-E896-433D-B379-BF25A7ED7BB9}" type="pres">
      <dgm:prSet presAssocID="{B74F3617-053B-4F38-94E8-04EBCB8BF83D}" presName="childText" presStyleLbl="bgAcc1" presStyleIdx="1" presStyleCnt="4" custScaleX="120154" custScaleY="103310" custLinFactNeighborX="-20479">
        <dgm:presLayoutVars>
          <dgm:bulletEnabled val="1"/>
        </dgm:presLayoutVars>
      </dgm:prSet>
      <dgm:spPr/>
    </dgm:pt>
    <dgm:pt modelId="{2D592CB9-5D82-4C81-B6C9-F79A96196AEE}" type="pres">
      <dgm:prSet presAssocID="{DB5EA4C6-B65C-44EC-881C-9A4B28D9556D}" presName="root" presStyleCnt="0"/>
      <dgm:spPr/>
    </dgm:pt>
    <dgm:pt modelId="{9429B558-BFEE-45AD-A68A-15B16F4C6A5A}" type="pres">
      <dgm:prSet presAssocID="{DB5EA4C6-B65C-44EC-881C-9A4B28D9556D}" presName="rootComposite" presStyleCnt="0"/>
      <dgm:spPr/>
    </dgm:pt>
    <dgm:pt modelId="{17BB346C-3AD7-41F5-9605-9FA92C4B979B}" type="pres">
      <dgm:prSet presAssocID="{DB5EA4C6-B65C-44EC-881C-9A4B28D9556D}" presName="rootText" presStyleLbl="node1" presStyleIdx="1" presStyleCnt="2" custLinFactNeighborX="-24584"/>
      <dgm:spPr/>
    </dgm:pt>
    <dgm:pt modelId="{35E370BD-0D0B-456A-9321-00FED006076D}" type="pres">
      <dgm:prSet presAssocID="{DB5EA4C6-B65C-44EC-881C-9A4B28D9556D}" presName="rootConnector" presStyleLbl="node1" presStyleIdx="1" presStyleCnt="2"/>
      <dgm:spPr/>
    </dgm:pt>
    <dgm:pt modelId="{96081914-7960-41AB-BE79-96466BC46FBD}" type="pres">
      <dgm:prSet presAssocID="{DB5EA4C6-B65C-44EC-881C-9A4B28D9556D}" presName="childShape" presStyleCnt="0"/>
      <dgm:spPr/>
    </dgm:pt>
    <dgm:pt modelId="{8C5BB49C-159F-4A52-AF78-704783B334C4}" type="pres">
      <dgm:prSet presAssocID="{089E788E-CD81-4911-8777-97D542A4EC8B}" presName="Name13" presStyleLbl="parChTrans1D2" presStyleIdx="2" presStyleCnt="4"/>
      <dgm:spPr/>
    </dgm:pt>
    <dgm:pt modelId="{806879CB-8BF4-4E83-9B6C-E4B63F53FDD4}" type="pres">
      <dgm:prSet presAssocID="{B970F293-A7EF-4466-A2D9-C4B03C0E5F51}" presName="childText" presStyleLbl="bgAcc1" presStyleIdx="2" presStyleCnt="4" custScaleX="122765" custScaleY="116902" custLinFactNeighborX="-37398" custLinFactNeighborY="-14421">
        <dgm:presLayoutVars>
          <dgm:bulletEnabled val="1"/>
        </dgm:presLayoutVars>
      </dgm:prSet>
      <dgm:spPr/>
    </dgm:pt>
    <dgm:pt modelId="{7DA2C1D1-387E-486F-85FD-1C1AC0C22D52}" type="pres">
      <dgm:prSet presAssocID="{E8DA5166-2527-44A0-BD6F-B3E02E201A22}" presName="Name13" presStyleLbl="parChTrans1D2" presStyleIdx="3" presStyleCnt="4"/>
      <dgm:spPr/>
    </dgm:pt>
    <dgm:pt modelId="{84C43B94-F721-4908-9D83-2DA81BDEB92C}" type="pres">
      <dgm:prSet presAssocID="{0DA09A8A-B4A5-4CA3-96E6-A47C9912FAB0}" presName="childText" presStyleLbl="bgAcc1" presStyleIdx="3" presStyleCnt="4" custLinFactNeighborX="-33024" custLinFactNeighborY="-19470">
        <dgm:presLayoutVars>
          <dgm:bulletEnabled val="1"/>
        </dgm:presLayoutVars>
      </dgm:prSet>
      <dgm:spPr/>
    </dgm:pt>
  </dgm:ptLst>
  <dgm:cxnLst>
    <dgm:cxn modelId="{D8200213-F827-46EC-AFDD-9E155F182E92}" type="presOf" srcId="{559DD670-D2A1-4627-874B-88CFCF67FB41}" destId="{6E402CFA-D254-47EC-B65E-1B0469178609}" srcOrd="0" destOrd="0" presId="urn:microsoft.com/office/officeart/2005/8/layout/hierarchy3"/>
    <dgm:cxn modelId="{4A6A871D-EB78-4FA4-A71E-5A3C765D68DC}" type="presOf" srcId="{DB5EA4C6-B65C-44EC-881C-9A4B28D9556D}" destId="{17BB346C-3AD7-41F5-9605-9FA92C4B979B}" srcOrd="0" destOrd="0" presId="urn:microsoft.com/office/officeart/2005/8/layout/hierarchy3"/>
    <dgm:cxn modelId="{08D58A22-18AD-41D5-BE7C-39C6C1A04F7B}" srcId="{DB5EA4C6-B65C-44EC-881C-9A4B28D9556D}" destId="{B970F293-A7EF-4466-A2D9-C4B03C0E5F51}" srcOrd="0" destOrd="0" parTransId="{089E788E-CD81-4911-8777-97D542A4EC8B}" sibTransId="{CFE501A6-7B05-41D9-AE19-F23029EA0F5D}"/>
    <dgm:cxn modelId="{E5652832-B9AF-4A4A-88DA-B268EED5EF51}" type="presOf" srcId="{DF1C8EF5-5720-4CCE-9659-A8F09F9D209E}" destId="{983DDB19-2680-49F0-85A5-0C067427AFE4}" srcOrd="0" destOrd="0" presId="urn:microsoft.com/office/officeart/2005/8/layout/hierarchy3"/>
    <dgm:cxn modelId="{6BD6083D-D995-42F5-85BB-D00D8BDD7B01}" type="presOf" srcId="{0DA09A8A-B4A5-4CA3-96E6-A47C9912FAB0}" destId="{84C43B94-F721-4908-9D83-2DA81BDEB92C}" srcOrd="0" destOrd="0" presId="urn:microsoft.com/office/officeart/2005/8/layout/hierarchy3"/>
    <dgm:cxn modelId="{252E1A5F-D45B-47D6-A14D-71A94B4A5C01}" type="presOf" srcId="{E8DA5166-2527-44A0-BD6F-B3E02E201A22}" destId="{7DA2C1D1-387E-486F-85FD-1C1AC0C22D52}" srcOrd="0" destOrd="0" presId="urn:microsoft.com/office/officeart/2005/8/layout/hierarchy3"/>
    <dgm:cxn modelId="{04DFA246-5A9C-403D-976C-F4EA5A3F1C7B}" srcId="{DB5EA4C6-B65C-44EC-881C-9A4B28D9556D}" destId="{0DA09A8A-B4A5-4CA3-96E6-A47C9912FAB0}" srcOrd="1" destOrd="0" parTransId="{E8DA5166-2527-44A0-BD6F-B3E02E201A22}" sibTransId="{69F81FD1-9F4A-4140-BB24-C393003C96F9}"/>
    <dgm:cxn modelId="{8D0D6671-33CC-45B0-BD5F-11856E5019D0}" type="presOf" srcId="{089E788E-CD81-4911-8777-97D542A4EC8B}" destId="{8C5BB49C-159F-4A52-AF78-704783B334C4}" srcOrd="0" destOrd="0" presId="urn:microsoft.com/office/officeart/2005/8/layout/hierarchy3"/>
    <dgm:cxn modelId="{5D178D81-A912-413B-8499-CB6006D883E0}" srcId="{559DD670-D2A1-4627-874B-88CFCF67FB41}" destId="{92ED0646-EB6A-44EC-8BBF-2784229391CA}" srcOrd="0" destOrd="0" parTransId="{0578BF73-5CAD-4637-8A8A-6D5E4285B797}" sibTransId="{8B4FBEAE-82BF-4398-B319-AFCC87643158}"/>
    <dgm:cxn modelId="{4D006C82-314A-48F7-A8F1-E7E5990F25BF}" type="presOf" srcId="{9F29F58F-515B-4949-A25A-3BF42D4BABD8}" destId="{5D5FFA9E-2E48-47EF-82F3-3B0777489745}" srcOrd="0" destOrd="0" presId="urn:microsoft.com/office/officeart/2005/8/layout/hierarchy3"/>
    <dgm:cxn modelId="{8E5E579C-398D-4B61-B26B-63E5F177D7D0}" srcId="{DF1C8EF5-5720-4CCE-9659-A8F09F9D209E}" destId="{559DD670-D2A1-4627-874B-88CFCF67FB41}" srcOrd="0" destOrd="0" parTransId="{0152FB9B-A580-45B5-9974-89B15CC74D6E}" sibTransId="{50D9A907-889B-49B3-9C66-93A118158D7F}"/>
    <dgm:cxn modelId="{F9E4AAA5-1447-4385-9927-21AD6959372C}" type="presOf" srcId="{0578BF73-5CAD-4637-8A8A-6D5E4285B797}" destId="{1BE07E07-78F4-4344-BC77-33CF4B3AE496}" srcOrd="0" destOrd="0" presId="urn:microsoft.com/office/officeart/2005/8/layout/hierarchy3"/>
    <dgm:cxn modelId="{B6DD52AD-FBC2-4FEC-B3DD-3E1C6C50252D}" type="presOf" srcId="{B74F3617-053B-4F38-94E8-04EBCB8BF83D}" destId="{9371FE34-E896-433D-B379-BF25A7ED7BB9}" srcOrd="0" destOrd="0" presId="urn:microsoft.com/office/officeart/2005/8/layout/hierarchy3"/>
    <dgm:cxn modelId="{528227B1-EE57-4D1F-9179-E72D360350C3}" type="presOf" srcId="{559DD670-D2A1-4627-874B-88CFCF67FB41}" destId="{BEAE1E30-9816-4BC2-BD28-BC255DFF718B}" srcOrd="1" destOrd="0" presId="urn:microsoft.com/office/officeart/2005/8/layout/hierarchy3"/>
    <dgm:cxn modelId="{4FDA93B2-33C8-4BD3-9E86-B75B0A980ADA}" type="presOf" srcId="{92ED0646-EB6A-44EC-8BBF-2784229391CA}" destId="{9E7DBC79-2C81-4179-9F2D-8D47579A4207}" srcOrd="0" destOrd="0" presId="urn:microsoft.com/office/officeart/2005/8/layout/hierarchy3"/>
    <dgm:cxn modelId="{229802F2-2390-41D3-A7D2-C67D28945381}" type="presOf" srcId="{DB5EA4C6-B65C-44EC-881C-9A4B28D9556D}" destId="{35E370BD-0D0B-456A-9321-00FED006076D}" srcOrd="1" destOrd="0" presId="urn:microsoft.com/office/officeart/2005/8/layout/hierarchy3"/>
    <dgm:cxn modelId="{8073F1F3-B7D5-4B17-8323-385EFFD3B0E7}" type="presOf" srcId="{B970F293-A7EF-4466-A2D9-C4B03C0E5F51}" destId="{806879CB-8BF4-4E83-9B6C-E4B63F53FDD4}" srcOrd="0" destOrd="0" presId="urn:microsoft.com/office/officeart/2005/8/layout/hierarchy3"/>
    <dgm:cxn modelId="{1E7A11FB-EC82-4F0F-AA90-1D7AC384D679}" srcId="{559DD670-D2A1-4627-874B-88CFCF67FB41}" destId="{B74F3617-053B-4F38-94E8-04EBCB8BF83D}" srcOrd="1" destOrd="0" parTransId="{9F29F58F-515B-4949-A25A-3BF42D4BABD8}" sibTransId="{6005899D-54E7-4D30-8D0C-BC899642EBC0}"/>
    <dgm:cxn modelId="{75B570FD-8987-467E-9DA4-74C04E4F7E74}" srcId="{DF1C8EF5-5720-4CCE-9659-A8F09F9D209E}" destId="{DB5EA4C6-B65C-44EC-881C-9A4B28D9556D}" srcOrd="1" destOrd="0" parTransId="{E58C7566-327B-4EFC-888D-94076028B67F}" sibTransId="{23C529D2-8894-4F6E-A2AD-A3036ED694AA}"/>
    <dgm:cxn modelId="{8974E950-88A5-4BD9-AD8B-7B52072A7E6E}" type="presParOf" srcId="{983DDB19-2680-49F0-85A5-0C067427AFE4}" destId="{F09294CD-2634-4E35-9EA7-A387703CD779}" srcOrd="0" destOrd="0" presId="urn:microsoft.com/office/officeart/2005/8/layout/hierarchy3"/>
    <dgm:cxn modelId="{A6233E8C-1BE2-4AAE-AD0B-17571B338AB1}" type="presParOf" srcId="{F09294CD-2634-4E35-9EA7-A387703CD779}" destId="{2471B52D-5E38-46CF-ACCF-76BD92909A07}" srcOrd="0" destOrd="0" presId="urn:microsoft.com/office/officeart/2005/8/layout/hierarchy3"/>
    <dgm:cxn modelId="{2090AC9E-F8B6-46C6-91C7-2A293C32C800}" type="presParOf" srcId="{2471B52D-5E38-46CF-ACCF-76BD92909A07}" destId="{6E402CFA-D254-47EC-B65E-1B0469178609}" srcOrd="0" destOrd="0" presId="urn:microsoft.com/office/officeart/2005/8/layout/hierarchy3"/>
    <dgm:cxn modelId="{95B4FFF0-26C3-46BE-9077-BB5306DDCA72}" type="presParOf" srcId="{2471B52D-5E38-46CF-ACCF-76BD92909A07}" destId="{BEAE1E30-9816-4BC2-BD28-BC255DFF718B}" srcOrd="1" destOrd="0" presId="urn:microsoft.com/office/officeart/2005/8/layout/hierarchy3"/>
    <dgm:cxn modelId="{475CECAF-E7C8-46E6-BC43-2C810774B09F}" type="presParOf" srcId="{F09294CD-2634-4E35-9EA7-A387703CD779}" destId="{9C03CAE2-7DC1-4378-863C-EAAE5FC33461}" srcOrd="1" destOrd="0" presId="urn:microsoft.com/office/officeart/2005/8/layout/hierarchy3"/>
    <dgm:cxn modelId="{CB517502-F619-4EE7-8375-94599DC8F126}" type="presParOf" srcId="{9C03CAE2-7DC1-4378-863C-EAAE5FC33461}" destId="{1BE07E07-78F4-4344-BC77-33CF4B3AE496}" srcOrd="0" destOrd="0" presId="urn:microsoft.com/office/officeart/2005/8/layout/hierarchy3"/>
    <dgm:cxn modelId="{8A92B79A-A363-442B-AB1F-55AA69590AF5}" type="presParOf" srcId="{9C03CAE2-7DC1-4378-863C-EAAE5FC33461}" destId="{9E7DBC79-2C81-4179-9F2D-8D47579A4207}" srcOrd="1" destOrd="0" presId="urn:microsoft.com/office/officeart/2005/8/layout/hierarchy3"/>
    <dgm:cxn modelId="{77B66376-F847-4E4A-9DDC-3BF1C7A8B5B3}" type="presParOf" srcId="{9C03CAE2-7DC1-4378-863C-EAAE5FC33461}" destId="{5D5FFA9E-2E48-47EF-82F3-3B0777489745}" srcOrd="2" destOrd="0" presId="urn:microsoft.com/office/officeart/2005/8/layout/hierarchy3"/>
    <dgm:cxn modelId="{1494C3B0-A95C-47CC-B81E-C7E48806D62C}" type="presParOf" srcId="{9C03CAE2-7DC1-4378-863C-EAAE5FC33461}" destId="{9371FE34-E896-433D-B379-BF25A7ED7BB9}" srcOrd="3" destOrd="0" presId="urn:microsoft.com/office/officeart/2005/8/layout/hierarchy3"/>
    <dgm:cxn modelId="{EAA2228E-6330-40B5-A15C-D141628C03DF}" type="presParOf" srcId="{983DDB19-2680-49F0-85A5-0C067427AFE4}" destId="{2D592CB9-5D82-4C81-B6C9-F79A96196AEE}" srcOrd="1" destOrd="0" presId="urn:microsoft.com/office/officeart/2005/8/layout/hierarchy3"/>
    <dgm:cxn modelId="{ADDDDA75-8221-4581-ACBF-4448679D8AFE}" type="presParOf" srcId="{2D592CB9-5D82-4C81-B6C9-F79A96196AEE}" destId="{9429B558-BFEE-45AD-A68A-15B16F4C6A5A}" srcOrd="0" destOrd="0" presId="urn:microsoft.com/office/officeart/2005/8/layout/hierarchy3"/>
    <dgm:cxn modelId="{8C5D6D9C-BFDE-45CE-99F7-43C195DAB49B}" type="presParOf" srcId="{9429B558-BFEE-45AD-A68A-15B16F4C6A5A}" destId="{17BB346C-3AD7-41F5-9605-9FA92C4B979B}" srcOrd="0" destOrd="0" presId="urn:microsoft.com/office/officeart/2005/8/layout/hierarchy3"/>
    <dgm:cxn modelId="{332AA2BD-8F11-422F-AA9C-45116D6A8D56}" type="presParOf" srcId="{9429B558-BFEE-45AD-A68A-15B16F4C6A5A}" destId="{35E370BD-0D0B-456A-9321-00FED006076D}" srcOrd="1" destOrd="0" presId="urn:microsoft.com/office/officeart/2005/8/layout/hierarchy3"/>
    <dgm:cxn modelId="{0B016121-C51E-4043-B51F-ADCC7637ED47}" type="presParOf" srcId="{2D592CB9-5D82-4C81-B6C9-F79A96196AEE}" destId="{96081914-7960-41AB-BE79-96466BC46FBD}" srcOrd="1" destOrd="0" presId="urn:microsoft.com/office/officeart/2005/8/layout/hierarchy3"/>
    <dgm:cxn modelId="{3A622CC4-0942-4542-B775-09EDAE145AE3}" type="presParOf" srcId="{96081914-7960-41AB-BE79-96466BC46FBD}" destId="{8C5BB49C-159F-4A52-AF78-704783B334C4}" srcOrd="0" destOrd="0" presId="urn:microsoft.com/office/officeart/2005/8/layout/hierarchy3"/>
    <dgm:cxn modelId="{0B2546A9-4315-49C1-8918-8C7766601E63}" type="presParOf" srcId="{96081914-7960-41AB-BE79-96466BC46FBD}" destId="{806879CB-8BF4-4E83-9B6C-E4B63F53FDD4}" srcOrd="1" destOrd="0" presId="urn:microsoft.com/office/officeart/2005/8/layout/hierarchy3"/>
    <dgm:cxn modelId="{1EF4D49F-344E-41A8-82BB-91CC12A41674}" type="presParOf" srcId="{96081914-7960-41AB-BE79-96466BC46FBD}" destId="{7DA2C1D1-387E-486F-85FD-1C1AC0C22D52}" srcOrd="2" destOrd="0" presId="urn:microsoft.com/office/officeart/2005/8/layout/hierarchy3"/>
    <dgm:cxn modelId="{52960067-863F-4F4D-8F8B-11E9F20D0D3E}" type="presParOf" srcId="{96081914-7960-41AB-BE79-96466BC46FBD}" destId="{84C43B94-F721-4908-9D83-2DA81BDEB92C}" srcOrd="3" destOrd="0" presId="urn:microsoft.com/office/officeart/2005/8/layout/hierarchy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D52109-69A6-449B-B19F-9349F4E0AD50}" type="doc">
      <dgm:prSet loTypeId="urn:microsoft.com/office/officeart/2005/8/layout/vList6" loCatId="process" qsTypeId="urn:microsoft.com/office/officeart/2005/8/quickstyle/simple1" qsCatId="simple" csTypeId="urn:microsoft.com/office/officeart/2005/8/colors/accent1_2" csCatId="accent1" phldr="1"/>
      <dgm:spPr/>
      <dgm:t>
        <a:bodyPr/>
        <a:lstStyle/>
        <a:p>
          <a:endParaRPr lang="it-IT"/>
        </a:p>
      </dgm:t>
    </dgm:pt>
    <dgm:pt modelId="{6DDD717A-00E8-4412-B8A1-5C8DB7148DD5}">
      <dgm:prSet phldrT="[Testo]"/>
      <dgm:spPr>
        <a:solidFill>
          <a:srgbClr val="00B050"/>
        </a:solidFill>
      </dgm:spPr>
      <dgm:t>
        <a:bodyPr/>
        <a:lstStyle/>
        <a:p>
          <a:r>
            <a:rPr lang="it-IT" dirty="0"/>
            <a:t>PNEI </a:t>
          </a:r>
        </a:p>
      </dgm:t>
    </dgm:pt>
    <dgm:pt modelId="{487595F5-60BE-415C-8E01-00F95056ADEB}" type="parTrans" cxnId="{C10C8D52-2F90-4E79-8202-15EC87E77342}">
      <dgm:prSet/>
      <dgm:spPr/>
      <dgm:t>
        <a:bodyPr/>
        <a:lstStyle/>
        <a:p>
          <a:endParaRPr lang="it-IT"/>
        </a:p>
      </dgm:t>
    </dgm:pt>
    <dgm:pt modelId="{9BC475F3-F88C-40DA-8258-88287770F5FC}" type="sibTrans" cxnId="{C10C8D52-2F90-4E79-8202-15EC87E77342}">
      <dgm:prSet/>
      <dgm:spPr/>
      <dgm:t>
        <a:bodyPr/>
        <a:lstStyle/>
        <a:p>
          <a:endParaRPr lang="it-IT"/>
        </a:p>
      </dgm:t>
    </dgm:pt>
    <dgm:pt modelId="{5426D7A7-739C-4526-BD8F-71F836D5F55C}">
      <dgm:prSet phldrT="[Testo]"/>
      <dgm:spPr/>
      <dgm:t>
        <a:bodyPr/>
        <a:lstStyle/>
        <a:p>
          <a:r>
            <a:rPr lang="it-IT" b="1" dirty="0"/>
            <a:t>superamento della separazione </a:t>
          </a:r>
          <a:r>
            <a:rPr lang="it-IT" dirty="0"/>
            <a:t>tra cultura e natura, tra scienze dello spirito e scienze della natura</a:t>
          </a:r>
        </a:p>
      </dgm:t>
    </dgm:pt>
    <dgm:pt modelId="{9D0ACEE6-4660-446D-B832-D9468B280504}" type="parTrans" cxnId="{0EE0042E-B287-419A-B374-D1B4852A0FFE}">
      <dgm:prSet/>
      <dgm:spPr/>
      <dgm:t>
        <a:bodyPr/>
        <a:lstStyle/>
        <a:p>
          <a:endParaRPr lang="it-IT"/>
        </a:p>
      </dgm:t>
    </dgm:pt>
    <dgm:pt modelId="{36AC900F-50DA-4331-99CF-F64A9A563D5F}" type="sibTrans" cxnId="{0EE0042E-B287-419A-B374-D1B4852A0FFE}">
      <dgm:prSet/>
      <dgm:spPr/>
      <dgm:t>
        <a:bodyPr/>
        <a:lstStyle/>
        <a:p>
          <a:endParaRPr lang="it-IT"/>
        </a:p>
      </dgm:t>
    </dgm:pt>
    <dgm:pt modelId="{F356010A-FA73-44BF-B262-90814F4A128B}">
      <dgm:prSet phldrT="[Testo]"/>
      <dgm:spPr/>
      <dgm:t>
        <a:bodyPr/>
        <a:lstStyle/>
        <a:p>
          <a:r>
            <a:rPr lang="it-IT" dirty="0"/>
            <a:t>tramite la dimostrazione, basata su verifiche sperimentali e osservazionali, che </a:t>
          </a:r>
          <a:r>
            <a:rPr lang="it-IT" b="1" dirty="0"/>
            <a:t>la dimensione culturale comu­nica con la dimensione biologica e che entrambe si influenzano vicendevolmente</a:t>
          </a:r>
          <a:endParaRPr lang="it-IT" dirty="0"/>
        </a:p>
      </dgm:t>
    </dgm:pt>
    <dgm:pt modelId="{B0968AE2-AAFE-4F98-806F-4681559096B8}" type="parTrans" cxnId="{EA6543CB-0741-4472-BC47-2B4965201C98}">
      <dgm:prSet/>
      <dgm:spPr/>
      <dgm:t>
        <a:bodyPr/>
        <a:lstStyle/>
        <a:p>
          <a:endParaRPr lang="it-IT"/>
        </a:p>
      </dgm:t>
    </dgm:pt>
    <dgm:pt modelId="{DC1C77F8-039C-4BF0-9392-A52FB4523DC5}" type="sibTrans" cxnId="{EA6543CB-0741-4472-BC47-2B4965201C98}">
      <dgm:prSet/>
      <dgm:spPr/>
      <dgm:t>
        <a:bodyPr/>
        <a:lstStyle/>
        <a:p>
          <a:endParaRPr lang="it-IT"/>
        </a:p>
      </dgm:t>
    </dgm:pt>
    <dgm:pt modelId="{91515A91-6F79-4CAB-9704-E475CDF4886D}">
      <dgm:prSet phldrT="[Testo]"/>
      <dgm:spPr>
        <a:solidFill>
          <a:srgbClr val="002060"/>
        </a:solidFill>
      </dgm:spPr>
      <dgm:t>
        <a:bodyPr/>
        <a:lstStyle/>
        <a:p>
          <a:r>
            <a:rPr lang="it-IT" dirty="0"/>
            <a:t>EPIGENETICA</a:t>
          </a:r>
        </a:p>
      </dgm:t>
    </dgm:pt>
    <dgm:pt modelId="{5E6DDBC4-BA09-4768-9987-A87D10492532}" type="parTrans" cxnId="{45A073CF-69F5-481D-A0BC-D969BF826C49}">
      <dgm:prSet/>
      <dgm:spPr/>
      <dgm:t>
        <a:bodyPr/>
        <a:lstStyle/>
        <a:p>
          <a:endParaRPr lang="it-IT"/>
        </a:p>
      </dgm:t>
    </dgm:pt>
    <dgm:pt modelId="{087CEA6D-6A0D-4590-919E-1948F5CDC317}" type="sibTrans" cxnId="{45A073CF-69F5-481D-A0BC-D969BF826C49}">
      <dgm:prSet/>
      <dgm:spPr/>
      <dgm:t>
        <a:bodyPr/>
        <a:lstStyle/>
        <a:p>
          <a:endParaRPr lang="it-IT"/>
        </a:p>
      </dgm:t>
    </dgm:pt>
    <dgm:pt modelId="{5FC05CB6-D243-4095-B4F9-18CDE7D78E04}">
      <dgm:prSet phldrT="[Testo]"/>
      <dgm:spPr/>
      <dgm:t>
        <a:bodyPr/>
        <a:lstStyle/>
        <a:p>
          <a:r>
            <a:rPr lang="it-IT" b="1" dirty="0"/>
            <a:t>la conoscenza di questi fenomeni a livello molecolare</a:t>
          </a:r>
          <a:endParaRPr lang="it-IT" dirty="0"/>
        </a:p>
      </dgm:t>
    </dgm:pt>
    <dgm:pt modelId="{4D9A9D36-641C-4D63-9174-F4491DE41087}" type="parTrans" cxnId="{16D6AF1A-D4F8-4FD4-9CDB-494EB2516DD2}">
      <dgm:prSet/>
      <dgm:spPr/>
      <dgm:t>
        <a:bodyPr/>
        <a:lstStyle/>
        <a:p>
          <a:endParaRPr lang="it-IT"/>
        </a:p>
      </dgm:t>
    </dgm:pt>
    <dgm:pt modelId="{409D17DF-9DF5-499F-BC28-9517262F9F54}" type="sibTrans" cxnId="{16D6AF1A-D4F8-4FD4-9CDB-494EB2516DD2}">
      <dgm:prSet/>
      <dgm:spPr/>
      <dgm:t>
        <a:bodyPr/>
        <a:lstStyle/>
        <a:p>
          <a:endParaRPr lang="it-IT"/>
        </a:p>
      </dgm:t>
    </dgm:pt>
    <dgm:pt modelId="{2DD75587-016F-46B3-9608-863355E24AF7}">
      <dgm:prSet phldrT="[Testo]"/>
      <dgm:spPr/>
      <dgm:t>
        <a:bodyPr/>
        <a:lstStyle/>
        <a:p>
          <a:r>
            <a:rPr lang="it-IT" dirty="0"/>
            <a:t>gli eventi mentali, consci e inconsci, si traducono in </a:t>
          </a:r>
          <a:r>
            <a:rPr lang="it-IT" b="1" dirty="0"/>
            <a:t>segnatura epigenetica che modula l'espressione genica</a:t>
          </a:r>
          <a:r>
            <a:rPr lang="it-IT" dirty="0"/>
            <a:t> di pattern di informazione cruciali per la normale attività dell'essere umano fino alla produzione di molecole essenziali alla normale attività degli organi, cervello incluso</a:t>
          </a:r>
        </a:p>
      </dgm:t>
    </dgm:pt>
    <dgm:pt modelId="{E1742225-BF0F-4F36-B205-10FCC43BD16D}" type="parTrans" cxnId="{02DB6B81-E8B6-42C8-B72F-916DDB4BB944}">
      <dgm:prSet/>
      <dgm:spPr/>
      <dgm:t>
        <a:bodyPr/>
        <a:lstStyle/>
        <a:p>
          <a:endParaRPr lang="it-IT"/>
        </a:p>
      </dgm:t>
    </dgm:pt>
    <dgm:pt modelId="{0D41404D-9EA6-4283-A657-812A3C7E8405}" type="sibTrans" cxnId="{02DB6B81-E8B6-42C8-B72F-916DDB4BB944}">
      <dgm:prSet/>
      <dgm:spPr/>
      <dgm:t>
        <a:bodyPr/>
        <a:lstStyle/>
        <a:p>
          <a:endParaRPr lang="it-IT"/>
        </a:p>
      </dgm:t>
    </dgm:pt>
    <dgm:pt modelId="{091A4C59-50BA-4BDF-924C-25EF4456A11B}" type="pres">
      <dgm:prSet presAssocID="{95D52109-69A6-449B-B19F-9349F4E0AD50}" presName="Name0" presStyleCnt="0">
        <dgm:presLayoutVars>
          <dgm:dir/>
          <dgm:animLvl val="lvl"/>
          <dgm:resizeHandles/>
        </dgm:presLayoutVars>
      </dgm:prSet>
      <dgm:spPr/>
    </dgm:pt>
    <dgm:pt modelId="{8EFE1075-51E4-4C34-881D-18CFA5F13649}" type="pres">
      <dgm:prSet presAssocID="{6DDD717A-00E8-4412-B8A1-5C8DB7148DD5}" presName="linNode" presStyleCnt="0"/>
      <dgm:spPr/>
    </dgm:pt>
    <dgm:pt modelId="{47F9C31B-F51B-48D6-85BD-F9C80D882199}" type="pres">
      <dgm:prSet presAssocID="{6DDD717A-00E8-4412-B8A1-5C8DB7148DD5}" presName="parentShp" presStyleLbl="node1" presStyleIdx="0" presStyleCnt="2" custScaleX="67566" custScaleY="32763" custLinFactNeighborX="-2993" custLinFactNeighborY="-24357">
        <dgm:presLayoutVars>
          <dgm:bulletEnabled val="1"/>
        </dgm:presLayoutVars>
      </dgm:prSet>
      <dgm:spPr/>
    </dgm:pt>
    <dgm:pt modelId="{CE278348-DA08-43BD-8A74-2595D53DC27F}" type="pres">
      <dgm:prSet presAssocID="{6DDD717A-00E8-4412-B8A1-5C8DB7148DD5}" presName="childShp" presStyleLbl="bgAccFollowNode1" presStyleIdx="0" presStyleCnt="2" custScaleX="137403" custScaleY="33911" custLinFactNeighborX="63" custLinFactNeighborY="-12442">
        <dgm:presLayoutVars>
          <dgm:bulletEnabled val="1"/>
        </dgm:presLayoutVars>
      </dgm:prSet>
      <dgm:spPr/>
    </dgm:pt>
    <dgm:pt modelId="{D9E184F0-8501-48A2-B578-251F0D72392B}" type="pres">
      <dgm:prSet presAssocID="{9BC475F3-F88C-40DA-8258-88287770F5FC}" presName="spacing" presStyleCnt="0"/>
      <dgm:spPr/>
    </dgm:pt>
    <dgm:pt modelId="{D9735B0F-8B0D-40A7-BF23-8FEDF487DD8F}" type="pres">
      <dgm:prSet presAssocID="{91515A91-6F79-4CAB-9704-E475CDF4886D}" presName="linNode" presStyleCnt="0"/>
      <dgm:spPr/>
    </dgm:pt>
    <dgm:pt modelId="{143DB799-4DF5-49D1-833D-33EFE2571F02}" type="pres">
      <dgm:prSet presAssocID="{91515A91-6F79-4CAB-9704-E475CDF4886D}" presName="parentShp" presStyleLbl="node1" presStyleIdx="1" presStyleCnt="2" custScaleX="57399" custScaleY="34300" custLinFactNeighborX="314" custLinFactNeighborY="-18021">
        <dgm:presLayoutVars>
          <dgm:bulletEnabled val="1"/>
        </dgm:presLayoutVars>
      </dgm:prSet>
      <dgm:spPr/>
    </dgm:pt>
    <dgm:pt modelId="{F0AE9872-8875-4B30-ACF1-863C4E09FBB3}" type="pres">
      <dgm:prSet presAssocID="{91515A91-6F79-4CAB-9704-E475CDF4886D}" presName="childShp" presStyleLbl="bgAccFollowNode1" presStyleIdx="1" presStyleCnt="2" custScaleX="127738" custScaleY="47915" custLinFactNeighborX="441" custLinFactNeighborY="-18786">
        <dgm:presLayoutVars>
          <dgm:bulletEnabled val="1"/>
        </dgm:presLayoutVars>
      </dgm:prSet>
      <dgm:spPr/>
    </dgm:pt>
  </dgm:ptLst>
  <dgm:cxnLst>
    <dgm:cxn modelId="{569E5010-1EAA-478A-AFC4-8112209AF6CE}" type="presOf" srcId="{95D52109-69A6-449B-B19F-9349F4E0AD50}" destId="{091A4C59-50BA-4BDF-924C-25EF4456A11B}" srcOrd="0" destOrd="0" presId="urn:microsoft.com/office/officeart/2005/8/layout/vList6"/>
    <dgm:cxn modelId="{16D6AF1A-D4F8-4FD4-9CDB-494EB2516DD2}" srcId="{91515A91-6F79-4CAB-9704-E475CDF4886D}" destId="{5FC05CB6-D243-4095-B4F9-18CDE7D78E04}" srcOrd="0" destOrd="0" parTransId="{4D9A9D36-641C-4D63-9174-F4491DE41087}" sibTransId="{409D17DF-9DF5-499F-BC28-9517262F9F54}"/>
    <dgm:cxn modelId="{0EE0042E-B287-419A-B374-D1B4852A0FFE}" srcId="{6DDD717A-00E8-4412-B8A1-5C8DB7148DD5}" destId="{5426D7A7-739C-4526-BD8F-71F836D5F55C}" srcOrd="0" destOrd="0" parTransId="{9D0ACEE6-4660-446D-B832-D9468B280504}" sibTransId="{36AC900F-50DA-4331-99CF-F64A9A563D5F}"/>
    <dgm:cxn modelId="{5A9F814E-7317-44A9-AD19-F884C41B59E6}" type="presOf" srcId="{5FC05CB6-D243-4095-B4F9-18CDE7D78E04}" destId="{F0AE9872-8875-4B30-ACF1-863C4E09FBB3}" srcOrd="0" destOrd="0" presId="urn:microsoft.com/office/officeart/2005/8/layout/vList6"/>
    <dgm:cxn modelId="{C10C8D52-2F90-4E79-8202-15EC87E77342}" srcId="{95D52109-69A6-449B-B19F-9349F4E0AD50}" destId="{6DDD717A-00E8-4412-B8A1-5C8DB7148DD5}" srcOrd="0" destOrd="0" parTransId="{487595F5-60BE-415C-8E01-00F95056ADEB}" sibTransId="{9BC475F3-F88C-40DA-8258-88287770F5FC}"/>
    <dgm:cxn modelId="{02DB6B81-E8B6-42C8-B72F-916DDB4BB944}" srcId="{91515A91-6F79-4CAB-9704-E475CDF4886D}" destId="{2DD75587-016F-46B3-9608-863355E24AF7}" srcOrd="1" destOrd="0" parTransId="{E1742225-BF0F-4F36-B205-10FCC43BD16D}" sibTransId="{0D41404D-9EA6-4283-A657-812A3C7E8405}"/>
    <dgm:cxn modelId="{4E9A5386-98AE-4202-8473-6DDB671015CE}" type="presOf" srcId="{6DDD717A-00E8-4412-B8A1-5C8DB7148DD5}" destId="{47F9C31B-F51B-48D6-85BD-F9C80D882199}" srcOrd="0" destOrd="0" presId="urn:microsoft.com/office/officeart/2005/8/layout/vList6"/>
    <dgm:cxn modelId="{DD284C97-396A-4646-846B-D5FE69A8D6D5}" type="presOf" srcId="{91515A91-6F79-4CAB-9704-E475CDF4886D}" destId="{143DB799-4DF5-49D1-833D-33EFE2571F02}" srcOrd="0" destOrd="0" presId="urn:microsoft.com/office/officeart/2005/8/layout/vList6"/>
    <dgm:cxn modelId="{5AA554C4-FBBD-4119-8246-27083649E514}" type="presOf" srcId="{F356010A-FA73-44BF-B262-90814F4A128B}" destId="{CE278348-DA08-43BD-8A74-2595D53DC27F}" srcOrd="0" destOrd="1" presId="urn:microsoft.com/office/officeart/2005/8/layout/vList6"/>
    <dgm:cxn modelId="{EA6543CB-0741-4472-BC47-2B4965201C98}" srcId="{6DDD717A-00E8-4412-B8A1-5C8DB7148DD5}" destId="{F356010A-FA73-44BF-B262-90814F4A128B}" srcOrd="1" destOrd="0" parTransId="{B0968AE2-AAFE-4F98-806F-4681559096B8}" sibTransId="{DC1C77F8-039C-4BF0-9392-A52FB4523DC5}"/>
    <dgm:cxn modelId="{45A073CF-69F5-481D-A0BC-D969BF826C49}" srcId="{95D52109-69A6-449B-B19F-9349F4E0AD50}" destId="{91515A91-6F79-4CAB-9704-E475CDF4886D}" srcOrd="1" destOrd="0" parTransId="{5E6DDBC4-BA09-4768-9987-A87D10492532}" sibTransId="{087CEA6D-6A0D-4590-919E-1948F5CDC317}"/>
    <dgm:cxn modelId="{1EEDF0EC-2389-40DC-A2B4-AFE74211A668}" type="presOf" srcId="{2DD75587-016F-46B3-9608-863355E24AF7}" destId="{F0AE9872-8875-4B30-ACF1-863C4E09FBB3}" srcOrd="0" destOrd="1" presId="urn:microsoft.com/office/officeart/2005/8/layout/vList6"/>
    <dgm:cxn modelId="{C71DB1F7-E024-41AA-B178-7CD41F48C2EE}" type="presOf" srcId="{5426D7A7-739C-4526-BD8F-71F836D5F55C}" destId="{CE278348-DA08-43BD-8A74-2595D53DC27F}" srcOrd="0" destOrd="0" presId="urn:microsoft.com/office/officeart/2005/8/layout/vList6"/>
    <dgm:cxn modelId="{DC80C685-DD94-4F53-AD6B-542C0F28EBF5}" type="presParOf" srcId="{091A4C59-50BA-4BDF-924C-25EF4456A11B}" destId="{8EFE1075-51E4-4C34-881D-18CFA5F13649}" srcOrd="0" destOrd="0" presId="urn:microsoft.com/office/officeart/2005/8/layout/vList6"/>
    <dgm:cxn modelId="{EB36A317-E14C-45BA-AF2D-F972E865B3D2}" type="presParOf" srcId="{8EFE1075-51E4-4C34-881D-18CFA5F13649}" destId="{47F9C31B-F51B-48D6-85BD-F9C80D882199}" srcOrd="0" destOrd="0" presId="urn:microsoft.com/office/officeart/2005/8/layout/vList6"/>
    <dgm:cxn modelId="{58C85C75-BFA5-4082-B0FB-934519210A6A}" type="presParOf" srcId="{8EFE1075-51E4-4C34-881D-18CFA5F13649}" destId="{CE278348-DA08-43BD-8A74-2595D53DC27F}" srcOrd="1" destOrd="0" presId="urn:microsoft.com/office/officeart/2005/8/layout/vList6"/>
    <dgm:cxn modelId="{3A467A06-FC94-4FD4-B4E6-DD855ADA59B0}" type="presParOf" srcId="{091A4C59-50BA-4BDF-924C-25EF4456A11B}" destId="{D9E184F0-8501-48A2-B578-251F0D72392B}" srcOrd="1" destOrd="0" presId="urn:microsoft.com/office/officeart/2005/8/layout/vList6"/>
    <dgm:cxn modelId="{525DDACA-D15F-479F-9540-01B600E83D61}" type="presParOf" srcId="{091A4C59-50BA-4BDF-924C-25EF4456A11B}" destId="{D9735B0F-8B0D-40A7-BF23-8FEDF487DD8F}" srcOrd="2" destOrd="0" presId="urn:microsoft.com/office/officeart/2005/8/layout/vList6"/>
    <dgm:cxn modelId="{D45B71A0-2F18-4284-8D2F-F4AF793EB23D}" type="presParOf" srcId="{D9735B0F-8B0D-40A7-BF23-8FEDF487DD8F}" destId="{143DB799-4DF5-49D1-833D-33EFE2571F02}" srcOrd="0" destOrd="0" presId="urn:microsoft.com/office/officeart/2005/8/layout/vList6"/>
    <dgm:cxn modelId="{4B2AE5DE-C172-41C5-AEEA-89FAEEF4D63F}" type="presParOf" srcId="{D9735B0F-8B0D-40A7-BF23-8FEDF487DD8F}" destId="{F0AE9872-8875-4B30-ACF1-863C4E09FBB3}" srcOrd="1" destOrd="0" presId="urn:microsoft.com/office/officeart/2005/8/layout/vList6"/>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AECBE6-61C0-4139-9EE0-45DBBC00B364}">
      <dsp:nvSpPr>
        <dsp:cNvPr id="0" name=""/>
        <dsp:cNvSpPr/>
      </dsp:nvSpPr>
      <dsp:spPr>
        <a:xfrm>
          <a:off x="187382" y="496"/>
          <a:ext cx="2321718" cy="1160859"/>
        </a:xfrm>
        <a:prstGeom prst="roundRect">
          <a:avLst>
            <a:gd name="adj" fmla="val 10000"/>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kern="1200" dirty="0"/>
            <a:t>METODO DI INDAGINE MECCANICO</a:t>
          </a:r>
        </a:p>
      </dsp:txBody>
      <dsp:txXfrm>
        <a:off x="221382" y="34496"/>
        <a:ext cx="2253718" cy="1092859"/>
      </dsp:txXfrm>
    </dsp:sp>
    <dsp:sp modelId="{B352B0EA-0C6A-4D1D-9C63-8F392886C5DC}">
      <dsp:nvSpPr>
        <dsp:cNvPr id="0" name=""/>
        <dsp:cNvSpPr/>
      </dsp:nvSpPr>
      <dsp:spPr>
        <a:xfrm>
          <a:off x="419554" y="1161355"/>
          <a:ext cx="232171" cy="870644"/>
        </a:xfrm>
        <a:custGeom>
          <a:avLst/>
          <a:gdLst/>
          <a:ahLst/>
          <a:cxnLst/>
          <a:rect l="0" t="0" r="0" b="0"/>
          <a:pathLst>
            <a:path>
              <a:moveTo>
                <a:pt x="0" y="0"/>
              </a:moveTo>
              <a:lnTo>
                <a:pt x="0" y="870644"/>
              </a:lnTo>
              <a:lnTo>
                <a:pt x="232171" y="87064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FC0C49C-DC84-4A10-85A6-1D6087C17040}">
      <dsp:nvSpPr>
        <dsp:cNvPr id="0" name=""/>
        <dsp:cNvSpPr/>
      </dsp:nvSpPr>
      <dsp:spPr>
        <a:xfrm>
          <a:off x="651726" y="1451570"/>
          <a:ext cx="1857374" cy="1160859"/>
        </a:xfrm>
        <a:prstGeom prst="roundRect">
          <a:avLst>
            <a:gd name="adj" fmla="val 10000"/>
          </a:avLst>
        </a:prstGeom>
        <a:solidFill>
          <a:srgbClr val="92D050">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it-IT" sz="1500" kern="1200" dirty="0"/>
            <a:t>basato sulla ricerca di </a:t>
          </a:r>
          <a:r>
            <a:rPr lang="it-IT" sz="1500" b="1" kern="1200" dirty="0"/>
            <a:t>cause lineari</a:t>
          </a:r>
          <a:endParaRPr lang="it-IT" sz="1500" kern="1200" dirty="0"/>
        </a:p>
      </dsp:txBody>
      <dsp:txXfrm>
        <a:off x="685726" y="1485570"/>
        <a:ext cx="1789374" cy="1092859"/>
      </dsp:txXfrm>
    </dsp:sp>
    <dsp:sp modelId="{53F5B7D5-4BC0-4085-8169-453951BB3CB7}">
      <dsp:nvSpPr>
        <dsp:cNvPr id="0" name=""/>
        <dsp:cNvSpPr/>
      </dsp:nvSpPr>
      <dsp:spPr>
        <a:xfrm>
          <a:off x="419554" y="1161355"/>
          <a:ext cx="232171" cy="2321718"/>
        </a:xfrm>
        <a:custGeom>
          <a:avLst/>
          <a:gdLst/>
          <a:ahLst/>
          <a:cxnLst/>
          <a:rect l="0" t="0" r="0" b="0"/>
          <a:pathLst>
            <a:path>
              <a:moveTo>
                <a:pt x="0" y="0"/>
              </a:moveTo>
              <a:lnTo>
                <a:pt x="0" y="2321718"/>
              </a:lnTo>
              <a:lnTo>
                <a:pt x="232171" y="23217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BC2212F-6227-4DA6-B449-E427D43B8725}">
      <dsp:nvSpPr>
        <dsp:cNvPr id="0" name=""/>
        <dsp:cNvSpPr/>
      </dsp:nvSpPr>
      <dsp:spPr>
        <a:xfrm>
          <a:off x="651726" y="2902644"/>
          <a:ext cx="1857374" cy="1160859"/>
        </a:xfrm>
        <a:prstGeom prst="roundRect">
          <a:avLst>
            <a:gd name="adj" fmla="val 10000"/>
          </a:avLst>
        </a:prstGeom>
        <a:solidFill>
          <a:srgbClr val="92D050">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it-IT" sz="1500" kern="1200" dirty="0"/>
            <a:t>che spieghino </a:t>
          </a:r>
          <a:r>
            <a:rPr lang="it-IT" sz="1500" b="1" kern="1200" dirty="0"/>
            <a:t>effetti osservabili e oggettivamente misurabili</a:t>
          </a:r>
          <a:endParaRPr lang="it-IT" sz="1500" kern="1200" dirty="0"/>
        </a:p>
      </dsp:txBody>
      <dsp:txXfrm>
        <a:off x="685726" y="2936644"/>
        <a:ext cx="1789374" cy="1092859"/>
      </dsp:txXfrm>
    </dsp:sp>
    <dsp:sp modelId="{E2738A65-3A51-4645-8120-41D2D9367A22}">
      <dsp:nvSpPr>
        <dsp:cNvPr id="0" name=""/>
        <dsp:cNvSpPr/>
      </dsp:nvSpPr>
      <dsp:spPr>
        <a:xfrm>
          <a:off x="3089530" y="496"/>
          <a:ext cx="2321718" cy="1160859"/>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30480" rIns="45720" bIns="30480" numCol="1" spcCol="1270" anchor="ctr" anchorCtr="0">
          <a:noAutofit/>
        </a:bodyPr>
        <a:lstStyle/>
        <a:p>
          <a:pPr marL="0" lvl="0" indent="0" algn="ctr" defTabSz="1066800">
            <a:lnSpc>
              <a:spcPct val="90000"/>
            </a:lnSpc>
            <a:spcBef>
              <a:spcPct val="0"/>
            </a:spcBef>
            <a:spcAft>
              <a:spcPct val="35000"/>
            </a:spcAft>
            <a:buNone/>
          </a:pPr>
          <a:r>
            <a:rPr lang="it-IT" sz="2400" kern="1200" dirty="0"/>
            <a:t>METODO DI INDAGINE STORICO</a:t>
          </a:r>
        </a:p>
      </dsp:txBody>
      <dsp:txXfrm>
        <a:off x="3123530" y="34496"/>
        <a:ext cx="2253718" cy="1092859"/>
      </dsp:txXfrm>
    </dsp:sp>
    <dsp:sp modelId="{22D05A33-FBC9-4900-AE36-19D3037BC236}">
      <dsp:nvSpPr>
        <dsp:cNvPr id="0" name=""/>
        <dsp:cNvSpPr/>
      </dsp:nvSpPr>
      <dsp:spPr>
        <a:xfrm>
          <a:off x="3321702" y="1161355"/>
          <a:ext cx="232171" cy="870644"/>
        </a:xfrm>
        <a:custGeom>
          <a:avLst/>
          <a:gdLst/>
          <a:ahLst/>
          <a:cxnLst/>
          <a:rect l="0" t="0" r="0" b="0"/>
          <a:pathLst>
            <a:path>
              <a:moveTo>
                <a:pt x="0" y="0"/>
              </a:moveTo>
              <a:lnTo>
                <a:pt x="0" y="870644"/>
              </a:lnTo>
              <a:lnTo>
                <a:pt x="232171" y="870644"/>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082EBBE-45D2-4BC4-A27F-4E9F9D6325B6}">
      <dsp:nvSpPr>
        <dsp:cNvPr id="0" name=""/>
        <dsp:cNvSpPr/>
      </dsp:nvSpPr>
      <dsp:spPr>
        <a:xfrm>
          <a:off x="3553874" y="1451570"/>
          <a:ext cx="2354742" cy="1160859"/>
        </a:xfrm>
        <a:prstGeom prst="roundRect">
          <a:avLst>
            <a:gd name="adj" fmla="val 10000"/>
          </a:avLst>
        </a:prstGeom>
        <a:solidFill>
          <a:schemeClr val="accent1">
            <a:lumMod val="40000"/>
            <a:lumOff val="6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it-IT" sz="1500" kern="1200" dirty="0"/>
            <a:t>basato su "</a:t>
          </a:r>
          <a:r>
            <a:rPr lang="it-IT" sz="1500" b="1" i="1" kern="1200" dirty="0"/>
            <a:t>connessioni dinamiche che producono valori e realizzano scopi</a:t>
          </a:r>
          <a:r>
            <a:rPr lang="it-IT" sz="1500" kern="1200" dirty="0"/>
            <a:t>"</a:t>
          </a:r>
        </a:p>
      </dsp:txBody>
      <dsp:txXfrm>
        <a:off x="3587874" y="1485570"/>
        <a:ext cx="2286742" cy="1092859"/>
      </dsp:txXfrm>
    </dsp:sp>
    <dsp:sp modelId="{2CC801F9-FC5A-42A0-8B0D-93BB37A428D9}">
      <dsp:nvSpPr>
        <dsp:cNvPr id="0" name=""/>
        <dsp:cNvSpPr/>
      </dsp:nvSpPr>
      <dsp:spPr>
        <a:xfrm>
          <a:off x="3321702" y="1161355"/>
          <a:ext cx="232171" cy="2321718"/>
        </a:xfrm>
        <a:custGeom>
          <a:avLst/>
          <a:gdLst/>
          <a:ahLst/>
          <a:cxnLst/>
          <a:rect l="0" t="0" r="0" b="0"/>
          <a:pathLst>
            <a:path>
              <a:moveTo>
                <a:pt x="0" y="0"/>
              </a:moveTo>
              <a:lnTo>
                <a:pt x="0" y="2321718"/>
              </a:lnTo>
              <a:lnTo>
                <a:pt x="232171" y="2321718"/>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43F815F-A875-4711-AB97-BE3749B73053}">
      <dsp:nvSpPr>
        <dsp:cNvPr id="0" name=""/>
        <dsp:cNvSpPr/>
      </dsp:nvSpPr>
      <dsp:spPr>
        <a:xfrm>
          <a:off x="3553874" y="2902644"/>
          <a:ext cx="2119914" cy="1160859"/>
        </a:xfrm>
        <a:prstGeom prst="roundRect">
          <a:avLst>
            <a:gd name="adj" fmla="val 10000"/>
          </a:avLst>
        </a:prstGeom>
        <a:solidFill>
          <a:schemeClr val="accent1">
            <a:lumMod val="40000"/>
            <a:lumOff val="60000"/>
            <a:alpha val="9000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8575" tIns="19050" rIns="28575" bIns="19050" numCol="1" spcCol="1270" anchor="ctr" anchorCtr="0">
          <a:noAutofit/>
        </a:bodyPr>
        <a:lstStyle/>
        <a:p>
          <a:pPr marL="0" lvl="0" indent="0" algn="ctr" defTabSz="666750">
            <a:lnSpc>
              <a:spcPct val="90000"/>
            </a:lnSpc>
            <a:spcBef>
              <a:spcPct val="0"/>
            </a:spcBef>
            <a:spcAft>
              <a:spcPct val="35000"/>
            </a:spcAft>
            <a:buNone/>
          </a:pPr>
          <a:r>
            <a:rPr lang="it-IT" sz="1500" kern="1200" dirty="0"/>
            <a:t>la cui oggetti­vità e verità è data dalla "</a:t>
          </a:r>
          <a:r>
            <a:rPr lang="it-IT" sz="1500" b="1" kern="1200" dirty="0">
              <a:solidFill>
                <a:srgbClr val="002060"/>
              </a:solidFill>
            </a:rPr>
            <a:t>connessione di vita</a:t>
          </a:r>
          <a:r>
            <a:rPr lang="it-IT" sz="1500" kern="1200" dirty="0"/>
            <a:t>" che unisce chi produce fatti storici e chi li intende</a:t>
          </a:r>
        </a:p>
      </dsp:txBody>
      <dsp:txXfrm>
        <a:off x="3587874" y="2936644"/>
        <a:ext cx="2051914" cy="109285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E402CFA-D254-47EC-B65E-1B0469178609}">
      <dsp:nvSpPr>
        <dsp:cNvPr id="0" name=""/>
        <dsp:cNvSpPr/>
      </dsp:nvSpPr>
      <dsp:spPr>
        <a:xfrm>
          <a:off x="0" y="0"/>
          <a:ext cx="2641593" cy="132079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b="1" kern="1200" dirty="0"/>
            <a:t>Da una parte identifica­zione della ragione come ragione tecnico-scientifica</a:t>
          </a:r>
          <a:endParaRPr lang="it-IT" sz="1800" kern="1200" dirty="0"/>
        </a:p>
      </dsp:txBody>
      <dsp:txXfrm>
        <a:off x="38685" y="38685"/>
        <a:ext cx="2564223" cy="1243426"/>
      </dsp:txXfrm>
    </dsp:sp>
    <dsp:sp modelId="{1BE07E07-78F4-4344-BC77-33CF4B3AE496}">
      <dsp:nvSpPr>
        <dsp:cNvPr id="0" name=""/>
        <dsp:cNvSpPr/>
      </dsp:nvSpPr>
      <dsp:spPr>
        <a:xfrm>
          <a:off x="200671" y="1320796"/>
          <a:ext cx="91440" cy="990742"/>
        </a:xfrm>
        <a:custGeom>
          <a:avLst/>
          <a:gdLst/>
          <a:ahLst/>
          <a:cxnLst/>
          <a:rect l="0" t="0" r="0" b="0"/>
          <a:pathLst>
            <a:path>
              <a:moveTo>
                <a:pt x="63487" y="0"/>
              </a:moveTo>
              <a:lnTo>
                <a:pt x="45720" y="990742"/>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E7DBC79-2C81-4179-9F2D-8D47579A4207}">
      <dsp:nvSpPr>
        <dsp:cNvPr id="0" name=""/>
        <dsp:cNvSpPr/>
      </dsp:nvSpPr>
      <dsp:spPr>
        <a:xfrm>
          <a:off x="246391" y="1651141"/>
          <a:ext cx="2723799" cy="1320796"/>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0480" tIns="20320" rIns="30480" bIns="20320" numCol="1" spcCol="1270" anchor="ctr" anchorCtr="0">
          <a:noAutofit/>
        </a:bodyPr>
        <a:lstStyle/>
        <a:p>
          <a:pPr marL="0" lvl="0" indent="0" algn="ctr" defTabSz="711200">
            <a:lnSpc>
              <a:spcPct val="90000"/>
            </a:lnSpc>
            <a:spcBef>
              <a:spcPct val="0"/>
            </a:spcBef>
            <a:spcAft>
              <a:spcPct val="35000"/>
            </a:spcAft>
            <a:buNone/>
          </a:pPr>
          <a:r>
            <a:rPr lang="it-IT" sz="1600" kern="1200" dirty="0"/>
            <a:t>Prima, con i fisici-</a:t>
          </a:r>
          <a:r>
            <a:rPr lang="it-IT" sz="1600" kern="1200" dirty="0" err="1"/>
            <a:t>fìlosofi</a:t>
          </a:r>
          <a:r>
            <a:rPr lang="it-IT" sz="1600" kern="1200" dirty="0"/>
            <a:t> della rivoluzione relativistica e quantistica dei primi decenni, che hanno radicalmente messo in discussione il paradigma newtoniano</a:t>
          </a:r>
        </a:p>
      </dsp:txBody>
      <dsp:txXfrm>
        <a:off x="285076" y="1689826"/>
        <a:ext cx="2646429" cy="1243426"/>
      </dsp:txXfrm>
    </dsp:sp>
    <dsp:sp modelId="{5D5FFA9E-2E48-47EF-82F3-3B0777489745}">
      <dsp:nvSpPr>
        <dsp:cNvPr id="0" name=""/>
        <dsp:cNvSpPr/>
      </dsp:nvSpPr>
      <dsp:spPr>
        <a:xfrm>
          <a:off x="264159" y="1320796"/>
          <a:ext cx="170228" cy="2663597"/>
        </a:xfrm>
        <a:custGeom>
          <a:avLst/>
          <a:gdLst/>
          <a:ahLst/>
          <a:cxnLst/>
          <a:rect l="0" t="0" r="0" b="0"/>
          <a:pathLst>
            <a:path>
              <a:moveTo>
                <a:pt x="0" y="0"/>
              </a:moveTo>
              <a:lnTo>
                <a:pt x="0" y="2663597"/>
              </a:lnTo>
              <a:lnTo>
                <a:pt x="170228" y="2663597"/>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9371FE34-E896-433D-B379-BF25A7ED7BB9}">
      <dsp:nvSpPr>
        <dsp:cNvPr id="0" name=""/>
        <dsp:cNvSpPr/>
      </dsp:nvSpPr>
      <dsp:spPr>
        <a:xfrm>
          <a:off x="434388" y="3302136"/>
          <a:ext cx="2539183" cy="1364514"/>
        </a:xfrm>
        <a:prstGeom prst="roundRect">
          <a:avLst>
            <a:gd name="adj" fmla="val 10000"/>
          </a:avLst>
        </a:prstGeom>
        <a:solidFill>
          <a:srgbClr val="00B050">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kern="1200" dirty="0"/>
            <a:t>PSICONEUROENDOCRINOIMMULOGIA</a:t>
          </a:r>
        </a:p>
      </dsp:txBody>
      <dsp:txXfrm>
        <a:off x="474353" y="3342101"/>
        <a:ext cx="2459253" cy="1284584"/>
      </dsp:txXfrm>
    </dsp:sp>
    <dsp:sp modelId="{17BB346C-3AD7-41F5-9605-9FA92C4B979B}">
      <dsp:nvSpPr>
        <dsp:cNvPr id="0" name=""/>
        <dsp:cNvSpPr/>
      </dsp:nvSpPr>
      <dsp:spPr>
        <a:xfrm>
          <a:off x="3073635" y="145"/>
          <a:ext cx="2641593" cy="1320796"/>
        </a:xfrm>
        <a:prstGeom prst="roundRect">
          <a:avLst>
            <a:gd name="adj" fmla="val 10000"/>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b="1" kern="1200" dirty="0"/>
            <a:t>Dall’altra una visione dell'uomo come dominatore incontrastato della natura</a:t>
          </a:r>
          <a:endParaRPr lang="it-IT" sz="1800" kern="1200" dirty="0"/>
        </a:p>
      </dsp:txBody>
      <dsp:txXfrm>
        <a:off x="3112320" y="38830"/>
        <a:ext cx="2564223" cy="1243426"/>
      </dsp:txXfrm>
    </dsp:sp>
    <dsp:sp modelId="{8C5BB49C-159F-4A52-AF78-704783B334C4}">
      <dsp:nvSpPr>
        <dsp:cNvPr id="0" name=""/>
        <dsp:cNvSpPr/>
      </dsp:nvSpPr>
      <dsp:spPr>
        <a:xfrm>
          <a:off x="3337794" y="1320942"/>
          <a:ext cx="123246" cy="911745"/>
        </a:xfrm>
        <a:custGeom>
          <a:avLst/>
          <a:gdLst/>
          <a:ahLst/>
          <a:cxnLst/>
          <a:rect l="0" t="0" r="0" b="0"/>
          <a:pathLst>
            <a:path>
              <a:moveTo>
                <a:pt x="0" y="0"/>
              </a:moveTo>
              <a:lnTo>
                <a:pt x="0" y="911745"/>
              </a:lnTo>
              <a:lnTo>
                <a:pt x="123246" y="91174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06879CB-8BF4-4E83-9B6C-E4B63F53FDD4}">
      <dsp:nvSpPr>
        <dsp:cNvPr id="0" name=""/>
        <dsp:cNvSpPr/>
      </dsp:nvSpPr>
      <dsp:spPr>
        <a:xfrm>
          <a:off x="3461041" y="1460669"/>
          <a:ext cx="2594361" cy="1544037"/>
        </a:xfrm>
        <a:prstGeom prst="roundRect">
          <a:avLst>
            <a:gd name="adj" fmla="val 10000"/>
          </a:avLst>
        </a:prstGeom>
        <a:solidFill>
          <a:schemeClr val="lt1">
            <a:alpha val="90000"/>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6670" tIns="17780" rIns="26670" bIns="17780" numCol="1" spcCol="1270" anchor="ctr" anchorCtr="0">
          <a:noAutofit/>
        </a:bodyPr>
        <a:lstStyle/>
        <a:p>
          <a:pPr marL="0" lvl="0" indent="0" algn="ctr" defTabSz="622300">
            <a:lnSpc>
              <a:spcPct val="90000"/>
            </a:lnSpc>
            <a:spcBef>
              <a:spcPct val="0"/>
            </a:spcBef>
            <a:spcAft>
              <a:spcPct val="35000"/>
            </a:spcAft>
            <a:buNone/>
          </a:pPr>
          <a:r>
            <a:rPr lang="it-IT" sz="1400" kern="1200" dirty="0"/>
            <a:t>poi con una varietà di scienziati della vita - neurologi, psicologi, biologi - che hanno indagato le relazioni sistemiche all'interno dell'organismo umano, demo­lendo i pilastri del paradigma riduzionista meccanicista</a:t>
          </a:r>
        </a:p>
      </dsp:txBody>
      <dsp:txXfrm>
        <a:off x="3506264" y="1505892"/>
        <a:ext cx="2503915" cy="1453591"/>
      </dsp:txXfrm>
    </dsp:sp>
    <dsp:sp modelId="{7DA2C1D1-387E-486F-85FD-1C1AC0C22D52}">
      <dsp:nvSpPr>
        <dsp:cNvPr id="0" name=""/>
        <dsp:cNvSpPr/>
      </dsp:nvSpPr>
      <dsp:spPr>
        <a:xfrm>
          <a:off x="3337794" y="1320942"/>
          <a:ext cx="215680" cy="2607675"/>
        </a:xfrm>
        <a:custGeom>
          <a:avLst/>
          <a:gdLst/>
          <a:ahLst/>
          <a:cxnLst/>
          <a:rect l="0" t="0" r="0" b="0"/>
          <a:pathLst>
            <a:path>
              <a:moveTo>
                <a:pt x="0" y="0"/>
              </a:moveTo>
              <a:lnTo>
                <a:pt x="0" y="2607675"/>
              </a:lnTo>
              <a:lnTo>
                <a:pt x="215680" y="2607675"/>
              </a:lnTo>
            </a:path>
          </a:pathLst>
        </a:cu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84C43B94-F721-4908-9D83-2DA81BDEB92C}">
      <dsp:nvSpPr>
        <dsp:cNvPr id="0" name=""/>
        <dsp:cNvSpPr/>
      </dsp:nvSpPr>
      <dsp:spPr>
        <a:xfrm>
          <a:off x="3553475" y="3268218"/>
          <a:ext cx="2113274" cy="1320796"/>
        </a:xfrm>
        <a:prstGeom prst="roundRect">
          <a:avLst>
            <a:gd name="adj" fmla="val 10000"/>
          </a:avLst>
        </a:prstGeom>
        <a:solidFill>
          <a:srgbClr val="002060">
            <a:alpha val="90000"/>
          </a:srgb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34290" tIns="22860" rIns="34290" bIns="22860" numCol="1" spcCol="1270" anchor="ctr" anchorCtr="0">
          <a:noAutofit/>
        </a:bodyPr>
        <a:lstStyle/>
        <a:p>
          <a:pPr marL="0" lvl="0" indent="0" algn="ctr" defTabSz="800100">
            <a:lnSpc>
              <a:spcPct val="90000"/>
            </a:lnSpc>
            <a:spcBef>
              <a:spcPct val="0"/>
            </a:spcBef>
            <a:spcAft>
              <a:spcPct val="35000"/>
            </a:spcAft>
            <a:buNone/>
          </a:pPr>
          <a:r>
            <a:rPr lang="it-IT" sz="1800" kern="1200" dirty="0">
              <a:solidFill>
                <a:schemeClr val="bg1"/>
              </a:solidFill>
            </a:rPr>
            <a:t>EPIGENETICA</a:t>
          </a:r>
        </a:p>
      </dsp:txBody>
      <dsp:txXfrm>
        <a:off x="3592160" y="3306903"/>
        <a:ext cx="2035904" cy="124342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E278348-DA08-43BD-8A74-2595D53DC27F}">
      <dsp:nvSpPr>
        <dsp:cNvPr id="0" name=""/>
        <dsp:cNvSpPr/>
      </dsp:nvSpPr>
      <dsp:spPr>
        <a:xfrm>
          <a:off x="2083088" y="0"/>
          <a:ext cx="6342448" cy="1595599"/>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 tIns="9525" rIns="9525" bIns="9525" numCol="1" spcCol="1270" anchor="t" anchorCtr="0">
          <a:noAutofit/>
        </a:bodyPr>
        <a:lstStyle/>
        <a:p>
          <a:pPr marL="114300" lvl="1" indent="-114300" algn="l" defTabSz="666750">
            <a:lnSpc>
              <a:spcPct val="90000"/>
            </a:lnSpc>
            <a:spcBef>
              <a:spcPct val="0"/>
            </a:spcBef>
            <a:spcAft>
              <a:spcPct val="15000"/>
            </a:spcAft>
            <a:buChar char="•"/>
          </a:pPr>
          <a:r>
            <a:rPr lang="it-IT" sz="1500" b="1" kern="1200" dirty="0"/>
            <a:t>superamento della separazione </a:t>
          </a:r>
          <a:r>
            <a:rPr lang="it-IT" sz="1500" kern="1200" dirty="0"/>
            <a:t>tra cultura e natura, tra scienze dello spirito e scienze della natura</a:t>
          </a:r>
        </a:p>
        <a:p>
          <a:pPr marL="114300" lvl="1" indent="-114300" algn="l" defTabSz="666750">
            <a:lnSpc>
              <a:spcPct val="90000"/>
            </a:lnSpc>
            <a:spcBef>
              <a:spcPct val="0"/>
            </a:spcBef>
            <a:spcAft>
              <a:spcPct val="15000"/>
            </a:spcAft>
            <a:buChar char="•"/>
          </a:pPr>
          <a:r>
            <a:rPr lang="it-IT" sz="1500" kern="1200" dirty="0"/>
            <a:t>tramite la dimostrazione, basata su verifiche sperimentali e osservazionali, che </a:t>
          </a:r>
          <a:r>
            <a:rPr lang="it-IT" sz="1500" b="1" kern="1200" dirty="0"/>
            <a:t>la dimensione culturale comu­nica con la dimensione biologica e che entrambe si influenzano vicendevolmente</a:t>
          </a:r>
          <a:endParaRPr lang="it-IT" sz="1500" kern="1200" dirty="0"/>
        </a:p>
      </dsp:txBody>
      <dsp:txXfrm>
        <a:off x="2083088" y="199450"/>
        <a:ext cx="5744098" cy="1196699"/>
      </dsp:txXfrm>
    </dsp:sp>
    <dsp:sp modelId="{47F9C31B-F51B-48D6-85BD-F9C80D882199}">
      <dsp:nvSpPr>
        <dsp:cNvPr id="0" name=""/>
        <dsp:cNvSpPr/>
      </dsp:nvSpPr>
      <dsp:spPr>
        <a:xfrm>
          <a:off x="0" y="0"/>
          <a:ext cx="2079206" cy="1541582"/>
        </a:xfrm>
        <a:prstGeom prst="roundRect">
          <a:avLst/>
        </a:prstGeom>
        <a:solidFill>
          <a:srgbClr val="00B05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it-IT" sz="2300" kern="1200" dirty="0"/>
            <a:t>PNEI </a:t>
          </a:r>
        </a:p>
      </dsp:txBody>
      <dsp:txXfrm>
        <a:off x="75254" y="75254"/>
        <a:ext cx="1928698" cy="1391074"/>
      </dsp:txXfrm>
    </dsp:sp>
    <dsp:sp modelId="{F0AE9872-8875-4B30-ACF1-863C4E09FBB3}">
      <dsp:nvSpPr>
        <dsp:cNvPr id="0" name=""/>
        <dsp:cNvSpPr/>
      </dsp:nvSpPr>
      <dsp:spPr>
        <a:xfrm>
          <a:off x="1966083" y="1374499"/>
          <a:ext cx="6457571" cy="2254522"/>
        </a:xfrm>
        <a:prstGeom prst="rightArrow">
          <a:avLst>
            <a:gd name="adj1" fmla="val 75000"/>
            <a:gd name="adj2" fmla="val 50000"/>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9525" tIns="9525" rIns="9525" bIns="9525" numCol="1" spcCol="1270" anchor="t" anchorCtr="0">
          <a:noAutofit/>
        </a:bodyPr>
        <a:lstStyle/>
        <a:p>
          <a:pPr marL="114300" lvl="1" indent="-114300" algn="l" defTabSz="666750">
            <a:lnSpc>
              <a:spcPct val="90000"/>
            </a:lnSpc>
            <a:spcBef>
              <a:spcPct val="0"/>
            </a:spcBef>
            <a:spcAft>
              <a:spcPct val="15000"/>
            </a:spcAft>
            <a:buChar char="•"/>
          </a:pPr>
          <a:r>
            <a:rPr lang="it-IT" sz="1500" b="1" kern="1200" dirty="0"/>
            <a:t>la conoscenza di questi fenomeni a livello molecolare</a:t>
          </a:r>
          <a:endParaRPr lang="it-IT" sz="1500" kern="1200" dirty="0"/>
        </a:p>
        <a:p>
          <a:pPr marL="114300" lvl="1" indent="-114300" algn="l" defTabSz="666750">
            <a:lnSpc>
              <a:spcPct val="90000"/>
            </a:lnSpc>
            <a:spcBef>
              <a:spcPct val="0"/>
            </a:spcBef>
            <a:spcAft>
              <a:spcPct val="15000"/>
            </a:spcAft>
            <a:buChar char="•"/>
          </a:pPr>
          <a:r>
            <a:rPr lang="it-IT" sz="1500" kern="1200" dirty="0"/>
            <a:t>gli eventi mentali, consci e inconsci, si traducono in </a:t>
          </a:r>
          <a:r>
            <a:rPr lang="it-IT" sz="1500" b="1" kern="1200" dirty="0"/>
            <a:t>segnatura epigenetica che modula l'espressione genica</a:t>
          </a:r>
          <a:r>
            <a:rPr lang="it-IT" sz="1500" kern="1200" dirty="0"/>
            <a:t> di pattern di informazione cruciali per la normale attività dell'essere umano fino alla produzione di molecole essenziali alla normale attività degli organi, cervello incluso</a:t>
          </a:r>
        </a:p>
      </dsp:txBody>
      <dsp:txXfrm>
        <a:off x="1966083" y="1656314"/>
        <a:ext cx="5612125" cy="1690892"/>
      </dsp:txXfrm>
    </dsp:sp>
    <dsp:sp modelId="{143DB799-4DF5-49D1-833D-33EFE2571F02}">
      <dsp:nvSpPr>
        <dsp:cNvPr id="0" name=""/>
        <dsp:cNvSpPr/>
      </dsp:nvSpPr>
      <dsp:spPr>
        <a:xfrm>
          <a:off x="32623" y="1730804"/>
          <a:ext cx="1934470" cy="1613902"/>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43815" rIns="87630" bIns="43815" numCol="1" spcCol="1270" anchor="ctr" anchorCtr="0">
          <a:noAutofit/>
        </a:bodyPr>
        <a:lstStyle/>
        <a:p>
          <a:pPr marL="0" lvl="0" indent="0" algn="ctr" defTabSz="1022350">
            <a:lnSpc>
              <a:spcPct val="90000"/>
            </a:lnSpc>
            <a:spcBef>
              <a:spcPct val="0"/>
            </a:spcBef>
            <a:spcAft>
              <a:spcPct val="35000"/>
            </a:spcAft>
            <a:buNone/>
          </a:pPr>
          <a:r>
            <a:rPr lang="it-IT" sz="2300" kern="1200" dirty="0"/>
            <a:t>EPIGENETICA</a:t>
          </a:r>
        </a:p>
      </dsp:txBody>
      <dsp:txXfrm>
        <a:off x="111407" y="1809588"/>
        <a:ext cx="1776902" cy="1456334"/>
      </dsp:txXfrm>
    </dsp:sp>
  </dsp:spTree>
</dsp:drawing>
</file>

<file path=ppt/diagrams/layout1.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3">
  <dgm:title val=""/>
  <dgm:desc val=""/>
  <dgm:catLst>
    <dgm:cat type="hierarchy" pri="7000"/>
    <dgm:cat type="list" pri="23000"/>
    <dgm:cat type="relationship" pri="15000"/>
    <dgm:cat type="convert" pri="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1" destId="11" srcOrd="0" destOrd="0"/>
        <dgm:cxn modelId="6" srcId="1" destId="12" srcOrd="1" destOrd="0"/>
        <dgm:cxn modelId="7" srcId="0" destId="2" srcOrd="1" destOrd="0"/>
        <dgm:cxn modelId="8" srcId="2" destId="21" srcOrd="0" destOrd="0"/>
        <dgm:cxn modelId="9" srcId="2" destId="2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diagram">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forName="rootText" op="equ" val="65"/>
      <dgm:constr type="primFontSz" for="des" forName="childText" op="equ" val="65"/>
      <dgm:constr type="w" for="des" forName="rootComposite" refType="w"/>
      <dgm:constr type="h" for="des" forName="rootComposite" refType="w" fact="0.5"/>
      <dgm:constr type="w" for="des" forName="childText" refType="w" refFor="des" refForName="rootComposite" fact="0.8"/>
      <dgm:constr type="h" for="des" forName="childText" refType="h" refFor="des" refForName="rootComposite"/>
      <dgm:constr type="sibSp" refType="w" refFor="des" refForName="rootComposite" fact="0.25"/>
      <dgm:constr type="sibSp" for="des" forName="childShape" refType="h" refFor="des" refForName="childText" fact="0.25"/>
      <dgm:constr type="sp" for="des" forName="root" refType="h" refFor="des" refForName="childText" fact="0.25"/>
    </dgm:constrLst>
    <dgm:ruleLst/>
    <dgm:forEach name="Name3" axis="ch">
      <dgm:forEach name="Name4" axis="self" ptType="node" cnt="1">
        <dgm:layoutNode name="root">
          <dgm:choose name="Name5">
            <dgm:if name="Name6" func="var" arg="dir" op="equ" val="norm">
              <dgm:alg type="hierRoot">
                <dgm:param type="hierAlign" val="tL"/>
              </dgm:alg>
            </dgm:if>
            <dgm:else name="Name7">
              <dgm:alg type="hierRoot">
                <dgm:param type="hierAlign" val="tR"/>
              </dgm:alg>
            </dgm:else>
          </dgm:choose>
          <dgm:shape xmlns:r="http://schemas.openxmlformats.org/officeDocument/2006/relationships" r:blip="">
            <dgm:adjLst/>
          </dgm:shape>
          <dgm:presOf/>
          <dgm:constrLst>
            <dgm:constr type="alignOff" val="0.2"/>
          </dgm:constrLst>
          <dgm:ruleLst/>
          <dgm:layoutNode name="rootComposite">
            <dgm:alg type="composite"/>
            <dgm:shape xmlns:r="http://schemas.openxmlformats.org/officeDocument/2006/relationships" r:blip="">
              <dgm:adjLst/>
            </dgm:shape>
            <dgm:presOf axis="self" ptType="node" cnt="1"/>
            <dgm:choose name="Name8">
              <dgm:if name="Name9" func="var" arg="dir" op="equ" val="norm">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10">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styleLbl="node1">
              <dgm:alg type="tx"/>
              <dgm:shape xmlns:r="http://schemas.openxmlformats.org/officeDocument/2006/relationships" type="roundRect" r:blip="">
                <dgm:adjLst>
                  <dgm:adj idx="1" val="0.1"/>
                </dgm:adjLst>
              </dgm:shape>
              <dgm:presOf axis="self" ptType="node" cnt="1"/>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rootConnector" moveWith="rootText">
              <dgm:alg type="sp"/>
              <dgm:shape xmlns:r="http://schemas.openxmlformats.org/officeDocument/2006/relationships" type="roundRect" r:blip="" hideGeom="1">
                <dgm:adjLst>
                  <dgm:adj idx="1" val="0.1"/>
                </dgm:adjLst>
              </dgm:shape>
              <dgm:presOf axis="self" ptType="node" cnt="1"/>
              <dgm:constrLst/>
              <dgm:ruleLst/>
            </dgm:layoutNode>
          </dgm:layoutNode>
          <dgm:layoutNode name="childShape">
            <dgm:alg type="hierChild">
              <dgm:param type="chAlign" val="l"/>
              <dgm:param type="linDir" val="fromT"/>
            </dgm:alg>
            <dgm:shape xmlns:r="http://schemas.openxmlformats.org/officeDocument/2006/relationships" r:blip="">
              <dgm:adjLst/>
            </dgm:shape>
            <dgm:presOf/>
            <dgm:constrLst/>
            <dgm:ruleLst/>
            <dgm:forEach name="Name11" axis="ch">
              <dgm:forEach name="Name12" axis="self" ptType="parTrans" cnt="1">
                <dgm:layoutNode name="Name13">
                  <dgm:choose name="Name14">
                    <dgm:if name="Name15" func="var" arg="dir" op="equ" val="norm">
                      <dgm:alg type="conn">
                        <dgm:param type="dim" val="1D"/>
                        <dgm:param type="endSty" val="noArr"/>
                        <dgm:param type="connRout" val="bend"/>
                        <dgm:param type="srcNode" val="rootConnector"/>
                        <dgm:param type="begPts" val="bCtr"/>
                        <dgm:param type="endPts" val="midL"/>
                      </dgm:alg>
                    </dgm:if>
                    <dgm:else name="Name16">
                      <dgm:alg type="conn">
                        <dgm:param type="dim" val="1D"/>
                        <dgm:param type="endSty" val="noArr"/>
                        <dgm:param type="connRout" val="bend"/>
                        <dgm:param type="srcNode" val="rootConnector"/>
                        <dgm:param type="begPts" val="bCtr"/>
                        <dgm:param type="endPts" val="midR"/>
                      </dgm:alg>
                    </dgm:else>
                  </dgm:choose>
                  <dgm:shape xmlns:r="http://schemas.openxmlformats.org/officeDocument/2006/relationships" type="conn" r:blip="">
                    <dgm:adjLst/>
                  </dgm:shape>
                  <dgm:presOf axis="self"/>
                  <dgm:constrLst>
                    <dgm:constr type="begPad"/>
                    <dgm:constr type="endPad"/>
                  </dgm:constrLst>
                  <dgm:ruleLst/>
                </dgm:layoutNode>
              </dgm:forEach>
              <dgm:forEach name="Name17" axis="self" ptType="node">
                <dgm:layoutNode name="childText" styleLbl="bgAcc1">
                  <dgm:varLst>
                    <dgm:bulletEnabled val="1"/>
                  </dgm:varLst>
                  <dgm:alg type="tx"/>
                  <dgm:shape xmlns:r="http://schemas.openxmlformats.org/officeDocument/2006/relationships" type="roundRect" r:blip="">
                    <dgm:adjLst>
                      <dgm:adj idx="1" val="0.1"/>
                    </dgm:adjLst>
                  </dgm:shape>
                  <dgm:presOf axis="self desOrSelf" ptType="node node" st="1 1" cnt="1 0"/>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6">
  <dgm:title val=""/>
  <dgm:desc val=""/>
  <dgm:catLst>
    <dgm:cat type="process" pri="22000"/>
    <dgm:cat type="list" pri="17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5"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dgm:varLst>
    <dgm:alg type="lin">
      <dgm:param type="linDir" val="fromT"/>
    </dgm:alg>
    <dgm:shape xmlns:r="http://schemas.openxmlformats.org/officeDocument/2006/relationships" r:blip="">
      <dgm:adjLst/>
    </dgm:shape>
    <dgm:presOf/>
    <dgm:constrLst>
      <dgm:constr type="w" for="ch" forName="linNode" refType="w"/>
      <dgm:constr type="h" for="ch" forName="linNode" refType="h"/>
      <dgm:constr type="h" for="ch" forName="spacing" refType="h" refFor="ch" refForName="linNode" fact="0.1"/>
      <dgm:constr type="primFontSz" for="des" forName="parentShp" op="equ" val="65"/>
      <dgm:constr type="primFontSz" for="des" forName="childShp" op="equ" val="65"/>
    </dgm:constrLst>
    <dgm:ruleLst/>
    <dgm:forEach name="Name1" axis="ch" ptType="node">
      <dgm:layoutNode name="linNode">
        <dgm:choose name="Name2">
          <dgm:if name="Name3" func="var" arg="dir" op="equ" val="norm">
            <dgm:alg type="lin">
              <dgm:param type="linDir" val="fromL"/>
            </dgm:alg>
          </dgm:if>
          <dgm:else name="Name4">
            <dgm:alg type="lin">
              <dgm:param type="linDir" val="fromR"/>
            </dgm:alg>
          </dgm:else>
        </dgm:choose>
        <dgm:shape xmlns:r="http://schemas.openxmlformats.org/officeDocument/2006/relationships" r:blip="">
          <dgm:adjLst/>
        </dgm:shape>
        <dgm:presOf/>
        <dgm:choose name="Name5">
          <dgm:if name="Name6" func="var" arg="dir" op="equ" val="norm">
            <dgm:constrLst>
              <dgm:constr type="w" for="ch" forName="parentShp" refType="w" fact="0.4"/>
              <dgm:constr type="h" for="ch" forName="parentShp" refType="h"/>
              <dgm:constr type="w" for="ch" forName="childShp" refType="w" fact="0.6"/>
              <dgm:constr type="h" for="ch" forName="childShp" refType="h" refFor="ch" refForName="parentShp"/>
            </dgm:constrLst>
          </dgm:if>
          <dgm:else name="Name7">
            <dgm:constrLst>
              <dgm:constr type="w" for="ch" forName="parentShp" refType="w" fact="0.4"/>
              <dgm:constr type="h" for="ch" forName="parentShp" refType="h"/>
              <dgm:constr type="w" for="ch" forName="childShp" refType="w" fact="0.6"/>
              <dgm:constr type="h" for="ch" forName="childShp" refType="h" refFor="ch" refForName="parentShp"/>
            </dgm:constrLst>
          </dgm:else>
        </dgm:choose>
        <dgm:ruleLst/>
        <dgm:layoutNode name="parentShp" styleLbl="node1">
          <dgm:varLst>
            <dgm:bulletEnabled val="1"/>
          </dgm:varLst>
          <dgm:alg type="tx"/>
          <dgm:shape xmlns:r="http://schemas.openxmlformats.org/officeDocument/2006/relationships" type="roundRect" r:blip="">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layoutNode name="childShp" styleLbl="bgAccFollowNode1">
          <dgm:varLst>
            <dgm:bulletEnabled val="1"/>
          </dgm:varLst>
          <dgm:alg type="tx">
            <dgm:param type="stBulletLvl" val="1"/>
          </dgm:alg>
          <dgm:choose name="Name8">
            <dgm:if name="Name9" func="var" arg="dir" op="equ" val="norm">
              <dgm:shape xmlns:r="http://schemas.openxmlformats.org/officeDocument/2006/relationships" type="rightArrow" r:blip="" zOrderOff="-2">
                <dgm:adjLst>
                  <dgm:adj idx="1" val="0.75"/>
                </dgm:adjLst>
              </dgm:shape>
            </dgm:if>
            <dgm:else name="Name10">
              <dgm:shape xmlns:r="http://schemas.openxmlformats.org/officeDocument/2006/relationships" rot="180" type="rightArrow" r:blip="" zOrderOff="-2">
                <dgm:adjLst>
                  <dgm:adj idx="1" val="0.75"/>
                </dgm:adjLst>
              </dgm:shape>
            </dgm:else>
          </dgm:choose>
          <dgm:presOf axis="des" ptType="node"/>
          <dgm:constrLst>
            <dgm:constr type="secFontSz" refType="primFontSz"/>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layoutNode>
      <dgm:forEach name="Name11" axis="followSib" ptType="sibTrans" cnt="1">
        <dgm:layoutNode name="spacing">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image" Target="../media/image54.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20B05A37-247A-4A3D-AE4B-8E7D90E435E9}" type="datetimeFigureOut">
              <a:rPr lang="it-IT" smtClean="0"/>
              <a:t>22/11/2020</a:t>
            </a:fld>
            <a:endParaRPr lang="it-IT"/>
          </a:p>
        </p:txBody>
      </p:sp>
      <p:sp>
        <p:nvSpPr>
          <p:cNvPr id="4" name="Segnaposto piè di pagina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6387966-C493-4BFF-A769-1D5E8BD5408B}" type="slidenum">
              <a:rPr lang="it-IT" smtClean="0"/>
              <a:t>‹N›</a:t>
            </a:fld>
            <a:endParaRPr lang="it-IT"/>
          </a:p>
        </p:txBody>
      </p:sp>
    </p:spTree>
    <p:extLst>
      <p:ext uri="{BB962C8B-B14F-4D97-AF65-F5344CB8AC3E}">
        <p14:creationId xmlns:p14="http://schemas.microsoft.com/office/powerpoint/2010/main" val="37036878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5BDE4D-F7D2-4D41-A1DF-CEF892A27CBF}" type="datetimeFigureOut">
              <a:rPr lang="it-IT" smtClean="0"/>
              <a:t>22/11/2020</a:t>
            </a:fld>
            <a:endParaRPr lang="it-IT"/>
          </a:p>
        </p:txBody>
      </p:sp>
      <p:sp>
        <p:nvSpPr>
          <p:cNvPr id="4" name="Segnaposto immagine diapositiva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4DC238D-FAF7-2D4B-8DCC-2241B04C6689}" type="slidenum">
              <a:rPr lang="it-IT" smtClean="0"/>
              <a:t>‹N›</a:t>
            </a:fld>
            <a:endParaRPr lang="it-IT"/>
          </a:p>
        </p:txBody>
      </p:sp>
    </p:spTree>
    <p:extLst>
      <p:ext uri="{BB962C8B-B14F-4D97-AF65-F5344CB8AC3E}">
        <p14:creationId xmlns:p14="http://schemas.microsoft.com/office/powerpoint/2010/main" val="5560215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371600" y="1143000"/>
            <a:ext cx="4114800" cy="3086100"/>
          </a:xfrm>
        </p:spPr>
      </p:sp>
      <p:sp>
        <p:nvSpPr>
          <p:cNvPr id="3" name="Segnaposto note 2"/>
          <p:cNvSpPr>
            <a:spLocks noGrp="1"/>
          </p:cNvSpPr>
          <p:nvPr>
            <p:ph type="body" idx="1"/>
          </p:nvPr>
        </p:nvSpPr>
        <p:spPr/>
        <p:txBody>
          <a:bodyPr/>
          <a:lstStyle/>
          <a:p>
            <a:pPr algn="just">
              <a:spcAft>
                <a:spcPts val="0"/>
              </a:spcAft>
            </a:pPr>
            <a:r>
              <a:rPr lang="en-GB" sz="1200" dirty="0">
                <a:effectLst/>
                <a:latin typeface="Times New Roman" panose="02020603050405020304" pitchFamily="18" charset="0"/>
                <a:ea typeface="Times New Roman" panose="02020603050405020304" pitchFamily="18" charset="0"/>
              </a:rPr>
              <a:t>It has been well known for many years that </a:t>
            </a:r>
            <a:r>
              <a:rPr lang="en-GB" sz="1200" b="1" dirty="0">
                <a:effectLst/>
                <a:latin typeface="Times New Roman" panose="02020603050405020304" pitchFamily="18" charset="0"/>
                <a:ea typeface="Times New Roman" panose="02020603050405020304" pitchFamily="18" charset="0"/>
              </a:rPr>
              <a:t>prenatal life is not fully protected</a:t>
            </a:r>
            <a:r>
              <a:rPr lang="en-GB" sz="1200" dirty="0">
                <a:effectLst/>
                <a:latin typeface="Times New Roman" panose="02020603050405020304" pitchFamily="18" charset="0"/>
                <a:ea typeface="Times New Roman" panose="02020603050405020304" pitchFamily="18" charset="0"/>
              </a:rPr>
              <a:t> in the uterine microenvironment. </a:t>
            </a:r>
            <a:r>
              <a:rPr lang="en-US" sz="1200" dirty="0">
                <a:effectLst/>
                <a:latin typeface="Times New Roman" panose="02020603050405020304" pitchFamily="18" charset="0"/>
                <a:ea typeface="Times New Roman" panose="02020603050405020304" pitchFamily="18" charset="0"/>
              </a:rPr>
              <a:t>But only over the last decade we have been focusing on mechanisms and modalities of maternal and </a:t>
            </a:r>
            <a:r>
              <a:rPr lang="en-US" sz="1200" dirty="0" err="1">
                <a:effectLst/>
                <a:latin typeface="Times New Roman" panose="02020603050405020304" pitchFamily="18" charset="0"/>
                <a:ea typeface="Times New Roman" panose="02020603050405020304" pitchFamily="18" charset="0"/>
              </a:rPr>
              <a:t>foetal</a:t>
            </a:r>
            <a:r>
              <a:rPr lang="en-US" sz="1200" dirty="0">
                <a:effectLst/>
                <a:latin typeface="Times New Roman" panose="02020603050405020304" pitchFamily="18" charset="0"/>
                <a:ea typeface="Times New Roman" panose="02020603050405020304" pitchFamily="18" charset="0"/>
              </a:rPr>
              <a:t> exposure to an impressive range of chemicals (</a:t>
            </a:r>
            <a:r>
              <a:rPr lang="en-US" sz="1200" dirty="0" err="1">
                <a:effectLst/>
                <a:latin typeface="Times New Roman" panose="02020603050405020304" pitchFamily="18" charset="0"/>
                <a:ea typeface="Times New Roman" panose="02020603050405020304" pitchFamily="18" charset="0"/>
              </a:rPr>
              <a:t>eg</a:t>
            </a:r>
            <a:r>
              <a:rPr lang="en-US" sz="1200" dirty="0">
                <a:effectLst/>
                <a:latin typeface="Times New Roman" panose="02020603050405020304" pitchFamily="18" charset="0"/>
                <a:ea typeface="Times New Roman" panose="02020603050405020304" pitchFamily="18" charset="0"/>
              </a:rPr>
              <a:t> .: endocrine disruptors) , physical factors (</a:t>
            </a:r>
            <a:r>
              <a:rPr lang="en-US" sz="1200" dirty="0" err="1">
                <a:effectLst/>
                <a:latin typeface="Times New Roman" panose="02020603050405020304" pitchFamily="18" charset="0"/>
                <a:ea typeface="Times New Roman" panose="02020603050405020304" pitchFamily="18" charset="0"/>
              </a:rPr>
              <a:t>eg</a:t>
            </a:r>
            <a:r>
              <a:rPr lang="en-US" sz="1200" dirty="0">
                <a:effectLst/>
                <a:latin typeface="Times New Roman" panose="02020603050405020304" pitchFamily="18" charset="0"/>
                <a:ea typeface="Times New Roman" panose="02020603050405020304" pitchFamily="18" charset="0"/>
              </a:rPr>
              <a:t> .: ionizing radiations)  and biological agents (</a:t>
            </a:r>
            <a:r>
              <a:rPr lang="en-US" sz="1200" dirty="0" err="1">
                <a:effectLst/>
                <a:latin typeface="Times New Roman" panose="02020603050405020304" pitchFamily="18" charset="0"/>
                <a:ea typeface="Times New Roman" panose="02020603050405020304" pitchFamily="18" charset="0"/>
              </a:rPr>
              <a:t>eg</a:t>
            </a:r>
            <a:r>
              <a:rPr lang="en-US" sz="1200" dirty="0">
                <a:effectLst/>
                <a:latin typeface="Times New Roman" panose="02020603050405020304" pitchFamily="18" charset="0"/>
                <a:ea typeface="Times New Roman" panose="02020603050405020304" pitchFamily="18" charset="0"/>
              </a:rPr>
              <a:t> .: viruses) able to induce potentially adaptive and predictive epigenetic changes in the embryo-fetal genome, thus interfering with the programming of tissues and organs in an often irreversible way. </a:t>
            </a:r>
            <a:endParaRPr lang="it-IT" sz="1200" dirty="0">
              <a:effectLst/>
              <a:latin typeface="Times New Roman" panose="02020603050405020304" pitchFamily="18" charset="0"/>
              <a:ea typeface="Times New Roman" panose="02020603050405020304" pitchFamily="18" charset="0"/>
            </a:endParaRPr>
          </a:p>
          <a:p>
            <a:endParaRPr lang="it-IT" dirty="0"/>
          </a:p>
        </p:txBody>
      </p:sp>
      <p:sp>
        <p:nvSpPr>
          <p:cNvPr id="4" name="Segnaposto numero diapositiva 3"/>
          <p:cNvSpPr>
            <a:spLocks noGrp="1"/>
          </p:cNvSpPr>
          <p:nvPr>
            <p:ph type="sldNum" sz="quarter" idx="10"/>
          </p:nvPr>
        </p:nvSpPr>
        <p:spPr/>
        <p:txBody>
          <a:bodyPr/>
          <a:lstStyle/>
          <a:p>
            <a:pPr>
              <a:defRPr/>
            </a:pPr>
            <a:fld id="{7C918A5D-890E-4FA7-B154-BD8A8175FE54}" type="slidenum">
              <a:rPr lang="it-IT" smtClean="0">
                <a:solidFill>
                  <a:prstClr val="black"/>
                </a:solidFill>
              </a:rPr>
              <a:pPr>
                <a:defRPr/>
              </a:pPr>
              <a:t>16</a:t>
            </a:fld>
            <a:endParaRPr lang="it-IT">
              <a:solidFill>
                <a:prstClr val="black"/>
              </a:solidFill>
            </a:endParaRPr>
          </a:p>
        </p:txBody>
      </p:sp>
    </p:spTree>
    <p:extLst>
      <p:ext uri="{BB962C8B-B14F-4D97-AF65-F5344CB8AC3E}">
        <p14:creationId xmlns:p14="http://schemas.microsoft.com/office/powerpoint/2010/main" val="1909933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4082"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base" hangingPunct="1">
              <a:spcBef>
                <a:spcPct val="0"/>
              </a:spcBef>
              <a:spcAft>
                <a:spcPct val="0"/>
              </a:spcAft>
              <a:defRPr/>
            </a:pPr>
            <a:fld id="{9D499151-2A4D-4AF7-AE4E-69B215EB3A84}" type="slidenum">
              <a:rPr lang="it-IT" altLang="it-IT" sz="1200" kern="0" smtClean="0">
                <a:solidFill>
                  <a:prstClr val="black"/>
                </a:solidFill>
                <a:latin typeface="Calibri" panose="020F0502020204030204" pitchFamily="34" charset="0"/>
                <a:ea typeface="Arial Unicode MS" panose="020B0604020202020204" pitchFamily="34" charset="-128"/>
                <a:cs typeface="Arial Unicode MS" panose="020B0604020202020204" pitchFamily="34" charset="-128"/>
              </a:rPr>
              <a:pPr algn="r" eaLnBrk="1" fontAlgn="base" hangingPunct="1">
                <a:spcBef>
                  <a:spcPct val="0"/>
                </a:spcBef>
                <a:spcAft>
                  <a:spcPct val="0"/>
                </a:spcAft>
                <a:defRPr/>
              </a:pPr>
              <a:t>17</a:t>
            </a:fld>
            <a:endParaRPr lang="it-IT" altLang="it-IT" sz="1200" kern="0">
              <a:solidFill>
                <a:prstClr val="black"/>
              </a:solidFill>
              <a:latin typeface="Calibri" panose="020F0502020204030204" pitchFamily="34" charset="0"/>
              <a:ea typeface="Arial Unicode MS" panose="020B0604020202020204" pitchFamily="34" charset="-128"/>
              <a:cs typeface="Arial Unicode MS" panose="020B0604020202020204" pitchFamily="34" charset="-128"/>
            </a:endParaRPr>
          </a:p>
        </p:txBody>
      </p:sp>
      <p:sp>
        <p:nvSpPr>
          <p:cNvPr id="174083" name="Rectangle 1"/>
          <p:cNvSpPr>
            <a:spLocks noGrp="1" noRot="1" noChangeAspect="1" noChangeArrowheads="1" noTextEdit="1"/>
          </p:cNvSpPr>
          <p:nvPr>
            <p:ph type="sldImg"/>
          </p:nvPr>
        </p:nvSpPr>
        <p:spPr bwMode="auto">
          <a:xfrm>
            <a:off x="1371600" y="1143000"/>
            <a:ext cx="4114800" cy="3086100"/>
          </a:xfrm>
          <a:solidFill>
            <a:srgbClr val="FFFFFF"/>
          </a:solidFill>
          <a:ln>
            <a:solidFill>
              <a:srgbClr val="000000"/>
            </a:solidFill>
            <a:miter lim="800000"/>
            <a:headEnd/>
            <a:tailEnd/>
          </a:ln>
        </p:spPr>
      </p:sp>
      <p:sp>
        <p:nvSpPr>
          <p:cNvPr id="174084"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endParaRPr lang="it-IT" altLang="it-IT" dirty="0">
              <a:latin typeface="Times New Roman" panose="02020603050405020304" pitchFamily="18" charset="0"/>
            </a:endParaRPr>
          </a:p>
        </p:txBody>
      </p:sp>
    </p:spTree>
    <p:extLst>
      <p:ext uri="{BB962C8B-B14F-4D97-AF65-F5344CB8AC3E}">
        <p14:creationId xmlns:p14="http://schemas.microsoft.com/office/powerpoint/2010/main" val="12007401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75106" name="Rectangle 7"/>
          <p:cNvSpPr txBox="1">
            <a:spLocks noGrp="1" noChangeArrowheads="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r" eaLnBrk="1" fontAlgn="base" hangingPunct="1">
              <a:spcBef>
                <a:spcPct val="0"/>
              </a:spcBef>
              <a:spcAft>
                <a:spcPct val="0"/>
              </a:spcAft>
              <a:defRPr/>
            </a:pPr>
            <a:fld id="{28CE0FC6-1D60-4A85-92B7-EF6D007B7EBD}" type="slidenum">
              <a:rPr lang="it-IT" altLang="it-IT" sz="1200" kern="0" smtClean="0">
                <a:solidFill>
                  <a:prstClr val="black"/>
                </a:solidFill>
                <a:latin typeface="Calibri" panose="020F0502020204030204" pitchFamily="34" charset="0"/>
                <a:ea typeface="Microsoft YaHei" panose="020B0503020204020204" pitchFamily="34" charset="-122"/>
              </a:rPr>
              <a:pPr algn="r" eaLnBrk="1" fontAlgn="base" hangingPunct="1">
                <a:spcBef>
                  <a:spcPct val="0"/>
                </a:spcBef>
                <a:spcAft>
                  <a:spcPct val="0"/>
                </a:spcAft>
                <a:defRPr/>
              </a:pPr>
              <a:t>18</a:t>
            </a:fld>
            <a:endParaRPr lang="it-IT" altLang="it-IT" sz="1200" kern="0">
              <a:solidFill>
                <a:prstClr val="black"/>
              </a:solidFill>
              <a:latin typeface="Calibri" panose="020F0502020204030204" pitchFamily="34" charset="0"/>
              <a:ea typeface="Microsoft YaHei" panose="020B0503020204020204" pitchFamily="34" charset="-122"/>
            </a:endParaRPr>
          </a:p>
        </p:txBody>
      </p:sp>
      <p:sp>
        <p:nvSpPr>
          <p:cNvPr id="175107" name="Rectangle 1"/>
          <p:cNvSpPr>
            <a:spLocks noGrp="1" noRot="1" noChangeAspect="1" noChangeArrowheads="1" noTextEdit="1"/>
          </p:cNvSpPr>
          <p:nvPr>
            <p:ph type="sldImg"/>
          </p:nvPr>
        </p:nvSpPr>
        <p:spPr bwMode="auto">
          <a:xfrm>
            <a:off x="1371600" y="1143000"/>
            <a:ext cx="4114800" cy="3086100"/>
          </a:xfrm>
          <a:solidFill>
            <a:srgbClr val="FFFFFF"/>
          </a:solidFill>
          <a:ln>
            <a:solidFill>
              <a:srgbClr val="000000"/>
            </a:solidFill>
            <a:miter lim="800000"/>
            <a:headEnd/>
            <a:tailEnd/>
          </a:ln>
        </p:spPr>
      </p:sp>
      <p:sp>
        <p:nvSpPr>
          <p:cNvPr id="175108" name="Rectangle 2"/>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eaLnBrk="1" hangingPunct="1">
              <a:spcBef>
                <a:spcPct val="0"/>
              </a:spcBef>
            </a:pPr>
            <a:r>
              <a:rPr lang="it-IT" altLang="it-IT" dirty="0">
                <a:latin typeface="Times New Roman" panose="02020603050405020304" pitchFamily="18" charset="0"/>
                <a:ea typeface="ＭＳ Ｐゴシック" panose="020B0600070205080204" pitchFamily="34" charset="-128"/>
              </a:rPr>
              <a:t>AL feto l</a:t>
            </a:r>
            <a:r>
              <a:rPr lang="ja-JP" altLang="it-IT" dirty="0">
                <a:latin typeface="Times New Roman" panose="02020603050405020304" pitchFamily="18" charset="0"/>
              </a:rPr>
              <a:t>’</a:t>
            </a:r>
            <a:r>
              <a:rPr lang="it-IT" altLang="ja-JP" dirty="0">
                <a:latin typeface="Times New Roman" panose="02020603050405020304" pitchFamily="18" charset="0"/>
              </a:rPr>
              <a:t>impatto del Body </a:t>
            </a:r>
            <a:r>
              <a:rPr lang="it-IT" altLang="ja-JP" dirty="0" err="1">
                <a:latin typeface="Times New Roman" panose="02020603050405020304" pitchFamily="18" charset="0"/>
              </a:rPr>
              <a:t>burden</a:t>
            </a:r>
            <a:r>
              <a:rPr lang="it-IT" altLang="ja-JP" dirty="0">
                <a:latin typeface="Times New Roman" panose="02020603050405020304" pitchFamily="18" charset="0"/>
              </a:rPr>
              <a:t> materno EPA (</a:t>
            </a:r>
            <a:r>
              <a:rPr lang="it-IT" altLang="ja-JP" dirty="0" err="1">
                <a:latin typeface="Times New Roman" panose="02020603050405020304" pitchFamily="18" charset="0"/>
              </a:rPr>
              <a:t>enviromental</a:t>
            </a:r>
            <a:r>
              <a:rPr lang="it-IT" altLang="ja-JP" dirty="0">
                <a:latin typeface="Times New Roman" panose="02020603050405020304" pitchFamily="18" charset="0"/>
              </a:rPr>
              <a:t> </a:t>
            </a:r>
            <a:r>
              <a:rPr lang="it-IT" altLang="ja-JP" dirty="0" err="1">
                <a:latin typeface="Times New Roman" panose="02020603050405020304" pitchFamily="18" charset="0"/>
              </a:rPr>
              <a:t>Protection</a:t>
            </a:r>
            <a:r>
              <a:rPr lang="it-IT" altLang="ja-JP" dirty="0">
                <a:latin typeface="Times New Roman" panose="02020603050405020304" pitchFamily="18" charset="0"/>
              </a:rPr>
              <a:t> agency) : Carico  chimico o zavorra chimica accumulato dalla madre nel corso di una vita  attraverso catene alimentari, inalazione, ma anche vie  impensabili (assorbimento dermico per i cosmetici  </a:t>
            </a:r>
            <a:endParaRPr lang="it-IT" altLang="it-IT" dirty="0">
              <a:latin typeface="Times New Roman" panose="02020603050405020304" pitchFamily="18" charset="0"/>
              <a:ea typeface="ＭＳ Ｐゴシック" panose="020B0600070205080204" pitchFamily="34" charset="-128"/>
            </a:endParaRPr>
          </a:p>
        </p:txBody>
      </p:sp>
    </p:spTree>
    <p:extLst>
      <p:ext uri="{BB962C8B-B14F-4D97-AF65-F5344CB8AC3E}">
        <p14:creationId xmlns:p14="http://schemas.microsoft.com/office/powerpoint/2010/main" val="10044758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Segnaposto immagine diapositiva 1"/>
          <p:cNvSpPr>
            <a:spLocks noGrp="1" noRot="1" noChangeAspect="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23" name="Segnaposto note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GB" altLang="it-IT"/>
              <a:t>Eventually, during the last years, the </a:t>
            </a:r>
            <a:r>
              <a:rPr lang="en-GB" altLang="it-IT" b="1" i="1"/>
              <a:t>fetal programming mismatch theory</a:t>
            </a:r>
            <a:r>
              <a:rPr lang="en-GB" altLang="it-IT"/>
              <a:t> has been transformed  </a:t>
            </a:r>
            <a:r>
              <a:rPr lang="en-GB" altLang="it-IT" b="1" u="sng"/>
              <a:t>from a theory essentially useful to explain the pathogenic mechanisms causing  certain diseases  of adulthood, into the key-model theory of the embryo-fetal origins of adult diseases (DOHA-Developmental Origins of Health and Diseases),</a:t>
            </a:r>
            <a:r>
              <a:rPr lang="en-GB" altLang="it-IT"/>
              <a:t> according to which most chronic-degenerative and inflammatory diseases, greatly increased during the last decades, first in the Western world, then at a global level, could be just </a:t>
            </a:r>
            <a:r>
              <a:rPr lang="en-GB" altLang="it-IT" b="1"/>
              <a:t>the product of a </a:t>
            </a:r>
            <a:r>
              <a:rPr lang="en-GB" altLang="it-IT" b="1" i="1"/>
              <a:t>(epigenetic) programming mismatch</a:t>
            </a:r>
            <a:r>
              <a:rPr lang="en-GB" altLang="it-IT" b="1"/>
              <a:t> at the earliest stages of life.</a:t>
            </a:r>
            <a:endParaRPr lang="it-IT" altLang="it-IT"/>
          </a:p>
        </p:txBody>
      </p:sp>
      <p:sp>
        <p:nvSpPr>
          <p:cNvPr id="133124" name="Segnaposto numero diapositiva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fld id="{80DD6A7F-4C28-4CAC-9A34-C9BB1C4BD15D}" type="slidenum">
              <a:rPr kumimoji="0" lang="it-IT" altLang="it-IT" sz="1200" b="0" i="0" u="none" strike="noStrike" kern="0" cap="none" spc="0" normalizeH="0" baseline="0" noProof="0" smtClean="0">
                <a:ln>
                  <a:noFill/>
                </a:ln>
                <a:solidFill>
                  <a:prstClr val="black"/>
                </a:solidFill>
                <a:effectLst/>
                <a:uLnTx/>
                <a:uFillTx/>
                <a:latin typeface="Arial" panose="020B0604020202020204" pitchFamily="34" charset="0"/>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it-IT" altLang="it-IT" sz="1200" b="0" i="0" u="none" strike="noStrike" kern="0" cap="none" spc="0" normalizeH="0" baseline="0" noProof="0">
              <a:ln>
                <a:noFill/>
              </a:ln>
              <a:solidFill>
                <a:prstClr val="black"/>
              </a:solidFill>
              <a:effectLst/>
              <a:uLnTx/>
              <a:uFillTx/>
              <a:latin typeface="Arial" panose="020B0604020202020204" pitchFamily="34" charset="0"/>
              <a:ea typeface="+mn-ea"/>
              <a:cs typeface="+mn-cs"/>
            </a:endParaRPr>
          </a:p>
        </p:txBody>
      </p:sp>
    </p:spTree>
    <p:extLst>
      <p:ext uri="{BB962C8B-B14F-4D97-AF65-F5344CB8AC3E}">
        <p14:creationId xmlns:p14="http://schemas.microsoft.com/office/powerpoint/2010/main" val="914412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1026"/>
          <p:cNvSpPr>
            <a:spLocks noGrp="1" noRot="1" noChangeAspect="1" noChangeArrowheads="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Rectangle 1027"/>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r>
              <a:rPr lang="en-US" sz="1200" kern="1200" dirty="0">
                <a:solidFill>
                  <a:schemeClr val="tx1"/>
                </a:solidFill>
                <a:effectLst/>
                <a:latin typeface="+mn-lt"/>
                <a:ea typeface="+mn-ea"/>
                <a:cs typeface="+mn-cs"/>
              </a:rPr>
              <a:t>We can therefore say that </a:t>
            </a:r>
            <a:r>
              <a:rPr lang="en-US" sz="1200" b="1" kern="1200" dirty="0">
                <a:solidFill>
                  <a:schemeClr val="tx1"/>
                </a:solidFill>
                <a:effectLst/>
                <a:latin typeface="+mn-lt"/>
                <a:ea typeface="+mn-ea"/>
                <a:cs typeface="+mn-cs"/>
              </a:rPr>
              <a:t>our phenotype is the product of two genomic programs</a:t>
            </a:r>
            <a:r>
              <a:rPr lang="en-US" sz="1200" kern="1200" dirty="0">
                <a:solidFill>
                  <a:schemeClr val="tx1"/>
                </a:solidFill>
                <a:effectLst/>
                <a:latin typeface="+mn-lt"/>
                <a:ea typeface="+mn-ea"/>
                <a:cs typeface="+mn-cs"/>
              </a:rPr>
              <a:t>:</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a:t>
            </a:r>
            <a:r>
              <a:rPr lang="en-US" sz="1200" b="1" i="1" kern="1200" dirty="0">
                <a:solidFill>
                  <a:schemeClr val="tx1"/>
                </a:solidFill>
                <a:effectLst/>
                <a:latin typeface="+mn-lt"/>
                <a:ea typeface="+mn-ea"/>
                <a:cs typeface="+mn-cs"/>
              </a:rPr>
              <a:t>DNA</a:t>
            </a:r>
            <a:r>
              <a:rPr lang="en-US" sz="1200" kern="1200" dirty="0">
                <a:solidFill>
                  <a:schemeClr val="tx1"/>
                </a:solidFill>
                <a:effectLst/>
                <a:latin typeface="+mn-lt"/>
                <a:ea typeface="+mn-ea"/>
                <a:cs typeface="+mn-cs"/>
              </a:rPr>
              <a:t> which is the product of millions of years of evolution (</a:t>
            </a:r>
            <a:r>
              <a:rPr lang="en-US" sz="1200" b="1" i="1" kern="1200" dirty="0">
                <a:solidFill>
                  <a:schemeClr val="tx1"/>
                </a:solidFill>
                <a:effectLst/>
                <a:latin typeface="+mn-lt"/>
                <a:ea typeface="+mn-ea"/>
                <a:cs typeface="+mn-cs"/>
              </a:rPr>
              <a:t>phylogeny</a:t>
            </a:r>
            <a:r>
              <a:rPr lang="en-US" sz="1200" kern="1200" dirty="0">
                <a:solidFill>
                  <a:schemeClr val="tx1"/>
                </a:solidFill>
                <a:effectLst/>
                <a:latin typeface="+mn-lt"/>
                <a:ea typeface="+mn-ea"/>
                <a:cs typeface="+mn-cs"/>
              </a:rPr>
              <a:t>), is </a:t>
            </a:r>
            <a:r>
              <a:rPr lang="en-US" sz="1200" b="1" kern="1200" dirty="0">
                <a:solidFill>
                  <a:schemeClr val="tx1"/>
                </a:solidFill>
                <a:effectLst/>
                <a:latin typeface="+mn-lt"/>
                <a:ea typeface="+mn-ea"/>
                <a:cs typeface="+mn-cs"/>
              </a:rPr>
              <a:t>species-specific with small individual variations</a:t>
            </a:r>
            <a:r>
              <a:rPr lang="en-US" sz="1200" kern="1200" dirty="0">
                <a:solidFill>
                  <a:schemeClr val="tx1"/>
                </a:solidFill>
                <a:effectLst/>
                <a:latin typeface="+mn-lt"/>
                <a:ea typeface="+mn-ea"/>
                <a:cs typeface="+mn-cs"/>
              </a:rPr>
              <a:t>, which can determine predispositions to some diseases; </a:t>
            </a:r>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the </a:t>
            </a:r>
            <a:r>
              <a:rPr lang="en-US" sz="1200" b="1" i="1" kern="1200" dirty="0">
                <a:solidFill>
                  <a:schemeClr val="tx1"/>
                </a:solidFill>
                <a:effectLst/>
                <a:latin typeface="+mn-lt"/>
                <a:ea typeface="+mn-ea"/>
                <a:cs typeface="+mn-cs"/>
              </a:rPr>
              <a:t>epigenome</a:t>
            </a:r>
            <a:r>
              <a:rPr lang="en-US" sz="1200" kern="1200" dirty="0">
                <a:solidFill>
                  <a:schemeClr val="tx1"/>
                </a:solidFill>
                <a:effectLst/>
                <a:latin typeface="+mn-lt"/>
                <a:ea typeface="+mn-ea"/>
                <a:cs typeface="+mn-cs"/>
              </a:rPr>
              <a:t> that is strictly individual, is produced in the course of </a:t>
            </a:r>
            <a:r>
              <a:rPr lang="en-US" sz="1200" b="1" i="1" kern="1200" dirty="0">
                <a:solidFill>
                  <a:schemeClr val="tx1"/>
                </a:solidFill>
                <a:effectLst/>
                <a:latin typeface="+mn-lt"/>
                <a:ea typeface="+mn-ea"/>
                <a:cs typeface="+mn-cs"/>
              </a:rPr>
              <a:t>ontogeny</a:t>
            </a:r>
            <a:r>
              <a:rPr lang="en-US" sz="1200" kern="1200" dirty="0">
                <a:solidFill>
                  <a:schemeClr val="tx1"/>
                </a:solidFill>
                <a:effectLst/>
                <a:latin typeface="+mn-lt"/>
                <a:ea typeface="+mn-ea"/>
                <a:cs typeface="+mn-cs"/>
              </a:rPr>
              <a:t> and in particular in the </a:t>
            </a:r>
            <a:r>
              <a:rPr lang="en-US" sz="1200" b="1" kern="1200" dirty="0">
                <a:solidFill>
                  <a:schemeClr val="tx1"/>
                </a:solidFill>
                <a:effectLst/>
                <a:latin typeface="+mn-lt"/>
                <a:ea typeface="+mn-ea"/>
                <a:cs typeface="+mn-cs"/>
              </a:rPr>
              <a:t>embryo-fetal period (maximum developmental plasticity)</a:t>
            </a:r>
            <a:r>
              <a:rPr lang="en-US" sz="1200" kern="1200" dirty="0">
                <a:solidFill>
                  <a:schemeClr val="tx1"/>
                </a:solidFill>
                <a:effectLst/>
                <a:latin typeface="+mn-lt"/>
                <a:ea typeface="+mn-ea"/>
                <a:cs typeface="+mn-cs"/>
              </a:rPr>
              <a:t> and determines </a:t>
            </a:r>
            <a:r>
              <a:rPr lang="en-US" sz="1200" b="1" kern="1200" dirty="0">
                <a:solidFill>
                  <a:schemeClr val="tx1"/>
                </a:solidFill>
                <a:effectLst/>
                <a:latin typeface="+mn-lt"/>
                <a:ea typeface="+mn-ea"/>
                <a:cs typeface="+mn-cs"/>
              </a:rPr>
              <a:t>the main individual transformations of our own phenotype</a:t>
            </a:r>
            <a:r>
              <a:rPr lang="en-US" sz="1200" kern="1200" dirty="0">
                <a:solidFill>
                  <a:schemeClr val="tx1"/>
                </a:solidFill>
                <a:effectLst/>
                <a:latin typeface="+mn-lt"/>
                <a:ea typeface="+mn-ea"/>
                <a:cs typeface="+mn-cs"/>
              </a:rPr>
              <a:t> (both in the physiological and in the pathological context)</a:t>
            </a:r>
            <a:br>
              <a:rPr lang="en-US" sz="1200" kern="1200" dirty="0">
                <a:solidFill>
                  <a:schemeClr val="tx1"/>
                </a:solidFill>
                <a:effectLst/>
                <a:latin typeface="+mn-lt"/>
                <a:ea typeface="+mn-ea"/>
                <a:cs typeface="+mn-cs"/>
              </a:rPr>
            </a:br>
            <a:endParaRPr lang="fr-FR" altLang="it-IT" dirty="0"/>
          </a:p>
        </p:txBody>
      </p:sp>
    </p:spTree>
    <p:extLst>
      <p:ext uri="{BB962C8B-B14F-4D97-AF65-F5344CB8AC3E}">
        <p14:creationId xmlns:p14="http://schemas.microsoft.com/office/powerpoint/2010/main" val="796286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70" name="Rectangle 2"/>
          <p:cNvSpPr>
            <a:spLocks noGrp="1" noRot="1" noChangeAspect="1" noChangeArrowheads="1" noTextEdit="1"/>
          </p:cNvSpPr>
          <p:nvPr>
            <p:ph type="sldImg"/>
          </p:nvPr>
        </p:nvSpPr>
        <p:spPr bwMode="auto">
          <a:xfrm>
            <a:off x="1371600" y="1143000"/>
            <a:ext cx="41148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2771" name="Rectangle 3"/>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numCol="1" anchor="ctr" anchorCtr="0" compatLnSpc="1">
            <a:prstTxWarp prst="textNoShape">
              <a:avLst/>
            </a:prstTxWarp>
          </a:bodyPr>
          <a:lstStyle/>
          <a:p>
            <a:pPr>
              <a:lnSpc>
                <a:spcPct val="107000"/>
              </a:lnSpc>
              <a:spcAft>
                <a:spcPts val="800"/>
              </a:spcAft>
            </a:pPr>
            <a:r>
              <a:rPr lang="en-US" sz="1200" u="sng" dirty="0">
                <a:effectLst/>
                <a:latin typeface="Calibri" panose="020F0502020204030204" pitchFamily="34" charset="0"/>
                <a:ea typeface="Calibri" panose="020F0502020204030204" pitchFamily="34" charset="0"/>
                <a:cs typeface="Times New Roman" panose="02020603050405020304" pitchFamily="18" charset="0"/>
              </a:rPr>
              <a:t>Ten years ago two well-known experts in </a:t>
            </a:r>
            <a:r>
              <a:rPr lang="en-US" sz="1200" i="1" u="sng" dirty="0">
                <a:effectLst/>
                <a:latin typeface="Calibri" panose="020F0502020204030204" pitchFamily="34" charset="0"/>
                <a:ea typeface="Calibri" panose="020F0502020204030204" pitchFamily="34" charset="0"/>
                <a:cs typeface="Times New Roman" panose="02020603050405020304" pitchFamily="18" charset="0"/>
              </a:rPr>
              <a:t>Environmental Health</a:t>
            </a:r>
            <a:r>
              <a:rPr lang="en-US" sz="1200" u="sng" dirty="0">
                <a:effectLst/>
                <a:latin typeface="Calibri" panose="020F0502020204030204" pitchFamily="34" charset="0"/>
                <a:ea typeface="Calibri" panose="020F0502020204030204" pitchFamily="34" charset="0"/>
                <a:cs typeface="Times New Roman" panose="02020603050405020304" pitchFamily="18" charset="0"/>
              </a:rPr>
              <a:t>, a pediatrician and an epidemiologist, launched an alarm </a:t>
            </a:r>
            <a:r>
              <a:rPr lang="en-US" sz="1200"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from the pages of </a:t>
            </a:r>
            <a:r>
              <a:rPr lang="en-US" sz="1200" b="1"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the</a:t>
            </a:r>
            <a:r>
              <a:rPr lang="en-US" sz="1200"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t>
            </a:r>
            <a:r>
              <a:rPr lang="en-US" sz="1200" b="1"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Lancet</a:t>
            </a:r>
            <a:r>
              <a:rPr lang="en-US" sz="1200"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 affirming that a </a:t>
            </a:r>
            <a:r>
              <a:rPr lang="en-US" sz="1200" b="1" i="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silent pandemic </a:t>
            </a:r>
            <a:r>
              <a:rPr lang="en-US" sz="1200" b="1"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of neurodevelopmental disorders </a:t>
            </a:r>
            <a:r>
              <a:rPr lang="en-US" sz="1200" u="sng" dirty="0">
                <a:effectLst/>
                <a:highlight>
                  <a:srgbClr val="FFFF00"/>
                </a:highlight>
                <a:latin typeface="Calibri" panose="020F0502020204030204" pitchFamily="34" charset="0"/>
                <a:ea typeface="Calibri" panose="020F0502020204030204" pitchFamily="34" charset="0"/>
                <a:cs typeface="Times New Roman" panose="02020603050405020304" pitchFamily="18" charset="0"/>
              </a:rPr>
              <a:t>was spreading</a:t>
            </a:r>
            <a:r>
              <a:rPr lang="en-US" sz="1200" u="sng" dirty="0">
                <a:effectLst/>
                <a:latin typeface="Calibri" panose="020F0502020204030204" pitchFamily="34" charset="0"/>
                <a:ea typeface="Calibri" panose="020F0502020204030204" pitchFamily="34" charset="0"/>
                <a:cs typeface="Times New Roman" panose="02020603050405020304" pitchFamily="18" charset="0"/>
              </a:rPr>
              <a:t>, also due to the </a:t>
            </a:r>
            <a:r>
              <a:rPr lang="en-US" sz="1200" i="1" u="sng" dirty="0">
                <a:effectLst/>
                <a:latin typeface="Calibri" panose="020F0502020204030204" pitchFamily="34" charset="0"/>
                <a:ea typeface="Calibri" panose="020F0502020204030204" pitchFamily="34" charset="0"/>
                <a:cs typeface="Times New Roman" panose="02020603050405020304" pitchFamily="18" charset="0"/>
              </a:rPr>
              <a:t>shortage of funds in this area of research </a:t>
            </a:r>
            <a:endParaRPr lang="it-IT" sz="1200" dirty="0">
              <a:effectLst/>
              <a:latin typeface="Calibri" panose="020F0502020204030204" pitchFamily="34" charset="0"/>
              <a:ea typeface="Calibri" panose="020F0502020204030204" pitchFamily="34" charset="0"/>
              <a:cs typeface="Times New Roman" panose="02020603050405020304" pitchFamily="18" charset="0"/>
            </a:endParaRPr>
          </a:p>
          <a:p>
            <a:pPr defTabSz="449263" eaLnBrk="1" hangingPunct="1">
              <a:spcBef>
                <a:spcPct val="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fr-FR" altLang="it-IT" dirty="0"/>
          </a:p>
        </p:txBody>
      </p:sp>
    </p:spTree>
    <p:extLst>
      <p:ext uri="{BB962C8B-B14F-4D97-AF65-F5344CB8AC3E}">
        <p14:creationId xmlns:p14="http://schemas.microsoft.com/office/powerpoint/2010/main" val="42281641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371600" y="1143000"/>
            <a:ext cx="4114800" cy="3086100"/>
          </a:xfrm>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34060B9-BBA8-452C-857B-AA16680A9107}" type="slidenum">
              <a:rPr kumimoji="0" lang="it-IT" sz="1800" b="0" i="0" u="none" strike="noStrike" kern="0" cap="none" spc="0" normalizeH="0" baseline="0" noProof="0" smtClean="0">
                <a:ln>
                  <a:noFill/>
                </a:ln>
                <a:solidFill>
                  <a:sysClr val="windowText" lastClr="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it-IT" sz="1800" b="0" i="0" u="none" strike="noStrike" kern="0" cap="none" spc="0" normalizeH="0" baseline="0" noProof="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932816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031">
            <a:extLst>
              <a:ext uri="{FF2B5EF4-FFF2-40B4-BE49-F238E27FC236}">
                <a16:creationId xmlns:a16="http://schemas.microsoft.com/office/drawing/2014/main" id="{63B97BA8-EB74-48B6-82E8-B786463DF1B9}"/>
              </a:ext>
            </a:extLst>
          </p:cNvPr>
          <p:cNvSpPr>
            <a:spLocks noGrp="1" noChangeArrowheads="1"/>
          </p:cNvSpPr>
          <p:nvPr>
            <p:ph type="sldNum" sz="quarter" idx="5"/>
          </p:nvPr>
        </p:nvSpPr>
        <p:spPr bwMode="auto">
          <a:ln>
            <a:miter lim="800000"/>
            <a:headEnd/>
            <a:tailEnd/>
          </a:ln>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fld id="{02400DE8-483C-4743-B4D2-2A70C29C1B9C}" type="slidenum">
              <a:rPr lang="fr-FR" altLang="it-IT" sz="1800" kern="0" smtClean="0">
                <a:solidFill>
                  <a:prstClr val="black"/>
                </a:solidFill>
                <a:latin typeface="Calibri" panose="020F0502020204030204" pitchFamily="34" charset="0"/>
              </a:rPr>
              <a:pPr eaLnBrk="1" hangingPunct="1">
                <a:defRPr/>
              </a:pPr>
              <a:t>27</a:t>
            </a:fld>
            <a:endParaRPr lang="fr-FR" altLang="it-IT" sz="1800" kern="0">
              <a:solidFill>
                <a:prstClr val="black"/>
              </a:solidFill>
              <a:latin typeface="Calibri" panose="020F0502020204030204" pitchFamily="34" charset="0"/>
            </a:endParaRPr>
          </a:p>
        </p:txBody>
      </p:sp>
      <p:sp>
        <p:nvSpPr>
          <p:cNvPr id="109571" name="Rectangle 2">
            <a:extLst>
              <a:ext uri="{FF2B5EF4-FFF2-40B4-BE49-F238E27FC236}">
                <a16:creationId xmlns:a16="http://schemas.microsoft.com/office/drawing/2014/main" id="{8AF907B9-2E82-405C-894C-4F6386053FE6}"/>
              </a:ext>
            </a:extLst>
          </p:cNvPr>
          <p:cNvSpPr>
            <a:spLocks noGrp="1" noRot="1" noChangeAspect="1" noChangeArrowheads="1" noTextEdit="1"/>
          </p:cNvSpPr>
          <p:nvPr>
            <p:ph type="sldImg"/>
          </p:nvPr>
        </p:nvSpPr>
        <p:spPr bwMode="auto">
          <a:xfrm>
            <a:off x="1371600" y="1143000"/>
            <a:ext cx="4114800" cy="3086100"/>
          </a:xfrm>
          <a:noFill/>
          <a:ln cap="flat">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109572" name="Rectangle 3">
            <a:extLst>
              <a:ext uri="{FF2B5EF4-FFF2-40B4-BE49-F238E27FC236}">
                <a16:creationId xmlns:a16="http://schemas.microsoft.com/office/drawing/2014/main" id="{29D1DB58-CDD5-468A-B932-66847EC109AE}"/>
              </a:ext>
            </a:extLst>
          </p:cNvPr>
          <p:cNvSpPr>
            <a:spLocks noGrp="1" noChangeArrowheads="1"/>
          </p:cNvSpPr>
          <p:nvPr>
            <p:ph type="body" idx="1"/>
          </p:nvPr>
        </p:nvSpPr>
        <p:spPr bwMode="auto">
          <a:xfrm>
            <a:off x="985838" y="4343400"/>
            <a:ext cx="5029200" cy="41148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488" tIns="44450" rIns="90488" bIns="44450" numCol="1" anchor="t" anchorCtr="0" compatLnSpc="1">
            <a:prstTxWarp prst="textNoShape">
              <a:avLst/>
            </a:prstTxWarp>
          </a:bodyPr>
          <a:lstStyle/>
          <a:p>
            <a:pPr eaLnBrk="1" hangingPunct="1">
              <a:spcBef>
                <a:spcPct val="0"/>
              </a:spcBef>
            </a:pPr>
            <a:endParaRPr lang="fr-FR" altLang="it-IT"/>
          </a:p>
        </p:txBody>
      </p:sp>
    </p:spTree>
    <p:extLst>
      <p:ext uri="{BB962C8B-B14F-4D97-AF65-F5344CB8AC3E}">
        <p14:creationId xmlns:p14="http://schemas.microsoft.com/office/powerpoint/2010/main" val="38330125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a:xfrm>
            <a:off x="1143000" y="685800"/>
            <a:ext cx="4572000" cy="3429000"/>
          </a:xfrm>
        </p:spPr>
      </p:sp>
      <p:sp>
        <p:nvSpPr>
          <p:cNvPr id="3" name="Segnaposto note 2"/>
          <p:cNvSpPr>
            <a:spLocks noGrp="1"/>
          </p:cNvSpPr>
          <p:nvPr>
            <p:ph type="body" idx="1"/>
          </p:nvPr>
        </p:nvSpPr>
        <p:spPr/>
        <p:txBody>
          <a:bodyPr/>
          <a:lstStyle/>
          <a:p>
            <a:endParaRPr lang="it-IT"/>
          </a:p>
        </p:txBody>
      </p:sp>
      <p:sp>
        <p:nvSpPr>
          <p:cNvPr id="4" name="Segnaposto numero diapositiva 3"/>
          <p:cNvSpPr>
            <a:spLocks noGrp="1"/>
          </p:cNvSpPr>
          <p:nvPr>
            <p:ph type="sldNum" sz="quarter" idx="10"/>
          </p:nvPr>
        </p:nvSpPr>
        <p:spPr/>
        <p:txBody>
          <a:bodyPr/>
          <a:lstStyle/>
          <a:p>
            <a:fld id="{BF99D97C-EB11-4FD1-838A-544CBB86259A}" type="slidenum">
              <a:rPr lang="it-IT" smtClean="0">
                <a:solidFill>
                  <a:prstClr val="black"/>
                </a:solidFill>
              </a:rPr>
              <a:pPr/>
              <a:t>28</a:t>
            </a:fld>
            <a:endParaRPr lang="it-IT">
              <a:solidFill>
                <a:prstClr val="black"/>
              </a:solidFill>
            </a:endParaRPr>
          </a:p>
        </p:txBody>
      </p:sp>
    </p:spTree>
    <p:extLst>
      <p:ext uri="{BB962C8B-B14F-4D97-AF65-F5344CB8AC3E}">
        <p14:creationId xmlns:p14="http://schemas.microsoft.com/office/powerpoint/2010/main" val="4135706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143000" y="1122363"/>
            <a:ext cx="6858000" cy="2387600"/>
          </a:xfrm>
        </p:spPr>
        <p:txBody>
          <a:bodyPr anchor="b"/>
          <a:lstStyle>
            <a:lvl1pPr algn="ctr">
              <a:defRPr sz="4500">
                <a:latin typeface="+mn-lt"/>
              </a:defRPr>
            </a:lvl1pPr>
          </a:lstStyle>
          <a:p>
            <a:r>
              <a:rPr lang="it-IT"/>
              <a:t>Fare clic per modificare lo stile del titolo</a:t>
            </a:r>
          </a:p>
        </p:txBody>
      </p:sp>
      <p:sp>
        <p:nvSpPr>
          <p:cNvPr id="3" name="Sottotitolo 2"/>
          <p:cNvSpPr>
            <a:spLocks noGrp="1"/>
          </p:cNvSpPr>
          <p:nvPr>
            <p:ph type="subTitle" idx="1"/>
          </p:nvPr>
        </p:nvSpPr>
        <p:spPr>
          <a:xfrm>
            <a:off x="1143000" y="3602038"/>
            <a:ext cx="6858000" cy="1655762"/>
          </a:xfrm>
        </p:spPr>
        <p:txBody>
          <a:bodyPr>
            <a:normAutofit/>
          </a:bodyPr>
          <a:lstStyle>
            <a:lvl1pPr marL="0" indent="0" algn="ctr">
              <a:buNone/>
              <a:defRPr sz="3200">
                <a:latin typeface="Calibri" panose="020F0502020204030204" pitchFamily="34" charset="0"/>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it-IT" dirty="0"/>
              <a:t>Fare clic per modificare lo stile del sottotitolo dello schema</a:t>
            </a:r>
          </a:p>
        </p:txBody>
      </p:sp>
      <p:sp>
        <p:nvSpPr>
          <p:cNvPr id="4" name="Segnaposto data 3"/>
          <p:cNvSpPr>
            <a:spLocks noGrp="1"/>
          </p:cNvSpPr>
          <p:nvPr>
            <p:ph type="dt" sz="half" idx="10"/>
          </p:nvPr>
        </p:nvSpPr>
        <p:spPr/>
        <p:txBody>
          <a:bodyPr/>
          <a:lstStyle/>
          <a:p>
            <a:fld id="{1972E5B4-2BF7-4716-B6A9-C12A8F43AB76}"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C843BDA-1E10-4101-85F2-5050B7900F15}" type="slidenum">
              <a:rPr lang="it-IT" smtClean="0"/>
              <a:t>‹N›</a:t>
            </a:fld>
            <a:endParaRPr lang="it-IT"/>
          </a:p>
        </p:txBody>
      </p:sp>
    </p:spTree>
    <p:extLst>
      <p:ext uri="{BB962C8B-B14F-4D97-AF65-F5344CB8AC3E}">
        <p14:creationId xmlns:p14="http://schemas.microsoft.com/office/powerpoint/2010/main" val="24232496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a:bodyPr>
          <a:lstStyle>
            <a:lvl1pPr algn="ctr">
              <a:defRPr sz="4400">
                <a:latin typeface="Calibri" panose="020F0502020204030204" pitchFamily="34" charset="0"/>
              </a:defRPr>
            </a:lvl1pPr>
          </a:lstStyle>
          <a:p>
            <a:r>
              <a:rPr lang="it-IT" dirty="0"/>
              <a:t>Fare clic per modificare lo stile del titolo</a:t>
            </a:r>
          </a:p>
        </p:txBody>
      </p:sp>
      <p:sp>
        <p:nvSpPr>
          <p:cNvPr id="3" name="Segnaposto contenuto 2"/>
          <p:cNvSpPr>
            <a:spLocks noGrp="1"/>
          </p:cNvSpPr>
          <p:nvPr>
            <p:ph idx="1"/>
          </p:nvPr>
        </p:nvSpPr>
        <p:spPr/>
        <p:txBody>
          <a:bodyPr>
            <a:normAutofit/>
          </a:bodyPr>
          <a:lstStyle>
            <a:lvl1pPr>
              <a:defRPr sz="3600">
                <a:latin typeface="Calibri" panose="020F0502020204030204" pitchFamily="34" charset="0"/>
              </a:defRPr>
            </a:lvl1pPr>
            <a:lvl2pPr>
              <a:defRPr sz="3600">
                <a:latin typeface="Calibri" panose="020F0502020204030204" pitchFamily="34" charset="0"/>
              </a:defRPr>
            </a:lvl2pPr>
            <a:lvl3pPr>
              <a:defRPr sz="3600">
                <a:latin typeface="Calibri" panose="020F0502020204030204" pitchFamily="34" charset="0"/>
              </a:defRPr>
            </a:lvl3pPr>
            <a:lvl4pPr>
              <a:defRPr sz="3600">
                <a:latin typeface="Calibri" panose="020F0502020204030204" pitchFamily="34" charset="0"/>
              </a:defRPr>
            </a:lvl4pPr>
            <a:lvl5pPr>
              <a:defRPr sz="3600">
                <a:latin typeface="Calibri" panose="020F0502020204030204" pitchFamily="34" charset="0"/>
              </a:defRPr>
            </a:lvl5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4" name="Segnaposto data 3"/>
          <p:cNvSpPr>
            <a:spLocks noGrp="1"/>
          </p:cNvSpPr>
          <p:nvPr>
            <p:ph type="dt" sz="half" idx="10"/>
          </p:nvPr>
        </p:nvSpPr>
        <p:spPr/>
        <p:txBody>
          <a:bodyPr/>
          <a:lstStyle/>
          <a:p>
            <a:fld id="{1972E5B4-2BF7-4716-B6A9-C12A8F43AB76}"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C843BDA-1E10-4101-85F2-5050B7900F15}" type="slidenum">
              <a:rPr lang="it-IT" smtClean="0"/>
              <a:t>‹N›</a:t>
            </a:fld>
            <a:endParaRPr lang="it-IT"/>
          </a:p>
        </p:txBody>
      </p:sp>
    </p:spTree>
    <p:extLst>
      <p:ext uri="{BB962C8B-B14F-4D97-AF65-F5344CB8AC3E}">
        <p14:creationId xmlns:p14="http://schemas.microsoft.com/office/powerpoint/2010/main" val="4147901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_Titolo e contenuto">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normAutofit/>
          </a:bodyPr>
          <a:lstStyle>
            <a:lvl1pPr>
              <a:defRPr sz="3600">
                <a:latin typeface="Calibri" panose="020F0502020204030204" pitchFamily="34" charset="0"/>
              </a:defRPr>
            </a:lvl1pPr>
            <a:lvl2pPr>
              <a:defRPr sz="3600">
                <a:latin typeface="Calibri" panose="020F0502020204030204" pitchFamily="34" charset="0"/>
              </a:defRPr>
            </a:lvl2pPr>
            <a:lvl3pPr>
              <a:defRPr sz="3600">
                <a:latin typeface="Calibri" panose="020F0502020204030204" pitchFamily="34" charset="0"/>
              </a:defRPr>
            </a:lvl3pPr>
            <a:lvl4pPr>
              <a:defRPr sz="3600">
                <a:latin typeface="Calibri" panose="020F0502020204030204" pitchFamily="34" charset="0"/>
              </a:defRPr>
            </a:lvl4pPr>
            <a:lvl5pPr>
              <a:defRPr sz="3600">
                <a:latin typeface="Calibri" panose="020F0502020204030204" pitchFamily="34" charset="0"/>
              </a:defRPr>
            </a:lvl5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
        <p:nvSpPr>
          <p:cNvPr id="4" name="Segnaposto data 3"/>
          <p:cNvSpPr>
            <a:spLocks noGrp="1"/>
          </p:cNvSpPr>
          <p:nvPr>
            <p:ph type="dt" sz="half" idx="10"/>
          </p:nvPr>
        </p:nvSpPr>
        <p:spPr/>
        <p:txBody>
          <a:bodyPr/>
          <a:lstStyle/>
          <a:p>
            <a:fld id="{1972E5B4-2BF7-4716-B6A9-C12A8F43AB76}" type="datetimeFigureOut">
              <a:rPr lang="it-IT" smtClean="0"/>
              <a:t>22/11/2020</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C843BDA-1E10-4101-85F2-5050B7900F15}" type="slidenum">
              <a:rPr lang="it-IT" smtClean="0"/>
              <a:t>‹N›</a:t>
            </a:fld>
            <a:endParaRPr lang="it-IT"/>
          </a:p>
        </p:txBody>
      </p:sp>
    </p:spTree>
    <p:extLst>
      <p:ext uri="{BB962C8B-B14F-4D97-AF65-F5344CB8AC3E}">
        <p14:creationId xmlns:p14="http://schemas.microsoft.com/office/powerpoint/2010/main" val="13507268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lo stile del titolo</a:t>
            </a:r>
          </a:p>
        </p:txBody>
      </p:sp>
      <p:sp>
        <p:nvSpPr>
          <p:cNvPr id="3" name="Segnaposto data 2"/>
          <p:cNvSpPr>
            <a:spLocks noGrp="1"/>
          </p:cNvSpPr>
          <p:nvPr>
            <p:ph type="dt" sz="half" idx="10"/>
          </p:nvPr>
        </p:nvSpPr>
        <p:spPr/>
        <p:txBody>
          <a:bodyPr/>
          <a:lstStyle/>
          <a:p>
            <a:fld id="{1972E5B4-2BF7-4716-B6A9-C12A8F43AB76}" type="datetimeFigureOut">
              <a:rPr lang="it-IT" smtClean="0"/>
              <a:t>22/11/2020</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C843BDA-1E10-4101-85F2-5050B7900F15}" type="slidenum">
              <a:rPr lang="it-IT" smtClean="0"/>
              <a:t>‹N›</a:t>
            </a:fld>
            <a:endParaRPr lang="it-IT"/>
          </a:p>
        </p:txBody>
      </p:sp>
    </p:spTree>
    <p:extLst>
      <p:ext uri="{BB962C8B-B14F-4D97-AF65-F5344CB8AC3E}">
        <p14:creationId xmlns:p14="http://schemas.microsoft.com/office/powerpoint/2010/main" val="40221968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1972E5B4-2BF7-4716-B6A9-C12A8F43AB76}" type="datetimeFigureOut">
              <a:rPr lang="it-IT" smtClean="0"/>
              <a:t>22/11/2020</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C843BDA-1E10-4101-85F2-5050B7900F15}" type="slidenum">
              <a:rPr lang="it-IT" smtClean="0"/>
              <a:t>‹N›</a:t>
            </a:fld>
            <a:endParaRPr lang="it-IT"/>
          </a:p>
        </p:txBody>
      </p:sp>
    </p:spTree>
    <p:extLst>
      <p:ext uri="{BB962C8B-B14F-4D97-AF65-F5344CB8AC3E}">
        <p14:creationId xmlns:p14="http://schemas.microsoft.com/office/powerpoint/2010/main" val="30739102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4_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egnaposto contenuto 4"/>
          <p:cNvSpPr>
            <a:spLocks noGrp="1"/>
          </p:cNvSpPr>
          <p:nvPr>
            <p:ph sz="quarter" idx="10" hasCustomPrompt="1"/>
          </p:nvPr>
        </p:nvSpPr>
        <p:spPr>
          <a:xfrm>
            <a:off x="509488" y="1610946"/>
            <a:ext cx="8105775" cy="3917983"/>
          </a:xfrm>
          <a:prstGeom prst="rect">
            <a:avLst/>
          </a:prstGeom>
        </p:spPr>
        <p:txBody>
          <a:bodyPr/>
          <a:lstStyle>
            <a:lvl1pPr>
              <a:defRPr>
                <a:solidFill>
                  <a:schemeClr val="tx2">
                    <a:lumMod val="75000"/>
                  </a:schemeClr>
                </a:solidFill>
              </a:defRPr>
            </a:lvl1pPr>
            <a:lvl2pPr>
              <a:buNone/>
              <a:defRPr>
                <a:solidFill>
                  <a:schemeClr val="tx2">
                    <a:lumMod val="75000"/>
                  </a:schemeClr>
                </a:solidFill>
              </a:defRPr>
            </a:lvl2pPr>
            <a:lvl3pPr>
              <a:buNone/>
              <a:defRPr>
                <a:solidFill>
                  <a:schemeClr val="tx2">
                    <a:lumMod val="75000"/>
                  </a:schemeClr>
                </a:solidFill>
              </a:defRPr>
            </a:lvl3pPr>
            <a:lvl4pPr>
              <a:buNone/>
              <a:defRPr>
                <a:solidFill>
                  <a:schemeClr val="tx2">
                    <a:lumMod val="75000"/>
                  </a:schemeClr>
                </a:solidFill>
              </a:defRPr>
            </a:lvl4pPr>
            <a:lvl5pPr>
              <a:buNone/>
              <a:defRPr>
                <a:solidFill>
                  <a:schemeClr val="tx2">
                    <a:lumMod val="75000"/>
                  </a:schemeClr>
                </a:solidFill>
              </a:defRPr>
            </a:lvl5pPr>
          </a:lstStyle>
          <a:p>
            <a:pPr lvl="0"/>
            <a:r>
              <a:rPr lang="it-IT" dirty="0"/>
              <a:t>Fare clic per modificare gli stili del testo dello</a:t>
            </a:r>
          </a:p>
        </p:txBody>
      </p:sp>
      <p:sp>
        <p:nvSpPr>
          <p:cNvPr id="6" name="Titolo 5"/>
          <p:cNvSpPr>
            <a:spLocks noGrp="1"/>
          </p:cNvSpPr>
          <p:nvPr>
            <p:ph type="title"/>
          </p:nvPr>
        </p:nvSpPr>
        <p:spPr>
          <a:xfrm>
            <a:off x="509487" y="195230"/>
            <a:ext cx="8105775" cy="1325563"/>
          </a:xfrm>
        </p:spPr>
        <p:txBody>
          <a:bodyPr>
            <a:normAutofit/>
          </a:bodyPr>
          <a:lstStyle>
            <a:lvl1pPr>
              <a:defRPr sz="3774"/>
            </a:lvl1pPr>
          </a:lstStyle>
          <a:p>
            <a:r>
              <a:rPr lang="it-IT" dirty="0"/>
              <a:t>Fare clic per modificare lo stile del titolo</a:t>
            </a:r>
          </a:p>
        </p:txBody>
      </p:sp>
    </p:spTree>
    <p:extLst>
      <p:ext uri="{BB962C8B-B14F-4D97-AF65-F5344CB8AC3E}">
        <p14:creationId xmlns:p14="http://schemas.microsoft.com/office/powerpoint/2010/main" val="3893439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Diapositiva titolo">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5" name="Segnaposto contenuto 4"/>
          <p:cNvSpPr>
            <a:spLocks noGrp="1"/>
          </p:cNvSpPr>
          <p:nvPr>
            <p:ph sz="quarter" idx="10" hasCustomPrompt="1"/>
          </p:nvPr>
        </p:nvSpPr>
        <p:spPr>
          <a:xfrm>
            <a:off x="509488" y="1520793"/>
            <a:ext cx="8105775" cy="3917983"/>
          </a:xfrm>
          <a:prstGeom prst="rect">
            <a:avLst/>
          </a:prstGeom>
        </p:spPr>
        <p:txBody>
          <a:bodyPr/>
          <a:lstStyle>
            <a:lvl1pPr>
              <a:defRPr>
                <a:solidFill>
                  <a:schemeClr val="tx2">
                    <a:lumMod val="75000"/>
                  </a:schemeClr>
                </a:solidFill>
              </a:defRPr>
            </a:lvl1pPr>
            <a:lvl2pPr>
              <a:defRPr>
                <a:solidFill>
                  <a:schemeClr val="tx2">
                    <a:lumMod val="75000"/>
                  </a:schemeClr>
                </a:solidFill>
              </a:defRPr>
            </a:lvl2pPr>
            <a:lvl3pPr>
              <a:defRPr>
                <a:solidFill>
                  <a:schemeClr val="tx2">
                    <a:lumMod val="75000"/>
                  </a:schemeClr>
                </a:solidFill>
              </a:defRPr>
            </a:lvl3pPr>
            <a:lvl4pPr>
              <a:defRPr>
                <a:solidFill>
                  <a:schemeClr val="tx2">
                    <a:lumMod val="75000"/>
                  </a:schemeClr>
                </a:solidFill>
              </a:defRPr>
            </a:lvl4pPr>
            <a:lvl5pPr>
              <a:defRPr>
                <a:solidFill>
                  <a:schemeClr val="tx2">
                    <a:lumMod val="75000"/>
                  </a:schemeClr>
                </a:solidFill>
              </a:defRPr>
            </a:lvl5pPr>
          </a:lstStyle>
          <a:p>
            <a:pPr lvl="0"/>
            <a:r>
              <a:rPr lang="it-IT" dirty="0"/>
              <a:t>Fare clic per modificare gli stili del testo dello schema</a:t>
            </a:r>
          </a:p>
        </p:txBody>
      </p:sp>
    </p:spTree>
    <p:extLst>
      <p:ext uri="{BB962C8B-B14F-4D97-AF65-F5344CB8AC3E}">
        <p14:creationId xmlns:p14="http://schemas.microsoft.com/office/powerpoint/2010/main" val="13682715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4_Diapositiva testo sfondo blu">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Segnaposto contenuto 2"/>
          <p:cNvSpPr>
            <a:spLocks noGrp="1"/>
          </p:cNvSpPr>
          <p:nvPr>
            <p:ph sz="quarter" idx="10"/>
          </p:nvPr>
        </p:nvSpPr>
        <p:spPr>
          <a:xfrm>
            <a:off x="371475" y="952500"/>
            <a:ext cx="8477250" cy="4867275"/>
          </a:xfrm>
          <a:prstGeom prst="rect">
            <a:avLst/>
          </a:prstGeo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it-IT" dirty="0"/>
              <a:t>Modifica gli stili del testo dello schema</a:t>
            </a:r>
          </a:p>
          <a:p>
            <a:pPr lvl="1"/>
            <a:r>
              <a:rPr lang="it-IT" dirty="0"/>
              <a:t>Secondo livello</a:t>
            </a:r>
          </a:p>
          <a:p>
            <a:pPr lvl="2"/>
            <a:r>
              <a:rPr lang="it-IT" dirty="0"/>
              <a:t>Terzo livello</a:t>
            </a:r>
          </a:p>
          <a:p>
            <a:pPr lvl="3"/>
            <a:r>
              <a:rPr lang="it-IT" dirty="0"/>
              <a:t>Quarto livello</a:t>
            </a:r>
          </a:p>
          <a:p>
            <a:pPr lvl="4"/>
            <a:r>
              <a:rPr lang="it-IT" dirty="0"/>
              <a:t>Quinto livello</a:t>
            </a:r>
          </a:p>
        </p:txBody>
      </p:sp>
    </p:spTree>
    <p:extLst>
      <p:ext uri="{BB962C8B-B14F-4D97-AF65-F5344CB8AC3E}">
        <p14:creationId xmlns:p14="http://schemas.microsoft.com/office/powerpoint/2010/main" val="18515898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clipArtAndTx">
  <p:cSld name="Titolo, ClipArt e testo">
    <p:spTree>
      <p:nvGrpSpPr>
        <p:cNvPr id="1" name=""/>
        <p:cNvGrpSpPr/>
        <p:nvPr/>
      </p:nvGrpSpPr>
      <p:grpSpPr>
        <a:xfrm>
          <a:off x="0" y="0"/>
          <a:ext cx="0" cy="0"/>
          <a:chOff x="0" y="0"/>
          <a:chExt cx="0" cy="0"/>
        </a:xfrm>
      </p:grpSpPr>
      <p:sp>
        <p:nvSpPr>
          <p:cNvPr id="2" name="Titolo 1"/>
          <p:cNvSpPr>
            <a:spLocks noGrp="1"/>
          </p:cNvSpPr>
          <p:nvPr>
            <p:ph type="title"/>
          </p:nvPr>
        </p:nvSpPr>
        <p:spPr>
          <a:xfrm>
            <a:off x="685800" y="609600"/>
            <a:ext cx="7772400" cy="1143000"/>
          </a:xfrm>
        </p:spPr>
        <p:txBody>
          <a:bodyPr/>
          <a:lstStyle/>
          <a:p>
            <a:r>
              <a:rPr lang="it-IT"/>
              <a:t>Fare clic per modificare lo stile del titolo</a:t>
            </a:r>
          </a:p>
        </p:txBody>
      </p:sp>
      <p:sp>
        <p:nvSpPr>
          <p:cNvPr id="3" name="Segnaposto ClipArt 2"/>
          <p:cNvSpPr>
            <a:spLocks noGrp="1"/>
          </p:cNvSpPr>
          <p:nvPr>
            <p:ph type="clipArt" sz="half" idx="1"/>
          </p:nvPr>
        </p:nvSpPr>
        <p:spPr>
          <a:xfrm>
            <a:off x="685800" y="1981200"/>
            <a:ext cx="3810000" cy="4114800"/>
          </a:xfrm>
        </p:spPr>
        <p:txBody>
          <a:bodyPr rtlCol="0">
            <a:normAutofit/>
          </a:bodyPr>
          <a:lstStyle/>
          <a:p>
            <a:pPr lvl="0"/>
            <a:endParaRPr lang="it-IT" noProof="0"/>
          </a:p>
        </p:txBody>
      </p:sp>
      <p:sp>
        <p:nvSpPr>
          <p:cNvPr id="4" name="Segnaposto testo 3"/>
          <p:cNvSpPr>
            <a:spLocks noGrp="1"/>
          </p:cNvSpPr>
          <p:nvPr>
            <p:ph type="body" sz="half" idx="2"/>
          </p:nvPr>
        </p:nvSpPr>
        <p:spPr>
          <a:xfrm>
            <a:off x="4648200" y="1981200"/>
            <a:ext cx="3810000" cy="4114800"/>
          </a:xfrm>
        </p:spPr>
        <p:txBody>
          <a:bodyPr/>
          <a:lstStyle/>
          <a:p>
            <a:pPr lvl="0"/>
            <a:r>
              <a:rPr lang="it-IT"/>
              <a:t>Fare clic per modificare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0088EAB2-7810-465C-98A4-DA0DAD0C9B8E}"/>
              </a:ext>
            </a:extLst>
          </p:cNvPr>
          <p:cNvSpPr>
            <a:spLocks noGrp="1"/>
          </p:cNvSpPr>
          <p:nvPr>
            <p:ph type="dt" sz="half" idx="10"/>
          </p:nvPr>
        </p:nvSpPr>
        <p:spPr>
          <a:xfrm>
            <a:off x="685800" y="6248400"/>
            <a:ext cx="1905000" cy="457200"/>
          </a:xfrm>
        </p:spPr>
        <p:txBody>
          <a:bodyPr/>
          <a:lstStyle>
            <a:lvl1pPr>
              <a:defRPr/>
            </a:lvl1pPr>
          </a:lstStyle>
          <a:p>
            <a:pPr>
              <a:defRPr/>
            </a:pPr>
            <a:endParaRPr lang="fr-FR">
              <a:solidFill>
                <a:prstClr val="black">
                  <a:tint val="75000"/>
                </a:prstClr>
              </a:solidFill>
            </a:endParaRPr>
          </a:p>
        </p:txBody>
      </p:sp>
      <p:sp>
        <p:nvSpPr>
          <p:cNvPr id="6" name="Segnaposto piè di pagina 5">
            <a:extLst>
              <a:ext uri="{FF2B5EF4-FFF2-40B4-BE49-F238E27FC236}">
                <a16:creationId xmlns:a16="http://schemas.microsoft.com/office/drawing/2014/main" id="{051594BD-D67E-4921-B24E-58B06C8455F7}"/>
              </a:ext>
            </a:extLst>
          </p:cNvPr>
          <p:cNvSpPr>
            <a:spLocks noGrp="1"/>
          </p:cNvSpPr>
          <p:nvPr>
            <p:ph type="ftr" sz="quarter" idx="11"/>
          </p:nvPr>
        </p:nvSpPr>
        <p:spPr>
          <a:xfrm>
            <a:off x="3124200" y="6248400"/>
            <a:ext cx="2895600" cy="457200"/>
          </a:xfrm>
        </p:spPr>
        <p:txBody>
          <a:bodyPr/>
          <a:lstStyle>
            <a:lvl1pPr>
              <a:defRPr/>
            </a:lvl1pPr>
          </a:lstStyle>
          <a:p>
            <a:pPr>
              <a:defRPr/>
            </a:pPr>
            <a:endParaRPr lang="fr-FR">
              <a:solidFill>
                <a:prstClr val="black">
                  <a:tint val="75000"/>
                </a:prstClr>
              </a:solidFill>
            </a:endParaRPr>
          </a:p>
        </p:txBody>
      </p:sp>
      <p:sp>
        <p:nvSpPr>
          <p:cNvPr id="7" name="Segnaposto numero diapositiva 6">
            <a:extLst>
              <a:ext uri="{FF2B5EF4-FFF2-40B4-BE49-F238E27FC236}">
                <a16:creationId xmlns:a16="http://schemas.microsoft.com/office/drawing/2014/main" id="{7A4B0B6E-E2A5-4D3F-8B81-E1EEA6B003F0}"/>
              </a:ext>
            </a:extLst>
          </p:cNvPr>
          <p:cNvSpPr>
            <a:spLocks noGrp="1"/>
          </p:cNvSpPr>
          <p:nvPr>
            <p:ph type="sldNum" sz="quarter" idx="12"/>
          </p:nvPr>
        </p:nvSpPr>
        <p:spPr>
          <a:xfrm>
            <a:off x="6553200" y="6248400"/>
            <a:ext cx="1905000" cy="457200"/>
          </a:xfrm>
        </p:spPr>
        <p:txBody>
          <a:bodyPr/>
          <a:lstStyle>
            <a:lvl1pPr>
              <a:defRPr smtClean="0"/>
            </a:lvl1pPr>
          </a:lstStyle>
          <a:p>
            <a:pPr>
              <a:defRPr/>
            </a:pPr>
            <a:fld id="{7ACCD08A-7642-458B-885B-79E12D59E8CC}" type="slidenum">
              <a:rPr lang="fr-FR" altLang="it-IT">
                <a:solidFill>
                  <a:prstClr val="black">
                    <a:tint val="75000"/>
                  </a:prstClr>
                </a:solidFill>
              </a:rPr>
              <a:pPr>
                <a:defRPr/>
              </a:pPr>
              <a:t>‹N›</a:t>
            </a:fld>
            <a:endParaRPr lang="fr-FR" altLang="it-IT">
              <a:solidFill>
                <a:prstClr val="black">
                  <a:tint val="75000"/>
                </a:prstClr>
              </a:solidFill>
            </a:endParaRPr>
          </a:p>
        </p:txBody>
      </p:sp>
    </p:spTree>
    <p:extLst>
      <p:ext uri="{BB962C8B-B14F-4D97-AF65-F5344CB8AC3E}">
        <p14:creationId xmlns:p14="http://schemas.microsoft.com/office/powerpoint/2010/main" val="234936520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1.jpg"/><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11">
            <a:lum/>
          </a:blip>
          <a:srcRect/>
          <a:stretch>
            <a:fillRect/>
          </a:stretch>
        </a:blipFill>
        <a:effectLst/>
      </p:bgPr>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it-IT"/>
              <a:t>Fare clic per modificare lo stile del titolo</a:t>
            </a:r>
          </a:p>
        </p:txBody>
      </p:sp>
      <p:sp>
        <p:nvSpPr>
          <p:cNvPr id="3" name="Segnaposto testo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it-IT" dirty="0"/>
              <a:t>Modifica gli stili del testo dello schema</a:t>
            </a:r>
          </a:p>
          <a:p>
            <a:pPr lvl="1"/>
            <a:r>
              <a:rPr lang="it-IT" dirty="0" err="1"/>
              <a:t>Secodo</a:t>
            </a:r>
            <a:r>
              <a:rPr lang="it-IT" dirty="0"/>
              <a:t> livello</a:t>
            </a:r>
          </a:p>
          <a:p>
            <a:pPr lvl="2"/>
            <a:r>
              <a:rPr lang="it-IT" dirty="0"/>
              <a:t>Terzo livello</a:t>
            </a:r>
          </a:p>
          <a:p>
            <a:pPr lvl="3"/>
            <a:r>
              <a:rPr lang="it-IT" dirty="0"/>
              <a:t>Quarto livello</a:t>
            </a:r>
          </a:p>
          <a:p>
            <a:pPr lvl="4"/>
            <a:r>
              <a:rPr lang="it-IT" dirty="0"/>
              <a:t>Quinto livello</a:t>
            </a:r>
          </a:p>
        </p:txBody>
      </p:sp>
      <p:sp>
        <p:nvSpPr>
          <p:cNvPr id="4" name="Segnaposto data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fld id="{1972E5B4-2BF7-4716-B6A9-C12A8F43AB76}" type="datetimeFigureOut">
              <a:rPr lang="it-IT" smtClean="0"/>
              <a:t>22/11/2020</a:t>
            </a:fld>
            <a:endParaRPr lang="it-IT"/>
          </a:p>
        </p:txBody>
      </p:sp>
      <p:sp>
        <p:nvSpPr>
          <p:cNvPr id="5" name="Segnaposto piè di pagina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3C843BDA-1E10-4101-85F2-5050B7900F15}" type="slidenum">
              <a:rPr lang="it-IT" smtClean="0"/>
              <a:t>‹N›</a:t>
            </a:fld>
            <a:endParaRPr lang="it-IT"/>
          </a:p>
        </p:txBody>
      </p:sp>
      <p:pic>
        <p:nvPicPr>
          <p:cNvPr id="7" name="Immagine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pic>
        <p:nvPicPr>
          <p:cNvPr id="8" name="Immagine 7"/>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583605645"/>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6" r:id="rId3"/>
    <p:sldLayoutId id="2147483664" r:id="rId4"/>
    <p:sldLayoutId id="2147483665" r:id="rId5"/>
    <p:sldLayoutId id="2147483673" r:id="rId6"/>
    <p:sldLayoutId id="2147483674" r:id="rId7"/>
    <p:sldLayoutId id="2147483675" r:id="rId8"/>
    <p:sldLayoutId id="2147483676" r:id="rId9"/>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it-IT"/>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5.xml"/><Relationship Id="rId6" Type="http://schemas.openxmlformats.org/officeDocument/2006/relationships/image" Target="../media/image23.png"/><Relationship Id="rId5" Type="http://schemas.openxmlformats.org/officeDocument/2006/relationships/image" Target="../media/image22.png"/><Relationship Id="rId4" Type="http://schemas.openxmlformats.org/officeDocument/2006/relationships/image" Target="../media/image21.png"/></Relationships>
</file>

<file path=ppt/slides/_rels/slide1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xml"/><Relationship Id="rId1" Type="http://schemas.openxmlformats.org/officeDocument/2006/relationships/slideLayout" Target="../slideLayouts/slideLayout5.xml"/><Relationship Id="rId6" Type="http://schemas.openxmlformats.org/officeDocument/2006/relationships/image" Target="../media/image30.jpeg"/><Relationship Id="rId5" Type="http://schemas.openxmlformats.org/officeDocument/2006/relationships/image" Target="../media/image29.png"/><Relationship Id="rId4" Type="http://schemas.openxmlformats.org/officeDocument/2006/relationships/image" Target="../media/image28.jpeg"/></Relationships>
</file>

<file path=ppt/slides/_rels/slide1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33.png"/></Relationships>
</file>

<file path=ppt/slides/_rels/slide19.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image" Target="../media/image35.jpeg"/></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20.xml.rels><?xml version="1.0" encoding="UTF-8" standalone="yes"?>
<Relationships xmlns="http://schemas.openxmlformats.org/package/2006/relationships"><Relationship Id="rId8" Type="http://schemas.openxmlformats.org/officeDocument/2006/relationships/image" Target="../media/image41.png"/><Relationship Id="rId3" Type="http://schemas.openxmlformats.org/officeDocument/2006/relationships/image" Target="../media/image36.jpeg"/><Relationship Id="rId7" Type="http://schemas.openxmlformats.org/officeDocument/2006/relationships/image" Target="../media/image40.jpe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39.jpeg"/><Relationship Id="rId5" Type="http://schemas.openxmlformats.org/officeDocument/2006/relationships/image" Target="../media/image38.png"/><Relationship Id="rId4" Type="http://schemas.openxmlformats.org/officeDocument/2006/relationships/image" Target="../media/image37.jpeg"/></Relationships>
</file>

<file path=ppt/slides/_rels/slide21.xml.rels><?xml version="1.0" encoding="UTF-8" standalone="yes"?>
<Relationships xmlns="http://schemas.openxmlformats.org/package/2006/relationships"><Relationship Id="rId8" Type="http://schemas.openxmlformats.org/officeDocument/2006/relationships/image" Target="../media/image47.jpeg"/><Relationship Id="rId3" Type="http://schemas.openxmlformats.org/officeDocument/2006/relationships/image" Target="../media/image42.png"/><Relationship Id="rId7" Type="http://schemas.openxmlformats.org/officeDocument/2006/relationships/image" Target="../media/image46.jpeg"/><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45.jpeg"/><Relationship Id="rId5" Type="http://schemas.openxmlformats.org/officeDocument/2006/relationships/image" Target="../media/image44.png"/><Relationship Id="rId4" Type="http://schemas.openxmlformats.org/officeDocument/2006/relationships/image" Target="../media/image43.png"/></Relationships>
</file>

<file path=ppt/slides/_rels/slide2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7.xml"/><Relationship Id="rId1" Type="http://schemas.openxmlformats.org/officeDocument/2006/relationships/slideLayout" Target="../slideLayouts/slideLayout5.xml"/><Relationship Id="rId4" Type="http://schemas.openxmlformats.org/officeDocument/2006/relationships/image" Target="../media/image49.jpeg"/></Relationships>
</file>

<file path=ppt/slides/_rels/slide23.xml.rels><?xml version="1.0" encoding="UTF-8" standalone="yes"?>
<Relationships xmlns="http://schemas.openxmlformats.org/package/2006/relationships"><Relationship Id="rId2" Type="http://schemas.openxmlformats.org/officeDocument/2006/relationships/image" Target="../media/image50.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Layout" Target="../slideLayouts/slideLayout5.xml"/><Relationship Id="rId4" Type="http://schemas.openxmlformats.org/officeDocument/2006/relationships/image" Target="../media/image53.png"/></Relationships>
</file>

<file path=ppt/slides/_rels/slide25.xml.rels><?xml version="1.0" encoding="UTF-8" standalone="yes"?>
<Relationships xmlns="http://schemas.openxmlformats.org/package/2006/relationships"><Relationship Id="rId8" Type="http://schemas.openxmlformats.org/officeDocument/2006/relationships/image" Target="../media/image55.png"/><Relationship Id="rId3" Type="http://schemas.openxmlformats.org/officeDocument/2006/relationships/image" Target="../media/image56.png"/><Relationship Id="rId7" Type="http://schemas.openxmlformats.org/officeDocument/2006/relationships/oleObject" Target="../embeddings/oleObject2.bin"/><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7.png"/><Relationship Id="rId5" Type="http://schemas.openxmlformats.org/officeDocument/2006/relationships/image" Target="../media/image54.png"/><Relationship Id="rId4" Type="http://schemas.openxmlformats.org/officeDocument/2006/relationships/oleObject" Target="../embeddings/oleObject1.bin"/><Relationship Id="rId9" Type="http://schemas.openxmlformats.org/officeDocument/2006/relationships/image" Target="../media/image58.emf"/></Relationships>
</file>

<file path=ppt/slides/_rels/slide26.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hyperlink" Target="http://www.torinoscienza.it/multimedia/le_bande_di_frequenza_delle_onde_radio_9195" TargetMode="External"/><Relationship Id="rId1" Type="http://schemas.openxmlformats.org/officeDocument/2006/relationships/slideLayout" Target="../slideLayouts/slideLayout5.xml"/><Relationship Id="rId4" Type="http://schemas.openxmlformats.org/officeDocument/2006/relationships/image" Target="../media/image60.png"/></Relationships>
</file>

<file path=ppt/slides/_rels/slide27.xml.rels><?xml version="1.0" encoding="UTF-8" standalone="yes"?>
<Relationships xmlns="http://schemas.openxmlformats.org/package/2006/relationships"><Relationship Id="rId8" Type="http://schemas.openxmlformats.org/officeDocument/2006/relationships/image" Target="../media/image66.wmf"/><Relationship Id="rId3" Type="http://schemas.openxmlformats.org/officeDocument/2006/relationships/image" Target="../media/image61.wmf"/><Relationship Id="rId7" Type="http://schemas.openxmlformats.org/officeDocument/2006/relationships/image" Target="../media/image65.wmf"/><Relationship Id="rId12" Type="http://schemas.openxmlformats.org/officeDocument/2006/relationships/image" Target="../media/image70.jpeg"/><Relationship Id="rId2" Type="http://schemas.openxmlformats.org/officeDocument/2006/relationships/notesSlide" Target="../notesSlides/notesSlide8.xml"/><Relationship Id="rId1" Type="http://schemas.openxmlformats.org/officeDocument/2006/relationships/slideLayout" Target="../slideLayouts/slideLayout9.xml"/><Relationship Id="rId6" Type="http://schemas.openxmlformats.org/officeDocument/2006/relationships/image" Target="../media/image64.png"/><Relationship Id="rId11" Type="http://schemas.openxmlformats.org/officeDocument/2006/relationships/image" Target="../media/image69.png"/><Relationship Id="rId5" Type="http://schemas.openxmlformats.org/officeDocument/2006/relationships/image" Target="../media/image63.emf"/><Relationship Id="rId10" Type="http://schemas.openxmlformats.org/officeDocument/2006/relationships/image" Target="../media/image68.png"/><Relationship Id="rId4" Type="http://schemas.openxmlformats.org/officeDocument/2006/relationships/image" Target="../media/image62.wmf"/><Relationship Id="rId9" Type="http://schemas.openxmlformats.org/officeDocument/2006/relationships/image" Target="../media/image67.wmf"/></Relationships>
</file>

<file path=ppt/slides/_rels/slide28.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72.jp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3" Type="http://schemas.openxmlformats.org/officeDocument/2006/relationships/image" Target="../media/image74.jpeg"/><Relationship Id="rId2" Type="http://schemas.openxmlformats.org/officeDocument/2006/relationships/image" Target="../media/image73.png"/><Relationship Id="rId1" Type="http://schemas.openxmlformats.org/officeDocument/2006/relationships/slideLayout" Target="../slideLayouts/slideLayout8.xml"/><Relationship Id="rId6" Type="http://schemas.openxmlformats.org/officeDocument/2006/relationships/image" Target="../media/image77.png"/><Relationship Id="rId5" Type="http://schemas.openxmlformats.org/officeDocument/2006/relationships/image" Target="../media/image76.png"/><Relationship Id="rId4" Type="http://schemas.openxmlformats.org/officeDocument/2006/relationships/image" Target="../media/image75.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image" Target="../media/image79.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0.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2.xml"/><Relationship Id="rId5" Type="http://schemas.openxmlformats.org/officeDocument/2006/relationships/image" Target="../media/image89.png"/><Relationship Id="rId4" Type="http://schemas.openxmlformats.org/officeDocument/2006/relationships/image" Target="../media/image88.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2" Type="http://schemas.openxmlformats.org/officeDocument/2006/relationships/image" Target="../media/image92.pn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7.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50.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image" Target="../media/image96.png"/><Relationship Id="rId1" Type="http://schemas.openxmlformats.org/officeDocument/2006/relationships/slideLayout" Target="../slideLayouts/slideLayout5.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image" Target="../media/image7.jpg"/><Relationship Id="rId1" Type="http://schemas.openxmlformats.org/officeDocument/2006/relationships/slideLayout" Target="../slideLayouts/slideLayout2.xml"/><Relationship Id="rId5" Type="http://schemas.openxmlformats.org/officeDocument/2006/relationships/image" Target="../media/image10.JPEG"/><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slideLayout" Target="../slideLayouts/slideLayout5.xml"/><Relationship Id="rId5" Type="http://schemas.openxmlformats.org/officeDocument/2006/relationships/image" Target="../media/image14.jpeg"/><Relationship Id="rId4" Type="http://schemas.openxmlformats.org/officeDocument/2006/relationships/image" Target="../media/image13.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24435" y="40447"/>
            <a:ext cx="9168435" cy="1250553"/>
          </a:xfrm>
          <a:solidFill>
            <a:schemeClr val="accent2">
              <a:lumMod val="20000"/>
              <a:lumOff val="80000"/>
            </a:schemeClr>
          </a:solidFill>
        </p:spPr>
        <p:txBody>
          <a:bodyPr>
            <a:noAutofit/>
          </a:bodyPr>
          <a:lstStyle/>
          <a:p>
            <a:pPr algn="ctr" eaLnBrk="1" hangingPunct="1">
              <a:defRPr/>
            </a:pPr>
            <a:r>
              <a:rPr lang="it-IT" sz="4620" b="1" dirty="0">
                <a:latin typeface="Britannic Bold" pitchFamily="34" charset="0"/>
              </a:rPr>
              <a:t>LE NUOVE FRONTIERE</a:t>
            </a:r>
          </a:p>
        </p:txBody>
      </p:sp>
      <p:sp>
        <p:nvSpPr>
          <p:cNvPr id="5" name="Rettangolo 4"/>
          <p:cNvSpPr/>
          <p:nvPr/>
        </p:nvSpPr>
        <p:spPr>
          <a:xfrm>
            <a:off x="1" y="3198611"/>
            <a:ext cx="3447632" cy="1103572"/>
          </a:xfrm>
          <a:prstGeom prst="rect">
            <a:avLst/>
          </a:prstGeom>
          <a:solidFill>
            <a:srgbClr val="FF0000"/>
          </a:solidFill>
        </p:spPr>
        <p:txBody>
          <a:bodyPr wrap="square">
            <a:spAutoFit/>
          </a:bodyPr>
          <a:lstStyle/>
          <a:p>
            <a:pPr algn="ctr">
              <a:lnSpc>
                <a:spcPct val="80000"/>
              </a:lnSpc>
              <a:defRPr/>
            </a:pPr>
            <a:r>
              <a:rPr lang="it-IT" sz="2738" dirty="0">
                <a:solidFill>
                  <a:schemeClr val="bg1"/>
                </a:solidFill>
              </a:rPr>
              <a:t>tema centrale della </a:t>
            </a:r>
            <a:r>
              <a:rPr lang="it-IT" sz="2738" b="1" dirty="0">
                <a:solidFill>
                  <a:schemeClr val="bg1"/>
                </a:solidFill>
              </a:rPr>
              <a:t>conoscenza dell'essere umano</a:t>
            </a:r>
            <a:r>
              <a:rPr lang="it-IT" sz="2642" b="1" dirty="0">
                <a:solidFill>
                  <a:schemeClr val="bg1"/>
                </a:solidFill>
                <a:latin typeface="Arial" panose="020B0604020202020204" pitchFamily="34" charset="0"/>
                <a:cs typeface="Arial" panose="020B0604020202020204" pitchFamily="34" charset="0"/>
              </a:rPr>
              <a:t> </a:t>
            </a:r>
          </a:p>
        </p:txBody>
      </p:sp>
      <p:sp>
        <p:nvSpPr>
          <p:cNvPr id="6" name="Rettangolo 5"/>
          <p:cNvSpPr/>
          <p:nvPr/>
        </p:nvSpPr>
        <p:spPr>
          <a:xfrm>
            <a:off x="5552759" y="1347661"/>
            <a:ext cx="3347930" cy="1229952"/>
          </a:xfrm>
          <a:prstGeom prst="rect">
            <a:avLst/>
          </a:prstGeom>
          <a:solidFill>
            <a:schemeClr val="accent5"/>
          </a:solidFill>
        </p:spPr>
        <p:txBody>
          <a:bodyPr wrap="square">
            <a:spAutoFit/>
          </a:bodyPr>
          <a:lstStyle/>
          <a:p>
            <a:pPr algn="ctr">
              <a:lnSpc>
                <a:spcPct val="80000"/>
              </a:lnSpc>
              <a:defRPr/>
            </a:pPr>
            <a:r>
              <a:rPr lang="it-IT" sz="3080" dirty="0">
                <a:solidFill>
                  <a:schemeClr val="bg1"/>
                </a:solidFill>
              </a:rPr>
              <a:t>basi della biologia moleco­lare (</a:t>
            </a:r>
            <a:r>
              <a:rPr lang="it-IT" sz="3080" b="1" u="sng" dirty="0">
                <a:solidFill>
                  <a:schemeClr val="bg1"/>
                </a:solidFill>
              </a:rPr>
              <a:t>Epigenetica</a:t>
            </a:r>
            <a:r>
              <a:rPr lang="it-IT" sz="3080" dirty="0">
                <a:solidFill>
                  <a:schemeClr val="bg1"/>
                </a:solidFill>
              </a:rPr>
              <a:t>)</a:t>
            </a:r>
            <a:endParaRPr lang="it-IT" sz="1887" dirty="0">
              <a:solidFill>
                <a:schemeClr val="bg1"/>
              </a:solidFill>
              <a:latin typeface="Britannic Bold" pitchFamily="34" charset="0"/>
            </a:endParaRPr>
          </a:p>
        </p:txBody>
      </p:sp>
      <p:sp>
        <p:nvSpPr>
          <p:cNvPr id="7" name="Rettangolo 6"/>
          <p:cNvSpPr/>
          <p:nvPr/>
        </p:nvSpPr>
        <p:spPr>
          <a:xfrm>
            <a:off x="5552759" y="3054363"/>
            <a:ext cx="3084604" cy="1229952"/>
          </a:xfrm>
          <a:prstGeom prst="rect">
            <a:avLst/>
          </a:prstGeom>
          <a:solidFill>
            <a:schemeClr val="accent2">
              <a:lumMod val="75000"/>
            </a:schemeClr>
          </a:solidFill>
        </p:spPr>
        <p:txBody>
          <a:bodyPr wrap="square">
            <a:spAutoFit/>
          </a:bodyPr>
          <a:lstStyle/>
          <a:p>
            <a:pPr algn="ctr">
              <a:lnSpc>
                <a:spcPct val="80000"/>
              </a:lnSpc>
              <a:defRPr/>
            </a:pPr>
            <a:r>
              <a:rPr lang="it-IT" sz="3080" dirty="0">
                <a:solidFill>
                  <a:schemeClr val="bg1"/>
                </a:solidFill>
              </a:rPr>
              <a:t>basi della fisiopatologia (</a:t>
            </a:r>
            <a:r>
              <a:rPr lang="it-IT" sz="3080" b="1" u="sng" dirty="0">
                <a:solidFill>
                  <a:schemeClr val="bg1"/>
                </a:solidFill>
              </a:rPr>
              <a:t>PNEI</a:t>
            </a:r>
            <a:r>
              <a:rPr lang="it-IT" sz="3080" dirty="0">
                <a:solidFill>
                  <a:schemeClr val="bg1"/>
                </a:solidFill>
              </a:rPr>
              <a:t>)</a:t>
            </a:r>
            <a:endParaRPr lang="it-IT" sz="3080" dirty="0">
              <a:solidFill>
                <a:schemeClr val="bg1"/>
              </a:solidFill>
              <a:latin typeface="Britannic Bold" pitchFamily="34" charset="0"/>
            </a:endParaRPr>
          </a:p>
        </p:txBody>
      </p:sp>
      <p:sp>
        <p:nvSpPr>
          <p:cNvPr id="2" name="Freccia a destra 1"/>
          <p:cNvSpPr/>
          <p:nvPr/>
        </p:nvSpPr>
        <p:spPr>
          <a:xfrm rot="19550887">
            <a:off x="3444463" y="2355129"/>
            <a:ext cx="1509521" cy="457482"/>
          </a:xfrm>
          <a:prstGeom prst="rightArrow">
            <a:avLst>
              <a:gd name="adj1" fmla="val 50000"/>
              <a:gd name="adj2" fmla="val 4609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540"/>
          </a:p>
        </p:txBody>
      </p:sp>
      <p:sp>
        <p:nvSpPr>
          <p:cNvPr id="14" name="Freccia a destra 13"/>
          <p:cNvSpPr/>
          <p:nvPr/>
        </p:nvSpPr>
        <p:spPr>
          <a:xfrm rot="1603684">
            <a:off x="3520432" y="4739802"/>
            <a:ext cx="1612371" cy="491732"/>
          </a:xfrm>
          <a:prstGeom prst="rightArrow">
            <a:avLst>
              <a:gd name="adj1" fmla="val 50000"/>
              <a:gd name="adj2" fmla="val 4609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540"/>
          </a:p>
        </p:txBody>
      </p:sp>
      <p:sp>
        <p:nvSpPr>
          <p:cNvPr id="8" name="Rettangolo 7"/>
          <p:cNvSpPr/>
          <p:nvPr/>
        </p:nvSpPr>
        <p:spPr>
          <a:xfrm>
            <a:off x="0" y="5934670"/>
            <a:ext cx="9143999" cy="954107"/>
          </a:xfrm>
          <a:prstGeom prst="rect">
            <a:avLst/>
          </a:prstGeom>
          <a:solidFill>
            <a:schemeClr val="accent6">
              <a:lumMod val="40000"/>
              <a:lumOff val="60000"/>
            </a:schemeClr>
          </a:solidFill>
        </p:spPr>
        <p:txBody>
          <a:bodyPr wrap="square">
            <a:spAutoFit/>
          </a:bodyPr>
          <a:lstStyle/>
          <a:p>
            <a:pPr algn="ctr"/>
            <a:r>
              <a:rPr lang="it-IT" sz="2800" dirty="0"/>
              <a:t>Rappresentano </a:t>
            </a:r>
            <a:r>
              <a:rPr lang="it-IT" sz="2800" b="1" u="sng" dirty="0">
                <a:solidFill>
                  <a:srgbClr val="002060"/>
                </a:solidFill>
              </a:rPr>
              <a:t>le caratteristiche fondamentali della rivoluzione </a:t>
            </a:r>
            <a:r>
              <a:rPr lang="it-IT" sz="2800" dirty="0"/>
              <a:t>che sta avvenendo sotto i nostri occhi </a:t>
            </a:r>
          </a:p>
        </p:txBody>
      </p:sp>
      <p:sp>
        <p:nvSpPr>
          <p:cNvPr id="9" name="Freccia a destra 8">
            <a:extLst>
              <a:ext uri="{FF2B5EF4-FFF2-40B4-BE49-F238E27FC236}">
                <a16:creationId xmlns:a16="http://schemas.microsoft.com/office/drawing/2014/main" id="{2F909CB6-EBDB-4276-943C-48B9B93EF92B}"/>
              </a:ext>
            </a:extLst>
          </p:cNvPr>
          <p:cNvSpPr/>
          <p:nvPr/>
        </p:nvSpPr>
        <p:spPr>
          <a:xfrm>
            <a:off x="3503038" y="3459116"/>
            <a:ext cx="1509521" cy="457482"/>
          </a:xfrm>
          <a:prstGeom prst="rightArrow">
            <a:avLst>
              <a:gd name="adj1" fmla="val 50000"/>
              <a:gd name="adj2" fmla="val 46090"/>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sz="1540"/>
          </a:p>
        </p:txBody>
      </p:sp>
      <p:sp>
        <p:nvSpPr>
          <p:cNvPr id="10" name="Rettangolo 9">
            <a:extLst>
              <a:ext uri="{FF2B5EF4-FFF2-40B4-BE49-F238E27FC236}">
                <a16:creationId xmlns:a16="http://schemas.microsoft.com/office/drawing/2014/main" id="{AFA71620-AE4E-4782-A07A-58E6B31B9BB2}"/>
              </a:ext>
            </a:extLst>
          </p:cNvPr>
          <p:cNvSpPr/>
          <p:nvPr/>
        </p:nvSpPr>
        <p:spPr>
          <a:xfrm>
            <a:off x="5552759" y="4704718"/>
            <a:ext cx="3084604" cy="1236557"/>
          </a:xfrm>
          <a:prstGeom prst="rect">
            <a:avLst/>
          </a:prstGeom>
          <a:solidFill>
            <a:schemeClr val="accent6">
              <a:lumMod val="75000"/>
            </a:schemeClr>
          </a:solidFill>
        </p:spPr>
        <p:txBody>
          <a:bodyPr wrap="square">
            <a:spAutoFit/>
          </a:bodyPr>
          <a:lstStyle/>
          <a:p>
            <a:pPr algn="ctr">
              <a:lnSpc>
                <a:spcPct val="80000"/>
              </a:lnSpc>
              <a:defRPr/>
            </a:pPr>
            <a:r>
              <a:rPr lang="it-IT" sz="3080" dirty="0">
                <a:solidFill>
                  <a:schemeClr val="bg1"/>
                </a:solidFill>
              </a:rPr>
              <a:t>basi della relazione</a:t>
            </a:r>
          </a:p>
          <a:p>
            <a:pPr algn="ctr">
              <a:lnSpc>
                <a:spcPct val="80000"/>
              </a:lnSpc>
              <a:defRPr/>
            </a:pPr>
            <a:r>
              <a:rPr lang="it-IT" sz="3080" dirty="0">
                <a:solidFill>
                  <a:schemeClr val="bg1"/>
                </a:solidFill>
              </a:rPr>
              <a:t> (</a:t>
            </a:r>
            <a:r>
              <a:rPr lang="it-IT" sz="3080" b="1" u="sng" dirty="0">
                <a:solidFill>
                  <a:schemeClr val="bg1"/>
                </a:solidFill>
              </a:rPr>
              <a:t>Omeosinergia</a:t>
            </a:r>
            <a:r>
              <a:rPr lang="it-IT" sz="3080" dirty="0">
                <a:solidFill>
                  <a:schemeClr val="bg1"/>
                </a:solidFill>
              </a:rPr>
              <a:t>)</a:t>
            </a:r>
            <a:endParaRPr lang="it-IT" sz="3080" dirty="0">
              <a:solidFill>
                <a:schemeClr val="bg1"/>
              </a:solidFill>
              <a:latin typeface="Britannic Bold" pitchFamily="34" charset="0"/>
            </a:endParaRPr>
          </a:p>
        </p:txBody>
      </p:sp>
    </p:spTree>
    <p:extLst>
      <p:ext uri="{BB962C8B-B14F-4D97-AF65-F5344CB8AC3E}">
        <p14:creationId xmlns:p14="http://schemas.microsoft.com/office/powerpoint/2010/main" val="29953575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additive="base">
                                        <p:cTn id="7" dur="500" fill="hold"/>
                                        <p:tgtEl>
                                          <p:spTgt spid="64514"/>
                                        </p:tgtEl>
                                        <p:attrNameLst>
                                          <p:attrName>ppt_x</p:attrName>
                                        </p:attrNameLst>
                                      </p:cBhvr>
                                      <p:tavLst>
                                        <p:tav tm="0">
                                          <p:val>
                                            <p:strVal val="#ppt_x"/>
                                          </p:val>
                                        </p:tav>
                                        <p:tav tm="100000">
                                          <p:val>
                                            <p:strVal val="#ppt_x"/>
                                          </p:val>
                                        </p:tav>
                                      </p:tavLst>
                                    </p:anim>
                                    <p:anim calcmode="lin" valueType="num">
                                      <p:cBhvr additive="base">
                                        <p:cTn id="8" dur="500" fill="hold"/>
                                        <p:tgtEl>
                                          <p:spTgt spid="645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 calcmode="lin" valueType="num">
                                      <p:cBhvr additive="base">
                                        <p:cTn id="20" dur="500" fill="hold"/>
                                        <p:tgtEl>
                                          <p:spTgt spid="2"/>
                                        </p:tgtEl>
                                        <p:attrNameLst>
                                          <p:attrName>ppt_x</p:attrName>
                                        </p:attrNameLst>
                                      </p:cBhvr>
                                      <p:tavLst>
                                        <p:tav tm="0">
                                          <p:val>
                                            <p:strVal val="#ppt_x"/>
                                          </p:val>
                                        </p:tav>
                                        <p:tav tm="100000">
                                          <p:val>
                                            <p:strVal val="#ppt_x"/>
                                          </p:val>
                                        </p:tav>
                                      </p:tavLst>
                                    </p:anim>
                                    <p:anim calcmode="lin" valueType="num">
                                      <p:cBhvr additive="base">
                                        <p:cTn id="21"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barn(inVertical)">
                                      <p:cBhvr>
                                        <p:cTn id="26" dur="500"/>
                                        <p:tgtEl>
                                          <p:spTgt spid="6"/>
                                        </p:tgtEl>
                                      </p:cBhvr>
                                    </p:animEffect>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ppt_x"/>
                                          </p:val>
                                        </p:tav>
                                        <p:tav tm="100000">
                                          <p:val>
                                            <p:strVal val="#ppt_x"/>
                                          </p:val>
                                        </p:tav>
                                      </p:tavLst>
                                    </p:anim>
                                    <p:anim calcmode="lin" valueType="num">
                                      <p:cBhvr additive="base">
                                        <p:cTn id="3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53" presetClass="entr" presetSubtype="16"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p:cTn id="37" dur="500" fill="hold"/>
                                        <p:tgtEl>
                                          <p:spTgt spid="7"/>
                                        </p:tgtEl>
                                        <p:attrNameLst>
                                          <p:attrName>ppt_w</p:attrName>
                                        </p:attrNameLst>
                                      </p:cBhvr>
                                      <p:tavLst>
                                        <p:tav tm="0">
                                          <p:val>
                                            <p:fltVal val="0"/>
                                          </p:val>
                                        </p:tav>
                                        <p:tav tm="100000">
                                          <p:val>
                                            <p:strVal val="#ppt_w"/>
                                          </p:val>
                                        </p:tav>
                                      </p:tavLst>
                                    </p:anim>
                                    <p:anim calcmode="lin" valueType="num">
                                      <p:cBhvr>
                                        <p:cTn id="38" dur="500" fill="hold"/>
                                        <p:tgtEl>
                                          <p:spTgt spid="7"/>
                                        </p:tgtEl>
                                        <p:attrNameLst>
                                          <p:attrName>ppt_h</p:attrName>
                                        </p:attrNameLst>
                                      </p:cBhvr>
                                      <p:tavLst>
                                        <p:tav tm="0">
                                          <p:val>
                                            <p:fltVal val="0"/>
                                          </p:val>
                                        </p:tav>
                                        <p:tav tm="100000">
                                          <p:val>
                                            <p:strVal val="#ppt_h"/>
                                          </p:val>
                                        </p:tav>
                                      </p:tavLst>
                                    </p:anim>
                                    <p:animEffect transition="in" filter="fade">
                                      <p:cBhvr>
                                        <p:cTn id="39" dur="500"/>
                                        <p:tgtEl>
                                          <p:spTgt spid="7"/>
                                        </p:tgtEl>
                                      </p:cBhvr>
                                    </p:animEffect>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14"/>
                                        </p:tgtEl>
                                        <p:attrNameLst>
                                          <p:attrName>style.visibility</p:attrName>
                                        </p:attrNameLst>
                                      </p:cBhvr>
                                      <p:to>
                                        <p:strVal val="visible"/>
                                      </p:to>
                                    </p:set>
                                    <p:anim calcmode="lin" valueType="num">
                                      <p:cBhvr additive="base">
                                        <p:cTn id="44" dur="500" fill="hold"/>
                                        <p:tgtEl>
                                          <p:spTgt spid="14"/>
                                        </p:tgtEl>
                                        <p:attrNameLst>
                                          <p:attrName>ppt_x</p:attrName>
                                        </p:attrNameLst>
                                      </p:cBhvr>
                                      <p:tavLst>
                                        <p:tav tm="0">
                                          <p:val>
                                            <p:strVal val="#ppt_x"/>
                                          </p:val>
                                        </p:tav>
                                        <p:tav tm="100000">
                                          <p:val>
                                            <p:strVal val="#ppt_x"/>
                                          </p:val>
                                        </p:tav>
                                      </p:tavLst>
                                    </p:anim>
                                    <p:anim calcmode="lin" valueType="num">
                                      <p:cBhvr additive="base">
                                        <p:cTn id="45"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53" presetClass="entr" presetSubtype="16" fill="hold" grpId="0" nodeType="click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p:cTn id="50" dur="500" fill="hold"/>
                                        <p:tgtEl>
                                          <p:spTgt spid="10"/>
                                        </p:tgtEl>
                                        <p:attrNameLst>
                                          <p:attrName>ppt_w</p:attrName>
                                        </p:attrNameLst>
                                      </p:cBhvr>
                                      <p:tavLst>
                                        <p:tav tm="0">
                                          <p:val>
                                            <p:fltVal val="0"/>
                                          </p:val>
                                        </p:tav>
                                        <p:tav tm="100000">
                                          <p:val>
                                            <p:strVal val="#ppt_w"/>
                                          </p:val>
                                        </p:tav>
                                      </p:tavLst>
                                    </p:anim>
                                    <p:anim calcmode="lin" valueType="num">
                                      <p:cBhvr>
                                        <p:cTn id="51" dur="500" fill="hold"/>
                                        <p:tgtEl>
                                          <p:spTgt spid="10"/>
                                        </p:tgtEl>
                                        <p:attrNameLst>
                                          <p:attrName>ppt_h</p:attrName>
                                        </p:attrNameLst>
                                      </p:cBhvr>
                                      <p:tavLst>
                                        <p:tav tm="0">
                                          <p:val>
                                            <p:fltVal val="0"/>
                                          </p:val>
                                        </p:tav>
                                        <p:tav tm="100000">
                                          <p:val>
                                            <p:strVal val="#ppt_h"/>
                                          </p:val>
                                        </p:tav>
                                      </p:tavLst>
                                    </p:anim>
                                    <p:animEffect transition="in" filter="fade">
                                      <p:cBhvr>
                                        <p:cTn id="52" dur="500"/>
                                        <p:tgtEl>
                                          <p:spTgt spid="10"/>
                                        </p:tgtEl>
                                      </p:cBhvr>
                                    </p:animEffect>
                                  </p:childTnLst>
                                </p:cTn>
                              </p:par>
                            </p:childTnLst>
                          </p:cTn>
                        </p:par>
                      </p:childTnLst>
                    </p:cTn>
                  </p:par>
                  <p:par>
                    <p:cTn id="53" fill="hold">
                      <p:stCondLst>
                        <p:cond delay="indefinite"/>
                      </p:stCondLst>
                      <p:childTnLst>
                        <p:par>
                          <p:cTn id="54" fill="hold">
                            <p:stCondLst>
                              <p:cond delay="0"/>
                            </p:stCondLst>
                            <p:childTnLst>
                              <p:par>
                                <p:cTn id="55" presetID="2" presetClass="entr" presetSubtype="4" fill="hold" grpId="0" nodeType="click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additive="base">
                                        <p:cTn id="57" dur="500" fill="hold"/>
                                        <p:tgtEl>
                                          <p:spTgt spid="8"/>
                                        </p:tgtEl>
                                        <p:attrNameLst>
                                          <p:attrName>ppt_x</p:attrName>
                                        </p:attrNameLst>
                                      </p:cBhvr>
                                      <p:tavLst>
                                        <p:tav tm="0">
                                          <p:val>
                                            <p:strVal val="#ppt_x"/>
                                          </p:val>
                                        </p:tav>
                                        <p:tav tm="100000">
                                          <p:val>
                                            <p:strVal val="#ppt_x"/>
                                          </p:val>
                                        </p:tav>
                                      </p:tavLst>
                                    </p:anim>
                                    <p:anim calcmode="lin" valueType="num">
                                      <p:cBhvr additive="base">
                                        <p:cTn id="5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nimBg="1"/>
      <p:bldP spid="5" grpId="0" animBg="1"/>
      <p:bldP spid="6" grpId="0" animBg="1"/>
      <p:bldP spid="7" grpId="0" animBg="1"/>
      <p:bldP spid="2" grpId="0" animBg="1"/>
      <p:bldP spid="14" grpId="0" animBg="1"/>
      <p:bldP spid="8" grpId="0" animBg="1"/>
      <p:bldP spid="9" grpId="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olo 2">
            <a:extLst>
              <a:ext uri="{FF2B5EF4-FFF2-40B4-BE49-F238E27FC236}">
                <a16:creationId xmlns:a16="http://schemas.microsoft.com/office/drawing/2014/main" id="{82F23636-CCB2-4F3C-9C1D-944EE14EB396}"/>
              </a:ext>
            </a:extLst>
          </p:cNvPr>
          <p:cNvSpPr>
            <a:spLocks noGrp="1"/>
          </p:cNvSpPr>
          <p:nvPr>
            <p:ph type="ctrTitle"/>
          </p:nvPr>
        </p:nvSpPr>
        <p:spPr>
          <a:xfrm>
            <a:off x="1143000" y="3474243"/>
            <a:ext cx="6858000" cy="957263"/>
          </a:xfrm>
          <a:solidFill>
            <a:srgbClr val="FFC000"/>
          </a:solidFill>
        </p:spPr>
        <p:txBody>
          <a:bodyPr/>
          <a:lstStyle/>
          <a:p>
            <a:r>
              <a:rPr lang="it-IT" dirty="0"/>
              <a:t>ESSERE UMANO</a:t>
            </a:r>
          </a:p>
        </p:txBody>
      </p:sp>
      <p:sp>
        <p:nvSpPr>
          <p:cNvPr id="4" name="Sottotitolo 3">
            <a:extLst>
              <a:ext uri="{FF2B5EF4-FFF2-40B4-BE49-F238E27FC236}">
                <a16:creationId xmlns:a16="http://schemas.microsoft.com/office/drawing/2014/main" id="{AED8BFEB-D8A9-459D-99B6-29ECF703330E}"/>
              </a:ext>
            </a:extLst>
          </p:cNvPr>
          <p:cNvSpPr>
            <a:spLocks noGrp="1"/>
          </p:cNvSpPr>
          <p:nvPr>
            <p:ph type="subTitle" idx="1"/>
          </p:nvPr>
        </p:nvSpPr>
        <p:spPr>
          <a:xfrm>
            <a:off x="1143000" y="4697413"/>
            <a:ext cx="6858000" cy="636587"/>
          </a:xfrm>
          <a:solidFill>
            <a:schemeClr val="accent1">
              <a:lumMod val="20000"/>
              <a:lumOff val="80000"/>
            </a:schemeClr>
          </a:solidFill>
        </p:spPr>
        <p:txBody>
          <a:bodyPr/>
          <a:lstStyle/>
          <a:p>
            <a:r>
              <a:rPr lang="it-IT" dirty="0"/>
              <a:t>Terreno </a:t>
            </a:r>
          </a:p>
        </p:txBody>
      </p:sp>
      <p:pic>
        <p:nvPicPr>
          <p:cNvPr id="2" name="Immagine 1">
            <a:extLst>
              <a:ext uri="{FF2B5EF4-FFF2-40B4-BE49-F238E27FC236}">
                <a16:creationId xmlns:a16="http://schemas.microsoft.com/office/drawing/2014/main" id="{8B5AB831-7C2E-4839-8912-1F39B77AF181}"/>
              </a:ext>
            </a:extLst>
          </p:cNvPr>
          <p:cNvPicPr>
            <a:picLocks noChangeAspect="1"/>
          </p:cNvPicPr>
          <p:nvPr/>
        </p:nvPicPr>
        <p:blipFill>
          <a:blip r:embed="rId2"/>
          <a:stretch>
            <a:fillRect/>
          </a:stretch>
        </p:blipFill>
        <p:spPr>
          <a:xfrm>
            <a:off x="2883055" y="51110"/>
            <a:ext cx="3377890" cy="3377890"/>
          </a:xfrm>
          <a:prstGeom prst="rect">
            <a:avLst/>
          </a:prstGeom>
        </p:spPr>
      </p:pic>
    </p:spTree>
    <p:extLst>
      <p:ext uri="{BB962C8B-B14F-4D97-AF65-F5344CB8AC3E}">
        <p14:creationId xmlns:p14="http://schemas.microsoft.com/office/powerpoint/2010/main" val="13716472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ttangolo 9">
            <a:extLst>
              <a:ext uri="{FF2B5EF4-FFF2-40B4-BE49-F238E27FC236}">
                <a16:creationId xmlns:a16="http://schemas.microsoft.com/office/drawing/2014/main" id="{67E99CB8-3EB6-434E-A441-43E50E66DE04}"/>
              </a:ext>
            </a:extLst>
          </p:cNvPr>
          <p:cNvSpPr/>
          <p:nvPr/>
        </p:nvSpPr>
        <p:spPr>
          <a:xfrm>
            <a:off x="1" y="3161798"/>
            <a:ext cx="4333875" cy="830997"/>
          </a:xfrm>
          <a:prstGeom prst="rect">
            <a:avLst/>
          </a:prstGeom>
          <a:solidFill>
            <a:schemeClr val="accent6">
              <a:lumMod val="20000"/>
              <a:lumOff val="80000"/>
            </a:schemeClr>
          </a:solidFill>
          <a:ln w="57150">
            <a:solidFill>
              <a:srgbClr val="0070C0"/>
            </a:solidFill>
          </a:ln>
        </p:spPr>
        <p:txBody>
          <a:bodyPr wrap="square">
            <a:spAutoFit/>
          </a:bodyPr>
          <a:lstStyle/>
          <a:p>
            <a:pPr algn="ctr"/>
            <a:r>
              <a:rPr lang="it-IT" sz="2400" dirty="0">
                <a:solidFill>
                  <a:srgbClr val="002060"/>
                </a:solidFill>
              </a:rPr>
              <a:t>Quale è il motivo per cui ci ammaliamo?</a:t>
            </a:r>
          </a:p>
        </p:txBody>
      </p:sp>
      <p:sp>
        <p:nvSpPr>
          <p:cNvPr id="12" name="Rettangolo 11">
            <a:extLst>
              <a:ext uri="{FF2B5EF4-FFF2-40B4-BE49-F238E27FC236}">
                <a16:creationId xmlns:a16="http://schemas.microsoft.com/office/drawing/2014/main" id="{435CBB11-49C4-492C-98A2-0A8B1CCEBEA7}"/>
              </a:ext>
            </a:extLst>
          </p:cNvPr>
          <p:cNvSpPr/>
          <p:nvPr/>
        </p:nvSpPr>
        <p:spPr>
          <a:xfrm>
            <a:off x="1" y="25323"/>
            <a:ext cx="4721086" cy="1569660"/>
          </a:xfrm>
          <a:prstGeom prst="rect">
            <a:avLst/>
          </a:prstGeom>
          <a:solidFill>
            <a:srgbClr val="FFFF00"/>
          </a:solidFill>
          <a:ln w="57150">
            <a:solidFill>
              <a:srgbClr val="0070C0"/>
            </a:solidFill>
          </a:ln>
        </p:spPr>
        <p:txBody>
          <a:bodyPr wrap="square">
            <a:spAutoFit/>
          </a:bodyPr>
          <a:lstStyle/>
          <a:p>
            <a:r>
              <a:rPr lang="it-IT" sz="2400" dirty="0">
                <a:solidFill>
                  <a:srgbClr val="002060"/>
                </a:solidFill>
              </a:rPr>
              <a:t>I dati epidemiologici del SARS CoV2:</a:t>
            </a:r>
          </a:p>
          <a:p>
            <a:r>
              <a:rPr lang="it-IT" sz="2400" b="1" dirty="0">
                <a:solidFill>
                  <a:srgbClr val="002060"/>
                </a:solidFill>
              </a:rPr>
              <a:t>80% asintomatici</a:t>
            </a:r>
          </a:p>
          <a:p>
            <a:r>
              <a:rPr lang="it-IT" sz="2400" b="1" dirty="0">
                <a:solidFill>
                  <a:srgbClr val="002060"/>
                </a:solidFill>
              </a:rPr>
              <a:t>15% paucisintomatici</a:t>
            </a:r>
          </a:p>
          <a:p>
            <a:r>
              <a:rPr lang="it-IT" sz="2400" b="1" dirty="0">
                <a:solidFill>
                  <a:srgbClr val="002060"/>
                </a:solidFill>
              </a:rPr>
              <a:t>5% </a:t>
            </a:r>
            <a:r>
              <a:rPr lang="it-IT" sz="2400" b="1" dirty="0" err="1">
                <a:solidFill>
                  <a:srgbClr val="002060"/>
                </a:solidFill>
              </a:rPr>
              <a:t>multisintomatici</a:t>
            </a:r>
            <a:endParaRPr lang="it-IT" sz="2400" b="1" dirty="0">
              <a:solidFill>
                <a:srgbClr val="002060"/>
              </a:solidFill>
            </a:endParaRPr>
          </a:p>
        </p:txBody>
      </p:sp>
      <p:pic>
        <p:nvPicPr>
          <p:cNvPr id="2" name="Immagine 1">
            <a:extLst>
              <a:ext uri="{FF2B5EF4-FFF2-40B4-BE49-F238E27FC236}">
                <a16:creationId xmlns:a16="http://schemas.microsoft.com/office/drawing/2014/main" id="{5CF65D46-5928-4C79-972A-9B021C5E8FC3}"/>
              </a:ext>
            </a:extLst>
          </p:cNvPr>
          <p:cNvPicPr>
            <a:picLocks noChangeAspect="1"/>
          </p:cNvPicPr>
          <p:nvPr/>
        </p:nvPicPr>
        <p:blipFill>
          <a:blip r:embed="rId2"/>
          <a:stretch>
            <a:fillRect/>
          </a:stretch>
        </p:blipFill>
        <p:spPr>
          <a:xfrm>
            <a:off x="5749969" y="190045"/>
            <a:ext cx="2857500" cy="2809875"/>
          </a:xfrm>
          <a:prstGeom prst="rect">
            <a:avLst/>
          </a:prstGeom>
        </p:spPr>
      </p:pic>
      <p:sp>
        <p:nvSpPr>
          <p:cNvPr id="13" name="Rettangolo 12">
            <a:extLst>
              <a:ext uri="{FF2B5EF4-FFF2-40B4-BE49-F238E27FC236}">
                <a16:creationId xmlns:a16="http://schemas.microsoft.com/office/drawing/2014/main" id="{0561DE20-53C8-457F-8857-EC3980B8778B}"/>
              </a:ext>
            </a:extLst>
          </p:cNvPr>
          <p:cNvSpPr/>
          <p:nvPr/>
        </p:nvSpPr>
        <p:spPr>
          <a:xfrm>
            <a:off x="4624155" y="4671402"/>
            <a:ext cx="4333875" cy="461665"/>
          </a:xfrm>
          <a:prstGeom prst="rect">
            <a:avLst/>
          </a:prstGeom>
          <a:solidFill>
            <a:schemeClr val="accent6">
              <a:lumMod val="20000"/>
              <a:lumOff val="80000"/>
            </a:schemeClr>
          </a:solidFill>
          <a:ln w="57150">
            <a:solidFill>
              <a:srgbClr val="0070C0"/>
            </a:solidFill>
          </a:ln>
        </p:spPr>
        <p:txBody>
          <a:bodyPr wrap="square">
            <a:spAutoFit/>
          </a:bodyPr>
          <a:lstStyle/>
          <a:p>
            <a:pPr algn="ctr"/>
            <a:r>
              <a:rPr lang="it-IT" sz="2400" dirty="0">
                <a:solidFill>
                  <a:srgbClr val="002060"/>
                </a:solidFill>
              </a:rPr>
              <a:t>Che senso ha la malattia?</a:t>
            </a:r>
          </a:p>
        </p:txBody>
      </p:sp>
      <p:pic>
        <p:nvPicPr>
          <p:cNvPr id="3" name="Immagine 2">
            <a:extLst>
              <a:ext uri="{FF2B5EF4-FFF2-40B4-BE49-F238E27FC236}">
                <a16:creationId xmlns:a16="http://schemas.microsoft.com/office/drawing/2014/main" id="{42EF5C59-6C7A-4EA0-A408-13E93A18B7CC}"/>
              </a:ext>
            </a:extLst>
          </p:cNvPr>
          <p:cNvPicPr>
            <a:picLocks noChangeAspect="1"/>
          </p:cNvPicPr>
          <p:nvPr/>
        </p:nvPicPr>
        <p:blipFill>
          <a:blip r:embed="rId3"/>
          <a:stretch>
            <a:fillRect/>
          </a:stretch>
        </p:blipFill>
        <p:spPr>
          <a:xfrm>
            <a:off x="0" y="4559890"/>
            <a:ext cx="2286000" cy="2286000"/>
          </a:xfrm>
          <a:prstGeom prst="rect">
            <a:avLst/>
          </a:prstGeom>
        </p:spPr>
      </p:pic>
      <p:sp>
        <p:nvSpPr>
          <p:cNvPr id="14" name="Rettangolo 13">
            <a:extLst>
              <a:ext uri="{FF2B5EF4-FFF2-40B4-BE49-F238E27FC236}">
                <a16:creationId xmlns:a16="http://schemas.microsoft.com/office/drawing/2014/main" id="{253A7099-C33F-4DCA-ACBA-69715F3A46E0}"/>
              </a:ext>
            </a:extLst>
          </p:cNvPr>
          <p:cNvSpPr/>
          <p:nvPr/>
        </p:nvSpPr>
        <p:spPr>
          <a:xfrm>
            <a:off x="2609617" y="5472057"/>
            <a:ext cx="4333875" cy="461665"/>
          </a:xfrm>
          <a:prstGeom prst="rect">
            <a:avLst/>
          </a:prstGeom>
          <a:solidFill>
            <a:schemeClr val="accent6">
              <a:lumMod val="20000"/>
              <a:lumOff val="80000"/>
            </a:schemeClr>
          </a:solidFill>
          <a:ln w="57150">
            <a:solidFill>
              <a:srgbClr val="0070C0"/>
            </a:solidFill>
          </a:ln>
        </p:spPr>
        <p:txBody>
          <a:bodyPr wrap="square">
            <a:spAutoFit/>
          </a:bodyPr>
          <a:lstStyle/>
          <a:p>
            <a:pPr algn="ctr"/>
            <a:r>
              <a:rPr lang="it-IT" sz="2400" dirty="0">
                <a:solidFill>
                  <a:srgbClr val="002060"/>
                </a:solidFill>
              </a:rPr>
              <a:t>Esiste la sfortuna?</a:t>
            </a:r>
          </a:p>
        </p:txBody>
      </p:sp>
    </p:spTree>
    <p:extLst>
      <p:ext uri="{BB962C8B-B14F-4D97-AF65-F5344CB8AC3E}">
        <p14:creationId xmlns:p14="http://schemas.microsoft.com/office/powerpoint/2010/main" val="13594761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additive="base">
                                        <p:cTn id="20" dur="500" fill="hold"/>
                                        <p:tgtEl>
                                          <p:spTgt spid="10"/>
                                        </p:tgtEl>
                                        <p:attrNameLst>
                                          <p:attrName>ppt_x</p:attrName>
                                        </p:attrNameLst>
                                      </p:cBhvr>
                                      <p:tavLst>
                                        <p:tav tm="0">
                                          <p:val>
                                            <p:strVal val="#ppt_x"/>
                                          </p:val>
                                        </p:tav>
                                        <p:tav tm="100000">
                                          <p:val>
                                            <p:strVal val="#ppt_x"/>
                                          </p:val>
                                        </p:tav>
                                      </p:tavLst>
                                    </p:anim>
                                    <p:anim calcmode="lin" valueType="num">
                                      <p:cBhvr additive="base">
                                        <p:cTn id="2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grpId="0" nodeType="clickEffect">
                                  <p:stCondLst>
                                    <p:cond delay="0"/>
                                  </p:stCondLst>
                                  <p:childTnLst>
                                    <p:set>
                                      <p:cBhvr>
                                        <p:cTn id="25" dur="1" fill="hold">
                                          <p:stCondLst>
                                            <p:cond delay="0"/>
                                          </p:stCondLst>
                                        </p:cTn>
                                        <p:tgtEl>
                                          <p:spTgt spid="13"/>
                                        </p:tgtEl>
                                        <p:attrNameLst>
                                          <p:attrName>style.visibility</p:attrName>
                                        </p:attrNameLst>
                                      </p:cBhvr>
                                      <p:to>
                                        <p:strVal val="visible"/>
                                      </p:to>
                                    </p:set>
                                    <p:anim calcmode="lin" valueType="num">
                                      <p:cBhvr additive="base">
                                        <p:cTn id="26" dur="500" fill="hold"/>
                                        <p:tgtEl>
                                          <p:spTgt spid="13"/>
                                        </p:tgtEl>
                                        <p:attrNameLst>
                                          <p:attrName>ppt_x</p:attrName>
                                        </p:attrNameLst>
                                      </p:cBhvr>
                                      <p:tavLst>
                                        <p:tav tm="0">
                                          <p:val>
                                            <p:strVal val="#ppt_x"/>
                                          </p:val>
                                        </p:tav>
                                        <p:tav tm="100000">
                                          <p:val>
                                            <p:strVal val="#ppt_x"/>
                                          </p:val>
                                        </p:tav>
                                      </p:tavLst>
                                    </p:anim>
                                    <p:anim calcmode="lin" valueType="num">
                                      <p:cBhvr additive="base">
                                        <p:cTn id="27"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nodeType="click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ppt_x"/>
                                          </p:val>
                                        </p:tav>
                                        <p:tav tm="100000">
                                          <p:val>
                                            <p:strVal val="#ppt_x"/>
                                          </p:val>
                                        </p:tav>
                                      </p:tavLst>
                                    </p:anim>
                                    <p:anim calcmode="lin" valueType="num">
                                      <p:cBhvr additive="base">
                                        <p:cTn id="4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3" grpId="0" animBg="1"/>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Risultati immagini per IMMAGINE OMINO"/>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52687" y="2258334"/>
            <a:ext cx="2554515" cy="2554515"/>
          </a:xfrm>
          <a:prstGeom prst="rect">
            <a:avLst/>
          </a:prstGeom>
          <a:noFill/>
          <a:extLst>
            <a:ext uri="{909E8E84-426E-40DD-AFC4-6F175D3DCCD1}">
              <a14:hiddenFill xmlns:a14="http://schemas.microsoft.com/office/drawing/2010/main">
                <a:solidFill>
                  <a:srgbClr val="FFFFFF"/>
                </a:solidFill>
              </a14:hiddenFill>
            </a:ext>
          </a:extLst>
        </p:spPr>
      </p:pic>
      <p:sp>
        <p:nvSpPr>
          <p:cNvPr id="3" name="Freccia a destra 2"/>
          <p:cNvSpPr/>
          <p:nvPr/>
        </p:nvSpPr>
        <p:spPr>
          <a:xfrm>
            <a:off x="1905829" y="2683909"/>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CasellaDiTesto 4"/>
          <p:cNvSpPr txBox="1"/>
          <p:nvPr/>
        </p:nvSpPr>
        <p:spPr>
          <a:xfrm>
            <a:off x="0" y="2609234"/>
            <a:ext cx="1924116" cy="584775"/>
          </a:xfrm>
          <a:prstGeom prst="rect">
            <a:avLst/>
          </a:prstGeom>
          <a:noFill/>
        </p:spPr>
        <p:txBody>
          <a:bodyPr wrap="none" rtlCol="0">
            <a:spAutoFit/>
          </a:bodyPr>
          <a:lstStyle/>
          <a:p>
            <a:r>
              <a:rPr lang="it-IT" sz="3200" b="1" dirty="0"/>
              <a:t>5 TOSSINE</a:t>
            </a:r>
          </a:p>
        </p:txBody>
      </p:sp>
      <p:sp>
        <p:nvSpPr>
          <p:cNvPr id="7" name="Freccia a destra 6"/>
          <p:cNvSpPr/>
          <p:nvPr/>
        </p:nvSpPr>
        <p:spPr>
          <a:xfrm>
            <a:off x="4830454" y="2676651"/>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8" name="CasellaDiTesto 7"/>
          <p:cNvSpPr txBox="1"/>
          <p:nvPr/>
        </p:nvSpPr>
        <p:spPr>
          <a:xfrm>
            <a:off x="5830963" y="2619461"/>
            <a:ext cx="1924116" cy="584775"/>
          </a:xfrm>
          <a:prstGeom prst="rect">
            <a:avLst/>
          </a:prstGeom>
          <a:noFill/>
        </p:spPr>
        <p:txBody>
          <a:bodyPr wrap="none" rtlCol="0">
            <a:spAutoFit/>
          </a:bodyPr>
          <a:lstStyle/>
          <a:p>
            <a:r>
              <a:rPr lang="it-IT" sz="3200" b="1" dirty="0"/>
              <a:t>5 TOSSINE</a:t>
            </a:r>
          </a:p>
        </p:txBody>
      </p:sp>
      <p:sp>
        <p:nvSpPr>
          <p:cNvPr id="6" name="Esplosione 1 5"/>
          <p:cNvSpPr/>
          <p:nvPr/>
        </p:nvSpPr>
        <p:spPr>
          <a:xfrm>
            <a:off x="6183086" y="1785360"/>
            <a:ext cx="2889407" cy="914400"/>
          </a:xfrm>
          <a:prstGeom prst="irregularSeal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3600" b="1" dirty="0">
                <a:ln w="0"/>
                <a:solidFill>
                  <a:srgbClr val="FF0000"/>
                </a:solidFill>
                <a:effectLst>
                  <a:outerShdw blurRad="38100" dist="19050" dir="2700000" algn="tl" rotWithShape="0">
                    <a:schemeClr val="dk1">
                      <a:alpha val="40000"/>
                    </a:schemeClr>
                  </a:outerShdw>
                </a:effectLst>
              </a:rPr>
              <a:t>SALUTE</a:t>
            </a:r>
          </a:p>
        </p:txBody>
      </p:sp>
      <p:sp>
        <p:nvSpPr>
          <p:cNvPr id="10" name="CasellaDiTesto 9"/>
          <p:cNvSpPr txBox="1"/>
          <p:nvPr/>
        </p:nvSpPr>
        <p:spPr>
          <a:xfrm>
            <a:off x="-22284" y="3619584"/>
            <a:ext cx="1924116" cy="584775"/>
          </a:xfrm>
          <a:prstGeom prst="rect">
            <a:avLst/>
          </a:prstGeom>
          <a:noFill/>
        </p:spPr>
        <p:txBody>
          <a:bodyPr wrap="none" rtlCol="0">
            <a:spAutoFit/>
          </a:bodyPr>
          <a:lstStyle/>
          <a:p>
            <a:r>
              <a:rPr lang="it-IT" sz="3200" b="1" dirty="0"/>
              <a:t>5 TOSSINE</a:t>
            </a:r>
          </a:p>
        </p:txBody>
      </p:sp>
      <p:sp>
        <p:nvSpPr>
          <p:cNvPr id="11" name="Freccia a destra 10"/>
          <p:cNvSpPr/>
          <p:nvPr/>
        </p:nvSpPr>
        <p:spPr>
          <a:xfrm>
            <a:off x="1901832" y="366965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2" name="Freccia a destra 11"/>
          <p:cNvSpPr/>
          <p:nvPr/>
        </p:nvSpPr>
        <p:spPr>
          <a:xfrm>
            <a:off x="4779649" y="3669655"/>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3" name="CasellaDiTesto 12"/>
          <p:cNvSpPr txBox="1"/>
          <p:nvPr/>
        </p:nvSpPr>
        <p:spPr>
          <a:xfrm>
            <a:off x="5830963" y="3608906"/>
            <a:ext cx="1924116" cy="584775"/>
          </a:xfrm>
          <a:prstGeom prst="rect">
            <a:avLst/>
          </a:prstGeom>
          <a:noFill/>
        </p:spPr>
        <p:txBody>
          <a:bodyPr wrap="none" rtlCol="0">
            <a:spAutoFit/>
          </a:bodyPr>
          <a:lstStyle/>
          <a:p>
            <a:r>
              <a:rPr lang="it-IT" sz="3200" b="1" dirty="0"/>
              <a:t>3 TOSSINE</a:t>
            </a:r>
          </a:p>
        </p:txBody>
      </p:sp>
      <p:sp>
        <p:nvSpPr>
          <p:cNvPr id="9" name="Freccia curva 8"/>
          <p:cNvSpPr/>
          <p:nvPr/>
        </p:nvSpPr>
        <p:spPr>
          <a:xfrm flipH="1" flipV="1">
            <a:off x="4667705" y="4387434"/>
            <a:ext cx="2231078" cy="831736"/>
          </a:xfrm>
          <a:prstGeom prst="bentArrow">
            <a:avLst>
              <a:gd name="adj1" fmla="val 25000"/>
              <a:gd name="adj2" fmla="val 20541"/>
              <a:gd name="adj3" fmla="val 50000"/>
              <a:gd name="adj4" fmla="val 17016"/>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solidFill>
                <a:schemeClr val="tx1"/>
              </a:solidFill>
            </a:endParaRPr>
          </a:p>
        </p:txBody>
      </p:sp>
      <p:sp>
        <p:nvSpPr>
          <p:cNvPr id="15" name="CasellaDiTesto 14"/>
          <p:cNvSpPr txBox="1"/>
          <p:nvPr/>
        </p:nvSpPr>
        <p:spPr>
          <a:xfrm>
            <a:off x="2743590" y="4773984"/>
            <a:ext cx="1924116" cy="584775"/>
          </a:xfrm>
          <a:prstGeom prst="rect">
            <a:avLst/>
          </a:prstGeom>
          <a:noFill/>
        </p:spPr>
        <p:txBody>
          <a:bodyPr wrap="none" rtlCol="0">
            <a:spAutoFit/>
          </a:bodyPr>
          <a:lstStyle/>
          <a:p>
            <a:r>
              <a:rPr lang="it-IT" sz="3200" b="1" dirty="0"/>
              <a:t>2 TOSSINE</a:t>
            </a:r>
          </a:p>
        </p:txBody>
      </p:sp>
      <p:sp>
        <p:nvSpPr>
          <p:cNvPr id="16" name="Freccia a destra 15"/>
          <p:cNvSpPr/>
          <p:nvPr/>
        </p:nvSpPr>
        <p:spPr>
          <a:xfrm rot="5400000">
            <a:off x="3322852" y="5478395"/>
            <a:ext cx="1014184"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17" name="CasellaDiTesto 16"/>
          <p:cNvSpPr txBox="1"/>
          <p:nvPr/>
        </p:nvSpPr>
        <p:spPr>
          <a:xfrm>
            <a:off x="2936038" y="6227801"/>
            <a:ext cx="1951368" cy="584775"/>
          </a:xfrm>
          <a:prstGeom prst="rect">
            <a:avLst/>
          </a:prstGeom>
          <a:solidFill>
            <a:srgbClr val="FFFF00"/>
          </a:solidFill>
        </p:spPr>
        <p:txBody>
          <a:bodyPr wrap="none" rtlCol="0">
            <a:spAutoFit/>
          </a:bodyPr>
          <a:lstStyle/>
          <a:p>
            <a:r>
              <a:rPr lang="it-IT" sz="3200" b="1" dirty="0">
                <a:solidFill>
                  <a:srgbClr val="FF0000"/>
                </a:solidFill>
              </a:rPr>
              <a:t>MALATTIA</a:t>
            </a:r>
          </a:p>
        </p:txBody>
      </p:sp>
      <p:sp>
        <p:nvSpPr>
          <p:cNvPr id="18" name="CasellaDiTesto 17"/>
          <p:cNvSpPr txBox="1"/>
          <p:nvPr/>
        </p:nvSpPr>
        <p:spPr>
          <a:xfrm>
            <a:off x="5005256" y="5624005"/>
            <a:ext cx="4242039" cy="1200329"/>
          </a:xfrm>
          <a:prstGeom prst="rect">
            <a:avLst/>
          </a:prstGeom>
          <a:solidFill>
            <a:schemeClr val="accent1">
              <a:lumMod val="40000"/>
              <a:lumOff val="60000"/>
            </a:schemeClr>
          </a:solidFill>
        </p:spPr>
        <p:txBody>
          <a:bodyPr wrap="square" rtlCol="0">
            <a:spAutoFit/>
          </a:bodyPr>
          <a:lstStyle/>
          <a:p>
            <a:pPr algn="ctr"/>
            <a:r>
              <a:rPr lang="it-IT" sz="2400" b="1" dirty="0">
                <a:solidFill>
                  <a:srgbClr val="FF0000"/>
                </a:solidFill>
              </a:rPr>
              <a:t>INTENSIFICAZIONE DEI NORMALI PROCESSI DI DETOSSIFICAZIONE</a:t>
            </a:r>
          </a:p>
        </p:txBody>
      </p:sp>
      <p:sp>
        <p:nvSpPr>
          <p:cNvPr id="19" name="CasellaDiTesto 18"/>
          <p:cNvSpPr txBox="1"/>
          <p:nvPr/>
        </p:nvSpPr>
        <p:spPr>
          <a:xfrm>
            <a:off x="-58717" y="4297250"/>
            <a:ext cx="3477569" cy="461665"/>
          </a:xfrm>
          <a:prstGeom prst="rect">
            <a:avLst/>
          </a:prstGeom>
          <a:solidFill>
            <a:schemeClr val="accent1">
              <a:lumMod val="40000"/>
              <a:lumOff val="60000"/>
            </a:schemeClr>
          </a:solidFill>
        </p:spPr>
        <p:txBody>
          <a:bodyPr wrap="square" rtlCol="0">
            <a:spAutoFit/>
          </a:bodyPr>
          <a:lstStyle/>
          <a:p>
            <a:pPr algn="ctr"/>
            <a:r>
              <a:rPr lang="it-IT" sz="2400" b="1" dirty="0">
                <a:solidFill>
                  <a:srgbClr val="FF0000"/>
                </a:solidFill>
              </a:rPr>
              <a:t>SCARICA BIOLOGICA</a:t>
            </a:r>
          </a:p>
        </p:txBody>
      </p:sp>
      <p:sp>
        <p:nvSpPr>
          <p:cNvPr id="20" name="CasellaDiTesto 19"/>
          <p:cNvSpPr txBox="1"/>
          <p:nvPr/>
        </p:nvSpPr>
        <p:spPr>
          <a:xfrm>
            <a:off x="-58717" y="5269665"/>
            <a:ext cx="2876906" cy="1569660"/>
          </a:xfrm>
          <a:prstGeom prst="rect">
            <a:avLst/>
          </a:prstGeom>
          <a:solidFill>
            <a:schemeClr val="accent1">
              <a:lumMod val="40000"/>
              <a:lumOff val="60000"/>
            </a:schemeClr>
          </a:solidFill>
        </p:spPr>
        <p:txBody>
          <a:bodyPr wrap="square" rtlCol="0">
            <a:spAutoFit/>
          </a:bodyPr>
          <a:lstStyle/>
          <a:p>
            <a:pPr algn="ctr"/>
            <a:r>
              <a:rPr lang="it-IT" sz="2400" b="1" dirty="0">
                <a:solidFill>
                  <a:srgbClr val="FF0000"/>
                </a:solidFill>
              </a:rPr>
              <a:t>NATURALE E NECESSARIA  RISPOSTA</a:t>
            </a:r>
          </a:p>
          <a:p>
            <a:pPr algn="ctr"/>
            <a:r>
              <a:rPr lang="it-IT" sz="2400" b="1" dirty="0">
                <a:solidFill>
                  <a:srgbClr val="FF0000"/>
                </a:solidFill>
              </a:rPr>
              <a:t>IMMUNITARIA</a:t>
            </a:r>
          </a:p>
        </p:txBody>
      </p:sp>
      <p:sp>
        <p:nvSpPr>
          <p:cNvPr id="21" name="Rettangolo 20">
            <a:extLst>
              <a:ext uri="{FF2B5EF4-FFF2-40B4-BE49-F238E27FC236}">
                <a16:creationId xmlns:a16="http://schemas.microsoft.com/office/drawing/2014/main" id="{EB2264F7-FA43-4F88-988F-230130191BCE}"/>
              </a:ext>
            </a:extLst>
          </p:cNvPr>
          <p:cNvSpPr/>
          <p:nvPr/>
        </p:nvSpPr>
        <p:spPr>
          <a:xfrm>
            <a:off x="2216266" y="425818"/>
            <a:ext cx="4081347" cy="461665"/>
          </a:xfrm>
          <a:prstGeom prst="rect">
            <a:avLst/>
          </a:prstGeom>
          <a:solidFill>
            <a:schemeClr val="accent6">
              <a:lumMod val="20000"/>
              <a:lumOff val="80000"/>
            </a:schemeClr>
          </a:solidFill>
          <a:ln w="57150">
            <a:solidFill>
              <a:srgbClr val="0070C0"/>
            </a:solidFill>
          </a:ln>
        </p:spPr>
        <p:txBody>
          <a:bodyPr wrap="square">
            <a:spAutoFit/>
          </a:bodyPr>
          <a:lstStyle/>
          <a:p>
            <a:r>
              <a:rPr lang="it-IT" sz="2400" dirty="0"/>
              <a:t>COME NASCE UNA MALATTIA?</a:t>
            </a:r>
          </a:p>
        </p:txBody>
      </p:sp>
    </p:spTree>
    <p:extLst>
      <p:ext uri="{BB962C8B-B14F-4D97-AF65-F5344CB8AC3E}">
        <p14:creationId xmlns:p14="http://schemas.microsoft.com/office/powerpoint/2010/main" val="2658136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2050"/>
                                        </p:tgtEl>
                                        <p:attrNameLst>
                                          <p:attrName>style.visibility</p:attrName>
                                        </p:attrNameLst>
                                      </p:cBhvr>
                                      <p:to>
                                        <p:strVal val="visible"/>
                                      </p:to>
                                    </p:set>
                                    <p:animEffect transition="in" filter="barn(inVertical)">
                                      <p:cBhvr>
                                        <p:cTn id="14" dur="500"/>
                                        <p:tgtEl>
                                          <p:spTgt spid="2050"/>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500"/>
                                        <p:tgtEl>
                                          <p:spTgt spid="5"/>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
                                        </p:tgtEl>
                                        <p:attrNameLst>
                                          <p:attrName>style.visibility</p:attrName>
                                        </p:attrNameLst>
                                      </p:cBhvr>
                                      <p:to>
                                        <p:strVal val="visible"/>
                                      </p:to>
                                    </p:set>
                                    <p:anim calcmode="lin" valueType="num">
                                      <p:cBhvr additive="base">
                                        <p:cTn id="30" dur="500" fill="hold"/>
                                        <p:tgtEl>
                                          <p:spTgt spid="7"/>
                                        </p:tgtEl>
                                        <p:attrNameLst>
                                          <p:attrName>ppt_x</p:attrName>
                                        </p:attrNameLst>
                                      </p:cBhvr>
                                      <p:tavLst>
                                        <p:tav tm="0">
                                          <p:val>
                                            <p:strVal val="#ppt_x"/>
                                          </p:val>
                                        </p:tav>
                                        <p:tav tm="100000">
                                          <p:val>
                                            <p:strVal val="#ppt_x"/>
                                          </p:val>
                                        </p:tav>
                                      </p:tavLst>
                                    </p:anim>
                                    <p:anim calcmode="lin" valueType="num">
                                      <p:cBhvr additive="base">
                                        <p:cTn id="31"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31" presetClass="entr" presetSubtype="0" fill="hold" grpId="0" nodeType="click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p:cTn id="41" dur="1000" fill="hold"/>
                                        <p:tgtEl>
                                          <p:spTgt spid="6"/>
                                        </p:tgtEl>
                                        <p:attrNameLst>
                                          <p:attrName>ppt_w</p:attrName>
                                        </p:attrNameLst>
                                      </p:cBhvr>
                                      <p:tavLst>
                                        <p:tav tm="0">
                                          <p:val>
                                            <p:fltVal val="0"/>
                                          </p:val>
                                        </p:tav>
                                        <p:tav tm="100000">
                                          <p:val>
                                            <p:strVal val="#ppt_w"/>
                                          </p:val>
                                        </p:tav>
                                      </p:tavLst>
                                    </p:anim>
                                    <p:anim calcmode="lin" valueType="num">
                                      <p:cBhvr>
                                        <p:cTn id="42" dur="1000" fill="hold"/>
                                        <p:tgtEl>
                                          <p:spTgt spid="6"/>
                                        </p:tgtEl>
                                        <p:attrNameLst>
                                          <p:attrName>ppt_h</p:attrName>
                                        </p:attrNameLst>
                                      </p:cBhvr>
                                      <p:tavLst>
                                        <p:tav tm="0">
                                          <p:val>
                                            <p:fltVal val="0"/>
                                          </p:val>
                                        </p:tav>
                                        <p:tav tm="100000">
                                          <p:val>
                                            <p:strVal val="#ppt_h"/>
                                          </p:val>
                                        </p:tav>
                                      </p:tavLst>
                                    </p:anim>
                                    <p:anim calcmode="lin" valueType="num">
                                      <p:cBhvr>
                                        <p:cTn id="43" dur="1000" fill="hold"/>
                                        <p:tgtEl>
                                          <p:spTgt spid="6"/>
                                        </p:tgtEl>
                                        <p:attrNameLst>
                                          <p:attrName>style.rotation</p:attrName>
                                        </p:attrNameLst>
                                      </p:cBhvr>
                                      <p:tavLst>
                                        <p:tav tm="0">
                                          <p:val>
                                            <p:fltVal val="90"/>
                                          </p:val>
                                        </p:tav>
                                        <p:tav tm="100000">
                                          <p:val>
                                            <p:fltVal val="0"/>
                                          </p:val>
                                        </p:tav>
                                      </p:tavLst>
                                    </p:anim>
                                    <p:animEffect transition="in" filter="fade">
                                      <p:cBhvr>
                                        <p:cTn id="44" dur="1000"/>
                                        <p:tgtEl>
                                          <p:spTgt spid="6"/>
                                        </p:tgtEl>
                                      </p:cBhvr>
                                    </p:animEffect>
                                  </p:childTnLst>
                                </p:cTn>
                              </p:par>
                            </p:childTnLst>
                          </p:cTn>
                        </p:par>
                      </p:childTnLst>
                    </p:cTn>
                  </p:par>
                  <p:par>
                    <p:cTn id="45" fill="hold">
                      <p:stCondLst>
                        <p:cond delay="indefinite"/>
                      </p:stCondLst>
                      <p:childTnLst>
                        <p:par>
                          <p:cTn id="46" fill="hold">
                            <p:stCondLst>
                              <p:cond delay="0"/>
                            </p:stCondLst>
                            <p:childTnLst>
                              <p:par>
                                <p:cTn id="47" presetID="10"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 calcmode="lin" valueType="num">
                                      <p:cBhvr additive="base">
                                        <p:cTn id="54" dur="500" fill="hold"/>
                                        <p:tgtEl>
                                          <p:spTgt spid="11"/>
                                        </p:tgtEl>
                                        <p:attrNameLst>
                                          <p:attrName>ppt_x</p:attrName>
                                        </p:attrNameLst>
                                      </p:cBhvr>
                                      <p:tavLst>
                                        <p:tav tm="0">
                                          <p:val>
                                            <p:strVal val="#ppt_x"/>
                                          </p:val>
                                        </p:tav>
                                        <p:tav tm="100000">
                                          <p:val>
                                            <p:strVal val="#ppt_x"/>
                                          </p:val>
                                        </p:tav>
                                      </p:tavLst>
                                    </p:anim>
                                    <p:anim calcmode="lin" valueType="num">
                                      <p:cBhvr additive="base">
                                        <p:cTn id="55"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12"/>
                                        </p:tgtEl>
                                        <p:attrNameLst>
                                          <p:attrName>style.visibility</p:attrName>
                                        </p:attrNameLst>
                                      </p:cBhvr>
                                      <p:to>
                                        <p:strVal val="visible"/>
                                      </p:to>
                                    </p:set>
                                    <p:anim calcmode="lin" valueType="num">
                                      <p:cBhvr additive="base">
                                        <p:cTn id="60" dur="500" fill="hold"/>
                                        <p:tgtEl>
                                          <p:spTgt spid="12"/>
                                        </p:tgtEl>
                                        <p:attrNameLst>
                                          <p:attrName>ppt_x</p:attrName>
                                        </p:attrNameLst>
                                      </p:cBhvr>
                                      <p:tavLst>
                                        <p:tav tm="0">
                                          <p:val>
                                            <p:strVal val="#ppt_x"/>
                                          </p:val>
                                        </p:tav>
                                        <p:tav tm="100000">
                                          <p:val>
                                            <p:strVal val="#ppt_x"/>
                                          </p:val>
                                        </p:tav>
                                      </p:tavLst>
                                    </p:anim>
                                    <p:anim calcmode="lin" valueType="num">
                                      <p:cBhvr additive="base">
                                        <p:cTn id="61"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13"/>
                                        </p:tgtEl>
                                        <p:attrNameLst>
                                          <p:attrName>style.visibility</p:attrName>
                                        </p:attrNameLst>
                                      </p:cBhvr>
                                      <p:to>
                                        <p:strVal val="visible"/>
                                      </p:to>
                                    </p:set>
                                    <p:animEffect transition="in" filter="fade">
                                      <p:cBhvr>
                                        <p:cTn id="66" dur="500"/>
                                        <p:tgtEl>
                                          <p:spTgt spid="13"/>
                                        </p:tgtEl>
                                      </p:cBhvr>
                                    </p:animEffect>
                                  </p:childTnLst>
                                </p:cTn>
                              </p:par>
                            </p:childTnLst>
                          </p:cTn>
                        </p:par>
                      </p:childTnLst>
                    </p:cTn>
                  </p:par>
                  <p:par>
                    <p:cTn id="67" fill="hold">
                      <p:stCondLst>
                        <p:cond delay="indefinite"/>
                      </p:stCondLst>
                      <p:childTnLst>
                        <p:par>
                          <p:cTn id="68" fill="hold">
                            <p:stCondLst>
                              <p:cond delay="0"/>
                            </p:stCondLst>
                            <p:childTnLst>
                              <p:par>
                                <p:cTn id="69" presetID="2" presetClass="entr" presetSubtype="4" fill="hold" grpId="0" nodeType="click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ppt_x"/>
                                          </p:val>
                                        </p:tav>
                                        <p:tav tm="100000">
                                          <p:val>
                                            <p:strVal val="#ppt_x"/>
                                          </p:val>
                                        </p:tav>
                                      </p:tavLst>
                                    </p:anim>
                                    <p:anim calcmode="lin" valueType="num">
                                      <p:cBhvr additive="base">
                                        <p:cTn id="72"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10" presetClass="entr" presetSubtype="0" fill="hold" grpId="0" nodeType="click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fade">
                                      <p:cBhvr>
                                        <p:cTn id="77" dur="500"/>
                                        <p:tgtEl>
                                          <p:spTgt spid="15"/>
                                        </p:tgtEl>
                                      </p:cBhvr>
                                    </p:animEffect>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6"/>
                                        </p:tgtEl>
                                        <p:attrNameLst>
                                          <p:attrName>style.visibility</p:attrName>
                                        </p:attrNameLst>
                                      </p:cBhvr>
                                      <p:to>
                                        <p:strVal val="visible"/>
                                      </p:to>
                                    </p:set>
                                    <p:anim calcmode="lin" valueType="num">
                                      <p:cBhvr additive="base">
                                        <p:cTn id="82" dur="500" fill="hold"/>
                                        <p:tgtEl>
                                          <p:spTgt spid="16"/>
                                        </p:tgtEl>
                                        <p:attrNameLst>
                                          <p:attrName>ppt_x</p:attrName>
                                        </p:attrNameLst>
                                      </p:cBhvr>
                                      <p:tavLst>
                                        <p:tav tm="0">
                                          <p:val>
                                            <p:strVal val="#ppt_x"/>
                                          </p:val>
                                        </p:tav>
                                        <p:tav tm="100000">
                                          <p:val>
                                            <p:strVal val="#ppt_x"/>
                                          </p:val>
                                        </p:tav>
                                      </p:tavLst>
                                    </p:anim>
                                    <p:anim calcmode="lin" valueType="num">
                                      <p:cBhvr additive="base">
                                        <p:cTn id="83"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53" presetClass="entr" presetSubtype="16" fill="hold" grpId="0" nodeType="clickEffect">
                                  <p:stCondLst>
                                    <p:cond delay="0"/>
                                  </p:stCondLst>
                                  <p:childTnLst>
                                    <p:set>
                                      <p:cBhvr>
                                        <p:cTn id="87" dur="1" fill="hold">
                                          <p:stCondLst>
                                            <p:cond delay="0"/>
                                          </p:stCondLst>
                                        </p:cTn>
                                        <p:tgtEl>
                                          <p:spTgt spid="17"/>
                                        </p:tgtEl>
                                        <p:attrNameLst>
                                          <p:attrName>style.visibility</p:attrName>
                                        </p:attrNameLst>
                                      </p:cBhvr>
                                      <p:to>
                                        <p:strVal val="visible"/>
                                      </p:to>
                                    </p:set>
                                    <p:anim calcmode="lin" valueType="num">
                                      <p:cBhvr>
                                        <p:cTn id="88" dur="500" fill="hold"/>
                                        <p:tgtEl>
                                          <p:spTgt spid="17"/>
                                        </p:tgtEl>
                                        <p:attrNameLst>
                                          <p:attrName>ppt_w</p:attrName>
                                        </p:attrNameLst>
                                      </p:cBhvr>
                                      <p:tavLst>
                                        <p:tav tm="0">
                                          <p:val>
                                            <p:fltVal val="0"/>
                                          </p:val>
                                        </p:tav>
                                        <p:tav tm="100000">
                                          <p:val>
                                            <p:strVal val="#ppt_w"/>
                                          </p:val>
                                        </p:tav>
                                      </p:tavLst>
                                    </p:anim>
                                    <p:anim calcmode="lin" valueType="num">
                                      <p:cBhvr>
                                        <p:cTn id="89" dur="500" fill="hold"/>
                                        <p:tgtEl>
                                          <p:spTgt spid="17"/>
                                        </p:tgtEl>
                                        <p:attrNameLst>
                                          <p:attrName>ppt_h</p:attrName>
                                        </p:attrNameLst>
                                      </p:cBhvr>
                                      <p:tavLst>
                                        <p:tav tm="0">
                                          <p:val>
                                            <p:fltVal val="0"/>
                                          </p:val>
                                        </p:tav>
                                        <p:tav tm="100000">
                                          <p:val>
                                            <p:strVal val="#ppt_h"/>
                                          </p:val>
                                        </p:tav>
                                      </p:tavLst>
                                    </p:anim>
                                    <p:animEffect transition="in" filter="fade">
                                      <p:cBhvr>
                                        <p:cTn id="90" dur="500"/>
                                        <p:tgtEl>
                                          <p:spTgt spid="17"/>
                                        </p:tgtEl>
                                      </p:cBhvr>
                                    </p:animEffect>
                                  </p:childTnLst>
                                </p:cTn>
                              </p:par>
                            </p:childTnLst>
                          </p:cTn>
                        </p:par>
                      </p:childTnLst>
                    </p:cTn>
                  </p:par>
                  <p:par>
                    <p:cTn id="91" fill="hold">
                      <p:stCondLst>
                        <p:cond delay="indefinite"/>
                      </p:stCondLst>
                      <p:childTnLst>
                        <p:par>
                          <p:cTn id="92" fill="hold">
                            <p:stCondLst>
                              <p:cond delay="0"/>
                            </p:stCondLst>
                            <p:childTnLst>
                              <p:par>
                                <p:cTn id="93" presetID="53" presetClass="entr" presetSubtype="16" fill="hold" grpId="0" nodeType="click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p:cTn id="95" dur="500" fill="hold"/>
                                        <p:tgtEl>
                                          <p:spTgt spid="18"/>
                                        </p:tgtEl>
                                        <p:attrNameLst>
                                          <p:attrName>ppt_w</p:attrName>
                                        </p:attrNameLst>
                                      </p:cBhvr>
                                      <p:tavLst>
                                        <p:tav tm="0">
                                          <p:val>
                                            <p:fltVal val="0"/>
                                          </p:val>
                                        </p:tav>
                                        <p:tav tm="100000">
                                          <p:val>
                                            <p:strVal val="#ppt_w"/>
                                          </p:val>
                                        </p:tav>
                                      </p:tavLst>
                                    </p:anim>
                                    <p:anim calcmode="lin" valueType="num">
                                      <p:cBhvr>
                                        <p:cTn id="96" dur="500" fill="hold"/>
                                        <p:tgtEl>
                                          <p:spTgt spid="18"/>
                                        </p:tgtEl>
                                        <p:attrNameLst>
                                          <p:attrName>ppt_h</p:attrName>
                                        </p:attrNameLst>
                                      </p:cBhvr>
                                      <p:tavLst>
                                        <p:tav tm="0">
                                          <p:val>
                                            <p:fltVal val="0"/>
                                          </p:val>
                                        </p:tav>
                                        <p:tav tm="100000">
                                          <p:val>
                                            <p:strVal val="#ppt_h"/>
                                          </p:val>
                                        </p:tav>
                                      </p:tavLst>
                                    </p:anim>
                                    <p:animEffect transition="in" filter="fade">
                                      <p:cBhvr>
                                        <p:cTn id="97" dur="500"/>
                                        <p:tgtEl>
                                          <p:spTgt spid="18"/>
                                        </p:tgtEl>
                                      </p:cBhvr>
                                    </p:animEffect>
                                  </p:childTnLst>
                                </p:cTn>
                              </p:par>
                            </p:childTnLst>
                          </p:cTn>
                        </p:par>
                      </p:childTnLst>
                    </p:cTn>
                  </p:par>
                  <p:par>
                    <p:cTn id="98" fill="hold">
                      <p:stCondLst>
                        <p:cond delay="indefinite"/>
                      </p:stCondLst>
                      <p:childTnLst>
                        <p:par>
                          <p:cTn id="99" fill="hold">
                            <p:stCondLst>
                              <p:cond delay="0"/>
                            </p:stCondLst>
                            <p:childTnLst>
                              <p:par>
                                <p:cTn id="100" presetID="53" presetClass="entr" presetSubtype="16" fill="hold" grpId="0" nodeType="clickEffect">
                                  <p:stCondLst>
                                    <p:cond delay="0"/>
                                  </p:stCondLst>
                                  <p:childTnLst>
                                    <p:set>
                                      <p:cBhvr>
                                        <p:cTn id="101" dur="1" fill="hold">
                                          <p:stCondLst>
                                            <p:cond delay="0"/>
                                          </p:stCondLst>
                                        </p:cTn>
                                        <p:tgtEl>
                                          <p:spTgt spid="19"/>
                                        </p:tgtEl>
                                        <p:attrNameLst>
                                          <p:attrName>style.visibility</p:attrName>
                                        </p:attrNameLst>
                                      </p:cBhvr>
                                      <p:to>
                                        <p:strVal val="visible"/>
                                      </p:to>
                                    </p:set>
                                    <p:anim calcmode="lin" valueType="num">
                                      <p:cBhvr>
                                        <p:cTn id="102" dur="500" fill="hold"/>
                                        <p:tgtEl>
                                          <p:spTgt spid="19"/>
                                        </p:tgtEl>
                                        <p:attrNameLst>
                                          <p:attrName>ppt_w</p:attrName>
                                        </p:attrNameLst>
                                      </p:cBhvr>
                                      <p:tavLst>
                                        <p:tav tm="0">
                                          <p:val>
                                            <p:fltVal val="0"/>
                                          </p:val>
                                        </p:tav>
                                        <p:tav tm="100000">
                                          <p:val>
                                            <p:strVal val="#ppt_w"/>
                                          </p:val>
                                        </p:tav>
                                      </p:tavLst>
                                    </p:anim>
                                    <p:anim calcmode="lin" valueType="num">
                                      <p:cBhvr>
                                        <p:cTn id="103" dur="500" fill="hold"/>
                                        <p:tgtEl>
                                          <p:spTgt spid="19"/>
                                        </p:tgtEl>
                                        <p:attrNameLst>
                                          <p:attrName>ppt_h</p:attrName>
                                        </p:attrNameLst>
                                      </p:cBhvr>
                                      <p:tavLst>
                                        <p:tav tm="0">
                                          <p:val>
                                            <p:fltVal val="0"/>
                                          </p:val>
                                        </p:tav>
                                        <p:tav tm="100000">
                                          <p:val>
                                            <p:strVal val="#ppt_h"/>
                                          </p:val>
                                        </p:tav>
                                      </p:tavLst>
                                    </p:anim>
                                    <p:animEffect transition="in" filter="fade">
                                      <p:cBhvr>
                                        <p:cTn id="104" dur="500"/>
                                        <p:tgtEl>
                                          <p:spTgt spid="19"/>
                                        </p:tgtEl>
                                      </p:cBhvr>
                                    </p:animEffect>
                                  </p:childTnLst>
                                </p:cTn>
                              </p:par>
                            </p:childTnLst>
                          </p:cTn>
                        </p:par>
                      </p:childTnLst>
                    </p:cTn>
                  </p:par>
                  <p:par>
                    <p:cTn id="105" fill="hold">
                      <p:stCondLst>
                        <p:cond delay="indefinite"/>
                      </p:stCondLst>
                      <p:childTnLst>
                        <p:par>
                          <p:cTn id="106" fill="hold">
                            <p:stCondLst>
                              <p:cond delay="0"/>
                            </p:stCondLst>
                            <p:childTnLst>
                              <p:par>
                                <p:cTn id="107" presetID="53" presetClass="entr" presetSubtype="16" fill="hold" grpId="0" nodeType="clickEffect">
                                  <p:stCondLst>
                                    <p:cond delay="0"/>
                                  </p:stCondLst>
                                  <p:childTnLst>
                                    <p:set>
                                      <p:cBhvr>
                                        <p:cTn id="108" dur="1" fill="hold">
                                          <p:stCondLst>
                                            <p:cond delay="0"/>
                                          </p:stCondLst>
                                        </p:cTn>
                                        <p:tgtEl>
                                          <p:spTgt spid="20"/>
                                        </p:tgtEl>
                                        <p:attrNameLst>
                                          <p:attrName>style.visibility</p:attrName>
                                        </p:attrNameLst>
                                      </p:cBhvr>
                                      <p:to>
                                        <p:strVal val="visible"/>
                                      </p:to>
                                    </p:set>
                                    <p:anim calcmode="lin" valueType="num">
                                      <p:cBhvr>
                                        <p:cTn id="109" dur="500" fill="hold"/>
                                        <p:tgtEl>
                                          <p:spTgt spid="20"/>
                                        </p:tgtEl>
                                        <p:attrNameLst>
                                          <p:attrName>ppt_w</p:attrName>
                                        </p:attrNameLst>
                                      </p:cBhvr>
                                      <p:tavLst>
                                        <p:tav tm="0">
                                          <p:val>
                                            <p:fltVal val="0"/>
                                          </p:val>
                                        </p:tav>
                                        <p:tav tm="100000">
                                          <p:val>
                                            <p:strVal val="#ppt_w"/>
                                          </p:val>
                                        </p:tav>
                                      </p:tavLst>
                                    </p:anim>
                                    <p:anim calcmode="lin" valueType="num">
                                      <p:cBhvr>
                                        <p:cTn id="110" dur="500" fill="hold"/>
                                        <p:tgtEl>
                                          <p:spTgt spid="20"/>
                                        </p:tgtEl>
                                        <p:attrNameLst>
                                          <p:attrName>ppt_h</p:attrName>
                                        </p:attrNameLst>
                                      </p:cBhvr>
                                      <p:tavLst>
                                        <p:tav tm="0">
                                          <p:val>
                                            <p:fltVal val="0"/>
                                          </p:val>
                                        </p:tav>
                                        <p:tav tm="100000">
                                          <p:val>
                                            <p:strVal val="#ppt_h"/>
                                          </p:val>
                                        </p:tav>
                                      </p:tavLst>
                                    </p:anim>
                                    <p:animEffect transition="in" filter="fade">
                                      <p:cBhvr>
                                        <p:cTn id="11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7" grpId="0" animBg="1"/>
      <p:bldP spid="8" grpId="0"/>
      <p:bldP spid="6" grpId="0" animBg="1"/>
      <p:bldP spid="10" grpId="0"/>
      <p:bldP spid="11" grpId="0" animBg="1"/>
      <p:bldP spid="12" grpId="0" animBg="1"/>
      <p:bldP spid="13" grpId="0"/>
      <p:bldP spid="9" grpId="0" animBg="1"/>
      <p:bldP spid="15" grpId="0"/>
      <p:bldP spid="16" grpId="0" animBg="1"/>
      <p:bldP spid="17" grpId="0" animBg="1"/>
      <p:bldP spid="18" grpId="0" animBg="1"/>
      <p:bldP spid="19" grpId="0" animBg="1"/>
      <p:bldP spid="20" grpId="0" animBg="1"/>
      <p:bldP spid="2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a:extLst>
              <a:ext uri="{FF2B5EF4-FFF2-40B4-BE49-F238E27FC236}">
                <a16:creationId xmlns:a16="http://schemas.microsoft.com/office/drawing/2014/main" id="{0C9AF412-1EAE-4FC9-B29A-894D220700FB}"/>
              </a:ext>
            </a:extLst>
          </p:cNvPr>
          <p:cNvPicPr>
            <a:picLocks noChangeAspect="1"/>
          </p:cNvPicPr>
          <p:nvPr/>
        </p:nvPicPr>
        <p:blipFill>
          <a:blip r:embed="rId2"/>
          <a:stretch>
            <a:fillRect/>
          </a:stretch>
        </p:blipFill>
        <p:spPr>
          <a:xfrm>
            <a:off x="55756" y="14940"/>
            <a:ext cx="5093203" cy="2826217"/>
          </a:xfrm>
          <a:prstGeom prst="rect">
            <a:avLst/>
          </a:prstGeom>
        </p:spPr>
      </p:pic>
      <p:pic>
        <p:nvPicPr>
          <p:cNvPr id="3" name="Immagine 2">
            <a:extLst>
              <a:ext uri="{FF2B5EF4-FFF2-40B4-BE49-F238E27FC236}">
                <a16:creationId xmlns:a16="http://schemas.microsoft.com/office/drawing/2014/main" id="{CC82412F-705F-45AB-A930-1164BB85DA76}"/>
              </a:ext>
            </a:extLst>
          </p:cNvPr>
          <p:cNvPicPr>
            <a:picLocks noChangeAspect="1"/>
          </p:cNvPicPr>
          <p:nvPr/>
        </p:nvPicPr>
        <p:blipFill>
          <a:blip r:embed="rId3"/>
          <a:stretch>
            <a:fillRect/>
          </a:stretch>
        </p:blipFill>
        <p:spPr>
          <a:xfrm>
            <a:off x="0" y="2825479"/>
            <a:ext cx="2826217" cy="2826217"/>
          </a:xfrm>
          <a:prstGeom prst="rect">
            <a:avLst/>
          </a:prstGeom>
        </p:spPr>
      </p:pic>
      <p:pic>
        <p:nvPicPr>
          <p:cNvPr id="4" name="Immagine 3">
            <a:extLst>
              <a:ext uri="{FF2B5EF4-FFF2-40B4-BE49-F238E27FC236}">
                <a16:creationId xmlns:a16="http://schemas.microsoft.com/office/drawing/2014/main" id="{BD76CCEE-65D7-4D77-B98B-499E775C6D88}"/>
              </a:ext>
            </a:extLst>
          </p:cNvPr>
          <p:cNvPicPr>
            <a:picLocks noChangeAspect="1"/>
          </p:cNvPicPr>
          <p:nvPr/>
        </p:nvPicPr>
        <p:blipFill>
          <a:blip r:embed="rId4"/>
          <a:stretch>
            <a:fillRect/>
          </a:stretch>
        </p:blipFill>
        <p:spPr>
          <a:xfrm>
            <a:off x="1664901" y="4705587"/>
            <a:ext cx="3859135" cy="2106109"/>
          </a:xfrm>
          <a:prstGeom prst="rect">
            <a:avLst/>
          </a:prstGeom>
        </p:spPr>
      </p:pic>
      <p:pic>
        <p:nvPicPr>
          <p:cNvPr id="5" name="Immagine 4">
            <a:extLst>
              <a:ext uri="{FF2B5EF4-FFF2-40B4-BE49-F238E27FC236}">
                <a16:creationId xmlns:a16="http://schemas.microsoft.com/office/drawing/2014/main" id="{2BCC0D86-8C90-4617-A43A-DBF8DB6200A9}"/>
              </a:ext>
            </a:extLst>
          </p:cNvPr>
          <p:cNvPicPr>
            <a:picLocks noChangeAspect="1"/>
          </p:cNvPicPr>
          <p:nvPr/>
        </p:nvPicPr>
        <p:blipFill>
          <a:blip r:embed="rId5"/>
          <a:stretch>
            <a:fillRect/>
          </a:stretch>
        </p:blipFill>
        <p:spPr>
          <a:xfrm>
            <a:off x="5713606" y="3427605"/>
            <a:ext cx="3430394" cy="3430394"/>
          </a:xfrm>
          <a:prstGeom prst="rect">
            <a:avLst/>
          </a:prstGeom>
        </p:spPr>
      </p:pic>
      <p:pic>
        <p:nvPicPr>
          <p:cNvPr id="10" name="Immagine 9">
            <a:extLst>
              <a:ext uri="{FF2B5EF4-FFF2-40B4-BE49-F238E27FC236}">
                <a16:creationId xmlns:a16="http://schemas.microsoft.com/office/drawing/2014/main" id="{9949DD99-6D23-4E2A-AFFF-2249B2825ED1}"/>
              </a:ext>
            </a:extLst>
          </p:cNvPr>
          <p:cNvPicPr>
            <a:picLocks noChangeAspect="1"/>
          </p:cNvPicPr>
          <p:nvPr/>
        </p:nvPicPr>
        <p:blipFill>
          <a:blip r:embed="rId6"/>
          <a:stretch>
            <a:fillRect/>
          </a:stretch>
        </p:blipFill>
        <p:spPr>
          <a:xfrm>
            <a:off x="5333835" y="146350"/>
            <a:ext cx="3810165" cy="2694807"/>
          </a:xfrm>
          <a:prstGeom prst="rect">
            <a:avLst/>
          </a:prstGeom>
        </p:spPr>
      </p:pic>
    </p:spTree>
    <p:extLst>
      <p:ext uri="{BB962C8B-B14F-4D97-AF65-F5344CB8AC3E}">
        <p14:creationId xmlns:p14="http://schemas.microsoft.com/office/powerpoint/2010/main" val="1252026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
                                          </p:val>
                                        </p:tav>
                                        <p:tav tm="100000">
                                          <p:val>
                                            <p:strVal val="#ppt_x"/>
                                          </p:val>
                                        </p:tav>
                                      </p:tavLst>
                                    </p:anim>
                                    <p:anim calcmode="lin" valueType="num">
                                      <p:cBhvr>
                                        <p:cTn id="1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fade">
                                      <p:cBhvr>
                                        <p:cTn id="21" dur="1000"/>
                                        <p:tgtEl>
                                          <p:spTgt spid="3"/>
                                        </p:tgtEl>
                                      </p:cBhvr>
                                    </p:animEffect>
                                    <p:anim calcmode="lin" valueType="num">
                                      <p:cBhvr>
                                        <p:cTn id="22" dur="1000" fill="hold"/>
                                        <p:tgtEl>
                                          <p:spTgt spid="3"/>
                                        </p:tgtEl>
                                        <p:attrNameLst>
                                          <p:attrName>ppt_x</p:attrName>
                                        </p:attrNameLst>
                                      </p:cBhvr>
                                      <p:tavLst>
                                        <p:tav tm="0">
                                          <p:val>
                                            <p:strVal val="#ppt_x"/>
                                          </p:val>
                                        </p:tav>
                                        <p:tav tm="100000">
                                          <p:val>
                                            <p:strVal val="#ppt_x"/>
                                          </p:val>
                                        </p:tav>
                                      </p:tavLst>
                                    </p:anim>
                                    <p:anim calcmode="lin" valueType="num">
                                      <p:cBhvr>
                                        <p:cTn id="2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fade">
                                      <p:cBhvr>
                                        <p:cTn id="28" dur="1000"/>
                                        <p:tgtEl>
                                          <p:spTgt spid="4"/>
                                        </p:tgtEl>
                                      </p:cBhvr>
                                    </p:animEffect>
                                    <p:anim calcmode="lin" valueType="num">
                                      <p:cBhvr>
                                        <p:cTn id="29" dur="1000" fill="hold"/>
                                        <p:tgtEl>
                                          <p:spTgt spid="4"/>
                                        </p:tgtEl>
                                        <p:attrNameLst>
                                          <p:attrName>ppt_x</p:attrName>
                                        </p:attrNameLst>
                                      </p:cBhvr>
                                      <p:tavLst>
                                        <p:tav tm="0">
                                          <p:val>
                                            <p:strVal val="#ppt_x"/>
                                          </p:val>
                                        </p:tav>
                                        <p:tav tm="100000">
                                          <p:val>
                                            <p:strVal val="#ppt_x"/>
                                          </p:val>
                                        </p:tav>
                                      </p:tavLst>
                                    </p:anim>
                                    <p:anim calcmode="lin" valueType="num">
                                      <p:cBhvr>
                                        <p:cTn id="30"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fade">
                                      <p:cBhvr>
                                        <p:cTn id="35" dur="1000"/>
                                        <p:tgtEl>
                                          <p:spTgt spid="5"/>
                                        </p:tgtEl>
                                      </p:cBhvr>
                                    </p:animEffect>
                                    <p:anim calcmode="lin" valueType="num">
                                      <p:cBhvr>
                                        <p:cTn id="36" dur="1000" fill="hold"/>
                                        <p:tgtEl>
                                          <p:spTgt spid="5"/>
                                        </p:tgtEl>
                                        <p:attrNameLst>
                                          <p:attrName>ppt_x</p:attrName>
                                        </p:attrNameLst>
                                      </p:cBhvr>
                                      <p:tavLst>
                                        <p:tav tm="0">
                                          <p:val>
                                            <p:strVal val="#ppt_x"/>
                                          </p:val>
                                        </p:tav>
                                        <p:tav tm="100000">
                                          <p:val>
                                            <p:strVal val="#ppt_x"/>
                                          </p:val>
                                        </p:tav>
                                      </p:tavLst>
                                    </p:anim>
                                    <p:anim calcmode="lin" valueType="num">
                                      <p:cBhvr>
                                        <p:cTn id="37"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CasellaDiTesto 2"/>
          <p:cNvSpPr txBox="1">
            <a:spLocks noChangeArrowheads="1"/>
          </p:cNvSpPr>
          <p:nvPr/>
        </p:nvSpPr>
        <p:spPr bwMode="auto">
          <a:xfrm>
            <a:off x="2868613" y="127000"/>
            <a:ext cx="3352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it-IT" altLang="it-IT" sz="6000">
                <a:solidFill>
                  <a:schemeClr val="bg1"/>
                </a:solidFill>
              </a:rPr>
              <a:t>4. PULIZIA</a:t>
            </a:r>
          </a:p>
        </p:txBody>
      </p:sp>
      <p:pic>
        <p:nvPicPr>
          <p:cNvPr id="6" name="Picture 4" descr="rubbish"/>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0" y="1338263"/>
            <a:ext cx="5308600" cy="387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Rettangolo 6"/>
          <p:cNvSpPr>
            <a:spLocks noChangeArrowheads="1"/>
          </p:cNvSpPr>
          <p:nvPr/>
        </p:nvSpPr>
        <p:spPr bwMode="auto">
          <a:xfrm>
            <a:off x="0" y="2112963"/>
            <a:ext cx="3810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it-IT" altLang="it-IT" sz="3600" b="1" dirty="0">
                <a:solidFill>
                  <a:srgbClr val="C00000"/>
                </a:solidFill>
              </a:rPr>
              <a:t>IL NOSTRO CORPO PUTROPPO E’ DIVENTATO UNA ……</a:t>
            </a:r>
          </a:p>
        </p:txBody>
      </p:sp>
    </p:spTree>
    <p:extLst>
      <p:ext uri="{BB962C8B-B14F-4D97-AF65-F5344CB8AC3E}">
        <p14:creationId xmlns:p14="http://schemas.microsoft.com/office/powerpoint/2010/main" val="363887017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p:cTn id="7" dur="1000" fill="hold"/>
                                        <p:tgtEl>
                                          <p:spTgt spid="33794"/>
                                        </p:tgtEl>
                                        <p:attrNameLst>
                                          <p:attrName>ppt_w</p:attrName>
                                        </p:attrNameLst>
                                      </p:cBhvr>
                                      <p:tavLst>
                                        <p:tav tm="0">
                                          <p:val>
                                            <p:fltVal val="0"/>
                                          </p:val>
                                        </p:tav>
                                        <p:tav tm="100000">
                                          <p:val>
                                            <p:strVal val="#ppt_w"/>
                                          </p:val>
                                        </p:tav>
                                      </p:tavLst>
                                    </p:anim>
                                    <p:anim calcmode="lin" valueType="num">
                                      <p:cBhvr>
                                        <p:cTn id="8" dur="1000" fill="hold"/>
                                        <p:tgtEl>
                                          <p:spTgt spid="33794"/>
                                        </p:tgtEl>
                                        <p:attrNameLst>
                                          <p:attrName>ppt_h</p:attrName>
                                        </p:attrNameLst>
                                      </p:cBhvr>
                                      <p:tavLst>
                                        <p:tav tm="0">
                                          <p:val>
                                            <p:fltVal val="0"/>
                                          </p:val>
                                        </p:tav>
                                        <p:tav tm="100000">
                                          <p:val>
                                            <p:strVal val="#ppt_h"/>
                                          </p:val>
                                        </p:tav>
                                      </p:tavLst>
                                    </p:anim>
                                    <p:anim calcmode="lin" valueType="num">
                                      <p:cBhvr>
                                        <p:cTn id="9" dur="1000" fill="hold"/>
                                        <p:tgtEl>
                                          <p:spTgt spid="33794"/>
                                        </p:tgtEl>
                                        <p:attrNameLst>
                                          <p:attrName>style.rotation</p:attrName>
                                        </p:attrNameLst>
                                      </p:cBhvr>
                                      <p:tavLst>
                                        <p:tav tm="0">
                                          <p:val>
                                            <p:fltVal val="90"/>
                                          </p:val>
                                        </p:tav>
                                        <p:tav tm="100000">
                                          <p:val>
                                            <p:fltVal val="0"/>
                                          </p:val>
                                        </p:tav>
                                      </p:tavLst>
                                    </p:anim>
                                    <p:animEffect transition="in" filter="fade">
                                      <p:cBhvr>
                                        <p:cTn id="10" dur="1000"/>
                                        <p:tgtEl>
                                          <p:spTgt spid="33794"/>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1000"/>
                                        <p:tgtEl>
                                          <p:spTgt spid="7"/>
                                        </p:tgtEl>
                                      </p:cBhvr>
                                    </p:animEffect>
                                    <p:anim calcmode="lin" valueType="num">
                                      <p:cBhvr>
                                        <p:cTn id="16" dur="1000" fill="hold"/>
                                        <p:tgtEl>
                                          <p:spTgt spid="7"/>
                                        </p:tgtEl>
                                        <p:attrNameLst>
                                          <p:attrName>ppt_x</p:attrName>
                                        </p:attrNameLst>
                                      </p:cBhvr>
                                      <p:tavLst>
                                        <p:tav tm="0">
                                          <p:val>
                                            <p:strVal val="#ppt_x"/>
                                          </p:val>
                                        </p:tav>
                                        <p:tav tm="100000">
                                          <p:val>
                                            <p:strVal val="#ppt_x"/>
                                          </p:val>
                                        </p:tav>
                                      </p:tavLst>
                                    </p:anim>
                                    <p:anim calcmode="lin" valueType="num">
                                      <p:cBhvr>
                                        <p:cTn id="17"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0" presetClass="entr" presetSubtype="0"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p:bldP spid="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ttangolo 3"/>
          <p:cNvSpPr/>
          <p:nvPr/>
        </p:nvSpPr>
        <p:spPr>
          <a:xfrm>
            <a:off x="638175" y="906739"/>
            <a:ext cx="8001000" cy="1425262"/>
          </a:xfrm>
          <a:prstGeom prst="rect">
            <a:avLst/>
          </a:prstGeom>
          <a:solidFill>
            <a:srgbClr val="FFFF00"/>
          </a:solidFill>
        </p:spPr>
        <p:txBody>
          <a:bodyPr wrap="square">
            <a:spAutoFit/>
          </a:bodyPr>
          <a:lstStyle/>
          <a:p>
            <a:pPr algn="ctr"/>
            <a:r>
              <a:rPr lang="it-IT" sz="4331" b="1" dirty="0">
                <a:solidFill>
                  <a:srgbClr val="FF0000"/>
                </a:solidFill>
              </a:rPr>
              <a:t>EPIGENETICA AMBIENTALE: </a:t>
            </a:r>
          </a:p>
          <a:p>
            <a:pPr algn="ctr"/>
            <a:r>
              <a:rPr lang="it-IT" sz="4331" b="1" dirty="0">
                <a:solidFill>
                  <a:srgbClr val="FF0000"/>
                </a:solidFill>
              </a:rPr>
              <a:t>UNO STRESS INGRAVESCENTE</a:t>
            </a:r>
          </a:p>
        </p:txBody>
      </p:sp>
      <p:pic>
        <p:nvPicPr>
          <p:cNvPr id="2" name="Immagine 1">
            <a:extLst>
              <a:ext uri="{FF2B5EF4-FFF2-40B4-BE49-F238E27FC236}">
                <a16:creationId xmlns:a16="http://schemas.microsoft.com/office/drawing/2014/main" id="{A3FC9F71-6E5B-4925-953E-F805478723D5}"/>
              </a:ext>
            </a:extLst>
          </p:cNvPr>
          <p:cNvPicPr>
            <a:picLocks noChangeAspect="1"/>
          </p:cNvPicPr>
          <p:nvPr/>
        </p:nvPicPr>
        <p:blipFill>
          <a:blip r:embed="rId2"/>
          <a:stretch>
            <a:fillRect/>
          </a:stretch>
        </p:blipFill>
        <p:spPr>
          <a:xfrm>
            <a:off x="152400" y="2519362"/>
            <a:ext cx="4419600" cy="2209800"/>
          </a:xfrm>
          <a:prstGeom prst="rect">
            <a:avLst/>
          </a:prstGeom>
        </p:spPr>
      </p:pic>
      <p:pic>
        <p:nvPicPr>
          <p:cNvPr id="7" name="Immagine 6">
            <a:extLst>
              <a:ext uri="{FF2B5EF4-FFF2-40B4-BE49-F238E27FC236}">
                <a16:creationId xmlns:a16="http://schemas.microsoft.com/office/drawing/2014/main" id="{0DC515FB-A5DB-47C8-A436-27B445FBCF34}"/>
              </a:ext>
            </a:extLst>
          </p:cNvPr>
          <p:cNvPicPr>
            <a:picLocks noChangeAspect="1"/>
          </p:cNvPicPr>
          <p:nvPr/>
        </p:nvPicPr>
        <p:blipFill>
          <a:blip r:embed="rId3"/>
          <a:stretch>
            <a:fillRect/>
          </a:stretch>
        </p:blipFill>
        <p:spPr>
          <a:xfrm>
            <a:off x="4943638" y="3552823"/>
            <a:ext cx="4047962" cy="2695575"/>
          </a:xfrm>
          <a:prstGeom prst="rect">
            <a:avLst/>
          </a:prstGeom>
        </p:spPr>
      </p:pic>
    </p:spTree>
    <p:extLst>
      <p:ext uri="{BB962C8B-B14F-4D97-AF65-F5344CB8AC3E}">
        <p14:creationId xmlns:p14="http://schemas.microsoft.com/office/powerpoint/2010/main" val="1642153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p:cNvPicPr>
            <a:picLocks noChangeAspect="1"/>
          </p:cNvPicPr>
          <p:nvPr/>
        </p:nvPicPr>
        <p:blipFill>
          <a:blip r:embed="rId3"/>
          <a:stretch>
            <a:fillRect/>
          </a:stretch>
        </p:blipFill>
        <p:spPr>
          <a:xfrm>
            <a:off x="5211" y="2246785"/>
            <a:ext cx="1202787" cy="1629442"/>
          </a:xfrm>
          <a:prstGeom prst="rect">
            <a:avLst/>
          </a:prstGeom>
          <a:ln w="28575">
            <a:solidFill>
              <a:srgbClr val="0000FF"/>
            </a:solidFill>
          </a:ln>
        </p:spPr>
      </p:pic>
      <p:pic>
        <p:nvPicPr>
          <p:cNvPr id="5" name="Picture 2" descr="C:\Documents and Settings\Utente\Documenti\+ ERNESTO Doc\- RICERCA\EMBRIOLOGY-DEVELOPMENT\21954601.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47436" y="2312070"/>
            <a:ext cx="1198337" cy="1498873"/>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6" name="Immagine 5"/>
          <p:cNvPicPr>
            <a:picLocks noChangeAspect="1"/>
          </p:cNvPicPr>
          <p:nvPr/>
        </p:nvPicPr>
        <p:blipFill>
          <a:blip r:embed="rId5"/>
          <a:stretch>
            <a:fillRect/>
          </a:stretch>
        </p:blipFill>
        <p:spPr>
          <a:xfrm>
            <a:off x="2681091" y="4655213"/>
            <a:ext cx="3071975" cy="1501664"/>
          </a:xfrm>
          <a:prstGeom prst="rect">
            <a:avLst/>
          </a:prstGeom>
          <a:solidFill>
            <a:srgbClr val="FFFF00"/>
          </a:solidFill>
          <a:ln w="28575">
            <a:solidFill>
              <a:srgbClr val="0000FF"/>
            </a:solidFill>
          </a:ln>
        </p:spPr>
      </p:pic>
      <p:sp>
        <p:nvSpPr>
          <p:cNvPr id="7" name="Rettangolo con angoli arrotondati 6"/>
          <p:cNvSpPr/>
          <p:nvPr/>
        </p:nvSpPr>
        <p:spPr>
          <a:xfrm flipH="1">
            <a:off x="2809874" y="4826338"/>
            <a:ext cx="515434" cy="196681"/>
          </a:xfrm>
          <a:prstGeom prst="round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it-IT" sz="825" dirty="0">
                <a:solidFill>
                  <a:srgbClr val="000000"/>
                </a:solidFill>
                <a:latin typeface="Verdana" panose="020B0604030504040204" pitchFamily="34" charset="0"/>
                <a:ea typeface="Verdana" panose="020B0604030504040204" pitchFamily="34" charset="0"/>
                <a:cs typeface="Verdana" panose="020B0604030504040204" pitchFamily="34" charset="0"/>
              </a:rPr>
              <a:t>from</a:t>
            </a:r>
          </a:p>
        </p:txBody>
      </p:sp>
      <p:sp>
        <p:nvSpPr>
          <p:cNvPr id="8" name="Rettangolo con angoli arrotondati 7"/>
          <p:cNvSpPr/>
          <p:nvPr/>
        </p:nvSpPr>
        <p:spPr>
          <a:xfrm>
            <a:off x="3705405" y="5048666"/>
            <a:ext cx="327076" cy="137160"/>
          </a:xfrm>
          <a:prstGeom prst="roundRect">
            <a:avLst/>
          </a:prstGeom>
          <a:solidFill>
            <a:schemeClr val="bg2">
              <a:lumMod val="60000"/>
              <a:lumOff val="40000"/>
            </a:schemeClr>
          </a:solidFill>
          <a:ln>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it-IT" sz="825" b="1" dirty="0">
                <a:solidFill>
                  <a:srgbClr val="000000"/>
                </a:solidFill>
                <a:latin typeface="Verdana" panose="020B0604030504040204" pitchFamily="34" charset="0"/>
                <a:ea typeface="Verdana" panose="020B0604030504040204" pitchFamily="34" charset="0"/>
                <a:cs typeface="Verdana" panose="020B0604030504040204" pitchFamily="34" charset="0"/>
              </a:rPr>
              <a:t>to</a:t>
            </a:r>
          </a:p>
        </p:txBody>
      </p:sp>
      <p:sp>
        <p:nvSpPr>
          <p:cNvPr id="10" name="Rettangolo 9"/>
          <p:cNvSpPr/>
          <p:nvPr/>
        </p:nvSpPr>
        <p:spPr>
          <a:xfrm>
            <a:off x="5211" y="1066149"/>
            <a:ext cx="6740403" cy="261610"/>
          </a:xfrm>
          <a:prstGeom prst="rect">
            <a:avLst/>
          </a:prstGeom>
          <a:solidFill>
            <a:schemeClr val="bg1"/>
          </a:solidFill>
          <a:ln w="38100">
            <a:solidFill>
              <a:srgbClr val="0000FF"/>
            </a:solidFill>
          </a:ln>
        </p:spPr>
        <p:txBody>
          <a:bodyPr wrap="square">
            <a:spAutoFit/>
          </a:bodyPr>
          <a:lstStyle/>
          <a:p>
            <a:pPr>
              <a:defRPr/>
            </a:pPr>
            <a:r>
              <a:rPr lang="en-US" sz="1100" b="1" dirty="0">
                <a:solidFill>
                  <a:srgbClr val="000000"/>
                </a:solidFill>
                <a:latin typeface="Calibri" panose="020F0502020204030204" pitchFamily="34" charset="0"/>
                <a:ea typeface="Calibri" panose="020F0502020204030204" pitchFamily="34" charset="0"/>
              </a:rPr>
              <a:t>Evolution of DOHaD: the impact of environmental hazards on the origins of current “pandemics”</a:t>
            </a:r>
            <a:endParaRPr lang="it-IT" sz="1100" dirty="0">
              <a:solidFill>
                <a:srgbClr val="000000"/>
              </a:solidFill>
              <a:latin typeface="Calibri" panose="020F0502020204030204" pitchFamily="34" charset="0"/>
              <a:ea typeface="Calibri" panose="020F0502020204030204" pitchFamily="34" charset="0"/>
            </a:endParaRPr>
          </a:p>
        </p:txBody>
      </p:sp>
      <p:pic>
        <p:nvPicPr>
          <p:cNvPr id="11" name="Picture 3" descr="evoluzioneobesità"/>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63190" y="375902"/>
            <a:ext cx="2252888" cy="1513133"/>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12" name="Freccia a destra 11"/>
          <p:cNvSpPr/>
          <p:nvPr/>
        </p:nvSpPr>
        <p:spPr>
          <a:xfrm>
            <a:off x="3337771" y="4988729"/>
            <a:ext cx="297123" cy="68580"/>
          </a:xfrm>
          <a:prstGeom prst="rightArrow">
            <a:avLst/>
          </a:prstGeom>
          <a:solidFill>
            <a:schemeClr val="bg1"/>
          </a:solidFill>
          <a:ln>
            <a:solidFill>
              <a:srgbClr val="00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endParaRPr lang="it-IT" sz="1350">
              <a:solidFill>
                <a:srgbClr val="FFFFFF"/>
              </a:solidFill>
            </a:endParaRPr>
          </a:p>
        </p:txBody>
      </p:sp>
      <p:sp>
        <p:nvSpPr>
          <p:cNvPr id="13" name="Rettangolo 12">
            <a:extLst>
              <a:ext uri="{FF2B5EF4-FFF2-40B4-BE49-F238E27FC236}">
                <a16:creationId xmlns:a16="http://schemas.microsoft.com/office/drawing/2014/main" id="{13CE6408-A1E9-49C0-8DD8-2B048FA4E0FE}"/>
              </a:ext>
            </a:extLst>
          </p:cNvPr>
          <p:cNvSpPr/>
          <p:nvPr/>
        </p:nvSpPr>
        <p:spPr>
          <a:xfrm>
            <a:off x="33787" y="4423429"/>
            <a:ext cx="2486170" cy="1754326"/>
          </a:xfrm>
          <a:prstGeom prst="rect">
            <a:avLst/>
          </a:prstGeom>
          <a:solidFill>
            <a:schemeClr val="bg1"/>
          </a:solidFill>
          <a:ln w="28575">
            <a:solidFill>
              <a:srgbClr val="3333FF"/>
            </a:solidFill>
          </a:ln>
        </p:spPr>
        <p:txBody>
          <a:bodyPr wrap="square">
            <a:spAutoFit/>
          </a:bodyPr>
          <a:lstStyle/>
          <a:p>
            <a:pPr algn="just">
              <a:defRPr/>
            </a:pPr>
            <a:r>
              <a:rPr lang="en-GB" sz="900" dirty="0">
                <a:solidFill>
                  <a:prstClr val="black"/>
                </a:solidFill>
                <a:highlight>
                  <a:srgbClr val="FFFF00"/>
                </a:highlight>
                <a:ea typeface="Times New Roman" panose="02020603050405020304" pitchFamily="18" charset="0"/>
                <a:cs typeface="Arial" panose="020B0604020202020204" pitchFamily="34" charset="0"/>
              </a:rPr>
              <a:t>It has been well known for many years that </a:t>
            </a:r>
            <a:r>
              <a:rPr lang="en-GB" sz="900" b="1" dirty="0">
                <a:solidFill>
                  <a:prstClr val="black"/>
                </a:solidFill>
                <a:highlight>
                  <a:srgbClr val="FFFF00"/>
                </a:highlight>
                <a:ea typeface="Times New Roman" panose="02020603050405020304" pitchFamily="18" charset="0"/>
                <a:cs typeface="Arial" panose="020B0604020202020204" pitchFamily="34" charset="0"/>
              </a:rPr>
              <a:t>prenatal life is not fully protected</a:t>
            </a:r>
            <a:r>
              <a:rPr lang="en-GB" sz="900" dirty="0">
                <a:solidFill>
                  <a:prstClr val="black"/>
                </a:solidFill>
                <a:highlight>
                  <a:srgbClr val="FFFF00"/>
                </a:highlight>
                <a:ea typeface="Times New Roman" panose="02020603050405020304" pitchFamily="18" charset="0"/>
                <a:cs typeface="Arial" panose="020B0604020202020204" pitchFamily="34" charset="0"/>
              </a:rPr>
              <a:t> in the uterine microenvironment. </a:t>
            </a:r>
            <a:r>
              <a:rPr lang="en-US" sz="900" b="1" dirty="0">
                <a:solidFill>
                  <a:prstClr val="black"/>
                </a:solidFill>
                <a:highlight>
                  <a:srgbClr val="FFFF00"/>
                </a:highlight>
                <a:ea typeface="Times New Roman" panose="02020603050405020304" pitchFamily="18" charset="0"/>
                <a:cs typeface="Arial" panose="020B0604020202020204" pitchFamily="34" charset="0"/>
              </a:rPr>
              <a:t>But only over the last decade </a:t>
            </a:r>
            <a:r>
              <a:rPr lang="en-US" sz="900" dirty="0">
                <a:solidFill>
                  <a:prstClr val="black"/>
                </a:solidFill>
                <a:ea typeface="Times New Roman" panose="02020603050405020304" pitchFamily="18" charset="0"/>
                <a:cs typeface="Arial" panose="020B0604020202020204" pitchFamily="34" charset="0"/>
              </a:rPr>
              <a:t>we have been </a:t>
            </a:r>
            <a:r>
              <a:rPr lang="en-US" sz="900" dirty="0">
                <a:solidFill>
                  <a:prstClr val="black"/>
                </a:solidFill>
                <a:highlight>
                  <a:srgbClr val="FFFF00"/>
                </a:highlight>
                <a:ea typeface="Times New Roman" panose="02020603050405020304" pitchFamily="18" charset="0"/>
                <a:cs typeface="Arial" panose="020B0604020202020204" pitchFamily="34" charset="0"/>
              </a:rPr>
              <a:t>focusing on mechanisms and modalities of </a:t>
            </a:r>
            <a:r>
              <a:rPr lang="en-US" sz="900" b="1" dirty="0">
                <a:solidFill>
                  <a:prstClr val="black"/>
                </a:solidFill>
                <a:highlight>
                  <a:srgbClr val="FFFF00"/>
                </a:highlight>
                <a:ea typeface="Times New Roman" panose="02020603050405020304" pitchFamily="18" charset="0"/>
                <a:cs typeface="Arial" panose="020B0604020202020204" pitchFamily="34" charset="0"/>
              </a:rPr>
              <a:t>maternal and </a:t>
            </a:r>
            <a:r>
              <a:rPr lang="en-US" sz="900" b="1" dirty="0" err="1">
                <a:solidFill>
                  <a:prstClr val="black"/>
                </a:solidFill>
                <a:highlight>
                  <a:srgbClr val="FFFF00"/>
                </a:highlight>
                <a:ea typeface="Times New Roman" panose="02020603050405020304" pitchFamily="18" charset="0"/>
                <a:cs typeface="Arial" panose="020B0604020202020204" pitchFamily="34" charset="0"/>
              </a:rPr>
              <a:t>foetal</a:t>
            </a:r>
            <a:r>
              <a:rPr lang="en-US" sz="900" b="1" dirty="0">
                <a:solidFill>
                  <a:prstClr val="black"/>
                </a:solidFill>
                <a:highlight>
                  <a:srgbClr val="FFFF00"/>
                </a:highlight>
                <a:ea typeface="Times New Roman" panose="02020603050405020304" pitchFamily="18" charset="0"/>
                <a:cs typeface="Arial" panose="020B0604020202020204" pitchFamily="34" charset="0"/>
              </a:rPr>
              <a:t> exposure</a:t>
            </a:r>
            <a:r>
              <a:rPr lang="en-US" sz="900" dirty="0">
                <a:solidFill>
                  <a:prstClr val="black"/>
                </a:solidFill>
                <a:highlight>
                  <a:srgbClr val="FFFF00"/>
                </a:highlight>
                <a:ea typeface="Times New Roman" panose="02020603050405020304" pitchFamily="18" charset="0"/>
                <a:cs typeface="Arial" panose="020B0604020202020204" pitchFamily="34" charset="0"/>
              </a:rPr>
              <a:t> </a:t>
            </a:r>
            <a:r>
              <a:rPr lang="en-US" sz="900" dirty="0">
                <a:solidFill>
                  <a:prstClr val="black"/>
                </a:solidFill>
                <a:ea typeface="Times New Roman" panose="02020603050405020304" pitchFamily="18" charset="0"/>
                <a:cs typeface="Arial" panose="020B0604020202020204" pitchFamily="34" charset="0"/>
              </a:rPr>
              <a:t>to an impressive range of chemicals (</a:t>
            </a:r>
            <a:r>
              <a:rPr lang="en-US" sz="900" dirty="0" err="1">
                <a:solidFill>
                  <a:prstClr val="black"/>
                </a:solidFill>
                <a:ea typeface="Times New Roman" panose="02020603050405020304" pitchFamily="18" charset="0"/>
                <a:cs typeface="Arial" panose="020B0604020202020204" pitchFamily="34" charset="0"/>
              </a:rPr>
              <a:t>eg</a:t>
            </a:r>
            <a:r>
              <a:rPr lang="en-US" sz="900" dirty="0">
                <a:solidFill>
                  <a:prstClr val="black"/>
                </a:solidFill>
                <a:ea typeface="Times New Roman" panose="02020603050405020304" pitchFamily="18" charset="0"/>
                <a:cs typeface="Arial" panose="020B0604020202020204" pitchFamily="34" charset="0"/>
              </a:rPr>
              <a:t> .: endocrine disruptors) , physical factors (</a:t>
            </a:r>
            <a:r>
              <a:rPr lang="en-US" sz="900" dirty="0" err="1">
                <a:solidFill>
                  <a:prstClr val="black"/>
                </a:solidFill>
                <a:ea typeface="Times New Roman" panose="02020603050405020304" pitchFamily="18" charset="0"/>
                <a:cs typeface="Arial" panose="020B0604020202020204" pitchFamily="34" charset="0"/>
              </a:rPr>
              <a:t>eg</a:t>
            </a:r>
            <a:r>
              <a:rPr lang="en-US" sz="900" dirty="0">
                <a:solidFill>
                  <a:prstClr val="black"/>
                </a:solidFill>
                <a:ea typeface="Times New Roman" panose="02020603050405020304" pitchFamily="18" charset="0"/>
                <a:cs typeface="Arial" panose="020B0604020202020204" pitchFamily="34" charset="0"/>
              </a:rPr>
              <a:t> .:EMFs)  and biological agents (</a:t>
            </a:r>
            <a:r>
              <a:rPr lang="en-US" sz="900" dirty="0" err="1">
                <a:solidFill>
                  <a:prstClr val="black"/>
                </a:solidFill>
                <a:ea typeface="Times New Roman" panose="02020603050405020304" pitchFamily="18" charset="0"/>
                <a:cs typeface="Arial" panose="020B0604020202020204" pitchFamily="34" charset="0"/>
              </a:rPr>
              <a:t>eg</a:t>
            </a:r>
            <a:r>
              <a:rPr lang="en-US" sz="900" dirty="0">
                <a:solidFill>
                  <a:prstClr val="black"/>
                </a:solidFill>
                <a:ea typeface="Times New Roman" panose="02020603050405020304" pitchFamily="18" charset="0"/>
                <a:cs typeface="Arial" panose="020B0604020202020204" pitchFamily="34" charset="0"/>
              </a:rPr>
              <a:t> .: viruses) </a:t>
            </a:r>
            <a:r>
              <a:rPr lang="en-US" sz="900" b="1" dirty="0">
                <a:solidFill>
                  <a:prstClr val="black"/>
                </a:solidFill>
                <a:highlight>
                  <a:srgbClr val="FFFF00"/>
                </a:highlight>
                <a:ea typeface="Times New Roman" panose="02020603050405020304" pitchFamily="18" charset="0"/>
                <a:cs typeface="Arial" panose="020B0604020202020204" pitchFamily="34" charset="0"/>
              </a:rPr>
              <a:t>able to induce potentially adaptive and predictive epigenetic changes in the embryo-fetal genome, thus interfering with the programming of tissues and organs in an often irreversible way. </a:t>
            </a:r>
            <a:endParaRPr lang="it-IT" sz="900" b="1" dirty="0">
              <a:solidFill>
                <a:prstClr val="black"/>
              </a:solidFill>
              <a:highlight>
                <a:srgbClr val="FFFF00"/>
              </a:highlight>
              <a:ea typeface="Times New Roman" panose="02020603050405020304" pitchFamily="18" charset="0"/>
              <a:cs typeface="Arial" panose="020B0604020202020204" pitchFamily="34" charset="0"/>
            </a:endParaRPr>
          </a:p>
        </p:txBody>
      </p:sp>
      <p:sp>
        <p:nvSpPr>
          <p:cNvPr id="2" name="Rectangle 1">
            <a:extLst>
              <a:ext uri="{FF2B5EF4-FFF2-40B4-BE49-F238E27FC236}">
                <a16:creationId xmlns:a16="http://schemas.microsoft.com/office/drawing/2014/main" id="{5C295633-19F8-4268-B9D7-35755431264F}"/>
              </a:ext>
            </a:extLst>
          </p:cNvPr>
          <p:cNvSpPr>
            <a:spLocks noChangeArrowheads="1"/>
          </p:cNvSpPr>
          <p:nvPr/>
        </p:nvSpPr>
        <p:spPr bwMode="auto">
          <a:xfrm>
            <a:off x="-7611" y="52463"/>
            <a:ext cx="6763389" cy="923330"/>
          </a:xfrm>
          <a:prstGeom prst="rect">
            <a:avLst/>
          </a:prstGeom>
          <a:solidFill>
            <a:schemeClr val="accent6">
              <a:lumMod val="20000"/>
              <a:lumOff val="80000"/>
            </a:schemeClr>
          </a:solidFill>
          <a:ln w="57150">
            <a:solidFill>
              <a:srgbClr val="C00000"/>
            </a:solidFill>
          </a:ln>
          <a:effectLst/>
        </p:spPr>
        <p:txBody>
          <a:bodyPr vert="horz" wrap="square" lIns="91440" tIns="45720" rIns="91440" bIns="45720" numCol="1" anchor="ctr" anchorCtr="0" compatLnSpc="1">
            <a:prstTxWarp prst="textNoShape">
              <a:avLst/>
            </a:prstTxWarp>
            <a:spAutoFit/>
          </a:bodyPr>
          <a:lstStyle/>
          <a:p>
            <a:pPr eaLnBrk="0" fontAlgn="base" hangingPunct="0">
              <a:spcBef>
                <a:spcPct val="0"/>
              </a:spcBef>
              <a:spcAft>
                <a:spcPct val="0"/>
              </a:spcAft>
            </a:pPr>
            <a:r>
              <a:rPr kumimoji="0" lang="it-IT" altLang="it-IT" b="1" i="0" u="none" strike="noStrike" cap="none" normalizeH="0" baseline="0" dirty="0">
                <a:ln>
                  <a:noFill/>
                </a:ln>
                <a:solidFill>
                  <a:srgbClr val="C00000"/>
                </a:solidFill>
                <a:effectLst/>
                <a:latin typeface="Arial Unicode MS"/>
              </a:rPr>
              <a:t>Evoluzione del </a:t>
            </a:r>
            <a:r>
              <a:rPr kumimoji="0" lang="it-IT" altLang="it-IT" b="1" i="0" u="none" strike="noStrike" cap="none" normalizeH="0" baseline="0" dirty="0" err="1">
                <a:ln>
                  <a:noFill/>
                </a:ln>
                <a:solidFill>
                  <a:srgbClr val="C00000"/>
                </a:solidFill>
                <a:effectLst/>
                <a:latin typeface="Arial Unicode MS"/>
              </a:rPr>
              <a:t>DOHaD</a:t>
            </a:r>
            <a:r>
              <a:rPr kumimoji="0" lang="it-IT" altLang="it-IT" b="1" i="0" u="none" strike="noStrike" cap="none" normalizeH="0" baseline="0" dirty="0">
                <a:ln>
                  <a:noFill/>
                </a:ln>
                <a:solidFill>
                  <a:srgbClr val="C00000"/>
                </a:solidFill>
                <a:effectLst/>
                <a:latin typeface="Arial Unicode MS"/>
              </a:rPr>
              <a:t> </a:t>
            </a:r>
            <a:r>
              <a:rPr kumimoji="0" lang="it-IT" altLang="it-IT" b="1" i="0" u="none" strike="noStrike" cap="none" normalizeH="0" baseline="0" dirty="0">
                <a:ln>
                  <a:noFill/>
                </a:ln>
                <a:effectLst/>
                <a:latin typeface="Arial Unicode MS"/>
              </a:rPr>
              <a:t>(</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Developmental</a:t>
            </a:r>
            <a:r>
              <a:rPr lang="it-IT" b="1" i="1" dirty="0">
                <a:effectLst/>
                <a:latin typeface="Calibri" panose="020F0502020204030204" pitchFamily="34" charset="0"/>
                <a:ea typeface="Calibri" panose="020F0502020204030204" pitchFamily="34" charset="0"/>
                <a:cs typeface="Times New Roman" panose="02020603050405020304" pitchFamily="18" charset="0"/>
              </a:rPr>
              <a:t> </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Origins</a:t>
            </a:r>
            <a:r>
              <a:rPr lang="it-IT" b="1" i="1" dirty="0">
                <a:effectLst/>
                <a:latin typeface="Calibri" panose="020F0502020204030204" pitchFamily="34" charset="0"/>
                <a:ea typeface="Calibri" panose="020F0502020204030204" pitchFamily="34" charset="0"/>
                <a:cs typeface="Times New Roman" panose="02020603050405020304" pitchFamily="18" charset="0"/>
              </a:rPr>
              <a:t> of </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Health</a:t>
            </a:r>
            <a:r>
              <a:rPr lang="it-IT" b="1" i="1" dirty="0">
                <a:effectLst/>
                <a:latin typeface="Calibri" panose="020F0502020204030204" pitchFamily="34" charset="0"/>
                <a:ea typeface="Calibri" panose="020F0502020204030204" pitchFamily="34" charset="0"/>
                <a:cs typeface="Times New Roman" panose="02020603050405020304" pitchFamily="18" charset="0"/>
              </a:rPr>
              <a:t> and </a:t>
            </a:r>
            <a:r>
              <a:rPr lang="it-IT" b="1" i="1" dirty="0" err="1">
                <a:effectLst/>
                <a:latin typeface="Calibri" panose="020F0502020204030204" pitchFamily="34" charset="0"/>
                <a:ea typeface="Calibri" panose="020F0502020204030204" pitchFamily="34" charset="0"/>
                <a:cs typeface="Times New Roman" panose="02020603050405020304" pitchFamily="18" charset="0"/>
              </a:rPr>
              <a:t>Desease</a:t>
            </a:r>
            <a:r>
              <a:rPr lang="it-IT" b="1" dirty="0">
                <a:effectLst/>
                <a:latin typeface="Calibri" panose="020F0502020204030204" pitchFamily="34" charset="0"/>
                <a:ea typeface="Calibri" panose="020F0502020204030204" pitchFamily="34" charset="0"/>
                <a:cs typeface="Times New Roman" panose="02020603050405020304" pitchFamily="18" charset="0"/>
              </a:rPr>
              <a:t>)</a:t>
            </a:r>
            <a:r>
              <a:rPr kumimoji="0" lang="it-IT" altLang="it-IT" b="1" i="0" u="none" strike="noStrike" cap="none" normalizeH="0" baseline="0" dirty="0">
                <a:ln>
                  <a:noFill/>
                </a:ln>
                <a:solidFill>
                  <a:srgbClr val="C00000"/>
                </a:solidFill>
                <a:effectLst/>
                <a:latin typeface="Arial Unicode MS"/>
              </a:rPr>
              <a:t>: l'impatto dei rischi ambientali sulle origini delle attuali "pandemie"</a:t>
            </a:r>
            <a:r>
              <a:rPr kumimoji="0" lang="it-IT" altLang="it-IT" b="1" i="0" u="none" strike="noStrike" cap="none" normalizeH="0" baseline="0" dirty="0">
                <a:ln>
                  <a:noFill/>
                </a:ln>
                <a:solidFill>
                  <a:srgbClr val="C00000"/>
                </a:solidFill>
                <a:effectLst/>
              </a:rPr>
              <a:t> </a:t>
            </a:r>
            <a:endParaRPr kumimoji="0" lang="it-IT" altLang="it-IT" b="1" i="0" u="none" strike="noStrike" cap="none" normalizeH="0" baseline="0" dirty="0">
              <a:ln>
                <a:noFill/>
              </a:ln>
              <a:solidFill>
                <a:srgbClr val="C00000"/>
              </a:solidFill>
              <a:effectLst/>
              <a:latin typeface="Arial" panose="020B0604020202020204" pitchFamily="34" charset="0"/>
            </a:endParaRPr>
          </a:p>
        </p:txBody>
      </p:sp>
      <p:sp>
        <p:nvSpPr>
          <p:cNvPr id="14" name="Rectangle 2">
            <a:extLst>
              <a:ext uri="{FF2B5EF4-FFF2-40B4-BE49-F238E27FC236}">
                <a16:creationId xmlns:a16="http://schemas.microsoft.com/office/drawing/2014/main" id="{FCF702F3-90CB-43BF-8119-AD7D4A5C2295}"/>
              </a:ext>
            </a:extLst>
          </p:cNvPr>
          <p:cNvSpPr>
            <a:spLocks noChangeArrowheads="1"/>
          </p:cNvSpPr>
          <p:nvPr/>
        </p:nvSpPr>
        <p:spPr bwMode="auto">
          <a:xfrm>
            <a:off x="1296071" y="1972406"/>
            <a:ext cx="6362029" cy="2308324"/>
          </a:xfrm>
          <a:prstGeom prst="rect">
            <a:avLst/>
          </a:prstGeom>
          <a:solidFill>
            <a:srgbClr val="FFFF00"/>
          </a:solidFill>
          <a:ln w="57150">
            <a:solidFill>
              <a:srgbClr val="0070C0"/>
            </a:solid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600" b="0" i="0" u="none" strike="noStrike" cap="none" normalizeH="0" baseline="0" dirty="0">
                <a:ln>
                  <a:noFill/>
                </a:ln>
                <a:solidFill>
                  <a:schemeClr val="tx1"/>
                </a:solidFill>
                <a:effectLst/>
                <a:latin typeface="Arial Unicode MS"/>
              </a:rPr>
              <a:t>È noto da molti anni che </a:t>
            </a:r>
            <a:r>
              <a:rPr kumimoji="0" lang="it-IT" altLang="it-IT" sz="1600" b="1" i="0" u="none" strike="noStrike" cap="none" normalizeH="0" baseline="0" dirty="0">
                <a:ln>
                  <a:noFill/>
                </a:ln>
                <a:solidFill>
                  <a:schemeClr val="tx1"/>
                </a:solidFill>
                <a:effectLst/>
                <a:latin typeface="Arial Unicode MS"/>
              </a:rPr>
              <a:t>la vita prenatale non è completamente protetta </a:t>
            </a:r>
            <a:r>
              <a:rPr kumimoji="0" lang="it-IT" altLang="it-IT" sz="1600" b="0" i="0" u="none" strike="noStrike" cap="none" normalizeH="0" baseline="0" dirty="0">
                <a:ln>
                  <a:noFill/>
                </a:ln>
                <a:solidFill>
                  <a:schemeClr val="tx1"/>
                </a:solidFill>
                <a:effectLst/>
                <a:latin typeface="Arial Unicode MS"/>
              </a:rPr>
              <a:t>nel microambiente uterino. </a:t>
            </a:r>
            <a:r>
              <a:rPr kumimoji="0" lang="it-IT" altLang="it-IT" sz="1600" b="1" i="0" u="none" strike="noStrike" cap="none" normalizeH="0" baseline="0" dirty="0">
                <a:ln>
                  <a:noFill/>
                </a:ln>
                <a:solidFill>
                  <a:schemeClr val="tx1"/>
                </a:solidFill>
                <a:effectLst/>
                <a:latin typeface="Arial Unicode MS"/>
              </a:rPr>
              <a:t>Ma solo nell'ultimo decennio </a:t>
            </a:r>
            <a:r>
              <a:rPr kumimoji="0" lang="it-IT" altLang="it-IT" sz="1600" b="0" i="0" u="none" strike="noStrike" cap="none" normalizeH="0" baseline="0" dirty="0">
                <a:ln>
                  <a:noFill/>
                </a:ln>
                <a:solidFill>
                  <a:schemeClr val="tx1"/>
                </a:solidFill>
                <a:effectLst/>
                <a:latin typeface="Arial Unicode MS"/>
              </a:rPr>
              <a:t>ci siamo concentrati sui meccanismi e le modalità di </a:t>
            </a:r>
            <a:r>
              <a:rPr kumimoji="0" lang="it-IT" altLang="it-IT" sz="1600" b="1" i="0" u="none" strike="noStrike" cap="none" normalizeH="0" baseline="0" dirty="0">
                <a:ln>
                  <a:noFill/>
                </a:ln>
                <a:solidFill>
                  <a:schemeClr val="tx1"/>
                </a:solidFill>
                <a:effectLst/>
                <a:latin typeface="Arial Unicode MS"/>
              </a:rPr>
              <a:t>esposizione materna e fetale</a:t>
            </a:r>
            <a:r>
              <a:rPr kumimoji="0" lang="it-IT" altLang="it-IT" sz="1600" b="0" i="0" u="none" strike="noStrike" cap="none" normalizeH="0" baseline="0" dirty="0">
                <a:ln>
                  <a:noFill/>
                </a:ln>
                <a:solidFill>
                  <a:schemeClr val="tx1"/>
                </a:solidFill>
                <a:effectLst/>
                <a:latin typeface="Arial Unicode MS"/>
              </a:rPr>
              <a:t> a una gamma impressionante di sostanze chimiche (es .: interferenti endocrini), fattori fisici (es .: CEM) e agenti biologici  (es .: virus) </a:t>
            </a:r>
            <a:r>
              <a:rPr kumimoji="0" lang="it-IT" altLang="it-IT" sz="1600" b="1" i="0" u="none" strike="noStrike" cap="none" normalizeH="0" baseline="0" dirty="0">
                <a:ln>
                  <a:noFill/>
                </a:ln>
                <a:solidFill>
                  <a:schemeClr val="tx1"/>
                </a:solidFill>
                <a:effectLst/>
                <a:latin typeface="Arial Unicode MS"/>
              </a:rPr>
              <a:t>in grado di indurre modificazioni epigenetiche potenzialmente adattive e predittive nel genoma embrio-fetale, interferendo così con la programmazione di tessuti e organi in modo spesso irreversibile.</a:t>
            </a:r>
            <a:endParaRPr kumimoji="0" lang="it-IT" altLang="it-IT" sz="1800" b="1" i="0" u="none" strike="noStrike" cap="none" normalizeH="0" baseline="0" dirty="0">
              <a:ln>
                <a:noFill/>
              </a:ln>
              <a:solidFill>
                <a:schemeClr val="tx1"/>
              </a:solidFill>
              <a:effectLst/>
              <a:latin typeface="Arial" panose="020B0604020202020204" pitchFamily="34" charset="0"/>
            </a:endParaRPr>
          </a:p>
        </p:txBody>
      </p:sp>
      <p:sp>
        <p:nvSpPr>
          <p:cNvPr id="18" name="CasellaDiTesto 17">
            <a:extLst>
              <a:ext uri="{FF2B5EF4-FFF2-40B4-BE49-F238E27FC236}">
                <a16:creationId xmlns:a16="http://schemas.microsoft.com/office/drawing/2014/main" id="{4ABFB7B3-9CBF-4234-A27E-6FA69422ACDF}"/>
              </a:ext>
            </a:extLst>
          </p:cNvPr>
          <p:cNvSpPr txBox="1"/>
          <p:nvPr/>
        </p:nvSpPr>
        <p:spPr>
          <a:xfrm>
            <a:off x="5891374" y="4402201"/>
            <a:ext cx="3196013" cy="1754326"/>
          </a:xfrm>
          <a:prstGeom prst="rect">
            <a:avLst/>
          </a:prstGeom>
          <a:solidFill>
            <a:schemeClr val="accent4">
              <a:lumMod val="20000"/>
              <a:lumOff val="80000"/>
            </a:schemeClr>
          </a:solidFill>
          <a:ln w="57150">
            <a:solidFill>
              <a:srgbClr val="C00000"/>
            </a:solidFill>
          </a:ln>
        </p:spPr>
        <p:txBody>
          <a:bodyPr wrap="square">
            <a:spAutoFit/>
          </a:bodyPr>
          <a:lstStyle/>
          <a:p>
            <a:pPr algn="just"/>
            <a:r>
              <a:rPr lang="it-IT" sz="1800" dirty="0">
                <a:effectLst/>
                <a:latin typeface="Calibri" panose="020F0502020204030204" pitchFamily="34" charset="0"/>
                <a:ea typeface="Calibri" panose="020F0502020204030204" pitchFamily="34" charset="0"/>
                <a:cs typeface="Times New Roman" panose="02020603050405020304" pitchFamily="18" charset="0"/>
              </a:rPr>
              <a:t>ogni patologia e in generale la salute vanno interpretate come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il modificarsi nel tempo di un programma iniziale </a:t>
            </a:r>
            <a:r>
              <a:rPr lang="it-IT" sz="1800" dirty="0">
                <a:effectLst/>
                <a:latin typeface="Calibri" panose="020F0502020204030204" pitchFamily="34" charset="0"/>
                <a:ea typeface="Calibri" panose="020F0502020204030204" pitchFamily="34" charset="0"/>
                <a:cs typeface="Times New Roman" panose="02020603050405020304" pitchFamily="18" charset="0"/>
              </a:rPr>
              <a:t>che si forma in ciascun individuo durante il suo periodo di sviluppo. </a:t>
            </a:r>
          </a:p>
        </p:txBody>
      </p:sp>
    </p:spTree>
    <p:extLst>
      <p:ext uri="{BB962C8B-B14F-4D97-AF65-F5344CB8AC3E}">
        <p14:creationId xmlns:p14="http://schemas.microsoft.com/office/powerpoint/2010/main" val="16034839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7347" name="Group 2"/>
          <p:cNvGrpSpPr>
            <a:grpSpLocks/>
          </p:cNvGrpSpPr>
          <p:nvPr/>
        </p:nvGrpSpPr>
        <p:grpSpPr bwMode="auto">
          <a:xfrm>
            <a:off x="17009" y="842154"/>
            <a:ext cx="9144000" cy="5263243"/>
            <a:chOff x="158" y="1207"/>
            <a:chExt cx="5306" cy="2789"/>
          </a:xfrm>
        </p:grpSpPr>
        <p:pic>
          <p:nvPicPr>
            <p:cNvPr id="5735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 y="1207"/>
              <a:ext cx="5307" cy="2790"/>
            </a:xfrm>
            <a:prstGeom prst="rect">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pic>
        <p:sp>
          <p:nvSpPr>
            <p:cNvPr id="57358" name="Text Box 4"/>
            <p:cNvSpPr txBox="1">
              <a:spLocks noChangeArrowheads="1"/>
            </p:cNvSpPr>
            <p:nvPr/>
          </p:nvSpPr>
          <p:spPr bwMode="auto">
            <a:xfrm>
              <a:off x="158" y="1207"/>
              <a:ext cx="5307" cy="2790"/>
            </a:xfrm>
            <a:prstGeom prst="rect">
              <a:avLst/>
            </a:pr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endParaRPr lang="it-IT" altLang="it-IT" sz="1350" kern="0" dirty="0">
                <a:solidFill>
                  <a:prstClr val="black"/>
                </a:solidFill>
                <a:latin typeface="Calibri" panose="020F0502020204030204" pitchFamily="34" charset="0"/>
              </a:endParaRPr>
            </a:p>
          </p:txBody>
        </p:sp>
      </p:grpSp>
      <p:sp>
        <p:nvSpPr>
          <p:cNvPr id="57346" name="Text Box 1"/>
          <p:cNvSpPr txBox="1">
            <a:spLocks noChangeArrowheads="1"/>
          </p:cNvSpPr>
          <p:nvPr/>
        </p:nvSpPr>
        <p:spPr bwMode="auto">
          <a:xfrm>
            <a:off x="5710586" y="857260"/>
            <a:ext cx="3433421" cy="640556"/>
          </a:xfrm>
          <a:prstGeom prst="rect">
            <a:avLst/>
          </a:prstGeom>
          <a:solidFill>
            <a:srgbClr val="000000"/>
          </a:solidFill>
          <a:ln w="9360">
            <a:solidFill>
              <a:srgbClr val="FFFF00"/>
            </a:solidFill>
            <a:miter lim="800000"/>
            <a:headEnd/>
            <a:tailEnd/>
          </a:ln>
        </p:spPr>
        <p:txBody>
          <a:bodyPr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875" b="1" kern="0" dirty="0">
                <a:solidFill>
                  <a:srgbClr val="FFFFFF"/>
                </a:solidFill>
                <a:latin typeface="Calibri" panose="020F0502020204030204" pitchFamily="34" charset="0"/>
              </a:rPr>
              <a:t>The</a:t>
            </a:r>
            <a:r>
              <a:rPr lang="it-IT" altLang="it-IT" sz="1875" b="1" kern="0" dirty="0">
                <a:solidFill>
                  <a:srgbClr val="000000"/>
                </a:solidFill>
                <a:latin typeface="Calibri" panose="020F0502020204030204" pitchFamily="34" charset="0"/>
              </a:rPr>
              <a:t> </a:t>
            </a:r>
            <a:r>
              <a:rPr lang="it-IT" altLang="it-IT" sz="1875" b="1" kern="0" dirty="0" err="1">
                <a:solidFill>
                  <a:srgbClr val="FFFF00"/>
                </a:solidFill>
                <a:latin typeface="Calibri" panose="020F0502020204030204" pitchFamily="34" charset="0"/>
              </a:rPr>
              <a:t>gift</a:t>
            </a:r>
            <a:r>
              <a:rPr lang="it-IT" altLang="it-IT" sz="1875" b="1" kern="0" dirty="0">
                <a:solidFill>
                  <a:srgbClr val="FFFF00"/>
                </a:solidFill>
                <a:latin typeface="Calibri" panose="020F0502020204030204" pitchFamily="34" charset="0"/>
              </a:rPr>
              <a:t> </a:t>
            </a:r>
            <a:r>
              <a:rPr lang="it-IT" altLang="it-IT" sz="1875" b="1" kern="0" dirty="0" err="1">
                <a:solidFill>
                  <a:srgbClr val="FFFF00"/>
                </a:solidFill>
                <a:latin typeface="Calibri" panose="020F0502020204030204" pitchFamily="34" charset="0"/>
              </a:rPr>
              <a:t>our</a:t>
            </a:r>
            <a:r>
              <a:rPr lang="it-IT" altLang="it-IT" sz="1875" b="1" kern="0" dirty="0">
                <a:solidFill>
                  <a:srgbClr val="FFFF00"/>
                </a:solidFill>
                <a:latin typeface="Calibri" panose="020F0502020204030204" pitchFamily="34" charset="0"/>
              </a:rPr>
              <a:t> </a:t>
            </a:r>
            <a:r>
              <a:rPr lang="it-IT" altLang="it-IT" sz="1875" b="1" kern="0" dirty="0" err="1">
                <a:solidFill>
                  <a:srgbClr val="FFFF00"/>
                </a:solidFill>
                <a:latin typeface="Calibri" panose="020F0502020204030204" pitchFamily="34" charset="0"/>
              </a:rPr>
              <a:t>mothers</a:t>
            </a:r>
            <a:r>
              <a:rPr lang="it-IT" altLang="it-IT" sz="1875" b="1" kern="0" dirty="0">
                <a:solidFill>
                  <a:srgbClr val="000000"/>
                </a:solidFill>
                <a:latin typeface="Calibri" panose="020F0502020204030204" pitchFamily="34" charset="0"/>
              </a:rPr>
              <a:t> </a:t>
            </a:r>
            <a:br>
              <a:rPr lang="it-IT" altLang="it-IT" sz="1875" b="1" kern="0" dirty="0">
                <a:solidFill>
                  <a:srgbClr val="000000"/>
                </a:solidFill>
                <a:latin typeface="Calibri" panose="020F0502020204030204" pitchFamily="34" charset="0"/>
              </a:rPr>
            </a:br>
            <a:r>
              <a:rPr lang="it-IT" altLang="it-IT" sz="1875" b="1" kern="0" dirty="0" err="1">
                <a:solidFill>
                  <a:srgbClr val="FFFFFF"/>
                </a:solidFill>
                <a:latin typeface="Calibri" panose="020F0502020204030204" pitchFamily="34" charset="0"/>
              </a:rPr>
              <a:t>never</a:t>
            </a:r>
            <a:r>
              <a:rPr lang="it-IT" altLang="it-IT" sz="1875" b="1" kern="0" dirty="0">
                <a:solidFill>
                  <a:srgbClr val="FFFFFF"/>
                </a:solidFill>
                <a:latin typeface="Calibri" panose="020F0502020204030204" pitchFamily="34" charset="0"/>
              </a:rPr>
              <a:t> </a:t>
            </a:r>
            <a:r>
              <a:rPr lang="it-IT" altLang="it-IT" sz="1875" b="1" kern="0" dirty="0" err="1">
                <a:solidFill>
                  <a:srgbClr val="FFFFFF"/>
                </a:solidFill>
                <a:latin typeface="Calibri" panose="020F0502020204030204" pitchFamily="34" charset="0"/>
              </a:rPr>
              <a:t>wanted</a:t>
            </a:r>
            <a:r>
              <a:rPr lang="it-IT" altLang="it-IT" sz="1875" b="1" kern="0" dirty="0">
                <a:solidFill>
                  <a:srgbClr val="FFFFFF"/>
                </a:solidFill>
                <a:latin typeface="Calibri" panose="020F0502020204030204" pitchFamily="34" charset="0"/>
              </a:rPr>
              <a:t> to </a:t>
            </a:r>
            <a:r>
              <a:rPr lang="it-IT" altLang="it-IT" sz="1875" b="1" kern="0" dirty="0" err="1">
                <a:solidFill>
                  <a:srgbClr val="FFFFFF"/>
                </a:solidFill>
                <a:latin typeface="Calibri" panose="020F0502020204030204" pitchFamily="34" charset="0"/>
              </a:rPr>
              <a:t>give</a:t>
            </a:r>
            <a:r>
              <a:rPr lang="it-IT" altLang="it-IT" sz="1875" b="1" kern="0" dirty="0">
                <a:solidFill>
                  <a:srgbClr val="FFFFFF"/>
                </a:solidFill>
                <a:latin typeface="Calibri" panose="020F0502020204030204" pitchFamily="34" charset="0"/>
              </a:rPr>
              <a:t> </a:t>
            </a:r>
            <a:r>
              <a:rPr lang="it-IT" altLang="it-IT" sz="1875" b="1" kern="0" dirty="0" err="1">
                <a:solidFill>
                  <a:srgbClr val="FFFFFF"/>
                </a:solidFill>
                <a:latin typeface="Calibri" panose="020F0502020204030204" pitchFamily="34" charset="0"/>
              </a:rPr>
              <a:t>us</a:t>
            </a:r>
            <a:endParaRPr lang="it-IT" altLang="it-IT" sz="1875" b="1" kern="0" dirty="0">
              <a:solidFill>
                <a:srgbClr val="FFFFFF"/>
              </a:solidFill>
              <a:latin typeface="Calibri" panose="020F0502020204030204" pitchFamily="34" charset="0"/>
            </a:endParaRPr>
          </a:p>
        </p:txBody>
      </p:sp>
      <p:sp>
        <p:nvSpPr>
          <p:cNvPr id="57349" name="Rectangle 6"/>
          <p:cNvSpPr>
            <a:spLocks noChangeArrowheads="1"/>
          </p:cNvSpPr>
          <p:nvPr/>
        </p:nvSpPr>
        <p:spPr bwMode="auto">
          <a:xfrm>
            <a:off x="17009" y="871976"/>
            <a:ext cx="1982391" cy="278635"/>
          </a:xfrm>
          <a:prstGeom prst="rect">
            <a:avLst/>
          </a:prstGeom>
          <a:solidFill>
            <a:srgbClr val="000000"/>
          </a:solidFill>
          <a:ln w="9360">
            <a:solidFill>
              <a:srgbClr val="FFFF00"/>
            </a:solidFill>
            <a:miter lim="800000"/>
            <a:headEnd/>
            <a:tailEnd/>
          </a:ln>
        </p:spPr>
        <p:txBody>
          <a:bodyPr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350" b="1" kern="0">
                <a:solidFill>
                  <a:srgbClr val="99FF33"/>
                </a:solidFill>
                <a:latin typeface="Calibri" panose="020F0502020204030204" pitchFamily="34" charset="0"/>
              </a:rPr>
              <a:t>CHEMICAL FALL OUT</a:t>
            </a:r>
          </a:p>
        </p:txBody>
      </p:sp>
      <p:sp>
        <p:nvSpPr>
          <p:cNvPr id="57350" name="Rectangle 7"/>
          <p:cNvSpPr>
            <a:spLocks noChangeArrowheads="1"/>
          </p:cNvSpPr>
          <p:nvPr/>
        </p:nvSpPr>
        <p:spPr bwMode="auto">
          <a:xfrm>
            <a:off x="3856871" y="1172965"/>
            <a:ext cx="1783649" cy="278635"/>
          </a:xfrm>
          <a:prstGeom prst="rect">
            <a:avLst/>
          </a:prstGeom>
          <a:solidFill>
            <a:srgbClr val="C3D69B"/>
          </a:solidFill>
          <a:ln w="9525">
            <a:solidFill>
              <a:srgbClr val="000000"/>
            </a:solidFill>
            <a:round/>
            <a:headEnd/>
            <a:tailEnd/>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350" b="1" kern="0" dirty="0">
                <a:solidFill>
                  <a:srgbClr val="002060"/>
                </a:solidFill>
                <a:latin typeface="Calibri" panose="020F0502020204030204" pitchFamily="34" charset="0"/>
              </a:rPr>
              <a:t>ULTRAFINE PARTICLES</a:t>
            </a:r>
          </a:p>
        </p:txBody>
      </p:sp>
      <p:sp>
        <p:nvSpPr>
          <p:cNvPr id="57352" name="Rectangle 9"/>
          <p:cNvSpPr>
            <a:spLocks noChangeArrowheads="1"/>
          </p:cNvSpPr>
          <p:nvPr/>
        </p:nvSpPr>
        <p:spPr bwMode="auto">
          <a:xfrm>
            <a:off x="3" y="1146601"/>
            <a:ext cx="2284558" cy="278635"/>
          </a:xfrm>
          <a:prstGeom prst="rect">
            <a:avLst/>
          </a:prstGeom>
          <a:solidFill>
            <a:srgbClr val="D99694"/>
          </a:solidFill>
          <a:ln w="9525">
            <a:solidFill>
              <a:srgbClr val="000000"/>
            </a:solidFill>
            <a:round/>
            <a:headEnd/>
            <a:tailEnd/>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350" b="1" kern="0" dirty="0">
                <a:solidFill>
                  <a:srgbClr val="7030A0"/>
                </a:solidFill>
                <a:latin typeface="Calibri" panose="020F0502020204030204" pitchFamily="34" charset="0"/>
              </a:rPr>
              <a:t>ENDOCRINE DISRUPTORS</a:t>
            </a:r>
          </a:p>
        </p:txBody>
      </p:sp>
      <p:sp>
        <p:nvSpPr>
          <p:cNvPr id="57353" name="Oval 10"/>
          <p:cNvSpPr>
            <a:spLocks noChangeArrowheads="1"/>
          </p:cNvSpPr>
          <p:nvPr/>
        </p:nvSpPr>
        <p:spPr bwMode="auto">
          <a:xfrm>
            <a:off x="1999402" y="1184036"/>
            <a:ext cx="270272" cy="216694"/>
          </a:xfrm>
          <a:prstGeom prst="ellipse">
            <a:avLst/>
          </a:prstGeom>
          <a:solidFill>
            <a:srgbClr val="FFC000"/>
          </a:solidFill>
          <a:ln w="9360">
            <a:solidFill>
              <a:srgbClr val="404040"/>
            </a:solidFill>
            <a:miter lim="800000"/>
            <a:headEnd/>
            <a:tailEnd/>
          </a:ln>
        </p:spPr>
        <p:txBody>
          <a:bodyPr wrap="none"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dirty="0">
                <a:solidFill>
                  <a:srgbClr val="000000"/>
                </a:solidFill>
                <a:latin typeface="Calibri" panose="020F0502020204030204" pitchFamily="34" charset="0"/>
              </a:rPr>
              <a:t>1</a:t>
            </a:r>
          </a:p>
        </p:txBody>
      </p:sp>
      <p:sp>
        <p:nvSpPr>
          <p:cNvPr id="57354" name="Oval 11"/>
          <p:cNvSpPr>
            <a:spLocks noChangeArrowheads="1"/>
          </p:cNvSpPr>
          <p:nvPr/>
        </p:nvSpPr>
        <p:spPr bwMode="auto">
          <a:xfrm>
            <a:off x="2526844" y="890319"/>
            <a:ext cx="270272" cy="216694"/>
          </a:xfrm>
          <a:prstGeom prst="ellipse">
            <a:avLst/>
          </a:prstGeom>
          <a:solidFill>
            <a:srgbClr val="FFFF00"/>
          </a:solidFill>
          <a:ln w="9360">
            <a:solidFill>
              <a:srgbClr val="404040"/>
            </a:solidFill>
            <a:miter lim="800000"/>
            <a:headEnd/>
            <a:tailEnd/>
          </a:ln>
        </p:spPr>
        <p:txBody>
          <a:bodyPr wrap="none"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a:solidFill>
                  <a:srgbClr val="000000"/>
                </a:solidFill>
                <a:latin typeface="Calibri" panose="020F0502020204030204" pitchFamily="34" charset="0"/>
              </a:rPr>
              <a:t>2</a:t>
            </a:r>
          </a:p>
        </p:txBody>
      </p:sp>
      <p:sp>
        <p:nvSpPr>
          <p:cNvPr id="57355" name="Oval 12"/>
          <p:cNvSpPr>
            <a:spLocks noChangeArrowheads="1"/>
          </p:cNvSpPr>
          <p:nvPr/>
        </p:nvSpPr>
        <p:spPr bwMode="auto">
          <a:xfrm>
            <a:off x="5183299" y="857673"/>
            <a:ext cx="270272" cy="216694"/>
          </a:xfrm>
          <a:prstGeom prst="ellipse">
            <a:avLst/>
          </a:prstGeom>
          <a:solidFill>
            <a:srgbClr val="00B050"/>
          </a:solidFill>
          <a:ln w="9360">
            <a:solidFill>
              <a:srgbClr val="404040"/>
            </a:solidFill>
            <a:miter lim="800000"/>
            <a:headEnd/>
            <a:tailEnd/>
          </a:ln>
        </p:spPr>
        <p:txBody>
          <a:bodyPr wrap="none"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a:solidFill>
                  <a:srgbClr val="000000"/>
                </a:solidFill>
                <a:latin typeface="Calibri" panose="020F0502020204030204" pitchFamily="34" charset="0"/>
              </a:rPr>
              <a:t>3</a:t>
            </a:r>
          </a:p>
        </p:txBody>
      </p:sp>
      <p:sp>
        <p:nvSpPr>
          <p:cNvPr id="57356" name="Rettangolo 13"/>
          <p:cNvSpPr>
            <a:spLocks noChangeArrowheads="1"/>
          </p:cNvSpPr>
          <p:nvPr/>
        </p:nvSpPr>
        <p:spPr bwMode="auto">
          <a:xfrm>
            <a:off x="3845748" y="5484040"/>
            <a:ext cx="5316991" cy="646331"/>
          </a:xfrm>
          <a:prstGeom prst="rect">
            <a:avLst/>
          </a:prstGeom>
          <a:solidFill>
            <a:schemeClr val="bg1"/>
          </a:solidFill>
          <a:ln>
            <a:noFill/>
          </a:ln>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050" kern="0" dirty="0">
                <a:solidFill>
                  <a:prstClr val="black"/>
                </a:solidFill>
                <a:latin typeface="Calibri" panose="020F0502020204030204" pitchFamily="34" charset="0"/>
              </a:rPr>
              <a:t>.. </a:t>
            </a:r>
            <a:r>
              <a:rPr lang="en-US" altLang="it-IT" sz="1200" kern="0" dirty="0">
                <a:solidFill>
                  <a:prstClr val="black"/>
                </a:solidFill>
                <a:cs typeface="Arial" panose="020B0604020202020204" pitchFamily="34" charset="0"/>
              </a:rPr>
              <a:t>at present many studies, in various parts of the world, are evaluating the </a:t>
            </a:r>
            <a:r>
              <a:rPr lang="en-US" altLang="it-IT" sz="1200" b="1" u="sng" kern="0" dirty="0">
                <a:solidFill>
                  <a:prstClr val="black"/>
                </a:solidFill>
                <a:effectLst>
                  <a:outerShdw blurRad="38100" dist="38100" dir="2700000" algn="tl">
                    <a:srgbClr val="000000">
                      <a:alpha val="43137"/>
                    </a:srgbClr>
                  </a:outerShdw>
                </a:effectLst>
                <a:highlight>
                  <a:srgbClr val="FFFF00"/>
                </a:highlight>
                <a:cs typeface="Arial" panose="020B0604020202020204" pitchFamily="34" charset="0"/>
              </a:rPr>
              <a:t>global chemical body burden </a:t>
            </a:r>
            <a:r>
              <a:rPr lang="en-US" altLang="it-IT" sz="1200" b="1" kern="0" dirty="0">
                <a:solidFill>
                  <a:prstClr val="black"/>
                </a:solidFill>
                <a:cs typeface="Arial" panose="020B0604020202020204" pitchFamily="34" charset="0"/>
              </a:rPr>
              <a:t>.. especially </a:t>
            </a:r>
            <a:r>
              <a:rPr lang="en-US" altLang="it-IT" sz="1200" b="1" kern="0" dirty="0">
                <a:solidFill>
                  <a:prstClr val="black"/>
                </a:solidFill>
                <a:highlight>
                  <a:srgbClr val="FFFF00"/>
                </a:highlight>
                <a:cs typeface="Arial" panose="020B0604020202020204" pitchFamily="34" charset="0"/>
              </a:rPr>
              <a:t>in women, embryos/fetuses and children, providing dramatic results</a:t>
            </a:r>
            <a:r>
              <a:rPr lang="en-US" altLang="it-IT" sz="1200" kern="0" dirty="0">
                <a:solidFill>
                  <a:prstClr val="black"/>
                </a:solidFill>
                <a:highlight>
                  <a:srgbClr val="FFFF00"/>
                </a:highlight>
                <a:cs typeface="Arial" panose="020B0604020202020204" pitchFamily="34" charset="0"/>
              </a:rPr>
              <a:t>. </a:t>
            </a:r>
            <a:endParaRPr lang="it-IT" altLang="it-IT" sz="1200" kern="0" dirty="0">
              <a:solidFill>
                <a:prstClr val="black"/>
              </a:solidFill>
              <a:highlight>
                <a:srgbClr val="FFFF00"/>
              </a:highlight>
              <a:cs typeface="Arial" panose="020B0604020202020204" pitchFamily="34" charset="0"/>
            </a:endParaRPr>
          </a:p>
        </p:txBody>
      </p:sp>
      <p:sp>
        <p:nvSpPr>
          <p:cNvPr id="57351" name="Rectangle 8"/>
          <p:cNvSpPr>
            <a:spLocks noChangeArrowheads="1"/>
          </p:cNvSpPr>
          <p:nvPr/>
        </p:nvSpPr>
        <p:spPr bwMode="auto">
          <a:xfrm>
            <a:off x="2311095" y="1161910"/>
            <a:ext cx="1545772" cy="278635"/>
          </a:xfrm>
          <a:prstGeom prst="rect">
            <a:avLst/>
          </a:prstGeom>
          <a:solidFill>
            <a:srgbClr val="FFFF00"/>
          </a:solidFill>
          <a:ln w="9525">
            <a:solidFill>
              <a:srgbClr val="000000"/>
            </a:solidFill>
            <a:round/>
            <a:headEnd/>
            <a:tailEnd/>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1350" b="1" kern="0" dirty="0">
                <a:solidFill>
                  <a:srgbClr val="002060"/>
                </a:solidFill>
                <a:latin typeface="Calibri" panose="020F0502020204030204" pitchFamily="34" charset="0"/>
              </a:rPr>
              <a:t>HEAVY METALS</a:t>
            </a:r>
          </a:p>
        </p:txBody>
      </p:sp>
      <p:sp>
        <p:nvSpPr>
          <p:cNvPr id="57348" name="Rectangle 5"/>
          <p:cNvSpPr>
            <a:spLocks noChangeArrowheads="1"/>
          </p:cNvSpPr>
          <p:nvPr/>
        </p:nvSpPr>
        <p:spPr bwMode="auto">
          <a:xfrm>
            <a:off x="43727" y="5773460"/>
            <a:ext cx="2471894" cy="232468"/>
          </a:xfrm>
          <a:prstGeom prst="rect">
            <a:avLst/>
          </a:prstGeom>
          <a:solidFill>
            <a:srgbClr val="FFFF00"/>
          </a:solidFill>
          <a:ln>
            <a:noFill/>
          </a:ln>
        </p:spPr>
        <p:txBody>
          <a:bodyPr wrap="non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it-IT" altLang="it-IT" sz="1050" kern="0" dirty="0">
                <a:solidFill>
                  <a:srgbClr val="000000"/>
                </a:solidFill>
                <a:latin typeface="Calibri" panose="020F0502020204030204" pitchFamily="34" charset="0"/>
              </a:rPr>
              <a:t>http://www.ewg.org/reports/generations/</a:t>
            </a:r>
          </a:p>
        </p:txBody>
      </p:sp>
      <p:sp>
        <p:nvSpPr>
          <p:cNvPr id="17" name="CasellaDiTesto 16">
            <a:extLst>
              <a:ext uri="{FF2B5EF4-FFF2-40B4-BE49-F238E27FC236}">
                <a16:creationId xmlns:a16="http://schemas.microsoft.com/office/drawing/2014/main" id="{C7E84F77-4EE8-4F2D-9605-1E02994D5769}"/>
              </a:ext>
            </a:extLst>
          </p:cNvPr>
          <p:cNvSpPr txBox="1"/>
          <p:nvPr/>
        </p:nvSpPr>
        <p:spPr>
          <a:xfrm>
            <a:off x="5568601" y="311175"/>
            <a:ext cx="3717389" cy="523220"/>
          </a:xfrm>
          <a:prstGeom prst="rect">
            <a:avLst/>
          </a:prstGeom>
          <a:noFill/>
        </p:spPr>
        <p:txBody>
          <a:bodyPr wrap="square">
            <a:spAutoFit/>
          </a:body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Il regalo che le nostre madri non </a:t>
            </a:r>
            <a:r>
              <a:rPr lang="it-IT" altLang="it-IT" sz="1400" dirty="0">
                <a:latin typeface="Arial Unicode MS"/>
              </a:rPr>
              <a:t>avrebbero</a:t>
            </a:r>
            <a:r>
              <a:rPr kumimoji="0" lang="it-IT" altLang="it-IT" sz="1400" b="0" i="0" u="none" strike="noStrike" cap="none" normalizeH="0" baseline="0" dirty="0">
                <a:ln>
                  <a:noFill/>
                </a:ln>
                <a:solidFill>
                  <a:schemeClr val="tx1"/>
                </a:solidFill>
                <a:effectLst/>
                <a:latin typeface="Arial Unicode MS"/>
              </a:rPr>
              <a:t> mai voluto farci</a:t>
            </a:r>
            <a:r>
              <a:rPr kumimoji="0" lang="it-IT" altLang="it-IT" sz="1400" b="0" i="0" u="none" strike="noStrike" cap="none" normalizeH="0" baseline="0" dirty="0">
                <a:ln>
                  <a:noFill/>
                </a:ln>
                <a:solidFill>
                  <a:schemeClr val="tx1"/>
                </a:solidFill>
                <a:effectLst/>
              </a:rPr>
              <a:t> </a:t>
            </a:r>
            <a:endParaRPr kumimoji="0" lang="it-IT" altLang="it-IT" sz="1400" b="0" i="0" u="none" strike="noStrike" cap="none" normalizeH="0" baseline="0" dirty="0">
              <a:ln>
                <a:noFill/>
              </a:ln>
              <a:solidFill>
                <a:schemeClr val="tx1"/>
              </a:solidFill>
              <a:effectLst/>
              <a:latin typeface="Arial" panose="020B0604020202020204" pitchFamily="34" charset="0"/>
            </a:endParaRPr>
          </a:p>
        </p:txBody>
      </p:sp>
      <p:sp>
        <p:nvSpPr>
          <p:cNvPr id="20" name="CasellaDiTesto 19">
            <a:extLst>
              <a:ext uri="{FF2B5EF4-FFF2-40B4-BE49-F238E27FC236}">
                <a16:creationId xmlns:a16="http://schemas.microsoft.com/office/drawing/2014/main" id="{66E7EB43-E160-4278-9EB5-73253088536B}"/>
              </a:ext>
            </a:extLst>
          </p:cNvPr>
          <p:cNvSpPr txBox="1"/>
          <p:nvPr/>
        </p:nvSpPr>
        <p:spPr>
          <a:xfrm>
            <a:off x="17008" y="6317114"/>
            <a:ext cx="9124465" cy="523220"/>
          </a:xfrm>
          <a:prstGeom prst="rect">
            <a:avLst/>
          </a:prstGeom>
          <a:solidFill>
            <a:schemeClr val="accent6">
              <a:lumMod val="20000"/>
              <a:lumOff val="80000"/>
            </a:schemeClr>
          </a:solid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 attualmente molti studi, in varie parti del mondo, stanno valutando </a:t>
            </a:r>
            <a:r>
              <a:rPr kumimoji="0" lang="it-IT" altLang="it-IT" sz="1400" b="1" i="0" u="sng" strike="noStrike" cap="none" normalizeH="0" baseline="0" dirty="0">
                <a:ln>
                  <a:noFill/>
                </a:ln>
                <a:solidFill>
                  <a:srgbClr val="B12827"/>
                </a:solidFill>
                <a:effectLst/>
                <a:latin typeface="Arial Unicode MS"/>
              </a:rPr>
              <a:t>il carico corporeo chimico globale .. </a:t>
            </a:r>
            <a:r>
              <a:rPr kumimoji="0" lang="it-IT" altLang="it-IT" sz="1400" b="0" i="0" u="none" strike="noStrike" cap="none" normalizeH="0" baseline="0" dirty="0">
                <a:ln>
                  <a:noFill/>
                </a:ln>
                <a:solidFill>
                  <a:schemeClr val="tx1"/>
                </a:solidFill>
                <a:effectLst/>
                <a:latin typeface="Arial Unicode MS"/>
              </a:rPr>
              <a:t>soprattutto </a:t>
            </a:r>
            <a:r>
              <a:rPr kumimoji="0" lang="it-IT" altLang="it-IT" sz="1400" b="1" i="0" u="none" strike="noStrike" cap="none" normalizeH="0" baseline="0" dirty="0">
                <a:ln>
                  <a:noFill/>
                </a:ln>
                <a:solidFill>
                  <a:srgbClr val="B12827"/>
                </a:solidFill>
                <a:effectLst/>
                <a:latin typeface="Arial Unicode MS"/>
              </a:rPr>
              <a:t>nelle donne, embrioni / feti e bambini, fornendo risultati drammatici.</a:t>
            </a:r>
            <a:endParaRPr kumimoji="0" lang="it-IT" altLang="it-IT" sz="1400" b="1" i="0" u="none" strike="noStrike" cap="none" normalizeH="0" baseline="0" dirty="0">
              <a:ln>
                <a:noFill/>
              </a:ln>
              <a:solidFill>
                <a:srgbClr val="B12827"/>
              </a:solidFill>
              <a:effectLst/>
            </a:endParaRPr>
          </a:p>
        </p:txBody>
      </p:sp>
    </p:spTree>
    <p:extLst>
      <p:ext uri="{BB962C8B-B14F-4D97-AF65-F5344CB8AC3E}">
        <p14:creationId xmlns:p14="http://schemas.microsoft.com/office/powerpoint/2010/main" val="2247991340"/>
      </p:ext>
    </p:extLst>
  </p:cSld>
  <p:clrMapOvr>
    <a:masterClrMapping/>
  </p:clrMapOvr>
  <p:transition spd="med"/>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1"/>
          <p:cNvSpPr txBox="1">
            <a:spLocks noChangeArrowheads="1"/>
          </p:cNvSpPr>
          <p:nvPr/>
        </p:nvSpPr>
        <p:spPr bwMode="auto">
          <a:xfrm>
            <a:off x="3486150" y="5624523"/>
            <a:ext cx="2171700" cy="273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r>
              <a:rPr lang="it-IT" altLang="it-IT" sz="900" kern="0">
                <a:solidFill>
                  <a:srgbClr val="898989"/>
                </a:solidFill>
                <a:latin typeface="Calibri" panose="020F0502020204030204" pitchFamily="34" charset="0"/>
              </a:rPr>
              <a:t>Giuseppe Giordano</a:t>
            </a:r>
          </a:p>
        </p:txBody>
      </p:sp>
      <p:pic>
        <p:nvPicPr>
          <p:cNvPr id="583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4862" y="998935"/>
            <a:ext cx="3386138" cy="467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8372" name="Rectangle 4"/>
          <p:cNvSpPr>
            <a:spLocks noChangeArrowheads="1"/>
          </p:cNvSpPr>
          <p:nvPr/>
        </p:nvSpPr>
        <p:spPr bwMode="auto">
          <a:xfrm>
            <a:off x="576735" y="309706"/>
            <a:ext cx="2697013" cy="486384"/>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500" b="1" kern="0" dirty="0">
                <a:solidFill>
                  <a:srgbClr val="000000"/>
                </a:solidFill>
                <a:latin typeface="Calibri" panose="020F0502020204030204" pitchFamily="34" charset="0"/>
              </a:rPr>
              <a:t>Monitoring Body-Burdens: </a:t>
            </a:r>
            <a:r>
              <a:rPr kumimoji="0" lang="it-IT" altLang="it-IT" sz="1200" b="1" i="0" u="none" strike="noStrike" cap="none" normalizeH="0" baseline="0" dirty="0">
                <a:ln>
                  <a:noFill/>
                </a:ln>
                <a:solidFill>
                  <a:srgbClr val="B12827"/>
                </a:solidFill>
                <a:effectLst/>
                <a:latin typeface="Arial Unicode MS"/>
              </a:rPr>
              <a:t>Monitoraggio del carico corporeo</a:t>
            </a:r>
            <a:endParaRPr lang="en-US" altLang="it-IT" sz="1500" b="1" kern="0" dirty="0">
              <a:solidFill>
                <a:srgbClr val="000000"/>
              </a:solidFill>
              <a:latin typeface="Calibri" panose="020F0502020204030204" pitchFamily="34" charset="0"/>
            </a:endParaRPr>
          </a:p>
        </p:txBody>
      </p:sp>
      <p:sp>
        <p:nvSpPr>
          <p:cNvPr id="58373" name="Rectangle 5"/>
          <p:cNvSpPr>
            <a:spLocks noChangeArrowheads="1"/>
          </p:cNvSpPr>
          <p:nvPr/>
        </p:nvSpPr>
        <p:spPr bwMode="auto">
          <a:xfrm>
            <a:off x="913210" y="1813324"/>
            <a:ext cx="3429000" cy="486384"/>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350" kern="0" dirty="0">
                <a:solidFill>
                  <a:srgbClr val="000000"/>
                </a:solidFill>
                <a:latin typeface="Calibri" panose="020F0502020204030204" pitchFamily="34" charset="0"/>
              </a:rPr>
              <a:t> </a:t>
            </a:r>
            <a:r>
              <a:rPr lang="en-US" altLang="it-IT" sz="1350" b="1" kern="0" dirty="0">
                <a:solidFill>
                  <a:srgbClr val="000000"/>
                </a:solidFill>
                <a:latin typeface="Calibri" panose="020F0502020204030204" pitchFamily="34" charset="0"/>
              </a:rPr>
              <a:t>&gt; 700 different synthetic chemicals or heavy metals found in cord blood.. </a:t>
            </a:r>
          </a:p>
        </p:txBody>
      </p:sp>
      <p:pic>
        <p:nvPicPr>
          <p:cNvPr id="58374"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1119" y="2402681"/>
            <a:ext cx="3230166" cy="32396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8375" name="Oval 7"/>
          <p:cNvSpPr>
            <a:spLocks noChangeArrowheads="1"/>
          </p:cNvSpPr>
          <p:nvPr/>
        </p:nvSpPr>
        <p:spPr bwMode="auto">
          <a:xfrm>
            <a:off x="1925242" y="4887516"/>
            <a:ext cx="594122" cy="647700"/>
          </a:xfrm>
          <a:prstGeom prst="ellipse">
            <a:avLst/>
          </a:prstGeom>
          <a:noFill/>
          <a:ln w="3816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endParaRPr lang="it-IT" altLang="it-IT" sz="1350" kern="0">
              <a:solidFill>
                <a:prstClr val="black"/>
              </a:solidFill>
              <a:latin typeface="Calibri" panose="020F0502020204030204" pitchFamily="34" charset="0"/>
            </a:endParaRPr>
          </a:p>
        </p:txBody>
      </p:sp>
      <p:sp>
        <p:nvSpPr>
          <p:cNvPr id="58376" name="AutoShape 8"/>
          <p:cNvSpPr>
            <a:spLocks noChangeArrowheads="1"/>
          </p:cNvSpPr>
          <p:nvPr/>
        </p:nvSpPr>
        <p:spPr bwMode="auto">
          <a:xfrm>
            <a:off x="4625584" y="1214437"/>
            <a:ext cx="756047" cy="3673079"/>
          </a:xfrm>
          <a:prstGeom prst="roundRect">
            <a:avLst>
              <a:gd name="adj" fmla="val 16667"/>
            </a:avLst>
          </a:prstGeom>
          <a:noFill/>
          <a:ln w="25560">
            <a:solidFill>
              <a:srgbClr val="385D8A"/>
            </a:solidFill>
            <a:miter lim="800000"/>
            <a:headEnd/>
            <a:tailEnd/>
          </a:ln>
          <a:extLst>
            <a:ext uri="{909E8E84-426E-40DD-AFC4-6F175D3DCCD1}">
              <a14:hiddenFill xmlns:a14="http://schemas.microsoft.com/office/drawing/2010/main">
                <a:solidFill>
                  <a:srgbClr val="FFFFFF"/>
                </a:solidFill>
              </a14:hiddenFill>
            </a:ext>
          </a:extLst>
        </p:spPr>
        <p:txBody>
          <a:bodyPr lIns="67500" tIns="35100" rIns="67500" bIns="35100" anchor="ct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algn="ctr" eaLnBrk="1" fontAlgn="base" hangingPunct="1">
              <a:spcBef>
                <a:spcPct val="0"/>
              </a:spcBef>
              <a:spcAft>
                <a:spcPct val="0"/>
              </a:spcAft>
              <a:defRPr/>
            </a:pPr>
            <a:endParaRPr lang="it-IT" altLang="it-IT" sz="1350" b="1" i="1" kern="0">
              <a:solidFill>
                <a:srgbClr val="FF0000"/>
              </a:solidFill>
              <a:latin typeface="Bookman Old Style" panose="02050604050505020204" pitchFamily="18" charset="0"/>
            </a:endParaRPr>
          </a:p>
          <a:p>
            <a:pPr algn="ctr" eaLnBrk="1" fontAlgn="base" hangingPunct="1">
              <a:spcBef>
                <a:spcPct val="0"/>
              </a:spcBef>
              <a:spcAft>
                <a:spcPct val="0"/>
              </a:spcAft>
              <a:defRPr/>
            </a:pPr>
            <a:r>
              <a:rPr lang="it-IT" altLang="it-IT" sz="1500" b="1" i="1" kern="0">
                <a:solidFill>
                  <a:srgbClr val="FF0000"/>
                </a:solidFill>
                <a:latin typeface="Bookman Old Style" panose="02050604050505020204" pitchFamily="18" charset="0"/>
              </a:rPr>
              <a:t>POPs</a:t>
            </a:r>
          </a:p>
        </p:txBody>
      </p:sp>
      <p:sp>
        <p:nvSpPr>
          <p:cNvPr id="58377" name="Oval 9"/>
          <p:cNvSpPr>
            <a:spLocks noChangeArrowheads="1"/>
          </p:cNvSpPr>
          <p:nvPr/>
        </p:nvSpPr>
        <p:spPr bwMode="auto">
          <a:xfrm>
            <a:off x="3654028" y="3537352"/>
            <a:ext cx="594122" cy="539353"/>
          </a:xfrm>
          <a:prstGeom prst="ellipse">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fontAlgn="base" hangingPunct="1">
              <a:spcBef>
                <a:spcPct val="0"/>
              </a:spcBef>
              <a:spcAft>
                <a:spcPct val="0"/>
              </a:spcAft>
              <a:defRPr/>
            </a:pPr>
            <a:endParaRPr lang="it-IT" altLang="it-IT" sz="1350" kern="0">
              <a:solidFill>
                <a:prstClr val="black"/>
              </a:solidFill>
              <a:latin typeface="Calibri" panose="020F0502020204030204" pitchFamily="34" charset="0"/>
            </a:endParaRPr>
          </a:p>
        </p:txBody>
      </p:sp>
      <p:sp>
        <p:nvSpPr>
          <p:cNvPr id="2" name="Rectangle 5">
            <a:extLst>
              <a:ext uri="{FF2B5EF4-FFF2-40B4-BE49-F238E27FC236}">
                <a16:creationId xmlns:a16="http://schemas.microsoft.com/office/drawing/2014/main" id="{85D387AC-1FA3-436E-801D-8AD3F4BB904E}"/>
              </a:ext>
            </a:extLst>
          </p:cNvPr>
          <p:cNvSpPr>
            <a:spLocks noChangeArrowheads="1"/>
          </p:cNvSpPr>
          <p:nvPr/>
        </p:nvSpPr>
        <p:spPr bwMode="auto">
          <a:xfrm>
            <a:off x="639816" y="998935"/>
            <a:ext cx="3889323" cy="717216"/>
          </a:xfrm>
          <a:prstGeom prst="rect">
            <a:avLst/>
          </a:prstGeom>
          <a:solidFill>
            <a:schemeClr val="accent6">
              <a:lumMod val="20000"/>
              <a:lumOff val="80000"/>
            </a:schemeClr>
          </a:solidFill>
          <a:ln>
            <a:noFill/>
          </a:ln>
        </p:spPr>
        <p:txBody>
          <a:bodyPr wrap="square" lIns="67500" tIns="35100" rIns="67500" bIns="35100">
            <a:spAutoFit/>
          </a:bodyPr>
          <a:lstStyle>
            <a:lvl1pPr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1pPr>
            <a:lvl2pPr marL="742950" indent="-28575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2pPr>
            <a:lvl3pPr marL="11430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3pPr>
            <a:lvl4pPr marL="16002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4pPr>
            <a:lvl5pPr marL="2057400" indent="-228600" eaLnBrk="0" hangingPunc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5pPr>
            <a:lvl6pPr marL="25146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6pPr>
            <a:lvl7pPr marL="29718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7pPr>
            <a:lvl8pPr marL="34290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8pPr>
            <a:lvl9pPr marL="3886200" indent="-228600" eaLnBrk="0" fontAlgn="base" hangingPunct="0">
              <a:spcBef>
                <a:spcPct val="0"/>
              </a:spcBef>
              <a:spcAft>
                <a:spcPct val="0"/>
              </a:spcAft>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chemeClr val="tx1"/>
                </a:solidFill>
                <a:latin typeface="Arial" panose="020B0604020202020204" pitchFamily="34" charset="0"/>
              </a:defRPr>
            </a:lvl9pPr>
          </a:lstStyle>
          <a:p>
            <a:pPr eaLnBrk="1" fontAlgn="base" hangingPunct="1">
              <a:spcBef>
                <a:spcPct val="0"/>
              </a:spcBef>
              <a:spcAft>
                <a:spcPct val="0"/>
              </a:spcAft>
              <a:defRPr/>
            </a:pPr>
            <a:r>
              <a:rPr lang="en-US" altLang="it-IT" sz="1350" kern="0" dirty="0">
                <a:solidFill>
                  <a:srgbClr val="000000"/>
                </a:solidFill>
                <a:latin typeface="Calibri" panose="020F0502020204030204" pitchFamily="34" charset="0"/>
              </a:rPr>
              <a:t> </a:t>
            </a:r>
            <a:r>
              <a:rPr lang="it-IT" sz="1400" dirty="0"/>
              <a:t>&gt; </a:t>
            </a:r>
            <a:r>
              <a:rPr lang="it-IT" sz="1400" b="1" dirty="0"/>
              <a:t>700 diversi prodotti chimici di sintesi o metalli pesanti </a:t>
            </a:r>
            <a:r>
              <a:rPr lang="it-IT" sz="1400" dirty="0"/>
              <a:t>si trovano nel </a:t>
            </a:r>
            <a:r>
              <a:rPr lang="it-IT" sz="1400" b="1" dirty="0"/>
              <a:t>sangue cordonale e nella placenta.</a:t>
            </a:r>
            <a:endParaRPr lang="en-US" altLang="it-IT" sz="1400" b="1" kern="0" dirty="0">
              <a:solidFill>
                <a:srgbClr val="000000"/>
              </a:solidFill>
              <a:latin typeface="Calibri" panose="020F0502020204030204" pitchFamily="34" charset="0"/>
            </a:endParaRPr>
          </a:p>
        </p:txBody>
      </p:sp>
    </p:spTree>
    <p:extLst>
      <p:ext uri="{BB962C8B-B14F-4D97-AF65-F5344CB8AC3E}">
        <p14:creationId xmlns:p14="http://schemas.microsoft.com/office/powerpoint/2010/main" val="2694725922"/>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3" descr="C:\Documents and Settings\Utente\Documenti\Immagini\DOHAD\08thweek_png.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68336" y="2518172"/>
            <a:ext cx="1949053" cy="1594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Rettangolo 1"/>
          <p:cNvSpPr>
            <a:spLocks noChangeArrowheads="1"/>
          </p:cNvSpPr>
          <p:nvPr/>
        </p:nvSpPr>
        <p:spPr bwMode="auto">
          <a:xfrm>
            <a:off x="3113492" y="2025256"/>
            <a:ext cx="3240881"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Obesity/Metabolic Syndrome/Diabetes 2</a:t>
            </a:r>
            <a:endParaRPr lang="it-IT" altLang="it-IT" sz="1350" kern="0">
              <a:solidFill>
                <a:prstClr val="black"/>
              </a:solidFill>
              <a:latin typeface="Calibri" panose="020F0502020204030204" pitchFamily="34" charset="0"/>
            </a:endParaRPr>
          </a:p>
        </p:txBody>
      </p:sp>
      <p:sp>
        <p:nvSpPr>
          <p:cNvPr id="13316" name="Rettangolo 2"/>
          <p:cNvSpPr>
            <a:spLocks noChangeArrowheads="1"/>
          </p:cNvSpPr>
          <p:nvPr/>
        </p:nvSpPr>
        <p:spPr bwMode="auto">
          <a:xfrm>
            <a:off x="5268517" y="4875614"/>
            <a:ext cx="2518172"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Neurobehavioral Deficits </a:t>
            </a:r>
          </a:p>
          <a:p>
            <a:pPr algn="ctr" defTabSz="685800">
              <a:defRPr/>
            </a:pPr>
            <a:r>
              <a:rPr lang="it-IT" altLang="it-IT" sz="1350" b="1" kern="0">
                <a:solidFill>
                  <a:prstClr val="black"/>
                </a:solidFill>
                <a:latin typeface="Calibri" panose="020F0502020204030204" pitchFamily="34" charset="0"/>
              </a:rPr>
              <a:t>and Diseases</a:t>
            </a:r>
            <a:endParaRPr lang="it-IT" altLang="it-IT" sz="1350" kern="0">
              <a:solidFill>
                <a:prstClr val="black"/>
              </a:solidFill>
              <a:latin typeface="Calibri" panose="020F0502020204030204" pitchFamily="34" charset="0"/>
            </a:endParaRPr>
          </a:p>
        </p:txBody>
      </p:sp>
      <p:sp>
        <p:nvSpPr>
          <p:cNvPr id="13317" name="Rettangolo 3"/>
          <p:cNvSpPr>
            <a:spLocks noChangeArrowheads="1"/>
          </p:cNvSpPr>
          <p:nvPr/>
        </p:nvSpPr>
        <p:spPr bwMode="auto">
          <a:xfrm>
            <a:off x="3607597" y="5250657"/>
            <a:ext cx="803672" cy="553998"/>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500" b="1" kern="0">
                <a:solidFill>
                  <a:prstClr val="black"/>
                </a:solidFill>
                <a:latin typeface="Calibri" panose="020F0502020204030204" pitchFamily="34" charset="0"/>
              </a:rPr>
              <a:t>CANCER</a:t>
            </a:r>
            <a:endParaRPr lang="it-IT" altLang="it-IT" sz="1500" kern="0">
              <a:solidFill>
                <a:prstClr val="black"/>
              </a:solidFill>
              <a:latin typeface="Calibri" panose="020F0502020204030204" pitchFamily="34" charset="0"/>
            </a:endParaRPr>
          </a:p>
        </p:txBody>
      </p:sp>
      <p:sp>
        <p:nvSpPr>
          <p:cNvPr id="13318" name="Rettangolo 4"/>
          <p:cNvSpPr>
            <a:spLocks noChangeArrowheads="1"/>
          </p:cNvSpPr>
          <p:nvPr/>
        </p:nvSpPr>
        <p:spPr bwMode="auto">
          <a:xfrm>
            <a:off x="1143007" y="4714880"/>
            <a:ext cx="2089547"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Reproductive Diseases/Dysfunctions</a:t>
            </a:r>
            <a:endParaRPr lang="it-IT" altLang="it-IT" sz="1350" kern="0">
              <a:solidFill>
                <a:prstClr val="black"/>
              </a:solidFill>
              <a:latin typeface="Calibri" panose="020F0502020204030204" pitchFamily="34" charset="0"/>
            </a:endParaRPr>
          </a:p>
        </p:txBody>
      </p:sp>
      <p:sp>
        <p:nvSpPr>
          <p:cNvPr id="13319" name="Rettangolo 5"/>
          <p:cNvSpPr>
            <a:spLocks noChangeArrowheads="1"/>
          </p:cNvSpPr>
          <p:nvPr/>
        </p:nvSpPr>
        <p:spPr bwMode="auto">
          <a:xfrm>
            <a:off x="1143000" y="2303870"/>
            <a:ext cx="1704313" cy="507831"/>
          </a:xfrm>
          <a:prstGeom prst="rect">
            <a:avLst/>
          </a:prstGeom>
          <a:solidFill>
            <a:srgbClr val="92D050"/>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en-US" altLang="it-IT" sz="1350" i="1" kern="0">
                <a:solidFill>
                  <a:prstClr val="black"/>
                </a:solidFill>
                <a:latin typeface="Calibri" panose="020F0502020204030204" pitchFamily="34" charset="0"/>
              </a:rPr>
              <a:t>Multiorgan Effects of </a:t>
            </a:r>
          </a:p>
          <a:p>
            <a:pPr defTabSz="685800">
              <a:defRPr/>
            </a:pPr>
            <a:r>
              <a:rPr lang="en-US" altLang="it-IT" sz="1350" i="1" kern="0">
                <a:solidFill>
                  <a:prstClr val="black"/>
                </a:solidFill>
                <a:latin typeface="Calibri" panose="020F0502020204030204" pitchFamily="34" charset="0"/>
              </a:rPr>
              <a:t>Endocrine Disruptors</a:t>
            </a:r>
            <a:endParaRPr lang="it-IT" altLang="it-IT" sz="1350" i="1" kern="0">
              <a:solidFill>
                <a:prstClr val="black"/>
              </a:solidFill>
              <a:latin typeface="Calibri" panose="020F0502020204030204" pitchFamily="34" charset="0"/>
            </a:endParaRPr>
          </a:p>
        </p:txBody>
      </p:sp>
      <p:sp>
        <p:nvSpPr>
          <p:cNvPr id="13320" name="Rettangolo 6"/>
          <p:cNvSpPr>
            <a:spLocks noChangeArrowheads="1"/>
          </p:cNvSpPr>
          <p:nvPr/>
        </p:nvSpPr>
        <p:spPr bwMode="auto">
          <a:xfrm>
            <a:off x="1143007" y="3482578"/>
            <a:ext cx="1611339" cy="300082"/>
          </a:xfrm>
          <a:prstGeom prst="rect">
            <a:avLst/>
          </a:prstGeom>
          <a:solidFill>
            <a:srgbClr val="99FFCC"/>
          </a:solidFill>
          <a:ln w="28575">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In Vitro Fertilization </a:t>
            </a:r>
          </a:p>
        </p:txBody>
      </p:sp>
      <p:sp>
        <p:nvSpPr>
          <p:cNvPr id="13321" name="Rettangolo 7"/>
          <p:cNvSpPr>
            <a:spLocks noChangeArrowheads="1"/>
          </p:cNvSpPr>
          <p:nvPr/>
        </p:nvSpPr>
        <p:spPr bwMode="auto">
          <a:xfrm>
            <a:off x="1250164" y="5250656"/>
            <a:ext cx="1765227"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Semen Abnormalities </a:t>
            </a:r>
          </a:p>
        </p:txBody>
      </p:sp>
      <p:sp>
        <p:nvSpPr>
          <p:cNvPr id="13322" name="Rettangolo 8"/>
          <p:cNvSpPr>
            <a:spLocks noChangeArrowheads="1"/>
          </p:cNvSpPr>
          <p:nvPr/>
        </p:nvSpPr>
        <p:spPr bwMode="auto">
          <a:xfrm>
            <a:off x="1143000" y="1982391"/>
            <a:ext cx="957313" cy="300082"/>
          </a:xfrm>
          <a:prstGeom prst="rect">
            <a:avLst/>
          </a:prstGeom>
          <a:solidFill>
            <a:srgbClr val="92D050"/>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Obesogens</a:t>
            </a:r>
            <a:endParaRPr lang="it-IT" altLang="it-IT" sz="1350" kern="0">
              <a:solidFill>
                <a:prstClr val="black"/>
              </a:solidFill>
              <a:latin typeface="Calibri" panose="020F0502020204030204" pitchFamily="34" charset="0"/>
            </a:endParaRPr>
          </a:p>
        </p:txBody>
      </p:sp>
      <p:sp>
        <p:nvSpPr>
          <p:cNvPr id="13323" name="Rettangolo 9"/>
          <p:cNvSpPr>
            <a:spLocks noChangeArrowheads="1"/>
          </p:cNvSpPr>
          <p:nvPr/>
        </p:nvSpPr>
        <p:spPr bwMode="auto">
          <a:xfrm>
            <a:off x="3762375" y="5700713"/>
            <a:ext cx="857250" cy="3231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500" b="1" kern="0">
                <a:solidFill>
                  <a:prstClr val="black"/>
                </a:solidFill>
                <a:latin typeface="Calibri" panose="020F0502020204030204" pitchFamily="34" charset="0"/>
              </a:rPr>
              <a:t>DOHAD</a:t>
            </a:r>
            <a:endParaRPr lang="it-IT" altLang="it-IT" sz="1500" kern="0">
              <a:solidFill>
                <a:prstClr val="black"/>
              </a:solidFill>
              <a:latin typeface="Calibri" panose="020F0502020204030204" pitchFamily="34" charset="0"/>
            </a:endParaRPr>
          </a:p>
        </p:txBody>
      </p:sp>
      <p:pic>
        <p:nvPicPr>
          <p:cNvPr id="13324" name="Picture 2" descr="C:\Documents and Settings\Utente\Documenti\Immagini\DOHAD\dohad_journal2.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5107" y="857250"/>
            <a:ext cx="1435894" cy="192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5" name="Rettangolo 15"/>
          <p:cNvSpPr>
            <a:spLocks noChangeArrowheads="1"/>
          </p:cNvSpPr>
          <p:nvPr/>
        </p:nvSpPr>
        <p:spPr bwMode="auto">
          <a:xfrm>
            <a:off x="6122194" y="3857625"/>
            <a:ext cx="1683474"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Asthma and allergies</a:t>
            </a:r>
          </a:p>
        </p:txBody>
      </p:sp>
      <p:sp>
        <p:nvSpPr>
          <p:cNvPr id="13326" name="Rettangolo 16"/>
          <p:cNvSpPr>
            <a:spLocks noChangeArrowheads="1"/>
          </p:cNvSpPr>
          <p:nvPr/>
        </p:nvSpPr>
        <p:spPr bwMode="auto">
          <a:xfrm>
            <a:off x="5000632" y="5464969"/>
            <a:ext cx="1611339"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Psychiatric Diseases</a:t>
            </a:r>
          </a:p>
        </p:txBody>
      </p:sp>
      <p:sp>
        <p:nvSpPr>
          <p:cNvPr id="13327" name="Rettangolo 17"/>
          <p:cNvSpPr>
            <a:spLocks noChangeArrowheads="1"/>
          </p:cNvSpPr>
          <p:nvPr/>
        </p:nvSpPr>
        <p:spPr bwMode="auto">
          <a:xfrm>
            <a:off x="6642707" y="2888467"/>
            <a:ext cx="1279517" cy="507831"/>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it-IT" altLang="it-IT" sz="1350" b="1" kern="0">
                <a:solidFill>
                  <a:prstClr val="black"/>
                </a:solidFill>
                <a:latin typeface="Calibri" panose="020F0502020204030204" pitchFamily="34" charset="0"/>
              </a:rPr>
              <a:t>Cardiovascular </a:t>
            </a:r>
            <a:br>
              <a:rPr lang="it-IT" altLang="it-IT" sz="1350" b="1" kern="0">
                <a:solidFill>
                  <a:prstClr val="black"/>
                </a:solidFill>
                <a:latin typeface="Calibri" panose="020F0502020204030204" pitchFamily="34" charset="0"/>
              </a:rPr>
            </a:br>
            <a:r>
              <a:rPr lang="it-IT" altLang="it-IT" sz="1350" b="1" kern="0">
                <a:solidFill>
                  <a:prstClr val="black"/>
                </a:solidFill>
                <a:latin typeface="Calibri" panose="020F0502020204030204" pitchFamily="34" charset="0"/>
              </a:rPr>
              <a:t>Diseases</a:t>
            </a:r>
          </a:p>
        </p:txBody>
      </p:sp>
      <p:sp>
        <p:nvSpPr>
          <p:cNvPr id="13328" name="Rettangolo 19"/>
          <p:cNvSpPr>
            <a:spLocks noChangeArrowheads="1"/>
          </p:cNvSpPr>
          <p:nvPr/>
        </p:nvSpPr>
        <p:spPr bwMode="auto">
          <a:xfrm>
            <a:off x="6678223" y="3482578"/>
            <a:ext cx="1008609"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b="1" kern="0">
                <a:solidFill>
                  <a:prstClr val="black"/>
                </a:solidFill>
                <a:latin typeface="Calibri" panose="020F0502020204030204" pitchFamily="34" charset="0"/>
              </a:rPr>
              <a:t>Ipertension</a:t>
            </a:r>
          </a:p>
        </p:txBody>
      </p:sp>
      <p:cxnSp>
        <p:nvCxnSpPr>
          <p:cNvPr id="24" name="Connettore 2 23"/>
          <p:cNvCxnSpPr/>
          <p:nvPr/>
        </p:nvCxnSpPr>
        <p:spPr>
          <a:xfrm>
            <a:off x="5697143" y="3214688"/>
            <a:ext cx="589359" cy="1191"/>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26" name="Connettore 2 25"/>
          <p:cNvCxnSpPr/>
          <p:nvPr/>
        </p:nvCxnSpPr>
        <p:spPr>
          <a:xfrm rot="16200000" flipH="1">
            <a:off x="5670359" y="3830841"/>
            <a:ext cx="482203" cy="428625"/>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2" name="Connettore 2 31"/>
          <p:cNvCxnSpPr/>
          <p:nvPr/>
        </p:nvCxnSpPr>
        <p:spPr>
          <a:xfrm rot="5400000">
            <a:off x="3714750" y="4554150"/>
            <a:ext cx="1071563" cy="214313"/>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34" name="Connettore 2 33"/>
          <p:cNvCxnSpPr/>
          <p:nvPr/>
        </p:nvCxnSpPr>
        <p:spPr>
          <a:xfrm rot="10800000" flipV="1">
            <a:off x="3232555" y="4125526"/>
            <a:ext cx="696515" cy="482203"/>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33" name="Rettangolo 40"/>
          <p:cNvSpPr>
            <a:spLocks noChangeArrowheads="1"/>
          </p:cNvSpPr>
          <p:nvPr/>
        </p:nvSpPr>
        <p:spPr bwMode="auto">
          <a:xfrm>
            <a:off x="3500437" y="4018360"/>
            <a:ext cx="2357438" cy="369332"/>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en-US" altLang="it-IT" sz="900" b="1" kern="0">
                <a:solidFill>
                  <a:prstClr val="black"/>
                </a:solidFill>
                <a:latin typeface="Calibri" panose="020F0502020204030204" pitchFamily="34" charset="0"/>
              </a:rPr>
              <a:t>Developmental Time Windows of Vulnerability </a:t>
            </a:r>
            <a:endParaRPr lang="it-IT" altLang="it-IT" sz="900" b="1" kern="0">
              <a:solidFill>
                <a:prstClr val="black"/>
              </a:solidFill>
              <a:latin typeface="Calibri" panose="020F0502020204030204" pitchFamily="34" charset="0"/>
            </a:endParaRPr>
          </a:p>
        </p:txBody>
      </p:sp>
      <p:cxnSp>
        <p:nvCxnSpPr>
          <p:cNvPr id="43" name="Connettore 2 42"/>
          <p:cNvCxnSpPr/>
          <p:nvPr/>
        </p:nvCxnSpPr>
        <p:spPr>
          <a:xfrm rot="16200000" flipH="1">
            <a:off x="5322101" y="4286255"/>
            <a:ext cx="535781" cy="428625"/>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35" name="Rettangolo 43"/>
          <p:cNvSpPr>
            <a:spLocks noChangeArrowheads="1"/>
          </p:cNvSpPr>
          <p:nvPr/>
        </p:nvSpPr>
        <p:spPr bwMode="auto">
          <a:xfrm>
            <a:off x="1143000" y="2839641"/>
            <a:ext cx="875561" cy="300082"/>
          </a:xfrm>
          <a:prstGeom prst="rect">
            <a:avLst/>
          </a:prstGeom>
          <a:solidFill>
            <a:srgbClr val="CCFF66"/>
          </a:solidFill>
          <a:ln w="19050">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Pesticides</a:t>
            </a:r>
          </a:p>
        </p:txBody>
      </p:sp>
      <p:sp>
        <p:nvSpPr>
          <p:cNvPr id="45" name="Freccia a destra 44"/>
          <p:cNvSpPr/>
          <p:nvPr/>
        </p:nvSpPr>
        <p:spPr>
          <a:xfrm rot="20218193">
            <a:off x="2865836" y="3269466"/>
            <a:ext cx="589359" cy="160735"/>
          </a:xfrm>
          <a:prstGeom prst="rightArrow">
            <a:avLst/>
          </a:prstGeom>
          <a:solidFill>
            <a:srgbClr val="CCFF66"/>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sp>
        <p:nvSpPr>
          <p:cNvPr id="46" name="Freccia a destra 45"/>
          <p:cNvSpPr/>
          <p:nvPr/>
        </p:nvSpPr>
        <p:spPr>
          <a:xfrm rot="1039343">
            <a:off x="2922992" y="2755116"/>
            <a:ext cx="535781" cy="160735"/>
          </a:xfrm>
          <a:prstGeom prst="rightArrow">
            <a:avLst/>
          </a:prstGeom>
          <a:solidFill>
            <a:srgbClr val="CCFF99"/>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sp>
        <p:nvSpPr>
          <p:cNvPr id="13338" name="Rettangolo 50"/>
          <p:cNvSpPr>
            <a:spLocks noChangeArrowheads="1"/>
          </p:cNvSpPr>
          <p:nvPr/>
        </p:nvSpPr>
        <p:spPr bwMode="auto">
          <a:xfrm>
            <a:off x="6232923" y="4232678"/>
            <a:ext cx="1768078" cy="300082"/>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kern="0">
                <a:solidFill>
                  <a:prstClr val="black"/>
                </a:solidFill>
                <a:latin typeface="Calibri" panose="020F0502020204030204" pitchFamily="34" charset="0"/>
              </a:rPr>
              <a:t>Lung Development </a:t>
            </a:r>
          </a:p>
        </p:txBody>
      </p:sp>
      <p:sp>
        <p:nvSpPr>
          <p:cNvPr id="52" name="Freccia in giù 51"/>
          <p:cNvSpPr/>
          <p:nvPr/>
        </p:nvSpPr>
        <p:spPr>
          <a:xfrm>
            <a:off x="7840269" y="4286260"/>
            <a:ext cx="53578" cy="160735"/>
          </a:xfrm>
          <a:prstGeom prst="downArrow">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eaLnBrk="0" hangingPunct="0">
              <a:defRPr/>
            </a:pPr>
            <a:endParaRPr lang="it-IT" sz="1350" kern="0">
              <a:solidFill>
                <a:sysClr val="windowText" lastClr="000000"/>
              </a:solidFill>
              <a:latin typeface="Calibri"/>
            </a:endParaRPr>
          </a:p>
        </p:txBody>
      </p:sp>
      <p:cxnSp>
        <p:nvCxnSpPr>
          <p:cNvPr id="56" name="Connettore 2 55"/>
          <p:cNvCxnSpPr/>
          <p:nvPr/>
        </p:nvCxnSpPr>
        <p:spPr>
          <a:xfrm>
            <a:off x="5750719" y="3536156"/>
            <a:ext cx="482204" cy="267891"/>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341" name="Rettangolo 56"/>
          <p:cNvSpPr>
            <a:spLocks noChangeArrowheads="1"/>
          </p:cNvSpPr>
          <p:nvPr/>
        </p:nvSpPr>
        <p:spPr bwMode="auto">
          <a:xfrm>
            <a:off x="3286128" y="3536157"/>
            <a:ext cx="1054894" cy="323165"/>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defTabSz="685800">
              <a:defRPr/>
            </a:pPr>
            <a:r>
              <a:rPr lang="en-US" altLang="it-IT" sz="750" kern="0">
                <a:solidFill>
                  <a:prstClr val="black"/>
                </a:solidFill>
                <a:latin typeface="Calibri" panose="020F0502020204030204" pitchFamily="34" charset="0"/>
              </a:rPr>
              <a:t>Placenta: </a:t>
            </a:r>
            <a:r>
              <a:rPr lang="en-US" altLang="it-IT" sz="750" i="1" kern="0">
                <a:solidFill>
                  <a:prstClr val="black"/>
                </a:solidFill>
                <a:latin typeface="Calibri" panose="020F0502020204030204" pitchFamily="34" charset="0"/>
              </a:rPr>
              <a:t>Prediction</a:t>
            </a:r>
            <a:r>
              <a:rPr lang="en-US" altLang="it-IT" sz="750" kern="0">
                <a:solidFill>
                  <a:prstClr val="black"/>
                </a:solidFill>
                <a:latin typeface="Calibri" panose="020F0502020204030204" pitchFamily="34" charset="0"/>
              </a:rPr>
              <a:t> </a:t>
            </a:r>
          </a:p>
          <a:p>
            <a:pPr algn="ctr" defTabSz="685800">
              <a:defRPr/>
            </a:pPr>
            <a:r>
              <a:rPr lang="en-US" altLang="it-IT" sz="750" kern="0">
                <a:solidFill>
                  <a:prstClr val="black"/>
                </a:solidFill>
                <a:latin typeface="Calibri" panose="020F0502020204030204" pitchFamily="34" charset="0"/>
              </a:rPr>
              <a:t>of Future Health</a:t>
            </a:r>
            <a:endParaRPr lang="it-IT" altLang="it-IT" sz="750" kern="0">
              <a:solidFill>
                <a:prstClr val="black"/>
              </a:solidFill>
              <a:latin typeface="Calibri" panose="020F0502020204030204" pitchFamily="34" charset="0"/>
            </a:endParaRPr>
          </a:p>
        </p:txBody>
      </p:sp>
      <p:sp>
        <p:nvSpPr>
          <p:cNvPr id="13342" name="Rettangolo 57"/>
          <p:cNvSpPr>
            <a:spLocks noChangeArrowheads="1"/>
          </p:cNvSpPr>
          <p:nvPr/>
        </p:nvSpPr>
        <p:spPr bwMode="auto">
          <a:xfrm>
            <a:off x="1143007" y="3911203"/>
            <a:ext cx="1641796" cy="300082"/>
          </a:xfrm>
          <a:prstGeom prst="rect">
            <a:avLst/>
          </a:prstGeom>
          <a:solidFill>
            <a:srgbClr val="CCFF99"/>
          </a:solidFill>
          <a:ln w="28575">
            <a:solidFill>
              <a:srgbClr val="FF3300"/>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a:defRPr/>
            </a:pPr>
            <a:r>
              <a:rPr lang="it-IT" altLang="it-IT" sz="1350" i="1" kern="0">
                <a:solidFill>
                  <a:prstClr val="black"/>
                </a:solidFill>
                <a:latin typeface="Calibri" panose="020F0502020204030204" pitchFamily="34" charset="0"/>
              </a:rPr>
              <a:t>Materno Fetal Stress</a:t>
            </a:r>
          </a:p>
        </p:txBody>
      </p:sp>
      <p:sp>
        <p:nvSpPr>
          <p:cNvPr id="37" name="Freccia a destra 36"/>
          <p:cNvSpPr/>
          <p:nvPr/>
        </p:nvSpPr>
        <p:spPr>
          <a:xfrm rot="16200000">
            <a:off x="4328524" y="2375897"/>
            <a:ext cx="378619" cy="215504"/>
          </a:xfrm>
          <a:prstGeom prst="right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it-IT" sz="1350" kern="0">
              <a:solidFill>
                <a:sysClr val="windowText" lastClr="000000"/>
              </a:solidFill>
              <a:latin typeface="Calibri"/>
            </a:endParaRPr>
          </a:p>
        </p:txBody>
      </p:sp>
      <p:sp>
        <p:nvSpPr>
          <p:cNvPr id="38" name="Rettangolo 37"/>
          <p:cNvSpPr/>
          <p:nvPr/>
        </p:nvSpPr>
        <p:spPr>
          <a:xfrm>
            <a:off x="-10634" y="526938"/>
            <a:ext cx="6516291" cy="830997"/>
          </a:xfrm>
          <a:prstGeom prst="rect">
            <a:avLst/>
          </a:prstGeom>
          <a:solidFill>
            <a:srgbClr val="FFFF00"/>
          </a:solidFill>
        </p:spPr>
        <p:txBody>
          <a:bodyPr wrap="square">
            <a:spAutoFit/>
          </a:bodyPr>
          <a:lstStyle/>
          <a:p>
            <a:pPr defTabSz="685800">
              <a:defRPr/>
            </a:pPr>
            <a:r>
              <a:rPr lang="en-GB" sz="1200" kern="0" dirty="0">
                <a:solidFill>
                  <a:sysClr val="windowText" lastClr="000000"/>
                </a:solidFill>
                <a:latin typeface="Arial" charset="0"/>
              </a:rPr>
              <a:t>Eventually, during the last years, </a:t>
            </a:r>
            <a:r>
              <a:rPr lang="en-GB" sz="1200" u="sng" kern="0" dirty="0">
                <a:solidFill>
                  <a:sysClr val="windowText" lastClr="000000"/>
                </a:solidFill>
                <a:latin typeface="Arial" charset="0"/>
              </a:rPr>
              <a:t>the </a:t>
            </a:r>
            <a:r>
              <a:rPr lang="en-GB" sz="1200" b="1" i="1" u="sng" kern="0" dirty="0" err="1">
                <a:solidFill>
                  <a:sysClr val="windowText" lastClr="000000"/>
                </a:solidFill>
                <a:latin typeface="Arial" charset="0"/>
              </a:rPr>
              <a:t>fetal</a:t>
            </a:r>
            <a:r>
              <a:rPr lang="en-GB" sz="1200" b="1" i="1" u="sng" kern="0" dirty="0">
                <a:solidFill>
                  <a:sysClr val="windowText" lastClr="000000"/>
                </a:solidFill>
                <a:latin typeface="Arial" charset="0"/>
              </a:rPr>
              <a:t> programming mismatch theory</a:t>
            </a:r>
            <a:r>
              <a:rPr lang="en-GB" sz="1200" u="sng" kern="0" dirty="0">
                <a:solidFill>
                  <a:sysClr val="windowText" lastClr="000000"/>
                </a:solidFill>
                <a:latin typeface="Arial" charset="0"/>
              </a:rPr>
              <a:t> </a:t>
            </a:r>
            <a:r>
              <a:rPr lang="en-GB" sz="1200" kern="0" dirty="0">
                <a:solidFill>
                  <a:sysClr val="windowText" lastClr="000000"/>
                </a:solidFill>
                <a:latin typeface="Arial" charset="0"/>
              </a:rPr>
              <a:t>has been transformed  </a:t>
            </a:r>
            <a:r>
              <a:rPr lang="en-GB" sz="1200" b="1" kern="0" dirty="0">
                <a:solidFill>
                  <a:sysClr val="windowText" lastClr="000000"/>
                </a:solidFill>
                <a:latin typeface="Arial" charset="0"/>
              </a:rPr>
              <a:t>from a theory essentially useful to explain the pathogenic mechanisms causing  certain diseases  of adulthood, </a:t>
            </a:r>
            <a:r>
              <a:rPr lang="en-GB" sz="1200" b="1" u="sng" kern="0" dirty="0">
                <a:solidFill>
                  <a:sysClr val="windowText" lastClr="000000"/>
                </a:solidFill>
                <a:effectLst>
                  <a:outerShdw blurRad="38100" dist="38100" dir="2700000" algn="tl">
                    <a:srgbClr val="000000">
                      <a:alpha val="43137"/>
                    </a:srgbClr>
                  </a:outerShdw>
                </a:effectLst>
                <a:latin typeface="Arial" charset="0"/>
              </a:rPr>
              <a:t>into the key-model theory of the embryo-</a:t>
            </a:r>
            <a:r>
              <a:rPr lang="en-GB" sz="1200" b="1" u="sng" kern="0" dirty="0" err="1">
                <a:solidFill>
                  <a:sysClr val="windowText" lastClr="000000"/>
                </a:solidFill>
                <a:effectLst>
                  <a:outerShdw blurRad="38100" dist="38100" dir="2700000" algn="tl">
                    <a:srgbClr val="000000">
                      <a:alpha val="43137"/>
                    </a:srgbClr>
                  </a:outerShdw>
                </a:effectLst>
                <a:latin typeface="Arial" charset="0"/>
              </a:rPr>
              <a:t>fetal</a:t>
            </a:r>
            <a:r>
              <a:rPr lang="en-GB" sz="1200" b="1" u="sng" kern="0" dirty="0">
                <a:solidFill>
                  <a:sysClr val="windowText" lastClr="000000"/>
                </a:solidFill>
                <a:effectLst>
                  <a:outerShdw blurRad="38100" dist="38100" dir="2700000" algn="tl">
                    <a:srgbClr val="000000">
                      <a:alpha val="43137"/>
                    </a:srgbClr>
                  </a:outerShdw>
                </a:effectLst>
                <a:latin typeface="Arial" charset="0"/>
              </a:rPr>
              <a:t> origins of adult diseases (DOHA-Developmental Origins of Health and Diseases)</a:t>
            </a:r>
            <a:endParaRPr lang="it-IT" sz="1200" u="sng" kern="0" dirty="0">
              <a:solidFill>
                <a:sysClr val="windowText" lastClr="000000"/>
              </a:solidFill>
              <a:effectLst>
                <a:outerShdw blurRad="38100" dist="38100" dir="2700000" algn="tl">
                  <a:srgbClr val="000000">
                    <a:alpha val="43137"/>
                  </a:srgbClr>
                </a:outerShdw>
              </a:effectLst>
              <a:latin typeface="Arial" charset="0"/>
            </a:endParaRPr>
          </a:p>
        </p:txBody>
      </p:sp>
      <p:sp>
        <p:nvSpPr>
          <p:cNvPr id="35" name="CasellaDiTesto 34">
            <a:extLst>
              <a:ext uri="{FF2B5EF4-FFF2-40B4-BE49-F238E27FC236}">
                <a16:creationId xmlns:a16="http://schemas.microsoft.com/office/drawing/2014/main" id="{DFDDF2F9-EB39-4711-A975-261056698EB4}"/>
              </a:ext>
            </a:extLst>
          </p:cNvPr>
          <p:cNvSpPr txBox="1"/>
          <p:nvPr/>
        </p:nvSpPr>
        <p:spPr>
          <a:xfrm>
            <a:off x="-10634" y="-20503"/>
            <a:ext cx="9154631" cy="369332"/>
          </a:xfrm>
          <a:prstGeom prst="rect">
            <a:avLst/>
          </a:prstGeom>
          <a:solidFill>
            <a:schemeClr val="accent6">
              <a:lumMod val="40000"/>
              <a:lumOff val="60000"/>
            </a:schemeClr>
          </a:solidFill>
          <a:ln w="38100">
            <a:solidFill>
              <a:srgbClr val="B12827"/>
            </a:solidFill>
          </a:ln>
        </p:spPr>
        <p:txBody>
          <a:bodyPr wrap="square">
            <a:spAutoFit/>
          </a:bodyPr>
          <a:lstStyle/>
          <a:p>
            <a:r>
              <a:rPr lang="it-IT"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Fattori di rischio che disturbano la formattazione dell'epigenoma nel periodo embrio-fetale.</a:t>
            </a:r>
            <a:endParaRPr lang="it-IT" dirty="0"/>
          </a:p>
        </p:txBody>
      </p:sp>
      <p:sp>
        <p:nvSpPr>
          <p:cNvPr id="39" name="CasellaDiTesto 38">
            <a:extLst>
              <a:ext uri="{FF2B5EF4-FFF2-40B4-BE49-F238E27FC236}">
                <a16:creationId xmlns:a16="http://schemas.microsoft.com/office/drawing/2014/main" id="{B2588E5E-60DA-4399-BF57-006221522091}"/>
              </a:ext>
            </a:extLst>
          </p:cNvPr>
          <p:cNvSpPr txBox="1"/>
          <p:nvPr/>
        </p:nvSpPr>
        <p:spPr>
          <a:xfrm>
            <a:off x="-45762" y="1414025"/>
            <a:ext cx="1313959" cy="470898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Arial Unicode MS"/>
              </a:rPr>
              <a:t>Alla fine, negli ultimi anni</a:t>
            </a:r>
            <a:r>
              <a:rPr kumimoji="0" lang="it-IT" altLang="it-IT" sz="1200" b="1" i="0" u="sng" strike="noStrike" cap="none" normalizeH="0" baseline="0" dirty="0">
                <a:ln>
                  <a:noFill/>
                </a:ln>
                <a:solidFill>
                  <a:schemeClr val="tx1"/>
                </a:solidFill>
                <a:effectLst/>
                <a:latin typeface="Arial Unicode MS"/>
              </a:rPr>
              <a:t>, la teoria del mismatch di programmazione fetale</a:t>
            </a:r>
            <a:r>
              <a:rPr kumimoji="0" lang="it-IT" altLang="it-IT" sz="1200" b="0" i="0" u="none" strike="noStrike" cap="none" normalizeH="0" baseline="0" dirty="0">
                <a:ln>
                  <a:noFill/>
                </a:ln>
                <a:solidFill>
                  <a:schemeClr val="tx1"/>
                </a:solidFill>
                <a:effectLst/>
                <a:latin typeface="Arial Unicode MS"/>
              </a:rPr>
              <a:t> si è </a:t>
            </a:r>
            <a:r>
              <a:rPr kumimoji="0" lang="it-IT" altLang="it-IT" sz="1200" b="1" i="0" u="none" strike="noStrike" cap="none" normalizeH="0" baseline="0" dirty="0">
                <a:ln>
                  <a:noFill/>
                </a:ln>
                <a:solidFill>
                  <a:schemeClr val="tx1"/>
                </a:solidFill>
                <a:effectLst/>
                <a:latin typeface="Arial Unicode MS"/>
              </a:rPr>
              <a:t>trasformata da teoria essenzialmente utile per spiegare i meccanismi patogeni che causano alcune malattie dell'età adulta: </a:t>
            </a:r>
            <a:r>
              <a:rPr kumimoji="0" lang="it-IT" altLang="it-IT" sz="1200" b="1" i="0" u="sng" strike="noStrike" cap="none" normalizeH="0" baseline="0" dirty="0">
                <a:ln>
                  <a:noFill/>
                </a:ln>
                <a:solidFill>
                  <a:schemeClr val="tx1"/>
                </a:solidFill>
                <a:effectLst/>
                <a:latin typeface="Arial Unicode MS"/>
              </a:rPr>
              <a:t>la teoria delle origini embrio-fetali delle malattie adulte (</a:t>
            </a:r>
            <a:r>
              <a:rPr kumimoji="0" lang="it-IT" altLang="it-IT" sz="1200" b="1" i="0" u="sng" strike="noStrike" cap="none" normalizeH="0" baseline="0" dirty="0">
                <a:ln>
                  <a:noFill/>
                </a:ln>
                <a:solidFill>
                  <a:srgbClr val="B12827"/>
                </a:solidFill>
                <a:effectLst/>
                <a:latin typeface="Arial Unicode MS"/>
              </a:rPr>
              <a:t>DOHA-Sviluppo e Origini della salute e delle malattie</a:t>
            </a:r>
            <a:r>
              <a:rPr kumimoji="0" lang="it-IT" altLang="it-IT" sz="1200" b="1" i="0" u="sng" strike="noStrike" cap="none" normalizeH="0" baseline="0" dirty="0">
                <a:ln>
                  <a:noFill/>
                </a:ln>
                <a:solidFill>
                  <a:schemeClr val="tx1"/>
                </a:solidFill>
                <a:effectLst/>
                <a:latin typeface="Arial Unicode MS"/>
              </a:rPr>
              <a:t>)</a:t>
            </a:r>
            <a:r>
              <a:rPr kumimoji="0" lang="it-IT" altLang="it-IT" sz="1200" b="1" i="0" u="sng" strike="noStrike" cap="none" normalizeH="0" baseline="0" dirty="0">
                <a:ln>
                  <a:noFill/>
                </a:ln>
                <a:solidFill>
                  <a:schemeClr val="tx1"/>
                </a:solidFill>
                <a:effectLst/>
              </a:rPr>
              <a:t> </a:t>
            </a:r>
            <a:endParaRPr kumimoji="0" lang="it-IT" altLang="it-IT" sz="1200" b="1" i="0" u="sng" strike="noStrike" cap="none" normalizeH="0" baseline="0" dirty="0">
              <a:ln>
                <a:noFill/>
              </a:ln>
              <a:solidFill>
                <a:schemeClr val="tx1"/>
              </a:solidFill>
              <a:effectLst/>
              <a:latin typeface="Arial" panose="020B0604020202020204" pitchFamily="34" charset="0"/>
            </a:endParaRPr>
          </a:p>
        </p:txBody>
      </p:sp>
      <p:sp>
        <p:nvSpPr>
          <p:cNvPr id="40" name="CasellaDiTesto 39">
            <a:extLst>
              <a:ext uri="{FF2B5EF4-FFF2-40B4-BE49-F238E27FC236}">
                <a16:creationId xmlns:a16="http://schemas.microsoft.com/office/drawing/2014/main" id="{266AFC71-C6E9-4CDA-997A-0B631876F9AF}"/>
              </a:ext>
            </a:extLst>
          </p:cNvPr>
          <p:cNvSpPr txBox="1"/>
          <p:nvPr/>
        </p:nvSpPr>
        <p:spPr>
          <a:xfrm>
            <a:off x="7976255" y="963713"/>
            <a:ext cx="1167745" cy="5262979"/>
          </a:xfrm>
          <a:prstGeom prst="rect">
            <a:avLst/>
          </a:prstGeom>
          <a:noFill/>
        </p:spPr>
        <p:txBody>
          <a:bodyPr wrap="square">
            <a:spAutoFit/>
          </a:bodyPr>
          <a:lstStyle/>
          <a:p>
            <a:pPr algn="just"/>
            <a:r>
              <a:rPr lang="it-IT" sz="1400" dirty="0">
                <a:effectLst/>
                <a:latin typeface="Calibri" panose="020F0502020204030204" pitchFamily="34" charset="0"/>
                <a:ea typeface="Calibri" panose="020F0502020204030204" pitchFamily="34" charset="0"/>
                <a:cs typeface="Times New Roman" panose="02020603050405020304" pitchFamily="18" charset="0"/>
              </a:rPr>
              <a:t>Tutte queste patologie sono legate a quanto avviene nelle prime fasi della vita e i fattori sulla sinistra </a:t>
            </a:r>
            <a:r>
              <a:rPr lang="it-IT" sz="1400" b="1" u="sng" dirty="0">
                <a:solidFill>
                  <a:srgbClr val="B12827"/>
                </a:solidFill>
                <a:effectLst/>
                <a:latin typeface="Calibri" panose="020F0502020204030204" pitchFamily="34" charset="0"/>
                <a:ea typeface="Calibri" panose="020F0502020204030204" pitchFamily="34" charset="0"/>
                <a:cs typeface="Times New Roman" panose="02020603050405020304" pitchFamily="18" charset="0"/>
              </a:rPr>
              <a:t>stanno disturbando la piccola creatura che sta formattando il proprio epigenoma. La placenta è una sorta di cabina di regi</a:t>
            </a:r>
            <a:r>
              <a:rPr lang="it-IT" sz="1400" b="1" dirty="0">
                <a:solidFill>
                  <a:srgbClr val="B12827"/>
                </a:solidFill>
                <a:effectLst/>
                <a:latin typeface="Calibri" panose="020F0502020204030204" pitchFamily="34" charset="0"/>
                <a:ea typeface="Calibri" panose="020F0502020204030204" pitchFamily="34" charset="0"/>
                <a:cs typeface="Times New Roman" panose="02020603050405020304" pitchFamily="18" charset="0"/>
              </a:rPr>
              <a:t>a</a:t>
            </a:r>
            <a:r>
              <a:rPr lang="it-IT" sz="1400" dirty="0">
                <a:effectLst/>
                <a:latin typeface="Calibri" panose="020F0502020204030204" pitchFamily="34" charset="0"/>
                <a:ea typeface="Calibri" panose="020F0502020204030204" pitchFamily="34" charset="0"/>
                <a:cs typeface="Times New Roman" panose="02020603050405020304" pitchFamily="18" charset="0"/>
              </a:rPr>
              <a:t>, quindi va studiata invece che buttarla via.</a:t>
            </a:r>
          </a:p>
        </p:txBody>
      </p:sp>
    </p:spTree>
    <p:extLst>
      <p:ext uri="{BB962C8B-B14F-4D97-AF65-F5344CB8AC3E}">
        <p14:creationId xmlns:p14="http://schemas.microsoft.com/office/powerpoint/2010/main" val="38306988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ma 3"/>
          <p:cNvGraphicFramePr/>
          <p:nvPr/>
        </p:nvGraphicFramePr>
        <p:xfrm>
          <a:off x="1524000" y="496455"/>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Rettangolo 4"/>
          <p:cNvSpPr/>
          <p:nvPr/>
        </p:nvSpPr>
        <p:spPr>
          <a:xfrm>
            <a:off x="14865" y="5066120"/>
            <a:ext cx="9129135" cy="1777666"/>
          </a:xfrm>
          <a:prstGeom prst="rect">
            <a:avLst/>
          </a:prstGeom>
          <a:solidFill>
            <a:schemeClr val="accent4">
              <a:lumMod val="60000"/>
              <a:lumOff val="40000"/>
            </a:schemeClr>
          </a:solidFill>
        </p:spPr>
        <p:txBody>
          <a:bodyPr wrap="square">
            <a:spAutoFit/>
          </a:bodyPr>
          <a:lstStyle/>
          <a:p>
            <a:r>
              <a:rPr lang="it-IT" sz="2738" dirty="0"/>
              <a:t>"Per conoscere, il nostro intelletto </a:t>
            </a:r>
            <a:r>
              <a:rPr lang="it-IT" sz="2738" b="1" dirty="0">
                <a:solidFill>
                  <a:srgbClr val="002060"/>
                </a:solidFill>
              </a:rPr>
              <a:t>deve smontare il mondo come una macchina</a:t>
            </a:r>
            <a:r>
              <a:rPr lang="it-IT" sz="2738" dirty="0"/>
              <a:t>; esso lo disaggrega in atomi, ma il fatto che il mondo sia un intero </a:t>
            </a:r>
            <a:r>
              <a:rPr lang="it-IT" sz="2738" b="1" dirty="0">
                <a:solidFill>
                  <a:srgbClr val="002060"/>
                </a:solidFill>
              </a:rPr>
              <a:t>non</a:t>
            </a:r>
            <a:r>
              <a:rPr lang="it-IT" sz="2738" dirty="0">
                <a:solidFill>
                  <a:srgbClr val="002060"/>
                </a:solidFill>
              </a:rPr>
              <a:t> lo si può dedurre da questi atomi".</a:t>
            </a:r>
          </a:p>
        </p:txBody>
      </p:sp>
    </p:spTree>
    <p:extLst>
      <p:ext uri="{BB962C8B-B14F-4D97-AF65-F5344CB8AC3E}">
        <p14:creationId xmlns:p14="http://schemas.microsoft.com/office/powerpoint/2010/main" val="24066973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ttangolo 24"/>
          <p:cNvSpPr>
            <a:spLocks noChangeArrowheads="1"/>
          </p:cNvSpPr>
          <p:nvPr/>
        </p:nvSpPr>
        <p:spPr bwMode="auto">
          <a:xfrm>
            <a:off x="5275662" y="2946806"/>
            <a:ext cx="1996678" cy="461665"/>
          </a:xfrm>
          <a:prstGeom prst="rect">
            <a:avLst/>
          </a:prstGeom>
          <a:solidFill>
            <a:srgbClr val="FFFF00"/>
          </a:solidFill>
          <a:ln w="28575">
            <a:solidFill>
              <a:srgbClr val="0000FF"/>
            </a:solidFill>
            <a:miter lim="800000"/>
            <a:headEnd/>
            <a:tailEnd/>
          </a:ln>
        </p:spPr>
        <p:txBody>
          <a:bodyPr>
            <a:spAutoFit/>
          </a:bodyPr>
          <a:lstStyle/>
          <a:p>
            <a:pPr defTabSz="685800">
              <a:defRPr/>
            </a:pPr>
            <a:r>
              <a:rPr lang="en-US" sz="1200" kern="0" dirty="0">
                <a:solidFill>
                  <a:sysClr val="windowText" lastClr="000000"/>
                </a:solidFill>
                <a:latin typeface="Arial"/>
                <a:cs typeface="Arial"/>
              </a:rPr>
              <a:t>And of </a:t>
            </a:r>
            <a:r>
              <a:rPr lang="en-US" sz="1200" b="1" kern="0" dirty="0">
                <a:solidFill>
                  <a:sysClr val="windowText" lastClr="000000"/>
                </a:solidFill>
                <a:effectLst>
                  <a:outerShdw blurRad="38100" dist="38100" dir="2700000" algn="tl">
                    <a:srgbClr val="000000">
                      <a:alpha val="43137"/>
                    </a:srgbClr>
                  </a:outerShdw>
                </a:effectLst>
                <a:latin typeface="Arial"/>
                <a:cs typeface="Arial"/>
              </a:rPr>
              <a:t>9 months of an  individual development</a:t>
            </a:r>
            <a:endParaRPr lang="it-IT" sz="1200" b="1" kern="0" dirty="0">
              <a:solidFill>
                <a:sysClr val="windowText" lastClr="000000"/>
              </a:solidFill>
              <a:effectLst>
                <a:outerShdw blurRad="38100" dist="38100" dir="2700000" algn="tl">
                  <a:srgbClr val="000000">
                    <a:alpha val="43137"/>
                  </a:srgbClr>
                </a:outerShdw>
              </a:effectLst>
              <a:latin typeface="Arial"/>
              <a:cs typeface="Arial"/>
            </a:endParaRPr>
          </a:p>
        </p:txBody>
      </p:sp>
      <p:pic>
        <p:nvPicPr>
          <p:cNvPr id="64515" name="Picture 6" descr="C:\Documents and Settings\Utente\Documenti\Immagini\AMBIENTE E SALUTE\fetus.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56113" y="2786073"/>
            <a:ext cx="964406" cy="964406"/>
          </a:xfrm>
          <a:prstGeom prst="rect">
            <a:avLst/>
          </a:prstGeom>
          <a:noFill/>
          <a:ln w="28575">
            <a:solidFill>
              <a:srgbClr val="0000FF"/>
            </a:solidFill>
            <a:miter lim="800000"/>
            <a:headEnd/>
            <a:tailEnd/>
          </a:ln>
          <a:extLst>
            <a:ext uri="{909E8E84-426E-40DD-AFC4-6F175D3DCCD1}">
              <a14:hiddenFill xmlns:a14="http://schemas.microsoft.com/office/drawing/2010/main">
                <a:solidFill>
                  <a:srgbClr val="FFFFFF"/>
                </a:solidFill>
              </a14:hiddenFill>
            </a:ext>
          </a:extLst>
        </p:spPr>
      </p:pic>
      <p:pic>
        <p:nvPicPr>
          <p:cNvPr id="64516"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9434" y="1254929"/>
            <a:ext cx="1512095" cy="1031081"/>
          </a:xfrm>
          <a:prstGeom prst="rect">
            <a:avLst/>
          </a:prstGeom>
          <a:noFill/>
          <a:ln w="57150">
            <a:solidFill>
              <a:srgbClr val="8EC02F"/>
            </a:solidFill>
            <a:round/>
            <a:headEnd/>
            <a:tailEnd/>
          </a:ln>
          <a:extLst>
            <a:ext uri="{909E8E84-426E-40DD-AFC4-6F175D3DCCD1}">
              <a14:hiddenFill xmlns:a14="http://schemas.microsoft.com/office/drawing/2010/main">
                <a:solidFill>
                  <a:srgbClr val="FFFFFF"/>
                </a:solidFill>
              </a14:hiddenFill>
            </a:ext>
          </a:extLst>
        </p:spPr>
      </p:pic>
      <p:sp>
        <p:nvSpPr>
          <p:cNvPr id="20486" name="Rettangolo 12"/>
          <p:cNvSpPr>
            <a:spLocks noChangeArrowheads="1"/>
          </p:cNvSpPr>
          <p:nvPr/>
        </p:nvSpPr>
        <p:spPr bwMode="auto">
          <a:xfrm>
            <a:off x="4633912" y="1285877"/>
            <a:ext cx="3111104" cy="646331"/>
          </a:xfrm>
          <a:prstGeom prst="rect">
            <a:avLst/>
          </a:prstGeom>
          <a:solidFill>
            <a:srgbClr val="FFFF00"/>
          </a:solidFill>
          <a:ln w="9525">
            <a:solidFill>
              <a:srgbClr val="FF0000"/>
            </a:solidFill>
            <a:miter lim="800000"/>
            <a:headEnd/>
            <a:tailEnd/>
          </a:ln>
        </p:spPr>
        <p:txBody>
          <a:bodyPr>
            <a:spAutoFit/>
          </a:bodyPr>
          <a:lstStyle/>
          <a:p>
            <a:pPr defTabSz="685800">
              <a:defRPr/>
            </a:pPr>
            <a:r>
              <a:rPr lang="en-GB" sz="1200" b="1" kern="0" dirty="0">
                <a:solidFill>
                  <a:sysClr val="windowText" lastClr="000000"/>
                </a:solidFill>
                <a:effectLst>
                  <a:outerShdw blurRad="38100" dist="38100" dir="2700000" algn="tl">
                    <a:srgbClr val="000000">
                      <a:alpha val="43137"/>
                    </a:srgbClr>
                  </a:outerShdw>
                </a:effectLst>
                <a:latin typeface="Arial"/>
                <a:cs typeface="Arial"/>
              </a:rPr>
              <a:t>of 4 billion years of molecular </a:t>
            </a:r>
            <a:r>
              <a:rPr lang="en-GB" sz="1200" b="1" kern="0" dirty="0" err="1">
                <a:solidFill>
                  <a:sysClr val="windowText" lastClr="000000"/>
                </a:solidFill>
                <a:effectLst>
                  <a:outerShdw blurRad="38100" dist="38100" dir="2700000" algn="tl">
                    <a:srgbClr val="000000">
                      <a:alpha val="43137"/>
                    </a:srgbClr>
                  </a:outerShdw>
                </a:effectLst>
                <a:latin typeface="Arial"/>
                <a:cs typeface="Arial"/>
              </a:rPr>
              <a:t>coevolution</a:t>
            </a:r>
            <a:r>
              <a:rPr lang="en-GB" sz="1200" b="1" kern="0" dirty="0">
                <a:solidFill>
                  <a:sysClr val="windowText" lastClr="000000"/>
                </a:solidFill>
                <a:effectLst>
                  <a:outerShdw blurRad="38100" dist="38100" dir="2700000" algn="tl">
                    <a:srgbClr val="000000">
                      <a:alpha val="43137"/>
                    </a:srgbClr>
                  </a:outerShdw>
                </a:effectLst>
                <a:latin typeface="Arial"/>
                <a:cs typeface="Arial"/>
              </a:rPr>
              <a:t> </a:t>
            </a:r>
            <a:r>
              <a:rPr lang="en-GB" sz="1200" kern="0" dirty="0">
                <a:solidFill>
                  <a:sysClr val="windowText" lastClr="000000"/>
                </a:solidFill>
                <a:latin typeface="Arial"/>
                <a:cs typeface="Arial"/>
              </a:rPr>
              <a:t>* (in particular, our </a:t>
            </a:r>
            <a:r>
              <a:rPr lang="en-GB" sz="1200" b="1" kern="0" dirty="0">
                <a:solidFill>
                  <a:sysClr val="windowText" lastClr="000000"/>
                </a:solidFill>
                <a:effectLst>
                  <a:outerShdw blurRad="38100" dist="38100" dir="2700000" algn="tl">
                    <a:srgbClr val="000000">
                      <a:alpha val="43137"/>
                    </a:srgbClr>
                  </a:outerShdw>
                </a:effectLst>
                <a:latin typeface="Arial"/>
                <a:cs typeface="Arial"/>
              </a:rPr>
              <a:t>DNA</a:t>
            </a:r>
            <a:r>
              <a:rPr lang="en-GB" sz="1200" kern="0" dirty="0">
                <a:solidFill>
                  <a:sysClr val="windowText" lastClr="000000"/>
                </a:solidFill>
                <a:latin typeface="Arial"/>
                <a:cs typeface="Arial"/>
              </a:rPr>
              <a:t> is the </a:t>
            </a:r>
            <a:r>
              <a:rPr lang="en-GB" sz="1200" b="1" kern="0" dirty="0">
                <a:solidFill>
                  <a:sysClr val="windowText" lastClr="000000"/>
                </a:solidFill>
                <a:latin typeface="Arial"/>
                <a:cs typeface="Arial"/>
              </a:rPr>
              <a:t>product</a:t>
            </a:r>
            <a:r>
              <a:rPr lang="en-GB" sz="1200" kern="0" dirty="0">
                <a:solidFill>
                  <a:sysClr val="windowText" lastClr="000000"/>
                </a:solidFill>
                <a:latin typeface="Arial"/>
                <a:cs typeface="Arial"/>
              </a:rPr>
              <a:t> of this long journey) ..</a:t>
            </a:r>
            <a:endParaRPr lang="it-IT" sz="1200" kern="0" dirty="0">
              <a:solidFill>
                <a:sysClr val="windowText" lastClr="000000"/>
              </a:solidFill>
              <a:latin typeface="Arial"/>
              <a:cs typeface="Arial"/>
            </a:endParaRPr>
          </a:p>
        </p:txBody>
      </p:sp>
      <p:sp>
        <p:nvSpPr>
          <p:cNvPr id="14" name="Rettangolo 13"/>
          <p:cNvSpPr/>
          <p:nvPr/>
        </p:nvSpPr>
        <p:spPr>
          <a:xfrm>
            <a:off x="6709174" y="977504"/>
            <a:ext cx="1011815" cy="300082"/>
          </a:xfrm>
          <a:prstGeom prst="rect">
            <a:avLst/>
          </a:prstGeom>
          <a:solidFill>
            <a:srgbClr val="FFFF00"/>
          </a:solidFill>
        </p:spPr>
        <p:txBody>
          <a:bodyPr wrap="none">
            <a:spAutoFit/>
          </a:bodyPr>
          <a:lstStyle/>
          <a:p>
            <a:pPr defTabSz="685800">
              <a:defRPr/>
            </a:pPr>
            <a:r>
              <a:rPr lang="it-IT" sz="1200" b="1" i="1" u="sng" kern="0" dirty="0" err="1">
                <a:solidFill>
                  <a:sysClr val="windowText" lastClr="000000"/>
                </a:solidFill>
                <a:effectLst>
                  <a:outerShdw blurRad="38100" dist="38100" dir="2700000" algn="tl">
                    <a:srgbClr val="000000">
                      <a:alpha val="43137"/>
                    </a:srgbClr>
                  </a:outerShdw>
                </a:effectLst>
                <a:latin typeface="Arial"/>
                <a:cs typeface="Arial"/>
              </a:rPr>
              <a:t>Phylogeny</a:t>
            </a:r>
            <a:r>
              <a:rPr lang="it-IT" sz="1350" b="1" kern="0" dirty="0">
                <a:solidFill>
                  <a:sysClr val="windowText" lastClr="000000"/>
                </a:solidFill>
                <a:latin typeface="Arial"/>
                <a:cs typeface="Arial"/>
              </a:rPr>
              <a:t> </a:t>
            </a:r>
            <a:endParaRPr lang="it-IT" sz="1350" kern="0" dirty="0">
              <a:solidFill>
                <a:sysClr val="windowText" lastClr="000000"/>
              </a:solidFill>
              <a:latin typeface="Arial"/>
              <a:cs typeface="Arial"/>
            </a:endParaRPr>
          </a:p>
        </p:txBody>
      </p:sp>
      <p:pic>
        <p:nvPicPr>
          <p:cNvPr id="64519"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51524" y="3804047"/>
            <a:ext cx="2202656" cy="1471613"/>
          </a:xfrm>
          <a:prstGeom prst="rect">
            <a:avLst/>
          </a:prstGeom>
          <a:noFill/>
          <a:ln w="38100">
            <a:solidFill>
              <a:srgbClr val="0000FF"/>
            </a:solidFill>
            <a:miter lim="800000"/>
            <a:headEnd/>
            <a:tailEnd/>
          </a:ln>
          <a:extLst>
            <a:ext uri="{909E8E84-426E-40DD-AFC4-6F175D3DCCD1}">
              <a14:hiddenFill xmlns:a14="http://schemas.microsoft.com/office/drawing/2010/main">
                <a:solidFill>
                  <a:srgbClr val="FFFFFF"/>
                </a:solidFill>
              </a14:hiddenFill>
            </a:ext>
          </a:extLst>
        </p:spPr>
      </p:pic>
      <p:sp>
        <p:nvSpPr>
          <p:cNvPr id="20489" name="Rettangolo 16"/>
          <p:cNvSpPr>
            <a:spLocks noChangeArrowheads="1"/>
          </p:cNvSpPr>
          <p:nvPr/>
        </p:nvSpPr>
        <p:spPr bwMode="auto">
          <a:xfrm>
            <a:off x="2499129" y="2642001"/>
            <a:ext cx="1883569" cy="923330"/>
          </a:xfrm>
          <a:prstGeom prst="rect">
            <a:avLst/>
          </a:prstGeom>
          <a:solidFill>
            <a:srgbClr val="FFFF00"/>
          </a:solidFill>
          <a:ln w="38100">
            <a:solidFill>
              <a:srgbClr val="0000FF"/>
            </a:solidFill>
            <a:miter lim="800000"/>
            <a:headEnd/>
            <a:tailEnd/>
          </a:ln>
        </p:spPr>
        <p:txBody>
          <a:bodyPr>
            <a:spAutoFit/>
          </a:bodyPr>
          <a:lstStyle/>
          <a:p>
            <a:pPr defTabSz="685800">
              <a:defRPr/>
            </a:pPr>
            <a:r>
              <a:rPr lang="en-US" sz="1350" kern="0" dirty="0">
                <a:solidFill>
                  <a:sysClr val="windowText" lastClr="000000"/>
                </a:solidFill>
                <a:latin typeface="Arial"/>
                <a:cs typeface="Arial"/>
              </a:rPr>
              <a:t>We should never forget that </a:t>
            </a:r>
            <a:r>
              <a:rPr lang="en-US" sz="1350" b="1" kern="0" dirty="0">
                <a:solidFill>
                  <a:sysClr val="windowText" lastClr="000000"/>
                </a:solidFill>
                <a:effectLst>
                  <a:outerShdw blurRad="38100" dist="38100" dir="2700000" algn="tl">
                    <a:srgbClr val="000000">
                      <a:alpha val="43137"/>
                    </a:srgbClr>
                  </a:outerShdw>
                </a:effectLst>
                <a:latin typeface="Arial"/>
                <a:cs typeface="Arial"/>
              </a:rPr>
              <a:t>we are </a:t>
            </a:r>
            <a:br>
              <a:rPr lang="en-US" sz="1350" b="1" kern="0" dirty="0">
                <a:solidFill>
                  <a:sysClr val="windowText" lastClr="000000"/>
                </a:solidFill>
                <a:effectLst>
                  <a:outerShdw blurRad="38100" dist="38100" dir="2700000" algn="tl">
                    <a:srgbClr val="000000">
                      <a:alpha val="43137"/>
                    </a:srgbClr>
                  </a:outerShdw>
                </a:effectLst>
                <a:latin typeface="Arial"/>
                <a:cs typeface="Arial"/>
              </a:rPr>
            </a:br>
            <a:r>
              <a:rPr lang="en-US" sz="1350" b="1" kern="0" dirty="0">
                <a:solidFill>
                  <a:sysClr val="windowText" lastClr="000000"/>
                </a:solidFill>
                <a:effectLst>
                  <a:outerShdw blurRad="38100" dist="38100" dir="2700000" algn="tl">
                    <a:srgbClr val="000000">
                      <a:alpha val="43137"/>
                    </a:srgbClr>
                  </a:outerShdw>
                </a:effectLst>
                <a:latin typeface="Arial"/>
                <a:cs typeface="Arial"/>
              </a:rPr>
              <a:t>at the same time </a:t>
            </a:r>
            <a:br>
              <a:rPr lang="en-US" sz="1350" b="1" kern="0" dirty="0">
                <a:solidFill>
                  <a:sysClr val="windowText" lastClr="000000"/>
                </a:solidFill>
                <a:effectLst>
                  <a:outerShdw blurRad="38100" dist="38100" dir="2700000" algn="tl">
                    <a:srgbClr val="000000">
                      <a:alpha val="43137"/>
                    </a:srgbClr>
                  </a:outerShdw>
                </a:effectLst>
                <a:latin typeface="Arial"/>
                <a:cs typeface="Arial"/>
              </a:rPr>
            </a:br>
            <a:r>
              <a:rPr lang="en-US" sz="1350" b="1" kern="0" dirty="0">
                <a:solidFill>
                  <a:sysClr val="windowText" lastClr="000000"/>
                </a:solidFill>
                <a:effectLst>
                  <a:outerShdw blurRad="38100" dist="38100" dir="2700000" algn="tl">
                    <a:srgbClr val="000000">
                      <a:alpha val="43137"/>
                    </a:srgbClr>
                  </a:outerShdw>
                </a:effectLst>
                <a:latin typeface="Arial"/>
                <a:cs typeface="Arial"/>
              </a:rPr>
              <a:t>the product</a:t>
            </a:r>
            <a:endParaRPr lang="it-IT" sz="1350" b="1" u="sng" kern="0" dirty="0">
              <a:solidFill>
                <a:sysClr val="windowText" lastClr="000000"/>
              </a:solidFill>
              <a:effectLst>
                <a:outerShdw blurRad="38100" dist="38100" dir="2700000" algn="tl">
                  <a:srgbClr val="000000">
                    <a:alpha val="43137"/>
                  </a:srgbClr>
                </a:outerShdw>
              </a:effectLst>
              <a:latin typeface="Arial"/>
              <a:cs typeface="Arial"/>
            </a:endParaRPr>
          </a:p>
        </p:txBody>
      </p:sp>
      <p:cxnSp>
        <p:nvCxnSpPr>
          <p:cNvPr id="21" name="Connettore 4 20"/>
          <p:cNvCxnSpPr>
            <a:cxnSpLocks noChangeShapeType="1"/>
          </p:cNvCxnSpPr>
          <p:nvPr/>
        </p:nvCxnSpPr>
        <p:spPr bwMode="auto">
          <a:xfrm rot="5400000">
            <a:off x="4361260" y="2007396"/>
            <a:ext cx="600075" cy="557213"/>
          </a:xfrm>
          <a:prstGeom prst="bentConnector3">
            <a:avLst>
              <a:gd name="adj1" fmla="val 50000"/>
            </a:avLst>
          </a:prstGeom>
          <a:noFill/>
          <a:ln w="25400">
            <a:solidFill>
              <a:schemeClr val="accent1"/>
            </a:solidFill>
            <a:miter lim="800000"/>
            <a:headEnd/>
            <a:tailEnd type="arrow" w="med" len="med"/>
          </a:ln>
          <a:effectLst>
            <a:outerShdw blurRad="63500" dist="20000" dir="5400000" rotWithShape="0">
              <a:srgbClr val="000000">
                <a:alpha val="37999"/>
              </a:srgbClr>
            </a:outerShdw>
          </a:effectLst>
        </p:spPr>
      </p:cxnSp>
      <p:pic>
        <p:nvPicPr>
          <p:cNvPr id="64522" name="Picture 2" descr="C:\Documents and Settings\Utente\Desktop\ClickHandler.ashx.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71814" y="977504"/>
            <a:ext cx="1035844" cy="154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523" name="Picture 3" descr="C:\Documents and Settings\Utente\Documenti\Immagini\Genetics\dna.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929443" y="1785937"/>
            <a:ext cx="815579" cy="901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4524" name="Rettangolo 25"/>
          <p:cNvSpPr>
            <a:spLocks noChangeArrowheads="1"/>
          </p:cNvSpPr>
          <p:nvPr/>
        </p:nvSpPr>
        <p:spPr bwMode="auto">
          <a:xfrm>
            <a:off x="1331125" y="4346980"/>
            <a:ext cx="1252266" cy="923330"/>
          </a:xfrm>
          <a:prstGeom prst="rect">
            <a:avLst/>
          </a:prstGeom>
          <a:solidFill>
            <a:srgbClr val="FFFF00"/>
          </a:solidFill>
          <a:ln w="38100">
            <a:solidFill>
              <a:srgbClr val="0000FF"/>
            </a:solidFill>
            <a:miter lim="800000"/>
            <a:headEnd/>
            <a:tailEnd/>
          </a:ln>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defTabSz="685800">
              <a:spcBef>
                <a:spcPct val="0"/>
              </a:spcBef>
              <a:buNone/>
              <a:defRPr/>
            </a:pPr>
            <a:r>
              <a:rPr lang="it-IT" altLang="it-IT" sz="1350" b="1" i="1" kern="0" dirty="0" err="1">
                <a:solidFill>
                  <a:srgbClr val="000000"/>
                </a:solidFill>
              </a:rPr>
              <a:t>Ontogeny</a:t>
            </a:r>
            <a:endParaRPr lang="it-IT" altLang="it-IT" sz="1350" b="1" i="1" kern="0" dirty="0">
              <a:solidFill>
                <a:srgbClr val="000000"/>
              </a:solidFill>
            </a:endParaRPr>
          </a:p>
          <a:p>
            <a:pPr defTabSz="685800">
              <a:spcBef>
                <a:spcPct val="0"/>
              </a:spcBef>
              <a:buNone/>
              <a:defRPr/>
            </a:pPr>
            <a:r>
              <a:rPr lang="it-IT" altLang="it-IT" sz="1350" i="1" kern="0" dirty="0">
                <a:solidFill>
                  <a:srgbClr val="000000"/>
                </a:solidFill>
              </a:rPr>
              <a:t>r</a:t>
            </a:r>
            <a:r>
              <a:rPr lang="it-IT" altLang="it-IT" sz="1350" i="1" kern="0" dirty="0" err="1">
                <a:solidFill>
                  <a:srgbClr val="000000"/>
                </a:solidFill>
              </a:rPr>
              <a:t>ecapitulates</a:t>
            </a:r>
            <a:endParaRPr lang="it-IT" altLang="it-IT" sz="1350" i="1" kern="0" dirty="0">
              <a:solidFill>
                <a:srgbClr val="000000"/>
              </a:solidFill>
            </a:endParaRPr>
          </a:p>
          <a:p>
            <a:pPr defTabSz="685800">
              <a:spcBef>
                <a:spcPct val="0"/>
              </a:spcBef>
              <a:buNone/>
              <a:defRPr/>
            </a:pPr>
            <a:r>
              <a:rPr lang="it-IT" altLang="it-IT" sz="1350" kern="0" dirty="0">
                <a:solidFill>
                  <a:srgbClr val="000000"/>
                </a:solidFill>
              </a:rPr>
              <a:t>(</a:t>
            </a:r>
            <a:r>
              <a:rPr lang="it-IT" altLang="it-IT" sz="1350" b="1" i="1" kern="0" dirty="0" err="1">
                <a:solidFill>
                  <a:srgbClr val="0000FF"/>
                </a:solidFill>
              </a:rPr>
              <a:t>anticipates</a:t>
            </a:r>
            <a:r>
              <a:rPr lang="it-IT" altLang="it-IT" sz="1350" kern="0" dirty="0">
                <a:solidFill>
                  <a:srgbClr val="000000"/>
                </a:solidFill>
              </a:rPr>
              <a:t>) </a:t>
            </a:r>
          </a:p>
          <a:p>
            <a:pPr defTabSz="685800">
              <a:spcBef>
                <a:spcPct val="0"/>
              </a:spcBef>
              <a:buNone/>
              <a:defRPr/>
            </a:pPr>
            <a:r>
              <a:rPr lang="it-IT" altLang="it-IT" sz="1350" b="1" i="1" kern="0" dirty="0" err="1">
                <a:solidFill>
                  <a:srgbClr val="000000"/>
                </a:solidFill>
              </a:rPr>
              <a:t>Phylogeny</a:t>
            </a:r>
            <a:endParaRPr lang="it-IT" altLang="it-IT" sz="1350" b="1" kern="0" dirty="0">
              <a:solidFill>
                <a:srgbClr val="000000"/>
              </a:solidFill>
            </a:endParaRPr>
          </a:p>
        </p:txBody>
      </p:sp>
      <p:sp>
        <p:nvSpPr>
          <p:cNvPr id="64525" name="Rettangolo 26"/>
          <p:cNvSpPr>
            <a:spLocks noChangeArrowheads="1"/>
          </p:cNvSpPr>
          <p:nvPr/>
        </p:nvSpPr>
        <p:spPr bwMode="auto">
          <a:xfrm>
            <a:off x="1170384" y="3926681"/>
            <a:ext cx="982961" cy="300082"/>
          </a:xfrm>
          <a:prstGeom prst="rect">
            <a:avLst/>
          </a:prstGeom>
          <a:solidFill>
            <a:srgbClr val="FFFF00"/>
          </a:solidFill>
          <a:ln w="28575">
            <a:solidFill>
              <a:srgbClr val="0000FF"/>
            </a:solidFill>
            <a:miter lim="800000"/>
            <a:headEnd/>
            <a:tailEnd/>
          </a:ln>
        </p:spPr>
        <p:txBody>
          <a:bodyPr wrap="non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defTabSz="685800">
              <a:spcBef>
                <a:spcPct val="0"/>
              </a:spcBef>
              <a:buNone/>
              <a:defRPr/>
            </a:pPr>
            <a:r>
              <a:rPr lang="it-IT" altLang="it-IT" sz="1350" b="1" i="1" kern="0">
                <a:solidFill>
                  <a:srgbClr val="000000"/>
                </a:solidFill>
              </a:rPr>
              <a:t>Devo-Evo</a:t>
            </a:r>
          </a:p>
        </p:txBody>
      </p:sp>
      <p:cxnSp>
        <p:nvCxnSpPr>
          <p:cNvPr id="29" name="Connettore 4 28"/>
          <p:cNvCxnSpPr>
            <a:cxnSpLocks noChangeShapeType="1"/>
          </p:cNvCxnSpPr>
          <p:nvPr/>
        </p:nvCxnSpPr>
        <p:spPr bwMode="auto">
          <a:xfrm rot="10800000">
            <a:off x="4518424" y="2927747"/>
            <a:ext cx="670322" cy="271463"/>
          </a:xfrm>
          <a:prstGeom prst="bentConnector3">
            <a:avLst>
              <a:gd name="adj1" fmla="val 50000"/>
            </a:avLst>
          </a:prstGeom>
          <a:noFill/>
          <a:ln w="25400">
            <a:solidFill>
              <a:schemeClr val="accent1"/>
            </a:solidFill>
            <a:miter lim="800000"/>
            <a:headEnd/>
            <a:tailEnd type="arrow" w="med" len="med"/>
          </a:ln>
          <a:effectLst>
            <a:outerShdw blurRad="63500" dist="20000" dir="5400000" rotWithShape="0">
              <a:srgbClr val="000000">
                <a:alpha val="37999"/>
              </a:srgbClr>
            </a:outerShdw>
          </a:effectLst>
        </p:spPr>
      </p:cxnSp>
      <p:sp>
        <p:nvSpPr>
          <p:cNvPr id="64527" name="Rettangolo 30"/>
          <p:cNvSpPr>
            <a:spLocks noChangeArrowheads="1"/>
          </p:cNvSpPr>
          <p:nvPr/>
        </p:nvSpPr>
        <p:spPr bwMode="auto">
          <a:xfrm>
            <a:off x="5766204" y="3384949"/>
            <a:ext cx="2969839" cy="830997"/>
          </a:xfrm>
          <a:prstGeom prst="rect">
            <a:avLst/>
          </a:prstGeom>
          <a:solidFill>
            <a:srgbClr val="FFFF00"/>
          </a:solidFill>
          <a:ln w="38100">
            <a:solidFill>
              <a:srgbClr val="0000FF"/>
            </a:solidFill>
            <a:miter lim="800000"/>
            <a:headEnd/>
            <a:tailEnd/>
          </a:ln>
        </p:spPr>
        <p:txBody>
          <a:bodyPr wrap="square">
            <a:spAutoFit/>
          </a:bodyPr>
          <a:lstStyle>
            <a:lvl1pPr>
              <a:spcBef>
                <a:spcPct val="20000"/>
              </a:spcBef>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cs typeface="Arial" panose="020B0604020202020204" pitchFamily="34" charset="0"/>
              </a:defRPr>
            </a:lvl9pPr>
          </a:lstStyle>
          <a:p>
            <a:pPr defTabSz="685800">
              <a:spcBef>
                <a:spcPct val="0"/>
              </a:spcBef>
              <a:buNone/>
              <a:defRPr/>
            </a:pPr>
            <a:r>
              <a:rPr lang="en-GB" altLang="it-IT" sz="1200" kern="0" dirty="0">
                <a:solidFill>
                  <a:srgbClr val="000000"/>
                </a:solidFill>
              </a:rPr>
              <a:t>our </a:t>
            </a:r>
            <a:r>
              <a:rPr lang="en-GB" altLang="it-IT" sz="1200" b="1" kern="0" dirty="0">
                <a:solidFill>
                  <a:srgbClr val="000000"/>
                </a:solidFill>
              </a:rPr>
              <a:t>epigenome</a:t>
            </a:r>
            <a:r>
              <a:rPr lang="en-GB" altLang="it-IT" sz="1200" kern="0" dirty="0">
                <a:solidFill>
                  <a:srgbClr val="000000"/>
                </a:solidFill>
              </a:rPr>
              <a:t> being the product of nine months of </a:t>
            </a:r>
            <a:r>
              <a:rPr lang="en-GB" altLang="it-IT" sz="1200" b="1" i="1" kern="0" dirty="0">
                <a:solidFill>
                  <a:srgbClr val="000000"/>
                </a:solidFill>
              </a:rPr>
              <a:t>cellular and tissue programming</a:t>
            </a:r>
            <a:r>
              <a:rPr lang="en-GB" altLang="it-IT" sz="1200" kern="0" dirty="0">
                <a:solidFill>
                  <a:srgbClr val="000000"/>
                </a:solidFill>
              </a:rPr>
              <a:t> (</a:t>
            </a:r>
            <a:r>
              <a:rPr lang="en-GB" altLang="it-IT" sz="1200" b="1" kern="0" dirty="0">
                <a:solidFill>
                  <a:srgbClr val="000000"/>
                </a:solidFill>
              </a:rPr>
              <a:t>adaptive</a:t>
            </a:r>
            <a:r>
              <a:rPr lang="en-GB" altLang="it-IT" sz="1200" kern="0" dirty="0">
                <a:solidFill>
                  <a:srgbClr val="000000"/>
                </a:solidFill>
              </a:rPr>
              <a:t> to an environment that is rapidly changing)</a:t>
            </a:r>
            <a:r>
              <a:rPr lang="it-IT" altLang="it-IT" sz="1200" kern="0" dirty="0">
                <a:solidFill>
                  <a:srgbClr val="000000"/>
                </a:solidFill>
              </a:rPr>
              <a:t>..</a:t>
            </a:r>
          </a:p>
        </p:txBody>
      </p:sp>
      <p:sp>
        <p:nvSpPr>
          <p:cNvPr id="40" name="Freccia in giù 39"/>
          <p:cNvSpPr>
            <a:spLocks noChangeArrowheads="1"/>
          </p:cNvSpPr>
          <p:nvPr/>
        </p:nvSpPr>
        <p:spPr bwMode="auto">
          <a:xfrm>
            <a:off x="6563917" y="2031208"/>
            <a:ext cx="145256" cy="754856"/>
          </a:xfrm>
          <a:prstGeom prst="downArrow">
            <a:avLst>
              <a:gd name="adj1" fmla="val 50000"/>
              <a:gd name="adj2" fmla="val 49994"/>
            </a:avLst>
          </a:prstGeom>
          <a:gradFill rotWithShape="1">
            <a:gsLst>
              <a:gs pos="0">
                <a:srgbClr val="3F80CD"/>
              </a:gs>
              <a:gs pos="100000">
                <a:srgbClr val="9BC1FF"/>
              </a:gs>
            </a:gsLst>
            <a:lin ang="16200000"/>
          </a:gradFill>
          <a:ln w="9525">
            <a:solidFill>
              <a:srgbClr val="4A7EBB"/>
            </a:solidFill>
            <a:miter lim="800000"/>
            <a:headEnd/>
            <a:tailEnd/>
          </a:ln>
          <a:effectLst>
            <a:outerShdw blurRad="63500" dist="23000" dir="5400000" rotWithShape="0">
              <a:srgbClr val="000000">
                <a:alpha val="34999"/>
              </a:srgbClr>
            </a:outerShdw>
          </a:effectLst>
        </p:spPr>
        <p:txBody>
          <a:bodyPr anchor="ctr"/>
          <a:lstStyle/>
          <a:p>
            <a:pPr algn="ctr" defTabSz="685800">
              <a:defRPr/>
            </a:pPr>
            <a:endParaRPr lang="it-IT" sz="1350" kern="0">
              <a:solidFill>
                <a:srgbClr val="FFFFFF"/>
              </a:solidFill>
              <a:latin typeface="Arial"/>
              <a:cs typeface="Arial"/>
            </a:endParaRPr>
          </a:p>
        </p:txBody>
      </p:sp>
      <p:sp>
        <p:nvSpPr>
          <p:cNvPr id="42" name="Freccia in su 41"/>
          <p:cNvSpPr>
            <a:spLocks noChangeArrowheads="1"/>
          </p:cNvSpPr>
          <p:nvPr/>
        </p:nvSpPr>
        <p:spPr bwMode="auto">
          <a:xfrm>
            <a:off x="5543553" y="1970489"/>
            <a:ext cx="140494" cy="754856"/>
          </a:xfrm>
          <a:prstGeom prst="upArrow">
            <a:avLst>
              <a:gd name="adj1" fmla="val 50000"/>
              <a:gd name="adj2" fmla="val 49998"/>
            </a:avLst>
          </a:prstGeom>
          <a:gradFill rotWithShape="1">
            <a:gsLst>
              <a:gs pos="0">
                <a:srgbClr val="3F80CD"/>
              </a:gs>
              <a:gs pos="100000">
                <a:srgbClr val="9BC1FF"/>
              </a:gs>
            </a:gsLst>
            <a:lin ang="16200000"/>
          </a:gradFill>
          <a:ln w="9525">
            <a:solidFill>
              <a:srgbClr val="4A7EBB"/>
            </a:solidFill>
            <a:miter lim="800000"/>
            <a:headEnd/>
            <a:tailEnd/>
          </a:ln>
          <a:effectLst>
            <a:outerShdw blurRad="63500" dist="23000" dir="5400000" rotWithShape="0">
              <a:srgbClr val="000000">
                <a:alpha val="34999"/>
              </a:srgbClr>
            </a:outerShdw>
          </a:effectLst>
        </p:spPr>
        <p:txBody>
          <a:bodyPr anchor="ctr"/>
          <a:lstStyle/>
          <a:p>
            <a:pPr algn="ctr" defTabSz="685800">
              <a:defRPr/>
            </a:pPr>
            <a:endParaRPr lang="it-IT" sz="1350" kern="0">
              <a:solidFill>
                <a:srgbClr val="FFFFFF"/>
              </a:solidFill>
              <a:latin typeface="Arial"/>
              <a:cs typeface="Arial"/>
            </a:endParaRPr>
          </a:p>
        </p:txBody>
      </p:sp>
      <p:sp>
        <p:nvSpPr>
          <p:cNvPr id="43" name="Rettangolo 42"/>
          <p:cNvSpPr/>
          <p:nvPr/>
        </p:nvSpPr>
        <p:spPr>
          <a:xfrm>
            <a:off x="1431749" y="5485218"/>
            <a:ext cx="5759053" cy="646331"/>
          </a:xfrm>
          <a:prstGeom prst="rect">
            <a:avLst/>
          </a:prstGeom>
          <a:solidFill>
            <a:srgbClr val="FFC000"/>
          </a:solidFill>
          <a:ln w="38100">
            <a:solidFill>
              <a:srgbClr val="FF0000"/>
            </a:solidFill>
          </a:ln>
        </p:spPr>
        <p:txBody>
          <a:bodyPr>
            <a:spAutoFit/>
          </a:bodyPr>
          <a:lstStyle/>
          <a:p>
            <a:pPr defTabSz="685800">
              <a:defRPr/>
            </a:pPr>
            <a:r>
              <a:rPr lang="en-GB" sz="1200" kern="0" dirty="0">
                <a:solidFill>
                  <a:sysClr val="windowText" lastClr="000000"/>
                </a:solidFill>
                <a:latin typeface="Arial"/>
                <a:cs typeface="Arial"/>
              </a:rPr>
              <a:t>A </a:t>
            </a:r>
            <a:r>
              <a:rPr lang="en-GB" sz="1200" b="1" i="1" kern="0" dirty="0">
                <a:solidFill>
                  <a:sysClr val="windowText" lastClr="000000"/>
                </a:solidFill>
                <a:latin typeface="Arial"/>
                <a:cs typeface="Arial"/>
              </a:rPr>
              <a:t>major risk</a:t>
            </a:r>
            <a:r>
              <a:rPr lang="en-GB" sz="1200" kern="0" dirty="0">
                <a:solidFill>
                  <a:sysClr val="windowText" lastClr="000000"/>
                </a:solidFill>
                <a:latin typeface="Arial"/>
                <a:cs typeface="Arial"/>
              </a:rPr>
              <a:t>: the </a:t>
            </a:r>
            <a:r>
              <a:rPr lang="en-GB" sz="1200" b="1" kern="0" dirty="0" err="1">
                <a:solidFill>
                  <a:sysClr val="windowText" lastClr="000000"/>
                </a:solidFill>
                <a:latin typeface="Arial"/>
                <a:cs typeface="Arial"/>
              </a:rPr>
              <a:t>EDCs</a:t>
            </a:r>
            <a:r>
              <a:rPr lang="en-GB" sz="1200" kern="0" dirty="0">
                <a:solidFill>
                  <a:sysClr val="windowText" lastClr="000000"/>
                </a:solidFill>
                <a:latin typeface="Arial"/>
                <a:cs typeface="Arial"/>
              </a:rPr>
              <a:t> and other </a:t>
            </a:r>
            <a:r>
              <a:rPr lang="en-GB" sz="1200" b="1" i="1" kern="0" dirty="0" err="1">
                <a:solidFill>
                  <a:sysClr val="windowText" lastClr="000000"/>
                </a:solidFill>
                <a:latin typeface="Arial"/>
                <a:cs typeface="Arial"/>
              </a:rPr>
              <a:t>xenobiotics</a:t>
            </a:r>
            <a:r>
              <a:rPr lang="en-GB" sz="1200" kern="0" dirty="0">
                <a:solidFill>
                  <a:sysClr val="windowText" lastClr="000000"/>
                </a:solidFill>
                <a:latin typeface="Arial"/>
                <a:cs typeface="Arial"/>
              </a:rPr>
              <a:t> (</a:t>
            </a:r>
            <a:r>
              <a:rPr lang="en-GB" sz="1200" b="1" i="1" kern="0" dirty="0">
                <a:solidFill>
                  <a:sysClr val="windowText" lastClr="000000"/>
                </a:solidFill>
                <a:latin typeface="Arial"/>
                <a:cs typeface="Arial"/>
              </a:rPr>
              <a:t>not</a:t>
            </a:r>
            <a:r>
              <a:rPr lang="en-GB" sz="1200" kern="0" dirty="0">
                <a:solidFill>
                  <a:sysClr val="windowText" lastClr="000000"/>
                </a:solidFill>
                <a:latin typeface="Arial"/>
                <a:cs typeface="Arial"/>
              </a:rPr>
              <a:t> being the product of </a:t>
            </a:r>
            <a:r>
              <a:rPr lang="en-GB" sz="1200" b="1" i="1" kern="0" dirty="0">
                <a:solidFill>
                  <a:sysClr val="windowText" lastClr="000000"/>
                </a:solidFill>
                <a:latin typeface="Arial"/>
                <a:cs typeface="Arial"/>
              </a:rPr>
              <a:t>molecular </a:t>
            </a:r>
            <a:r>
              <a:rPr lang="en-GB" sz="1200" b="1" i="1" kern="0" dirty="0" err="1">
                <a:solidFill>
                  <a:sysClr val="windowText" lastClr="000000"/>
                </a:solidFill>
                <a:latin typeface="Arial"/>
                <a:cs typeface="Arial"/>
              </a:rPr>
              <a:t>coevolution</a:t>
            </a:r>
            <a:r>
              <a:rPr lang="en-GB" sz="1200" kern="0" dirty="0">
                <a:solidFill>
                  <a:sysClr val="windowText" lastClr="000000"/>
                </a:solidFill>
                <a:latin typeface="Arial"/>
                <a:cs typeface="Arial"/>
              </a:rPr>
              <a:t>) can interfere at this level, acting as </a:t>
            </a:r>
            <a:r>
              <a:rPr lang="en-GB" sz="1200" b="1" i="1" kern="0" dirty="0">
                <a:solidFill>
                  <a:sysClr val="windowText" lastClr="000000"/>
                </a:solidFill>
                <a:latin typeface="Arial"/>
                <a:cs typeface="Arial"/>
              </a:rPr>
              <a:t>pseudo-</a:t>
            </a:r>
            <a:r>
              <a:rPr lang="en-GB" sz="1200" b="1" i="1" kern="0" dirty="0" err="1">
                <a:solidFill>
                  <a:sysClr val="windowText" lastClr="000000"/>
                </a:solidFill>
                <a:latin typeface="Arial"/>
                <a:cs typeface="Arial"/>
              </a:rPr>
              <a:t>morphogens</a:t>
            </a:r>
            <a:r>
              <a:rPr lang="en-GB" sz="1200" b="1" i="1" kern="0" dirty="0">
                <a:solidFill>
                  <a:sysClr val="windowText" lastClr="000000"/>
                </a:solidFill>
                <a:latin typeface="Arial"/>
                <a:cs typeface="Arial"/>
              </a:rPr>
              <a:t> </a:t>
            </a:r>
            <a:endParaRPr lang="it-IT" sz="1200" b="1" i="1" kern="0" dirty="0">
              <a:solidFill>
                <a:sysClr val="windowText" lastClr="000000"/>
              </a:solidFill>
              <a:effectLst>
                <a:outerShdw blurRad="38100" dist="38100" dir="2700000" algn="tl">
                  <a:srgbClr val="FFFFFF"/>
                </a:outerShdw>
              </a:effectLst>
              <a:latin typeface="Arial"/>
              <a:cs typeface="Arial"/>
            </a:endParaRPr>
          </a:p>
        </p:txBody>
      </p:sp>
      <p:sp>
        <p:nvSpPr>
          <p:cNvPr id="15" name="Rettangolo 14"/>
          <p:cNvSpPr/>
          <p:nvPr/>
        </p:nvSpPr>
        <p:spPr>
          <a:xfrm>
            <a:off x="6824670" y="2732486"/>
            <a:ext cx="904415" cy="276999"/>
          </a:xfrm>
          <a:prstGeom prst="rect">
            <a:avLst/>
          </a:prstGeom>
          <a:solidFill>
            <a:srgbClr val="FFFF00"/>
          </a:solidFill>
        </p:spPr>
        <p:txBody>
          <a:bodyPr wrap="none">
            <a:spAutoFit/>
          </a:bodyPr>
          <a:lstStyle/>
          <a:p>
            <a:pPr defTabSz="685800">
              <a:defRPr/>
            </a:pPr>
            <a:r>
              <a:rPr lang="it-IT" sz="1200" b="1" i="1" u="sng" kern="0" dirty="0" err="1">
                <a:solidFill>
                  <a:srgbClr val="0000FF"/>
                </a:solidFill>
                <a:effectLst>
                  <a:outerShdw blurRad="38100" dist="38100" dir="2700000" algn="tl">
                    <a:srgbClr val="000000">
                      <a:alpha val="43137"/>
                    </a:srgbClr>
                  </a:outerShdw>
                </a:effectLst>
                <a:latin typeface="Arial"/>
                <a:cs typeface="Arial"/>
              </a:rPr>
              <a:t>Ontogeny</a:t>
            </a:r>
            <a:endParaRPr lang="it-IT" sz="1350" kern="0" dirty="0">
              <a:solidFill>
                <a:srgbClr val="0000FF"/>
              </a:solidFill>
              <a:effectLst>
                <a:outerShdw blurRad="38100" dist="38100" dir="2700000" algn="tl">
                  <a:srgbClr val="000000">
                    <a:alpha val="43137"/>
                  </a:srgbClr>
                </a:outerShdw>
              </a:effectLst>
              <a:latin typeface="Arial"/>
              <a:cs typeface="Arial"/>
            </a:endParaRPr>
          </a:p>
        </p:txBody>
      </p:sp>
      <p:sp>
        <p:nvSpPr>
          <p:cNvPr id="44" name="Rettangolo 43"/>
          <p:cNvSpPr/>
          <p:nvPr/>
        </p:nvSpPr>
        <p:spPr>
          <a:xfrm>
            <a:off x="5678098" y="2294337"/>
            <a:ext cx="936475" cy="276999"/>
          </a:xfrm>
          <a:prstGeom prst="rect">
            <a:avLst/>
          </a:prstGeom>
          <a:solidFill>
            <a:srgbClr val="FFFF00"/>
          </a:solidFill>
          <a:ln w="28575">
            <a:solidFill>
              <a:srgbClr val="0000CC"/>
            </a:solidFill>
          </a:ln>
        </p:spPr>
        <p:txBody>
          <a:bodyPr wrap="none">
            <a:spAutoFit/>
          </a:bodyPr>
          <a:lstStyle/>
          <a:p>
            <a:pPr defTabSz="685800">
              <a:defRPr/>
            </a:pPr>
            <a:r>
              <a:rPr lang="it-IT" sz="1200" b="1" i="1" kern="0" dirty="0">
                <a:solidFill>
                  <a:srgbClr val="000066"/>
                </a:solidFill>
                <a:effectLst>
                  <a:outerShdw blurRad="38100" dist="38100" dir="2700000" algn="tl">
                    <a:srgbClr val="000000"/>
                  </a:outerShdw>
                </a:effectLst>
                <a:latin typeface="Arial" charset="0"/>
                <a:ea typeface="MS PGothic" charset="0"/>
                <a:cs typeface="MS PGothic" charset="0"/>
              </a:rPr>
              <a:t>Mismatch</a:t>
            </a:r>
            <a:r>
              <a:rPr lang="it-IT" sz="1200" b="1" i="1" kern="0" dirty="0">
                <a:solidFill>
                  <a:srgbClr val="C00000"/>
                </a:solidFill>
                <a:effectLst>
                  <a:outerShdw blurRad="38100" dist="38100" dir="2700000" algn="tl">
                    <a:srgbClr val="000000"/>
                  </a:outerShdw>
                </a:effectLst>
                <a:latin typeface="Arial" charset="0"/>
                <a:ea typeface="MS PGothic" charset="0"/>
                <a:cs typeface="MS PGothic" charset="0"/>
              </a:rPr>
              <a:t> </a:t>
            </a:r>
            <a:endParaRPr lang="it-IT" sz="1350" kern="0" dirty="0">
              <a:solidFill>
                <a:srgbClr val="C00000"/>
              </a:solidFill>
              <a:latin typeface="Arial" charset="0"/>
              <a:ea typeface="MS PGothic" charset="0"/>
              <a:cs typeface="MS PGothic" charset="0"/>
            </a:endParaRPr>
          </a:p>
        </p:txBody>
      </p:sp>
      <p:pic>
        <p:nvPicPr>
          <p:cNvPr id="64533" name="Picture 1"/>
          <p:cNvPicPr>
            <a:picLocks noChangeAspect="1" noChangeArrowheads="1"/>
          </p:cNvPicPr>
          <p:nvPr/>
        </p:nvPicPr>
        <p:blipFill>
          <a:blip r:embed="rId8" cstate="print">
            <a:extLst>
              <a:ext uri="{28A0092B-C50C-407E-A947-70E740481C1C}">
                <a14:useLocalDpi xmlns:a14="http://schemas.microsoft.com/office/drawing/2010/main" val="0"/>
              </a:ext>
            </a:extLst>
          </a:blip>
          <a:srcRect b="5101"/>
          <a:stretch>
            <a:fillRect/>
          </a:stretch>
        </p:blipFill>
        <p:spPr bwMode="auto">
          <a:xfrm>
            <a:off x="4938713" y="3846910"/>
            <a:ext cx="781050" cy="1428750"/>
          </a:xfrm>
          <a:prstGeom prst="rect">
            <a:avLst/>
          </a:prstGeom>
          <a:noFill/>
          <a:ln w="28575">
            <a:solidFill>
              <a:srgbClr val="0000FF"/>
            </a:solidFill>
            <a:round/>
            <a:headEnd/>
            <a:tailEnd/>
          </a:ln>
          <a:extLst>
            <a:ext uri="{909E8E84-426E-40DD-AFC4-6F175D3DCCD1}">
              <a14:hiddenFill xmlns:a14="http://schemas.microsoft.com/office/drawing/2010/main">
                <a:solidFill>
                  <a:srgbClr val="FFFFFF"/>
                </a:solidFill>
              </a14:hiddenFill>
            </a:ext>
          </a:extLst>
        </p:spPr>
      </p:pic>
      <p:sp>
        <p:nvSpPr>
          <p:cNvPr id="24" name="Freccia in su 23"/>
          <p:cNvSpPr/>
          <p:nvPr/>
        </p:nvSpPr>
        <p:spPr>
          <a:xfrm rot="19659716">
            <a:off x="3445670" y="4931579"/>
            <a:ext cx="276225" cy="550069"/>
          </a:xfrm>
          <a:prstGeom prst="upArrow">
            <a:avLst/>
          </a:prstGeom>
          <a:solidFill>
            <a:srgbClr val="FF0000"/>
          </a:solidFill>
          <a:ln>
            <a:solidFill>
              <a:srgbClr val="0000FF"/>
            </a:solidFill>
          </a:ln>
        </p:spPr>
        <p:style>
          <a:lnRef idx="1">
            <a:schemeClr val="accent1"/>
          </a:lnRef>
          <a:fillRef idx="3">
            <a:schemeClr val="accent1"/>
          </a:fillRef>
          <a:effectRef idx="2">
            <a:schemeClr val="accent1"/>
          </a:effectRef>
          <a:fontRef idx="minor">
            <a:schemeClr val="lt1"/>
          </a:fontRef>
        </p:style>
        <p:txBody>
          <a:bodyPr anchor="ctr"/>
          <a:lstStyle/>
          <a:p>
            <a:pPr algn="ctr" defTabSz="685800">
              <a:defRPr/>
            </a:pPr>
            <a:endParaRPr lang="it-IT" sz="1350" kern="0">
              <a:solidFill>
                <a:sysClr val="windowText" lastClr="000000"/>
              </a:solidFill>
              <a:latin typeface="Arial"/>
              <a:cs typeface="Arial"/>
            </a:endParaRPr>
          </a:p>
        </p:txBody>
      </p:sp>
      <p:sp>
        <p:nvSpPr>
          <p:cNvPr id="25" name="Freccia circolare in giù 24"/>
          <p:cNvSpPr/>
          <p:nvPr/>
        </p:nvSpPr>
        <p:spPr>
          <a:xfrm rot="15218150">
            <a:off x="4711311" y="2989670"/>
            <a:ext cx="1169194" cy="378619"/>
          </a:xfrm>
          <a:prstGeom prst="curved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endParaRPr lang="it-IT" sz="1350" kern="0">
              <a:solidFill>
                <a:srgbClr val="000000"/>
              </a:solidFill>
              <a:latin typeface="Arial"/>
              <a:cs typeface="Arial"/>
            </a:endParaRPr>
          </a:p>
        </p:txBody>
      </p:sp>
      <p:sp>
        <p:nvSpPr>
          <p:cNvPr id="26" name="CasellaDiTesto 25">
            <a:extLst>
              <a:ext uri="{FF2B5EF4-FFF2-40B4-BE49-F238E27FC236}">
                <a16:creationId xmlns:a16="http://schemas.microsoft.com/office/drawing/2014/main" id="{20AFC37B-4C40-4820-BAD6-C57FEDBB4ECC}"/>
              </a:ext>
            </a:extLst>
          </p:cNvPr>
          <p:cNvSpPr txBox="1"/>
          <p:nvPr/>
        </p:nvSpPr>
        <p:spPr>
          <a:xfrm>
            <a:off x="2335920" y="3551504"/>
            <a:ext cx="4572000" cy="215444"/>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800" b="0" i="0" u="none" strike="noStrike" cap="none" normalizeH="0" baseline="0" dirty="0">
                <a:ln>
                  <a:noFill/>
                </a:ln>
                <a:solidFill>
                  <a:schemeClr val="tx1"/>
                </a:solidFill>
                <a:effectLst/>
                <a:latin typeface="Arial Unicode MS"/>
              </a:rPr>
              <a:t>Non dobbiamo mai dimenticare che siamo allo stesso tempo il prodotto</a:t>
            </a:r>
            <a:r>
              <a:rPr kumimoji="0" lang="it-IT" altLang="it-IT" sz="800" b="0" i="0" u="none" strike="noStrike" cap="none" normalizeH="0" baseline="0" dirty="0">
                <a:ln>
                  <a:noFill/>
                </a:ln>
                <a:solidFill>
                  <a:schemeClr val="tx1"/>
                </a:solidFill>
                <a:effectLst/>
              </a:rPr>
              <a:t> </a:t>
            </a:r>
            <a:endParaRPr kumimoji="0" lang="it-IT" altLang="it-IT" sz="800" b="0" i="0" u="none" strike="noStrike" cap="none" normalizeH="0" baseline="0" dirty="0">
              <a:ln>
                <a:noFill/>
              </a:ln>
              <a:solidFill>
                <a:schemeClr val="tx1"/>
              </a:solidFill>
              <a:effectLst/>
              <a:latin typeface="Arial" panose="020B0604020202020204" pitchFamily="34" charset="0"/>
            </a:endParaRPr>
          </a:p>
        </p:txBody>
      </p:sp>
      <p:sp>
        <p:nvSpPr>
          <p:cNvPr id="30" name="CasellaDiTesto 29">
            <a:extLst>
              <a:ext uri="{FF2B5EF4-FFF2-40B4-BE49-F238E27FC236}">
                <a16:creationId xmlns:a16="http://schemas.microsoft.com/office/drawing/2014/main" id="{CBC00161-44A9-434A-AB49-0BB87B6E10FB}"/>
              </a:ext>
            </a:extLst>
          </p:cNvPr>
          <p:cNvSpPr txBox="1"/>
          <p:nvPr/>
        </p:nvSpPr>
        <p:spPr>
          <a:xfrm>
            <a:off x="3552998" y="653358"/>
            <a:ext cx="3211061" cy="646331"/>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Arial Unicode MS"/>
              </a:rPr>
              <a:t>di </a:t>
            </a:r>
            <a:r>
              <a:rPr kumimoji="0" lang="it-IT" altLang="it-IT" sz="1200" b="1" i="0" u="none" strike="noStrike" cap="none" normalizeH="0" baseline="0" dirty="0">
                <a:ln>
                  <a:noFill/>
                </a:ln>
                <a:solidFill>
                  <a:schemeClr val="tx1"/>
                </a:solidFill>
                <a:effectLst/>
                <a:latin typeface="Arial Unicode MS"/>
              </a:rPr>
              <a:t>4 miliardi di anni di coevoluzione molecolare </a:t>
            </a:r>
            <a:r>
              <a:rPr kumimoji="0" lang="it-IT" altLang="it-IT" sz="1200" b="0" i="0" u="none" strike="noStrike" cap="none" normalizeH="0" baseline="0" dirty="0">
                <a:ln>
                  <a:noFill/>
                </a:ln>
                <a:solidFill>
                  <a:schemeClr val="tx1"/>
                </a:solidFill>
                <a:effectLst/>
                <a:latin typeface="Arial Unicode MS"/>
              </a:rPr>
              <a:t>(in particolare, il nostro DNA è il prodotto di questo lungo viaggio) </a:t>
            </a:r>
            <a:endParaRPr kumimoji="0" lang="it-IT" altLang="it-IT" sz="1200" b="0" i="0" u="none" strike="noStrike" cap="none" normalizeH="0" baseline="0" dirty="0">
              <a:ln>
                <a:noFill/>
              </a:ln>
              <a:solidFill>
                <a:schemeClr val="tx1"/>
              </a:solidFill>
              <a:effectLst/>
              <a:latin typeface="Arial" panose="020B0604020202020204" pitchFamily="34" charset="0"/>
            </a:endParaRPr>
          </a:p>
        </p:txBody>
      </p:sp>
      <p:sp>
        <p:nvSpPr>
          <p:cNvPr id="32" name="CasellaDiTesto 31">
            <a:extLst>
              <a:ext uri="{FF2B5EF4-FFF2-40B4-BE49-F238E27FC236}">
                <a16:creationId xmlns:a16="http://schemas.microsoft.com/office/drawing/2014/main" id="{C8A123AA-C77F-43B1-A9F0-732BE0A641BC}"/>
              </a:ext>
            </a:extLst>
          </p:cNvPr>
          <p:cNvSpPr txBox="1"/>
          <p:nvPr/>
        </p:nvSpPr>
        <p:spPr>
          <a:xfrm>
            <a:off x="5735816" y="4208480"/>
            <a:ext cx="3408184" cy="95410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il nostro epigenoma è il prodotto di nove mesi di programmazione cellulare e tissutale (adattabile a un ambiente in rapida evoluzione) ..</a:t>
            </a:r>
            <a:endParaRPr kumimoji="0" lang="it-IT" altLang="it-IT" sz="1400" b="0" i="0" u="none" strike="noStrike" cap="none" normalizeH="0" baseline="0" dirty="0">
              <a:ln>
                <a:noFill/>
              </a:ln>
              <a:solidFill>
                <a:schemeClr val="tx1"/>
              </a:solidFill>
              <a:effectLst/>
            </a:endParaRPr>
          </a:p>
        </p:txBody>
      </p:sp>
      <p:sp>
        <p:nvSpPr>
          <p:cNvPr id="35" name="CasellaDiTesto 34">
            <a:extLst>
              <a:ext uri="{FF2B5EF4-FFF2-40B4-BE49-F238E27FC236}">
                <a16:creationId xmlns:a16="http://schemas.microsoft.com/office/drawing/2014/main" id="{00D3D557-824F-47E0-8B15-97EA12D8B2F2}"/>
              </a:ext>
            </a:extLst>
          </p:cNvPr>
          <p:cNvSpPr txBox="1"/>
          <p:nvPr/>
        </p:nvSpPr>
        <p:spPr>
          <a:xfrm>
            <a:off x="-36231" y="6273225"/>
            <a:ext cx="9197576" cy="584775"/>
          </a:xfrm>
          <a:prstGeom prst="rect">
            <a:avLst/>
          </a:prstGeom>
          <a:solidFill>
            <a:schemeClr val="accent6">
              <a:lumMod val="40000"/>
              <a:lumOff val="60000"/>
            </a:schemeClr>
          </a:solidFill>
          <a:ln w="38100">
            <a:solidFill>
              <a:srgbClr val="B12827"/>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600" b="0" i="0" u="none" strike="noStrike" cap="none" normalizeH="0" baseline="0" dirty="0">
                <a:ln>
                  <a:noFill/>
                </a:ln>
                <a:solidFill>
                  <a:schemeClr val="tx1"/>
                </a:solidFill>
                <a:effectLst/>
                <a:latin typeface="Arial Unicode MS"/>
              </a:rPr>
              <a:t>Un </a:t>
            </a:r>
            <a:r>
              <a:rPr kumimoji="0" lang="it-IT" altLang="it-IT" sz="1600" b="1" i="0" u="none" strike="noStrike" cap="none" normalizeH="0" baseline="0" dirty="0">
                <a:ln>
                  <a:noFill/>
                </a:ln>
                <a:solidFill>
                  <a:schemeClr val="tx1"/>
                </a:solidFill>
                <a:effectLst/>
                <a:latin typeface="Arial Unicode MS"/>
              </a:rPr>
              <a:t>grande rischio</a:t>
            </a:r>
            <a:r>
              <a:rPr kumimoji="0" lang="it-IT" altLang="it-IT" sz="1600" b="0" i="0" u="none" strike="noStrike" cap="none" normalizeH="0" baseline="0" dirty="0">
                <a:ln>
                  <a:noFill/>
                </a:ln>
                <a:solidFill>
                  <a:schemeClr val="tx1"/>
                </a:solidFill>
                <a:effectLst/>
                <a:latin typeface="Arial Unicode MS"/>
              </a:rPr>
              <a:t>: gli </a:t>
            </a:r>
            <a:r>
              <a:rPr kumimoji="0" lang="it-IT" altLang="it-IT" sz="1600" b="1" i="0" u="none" strike="noStrike" cap="none" normalizeH="0" baseline="0" dirty="0">
                <a:ln>
                  <a:noFill/>
                </a:ln>
                <a:solidFill>
                  <a:schemeClr val="tx1"/>
                </a:solidFill>
                <a:effectLst/>
                <a:latin typeface="Arial Unicode MS"/>
              </a:rPr>
              <a:t>EDC</a:t>
            </a:r>
            <a:r>
              <a:rPr kumimoji="0" lang="it-IT" altLang="it-IT" sz="1600" b="0" i="0" u="none" strike="noStrike" cap="none" normalizeH="0" baseline="0" dirty="0">
                <a:ln>
                  <a:noFill/>
                </a:ln>
                <a:solidFill>
                  <a:schemeClr val="tx1"/>
                </a:solidFill>
                <a:effectLst/>
                <a:latin typeface="Arial Unicode MS"/>
              </a:rPr>
              <a:t> e altri </a:t>
            </a:r>
            <a:r>
              <a:rPr kumimoji="0" lang="it-IT" altLang="it-IT" sz="1600" b="1" i="0" u="none" strike="noStrike" cap="none" normalizeH="0" baseline="0" dirty="0">
                <a:ln>
                  <a:noFill/>
                </a:ln>
                <a:solidFill>
                  <a:schemeClr val="tx1"/>
                </a:solidFill>
                <a:effectLst/>
                <a:latin typeface="Arial Unicode MS"/>
              </a:rPr>
              <a:t>xenobiotici (</a:t>
            </a:r>
            <a:r>
              <a:rPr kumimoji="0" lang="it-IT" altLang="it-IT" sz="1600" b="0" i="0" u="none" strike="noStrike" cap="none" normalizeH="0" baseline="0" dirty="0">
                <a:ln>
                  <a:noFill/>
                </a:ln>
                <a:solidFill>
                  <a:schemeClr val="tx1"/>
                </a:solidFill>
                <a:effectLst/>
                <a:latin typeface="Arial Unicode MS"/>
              </a:rPr>
              <a:t>non essendo il prodotto della </a:t>
            </a:r>
            <a:r>
              <a:rPr kumimoji="0" lang="it-IT" altLang="it-IT" sz="1600" b="1" i="0" u="none" strike="noStrike" cap="none" normalizeH="0" baseline="0" dirty="0">
                <a:ln>
                  <a:noFill/>
                </a:ln>
                <a:solidFill>
                  <a:schemeClr val="tx1"/>
                </a:solidFill>
                <a:effectLst/>
                <a:latin typeface="Arial Unicode MS"/>
              </a:rPr>
              <a:t>coevoluzione molecolare</a:t>
            </a:r>
            <a:r>
              <a:rPr kumimoji="0" lang="it-IT" altLang="it-IT" sz="1600" b="0" i="0" u="none" strike="noStrike" cap="none" normalizeH="0" baseline="0" dirty="0">
                <a:ln>
                  <a:noFill/>
                </a:ln>
                <a:solidFill>
                  <a:schemeClr val="tx1"/>
                </a:solidFill>
                <a:effectLst/>
                <a:latin typeface="Arial Unicode MS"/>
              </a:rPr>
              <a:t>) possono interferire a questo livello, agendo come </a:t>
            </a:r>
            <a:r>
              <a:rPr kumimoji="0" lang="it-IT" altLang="it-IT" sz="1600" b="1" i="0" u="sng" strike="noStrike" cap="none" normalizeH="0" baseline="0" dirty="0">
                <a:ln>
                  <a:noFill/>
                </a:ln>
                <a:solidFill>
                  <a:srgbClr val="B12827"/>
                </a:solidFill>
                <a:effectLst/>
                <a:latin typeface="Arial Unicode MS"/>
              </a:rPr>
              <a:t>pseudo-morfogeni</a:t>
            </a:r>
            <a:endParaRPr kumimoji="0" lang="it-IT" altLang="it-IT" sz="1600" b="1" i="0" u="sng" strike="noStrike" cap="none" normalizeH="0" baseline="0" dirty="0">
              <a:ln>
                <a:noFill/>
              </a:ln>
              <a:solidFill>
                <a:srgbClr val="B12827"/>
              </a:solidFill>
              <a:effectLst/>
            </a:endParaRPr>
          </a:p>
        </p:txBody>
      </p:sp>
      <p:sp>
        <p:nvSpPr>
          <p:cNvPr id="37" name="CasellaDiTesto 36">
            <a:extLst>
              <a:ext uri="{FF2B5EF4-FFF2-40B4-BE49-F238E27FC236}">
                <a16:creationId xmlns:a16="http://schemas.microsoft.com/office/drawing/2014/main" id="{1BDEE8F9-6C32-4261-9B7B-F6BFDF152866}"/>
              </a:ext>
            </a:extLst>
          </p:cNvPr>
          <p:cNvSpPr txBox="1"/>
          <p:nvPr/>
        </p:nvSpPr>
        <p:spPr>
          <a:xfrm>
            <a:off x="-58478" y="-43039"/>
            <a:ext cx="9197576" cy="738664"/>
          </a:xfrm>
          <a:prstGeom prst="rect">
            <a:avLst/>
          </a:prstGeom>
          <a:solidFill>
            <a:schemeClr val="accent4">
              <a:lumMod val="20000"/>
              <a:lumOff val="80000"/>
            </a:schemeClr>
          </a:solidFill>
          <a:ln w="38100">
            <a:solidFill>
              <a:srgbClr val="B12827"/>
            </a:solidFill>
          </a:ln>
        </p:spPr>
        <p:txBody>
          <a:bodyPr wrap="square">
            <a:spAutoFit/>
          </a:bodyPr>
          <a:lstStyle/>
          <a:p>
            <a:pPr>
              <a:tabLst>
                <a:tab pos="3763963" algn="l"/>
              </a:tabLst>
            </a:pPr>
            <a:r>
              <a:rPr lang="it-IT" sz="1400" dirty="0">
                <a:effectLst/>
                <a:latin typeface="Calibri" panose="020F0502020204030204" pitchFamily="34" charset="0"/>
                <a:ea typeface="Calibri" panose="020F0502020204030204" pitchFamily="34" charset="0"/>
                <a:cs typeface="Times New Roman" panose="02020603050405020304" pitchFamily="18" charset="0"/>
              </a:rPr>
              <a:t>Noi siamo il prodotto di due percorsi</a:t>
            </a:r>
            <a:r>
              <a:rPr lang="it-IT" sz="1400" b="1" u="sng" dirty="0">
                <a:solidFill>
                  <a:srgbClr val="B12827"/>
                </a:solidFill>
                <a:effectLst/>
                <a:latin typeface="Calibri" panose="020F0502020204030204" pitchFamily="34" charset="0"/>
                <a:ea typeface="Calibri" panose="020F0502020204030204" pitchFamily="34" charset="0"/>
                <a:cs typeface="Times New Roman" panose="02020603050405020304" pitchFamily="18" charset="0"/>
              </a:rPr>
              <a:t>. Uno è la filogenesi</a:t>
            </a:r>
            <a:r>
              <a:rPr lang="it-IT" sz="1400" dirty="0">
                <a:effectLst/>
                <a:latin typeface="Calibri" panose="020F0502020204030204" pitchFamily="34" charset="0"/>
                <a:ea typeface="Calibri" panose="020F0502020204030204" pitchFamily="34" charset="0"/>
                <a:cs typeface="Times New Roman" panose="02020603050405020304" pitchFamily="18" charset="0"/>
              </a:rPr>
              <a:t>, che ha prodotto </a:t>
            </a:r>
            <a:r>
              <a:rPr lang="it-IT" sz="1400" b="1" u="sng" dirty="0">
                <a:effectLst/>
                <a:latin typeface="Calibri" panose="020F0502020204030204" pitchFamily="34" charset="0"/>
                <a:ea typeface="Calibri" panose="020F0502020204030204" pitchFamily="34" charset="0"/>
                <a:cs typeface="Times New Roman" panose="02020603050405020304" pitchFamily="18" charset="0"/>
              </a:rPr>
              <a:t>il DNA che è quasi uguale in tutti </a:t>
            </a:r>
            <a:r>
              <a:rPr lang="it-IT" sz="1400" dirty="0">
                <a:effectLst/>
                <a:latin typeface="Calibri" panose="020F0502020204030204" pitchFamily="34" charset="0"/>
                <a:ea typeface="Calibri" panose="020F0502020204030204" pitchFamily="34" charset="0"/>
                <a:cs typeface="Times New Roman" panose="02020603050405020304" pitchFamily="18" charset="0"/>
              </a:rPr>
              <a:t>e i ricercatori lo studiano ancora. In realtà la parte che ci rende individui e che trasforma il nostro fenotipo in modo diverso sia sul piano fisiologico che su quello patologico è </a:t>
            </a:r>
            <a:r>
              <a:rPr lang="it-IT" sz="1400" b="1" u="sng" dirty="0">
                <a:solidFill>
                  <a:srgbClr val="B12827"/>
                </a:solidFill>
                <a:effectLst/>
                <a:latin typeface="Calibri" panose="020F0502020204030204" pitchFamily="34" charset="0"/>
                <a:ea typeface="Calibri" panose="020F0502020204030204" pitchFamily="34" charset="0"/>
                <a:cs typeface="Times New Roman" panose="02020603050405020304" pitchFamily="18" charset="0"/>
              </a:rPr>
              <a:t>il prodotto dell’ontogenesi, quindi l’epigenoma. </a:t>
            </a:r>
            <a:endParaRPr lang="it-IT" sz="1400" b="1" u="sng" dirty="0">
              <a:solidFill>
                <a:srgbClr val="B12827"/>
              </a:solidFill>
            </a:endParaRPr>
          </a:p>
        </p:txBody>
      </p:sp>
    </p:spTree>
    <p:extLst>
      <p:ext uri="{BB962C8B-B14F-4D97-AF65-F5344CB8AC3E}">
        <p14:creationId xmlns:p14="http://schemas.microsoft.com/office/powerpoint/2010/main" val="2613675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43" y="3321853"/>
            <a:ext cx="4218393" cy="26048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47" name="Text Box 3"/>
          <p:cNvSpPr txBox="1">
            <a:spLocks noChangeArrowheads="1"/>
          </p:cNvSpPr>
          <p:nvPr/>
        </p:nvSpPr>
        <p:spPr bwMode="auto">
          <a:xfrm>
            <a:off x="1035844" y="1232307"/>
            <a:ext cx="6172200" cy="854869"/>
          </a:xfrm>
          <a:prstGeom prst="rect">
            <a:avLst/>
          </a:prstGeom>
          <a:solidFill>
            <a:srgbClr val="C00000"/>
          </a:solidFill>
          <a:ln>
            <a:noFill/>
          </a:ln>
        </p:spPr>
        <p:txBody>
          <a:bodyPr anchor="ct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algn="ct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3300" b="1" kern="0">
                <a:solidFill>
                  <a:srgbClr val="FFFF00"/>
                </a:solidFill>
                <a:latin typeface="Calibri" panose="020F0502020204030204" pitchFamily="34" charset="0"/>
              </a:rPr>
              <a:t>A Silent Pandemic</a:t>
            </a:r>
          </a:p>
        </p:txBody>
      </p:sp>
      <p:sp>
        <p:nvSpPr>
          <p:cNvPr id="57348" name="Text Box 4"/>
          <p:cNvSpPr txBox="1">
            <a:spLocks noChangeArrowheads="1"/>
          </p:cNvSpPr>
          <p:nvPr/>
        </p:nvSpPr>
        <p:spPr bwMode="auto">
          <a:xfrm>
            <a:off x="1946672" y="1875235"/>
            <a:ext cx="4714875" cy="813197"/>
          </a:xfrm>
          <a:prstGeom prst="rect">
            <a:avLst/>
          </a:prstGeom>
          <a:solidFill>
            <a:srgbClr val="C00000"/>
          </a:solidFill>
          <a:ln w="9360">
            <a:solidFill>
              <a:srgbClr val="FFFF00"/>
            </a:solidFill>
            <a:miter lim="800000"/>
            <a:headEnd/>
            <a:tailEnd/>
          </a:ln>
        </p:spPr>
        <p:txBody>
          <a:bodyPr/>
          <a:lstStyle>
            <a:lvl1pPr marL="342900" indent="-33655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1pPr>
            <a:lvl2pPr marL="742950" indent="-28575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2pPr>
            <a:lvl3pPr marL="1143000" indent="-22860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3pPr>
            <a:lvl4pPr marL="1600200" indent="-22860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4pPr>
            <a:lvl5pPr marL="2057400" indent="-228600" defTabSz="449263" eaLnBrk="0" hangingPunc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a:solidFill>
                  <a:schemeClr val="tx1"/>
                </a:solidFill>
                <a:latin typeface="Arial" panose="020B0604020202020204" pitchFamily="34" charset="0"/>
              </a:defRPr>
            </a:lvl9pPr>
          </a:lstStyle>
          <a:p>
            <a:pPr marL="257175" indent="-252413" algn="ctr" defTabSz="336947" eaLnBrk="1" hangingPunct="1">
              <a:spcBef>
                <a:spcPts val="338"/>
              </a:spcBef>
              <a:tabLst>
                <a:tab pos="257175" algn="l"/>
                <a:tab pos="592931" algn="l"/>
                <a:tab pos="929879" algn="l"/>
                <a:tab pos="1266825" algn="l"/>
                <a:tab pos="1603772" algn="l"/>
                <a:tab pos="1940719" algn="l"/>
                <a:tab pos="2277666" algn="l"/>
                <a:tab pos="2614613" algn="l"/>
                <a:tab pos="2951560" algn="l"/>
                <a:tab pos="3288506" algn="l"/>
                <a:tab pos="3625454" algn="l"/>
                <a:tab pos="3962400" algn="l"/>
                <a:tab pos="4299347" algn="l"/>
                <a:tab pos="4636294" algn="l"/>
                <a:tab pos="4973241" algn="l"/>
                <a:tab pos="5310188" algn="l"/>
                <a:tab pos="5647135" algn="l"/>
                <a:tab pos="5984081" algn="l"/>
                <a:tab pos="6321029" algn="l"/>
                <a:tab pos="6657975" algn="l"/>
                <a:tab pos="6994922" algn="l"/>
              </a:tabLst>
              <a:defRPr/>
            </a:pPr>
            <a:r>
              <a:rPr lang="it-IT" altLang="it-IT" sz="1350" b="1" kern="0" dirty="0">
                <a:solidFill>
                  <a:srgbClr val="FFFF00"/>
                </a:solidFill>
                <a:latin typeface="Calibri" panose="020F0502020204030204" pitchFamily="34" charset="0"/>
              </a:rPr>
              <a:t>Industrial </a:t>
            </a:r>
            <a:r>
              <a:rPr lang="it-IT" altLang="it-IT" sz="1350" b="1" kern="0" dirty="0" err="1">
                <a:solidFill>
                  <a:srgbClr val="FFFF00"/>
                </a:solidFill>
                <a:latin typeface="Calibri" panose="020F0502020204030204" pitchFamily="34" charset="0"/>
              </a:rPr>
              <a:t>Chemicals</a:t>
            </a:r>
            <a:r>
              <a:rPr lang="it-IT" altLang="it-IT" sz="1350" b="1" kern="0" dirty="0">
                <a:solidFill>
                  <a:srgbClr val="FFFF00"/>
                </a:solidFill>
                <a:latin typeface="Calibri" panose="020F0502020204030204" pitchFamily="34" charset="0"/>
              </a:rPr>
              <a:t> Are </a:t>
            </a:r>
            <a:r>
              <a:rPr lang="it-IT" altLang="it-IT" sz="1350" b="1" kern="0" dirty="0" err="1">
                <a:solidFill>
                  <a:srgbClr val="FFFF00"/>
                </a:solidFill>
                <a:latin typeface="Calibri" panose="020F0502020204030204" pitchFamily="34" charset="0"/>
              </a:rPr>
              <a:t>Impairing</a:t>
            </a:r>
            <a:r>
              <a:rPr lang="it-IT" altLang="it-IT" sz="1350" b="1" kern="0" dirty="0">
                <a:solidFill>
                  <a:srgbClr val="FFFF00"/>
                </a:solidFill>
                <a:latin typeface="Calibri" panose="020F0502020204030204" pitchFamily="34" charset="0"/>
              </a:rPr>
              <a:t> </a:t>
            </a:r>
          </a:p>
          <a:p>
            <a:pPr marL="257175" indent="-252413" algn="ctr" defTabSz="336947" eaLnBrk="1" hangingPunct="1">
              <a:spcBef>
                <a:spcPts val="338"/>
              </a:spcBef>
              <a:tabLst>
                <a:tab pos="257175" algn="l"/>
                <a:tab pos="592931" algn="l"/>
                <a:tab pos="929879" algn="l"/>
                <a:tab pos="1266825" algn="l"/>
                <a:tab pos="1603772" algn="l"/>
                <a:tab pos="1940719" algn="l"/>
                <a:tab pos="2277666" algn="l"/>
                <a:tab pos="2614613" algn="l"/>
                <a:tab pos="2951560" algn="l"/>
                <a:tab pos="3288506" algn="l"/>
                <a:tab pos="3625454" algn="l"/>
                <a:tab pos="3962400" algn="l"/>
                <a:tab pos="4299347" algn="l"/>
                <a:tab pos="4636294" algn="l"/>
                <a:tab pos="4973241" algn="l"/>
                <a:tab pos="5310188" algn="l"/>
                <a:tab pos="5647135" algn="l"/>
                <a:tab pos="5984081" algn="l"/>
                <a:tab pos="6321029" algn="l"/>
                <a:tab pos="6657975" algn="l"/>
                <a:tab pos="6994922" algn="l"/>
              </a:tabLst>
              <a:defRPr/>
            </a:pPr>
            <a:r>
              <a:rPr lang="it-IT" altLang="it-IT" sz="1350" b="1" kern="0" dirty="0">
                <a:solidFill>
                  <a:srgbClr val="FFFF00"/>
                </a:solidFill>
                <a:latin typeface="Calibri" panose="020F0502020204030204" pitchFamily="34" charset="0"/>
              </a:rPr>
              <a:t>The Brain Development of </a:t>
            </a:r>
            <a:r>
              <a:rPr lang="it-IT" altLang="it-IT" sz="1350" b="1" kern="0" dirty="0" err="1">
                <a:solidFill>
                  <a:srgbClr val="FFFF00"/>
                </a:solidFill>
                <a:latin typeface="Calibri" panose="020F0502020204030204" pitchFamily="34" charset="0"/>
              </a:rPr>
              <a:t>Children</a:t>
            </a:r>
            <a:r>
              <a:rPr lang="it-IT" altLang="it-IT" sz="1350" b="1" kern="0" dirty="0">
                <a:solidFill>
                  <a:srgbClr val="FFFF00"/>
                </a:solidFill>
                <a:latin typeface="Calibri" panose="020F0502020204030204" pitchFamily="34" charset="0"/>
              </a:rPr>
              <a:t> Worldwide</a:t>
            </a:r>
            <a:r>
              <a:rPr lang="it-IT" altLang="it-IT" sz="1350" kern="0" dirty="0">
                <a:solidFill>
                  <a:srgbClr val="FFFF00"/>
                </a:solidFill>
                <a:latin typeface="Calibri" panose="020F0502020204030204" pitchFamily="34" charset="0"/>
              </a:rPr>
              <a:t> </a:t>
            </a:r>
          </a:p>
        </p:txBody>
      </p:sp>
      <p:grpSp>
        <p:nvGrpSpPr>
          <p:cNvPr id="31749" name="Group 5"/>
          <p:cNvGrpSpPr>
            <a:grpSpLocks/>
          </p:cNvGrpSpPr>
          <p:nvPr/>
        </p:nvGrpSpPr>
        <p:grpSpPr bwMode="auto">
          <a:xfrm>
            <a:off x="1143001" y="857260"/>
            <a:ext cx="6853238" cy="460772"/>
            <a:chOff x="0" y="0"/>
            <a:chExt cx="5756" cy="387"/>
          </a:xfrm>
        </p:grpSpPr>
        <p:pic>
          <p:nvPicPr>
            <p:cNvPr id="31761"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5756"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62" name="Text Box 7"/>
            <p:cNvSpPr txBox="1">
              <a:spLocks noChangeArrowheads="1"/>
            </p:cNvSpPr>
            <p:nvPr/>
          </p:nvSpPr>
          <p:spPr bwMode="auto">
            <a:xfrm>
              <a:off x="0" y="0"/>
              <a:ext cx="5756"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eaLnBrk="1" hangingPunct="1">
                <a:defRPr/>
              </a:pPr>
              <a:endParaRPr lang="fr-FR" altLang="it-IT" sz="1350" kern="0">
                <a:solidFill>
                  <a:prstClr val="black"/>
                </a:solidFill>
              </a:endParaRPr>
            </a:p>
          </p:txBody>
        </p:sp>
      </p:grpSp>
      <p:sp>
        <p:nvSpPr>
          <p:cNvPr id="57350" name="Rectangle 8"/>
          <p:cNvSpPr>
            <a:spLocks noChangeArrowheads="1"/>
          </p:cNvSpPr>
          <p:nvPr/>
        </p:nvSpPr>
        <p:spPr bwMode="auto">
          <a:xfrm>
            <a:off x="3071813" y="2444839"/>
            <a:ext cx="2604943" cy="347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nchor="ctr">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900" b="1" kern="0">
                <a:solidFill>
                  <a:srgbClr val="FFFF00"/>
                </a:solidFill>
                <a:latin typeface="Calibri" panose="020F0502020204030204" pitchFamily="34" charset="0"/>
              </a:rPr>
              <a:t>For immediate release: Tuesday, November 7, 2006</a:t>
            </a:r>
            <a:br>
              <a:rPr lang="it-IT" altLang="it-IT" sz="900" b="1" kern="0">
                <a:solidFill>
                  <a:srgbClr val="FFFF00"/>
                </a:solidFill>
                <a:latin typeface="Calibri" panose="020F0502020204030204" pitchFamily="34" charset="0"/>
              </a:rPr>
            </a:br>
            <a:endParaRPr lang="it-IT" altLang="it-IT" sz="900" b="1" kern="0">
              <a:solidFill>
                <a:srgbClr val="FFFF00"/>
              </a:solidFill>
              <a:latin typeface="Calibri" panose="020F0502020204030204" pitchFamily="34" charset="0"/>
            </a:endParaRPr>
          </a:p>
        </p:txBody>
      </p:sp>
      <p:sp>
        <p:nvSpPr>
          <p:cNvPr id="331785" name="Rectangle 9"/>
          <p:cNvSpPr>
            <a:spLocks noChangeArrowheads="1"/>
          </p:cNvSpPr>
          <p:nvPr/>
        </p:nvSpPr>
        <p:spPr bwMode="auto">
          <a:xfrm>
            <a:off x="4262320" y="4263903"/>
            <a:ext cx="2879347" cy="1732879"/>
          </a:xfrm>
          <a:prstGeom prst="rect">
            <a:avLst/>
          </a:prstGeom>
          <a:solidFill>
            <a:schemeClr val="bg1"/>
          </a:solidFill>
          <a:ln>
            <a:solidFill>
              <a:schemeClr val="tx2"/>
            </a:solidFill>
          </a:ln>
          <a:effectLst/>
        </p:spPr>
        <p:txBody>
          <a:bodyPr wrap="square" lIns="67500" tIns="35100" rIns="67500" bIns="35100" anchor="ctr">
            <a:spAutoFit/>
          </a:bodyPr>
          <a:lstStyle/>
          <a:p>
            <a:r>
              <a:rPr lang="en-US" sz="1350" dirty="0"/>
              <a:t>Ten years ago two well-known experts in </a:t>
            </a:r>
            <a:r>
              <a:rPr lang="en-US" sz="1350" i="1" dirty="0"/>
              <a:t>Environmental Health</a:t>
            </a:r>
            <a:r>
              <a:rPr lang="en-US" sz="1350" dirty="0"/>
              <a:t>, a pediatrician and an epidemiologist, launched an alarm </a:t>
            </a:r>
            <a:r>
              <a:rPr lang="en-US" sz="1350" u="sng" dirty="0">
                <a:highlight>
                  <a:srgbClr val="FFFF00"/>
                </a:highlight>
              </a:rPr>
              <a:t>from the pages of </a:t>
            </a:r>
            <a:r>
              <a:rPr lang="en-US" sz="1350" b="1" i="1" u="sng" dirty="0">
                <a:highlight>
                  <a:srgbClr val="FFFF00"/>
                </a:highlight>
              </a:rPr>
              <a:t>the</a:t>
            </a:r>
            <a:r>
              <a:rPr lang="en-US" sz="1350" i="1" u="sng" dirty="0">
                <a:highlight>
                  <a:srgbClr val="FFFF00"/>
                </a:highlight>
              </a:rPr>
              <a:t> </a:t>
            </a:r>
            <a:r>
              <a:rPr lang="en-US" sz="1350" b="1" i="1" u="sng" dirty="0">
                <a:highlight>
                  <a:srgbClr val="FFFF00"/>
                </a:highlight>
              </a:rPr>
              <a:t>Lancet</a:t>
            </a:r>
            <a:r>
              <a:rPr lang="en-US" sz="1350" u="sng" dirty="0">
                <a:highlight>
                  <a:srgbClr val="FFFF00"/>
                </a:highlight>
              </a:rPr>
              <a:t>, affirming that a </a:t>
            </a:r>
            <a:r>
              <a:rPr lang="en-US" sz="1350" b="1" i="1" u="sng" dirty="0">
                <a:highlight>
                  <a:srgbClr val="FFFF00"/>
                </a:highlight>
              </a:rPr>
              <a:t>silent pandemic </a:t>
            </a:r>
            <a:r>
              <a:rPr lang="en-US" sz="1350" b="1" u="sng" dirty="0">
                <a:highlight>
                  <a:srgbClr val="FFFF00"/>
                </a:highlight>
              </a:rPr>
              <a:t>of neurodevelopmental disorders </a:t>
            </a:r>
            <a:r>
              <a:rPr lang="en-US" sz="1350" u="sng" dirty="0">
                <a:highlight>
                  <a:srgbClr val="FFFF00"/>
                </a:highlight>
              </a:rPr>
              <a:t>was spreading</a:t>
            </a:r>
            <a:r>
              <a:rPr lang="en-US" sz="1350" dirty="0">
                <a:highlight>
                  <a:srgbClr val="FFFF00"/>
                </a:highlight>
              </a:rPr>
              <a:t>,</a:t>
            </a:r>
            <a:r>
              <a:rPr lang="en-US" sz="1350" dirty="0"/>
              <a:t> also due to the </a:t>
            </a:r>
            <a:r>
              <a:rPr lang="en-US" sz="1350" i="1" dirty="0"/>
              <a:t>shortage of funds in this area of research </a:t>
            </a:r>
            <a:endParaRPr lang="it-IT" sz="1350" dirty="0"/>
          </a:p>
        </p:txBody>
      </p:sp>
      <p:sp>
        <p:nvSpPr>
          <p:cNvPr id="57352" name="Rectangle 10"/>
          <p:cNvSpPr>
            <a:spLocks noChangeArrowheads="1"/>
          </p:cNvSpPr>
          <p:nvPr/>
        </p:nvSpPr>
        <p:spPr bwMode="auto">
          <a:xfrm>
            <a:off x="2750346" y="2357437"/>
            <a:ext cx="3161110" cy="53579"/>
          </a:xfrm>
          <a:prstGeom prst="rect">
            <a:avLst/>
          </a:prstGeom>
          <a:solidFill>
            <a:srgbClr val="FFC000"/>
          </a:solidFill>
          <a:ln w="19080">
            <a:solidFill>
              <a:srgbClr val="0000FF"/>
            </a:solidFill>
            <a:miter lim="800000"/>
            <a:headEnd/>
            <a:tailEnd/>
          </a:ln>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defTabSz="685800" eaLnBrk="1" hangingPunct="1">
              <a:defRPr/>
            </a:pPr>
            <a:endParaRPr lang="fr-FR" altLang="it-IT" sz="1350" kern="0">
              <a:solidFill>
                <a:prstClr val="black"/>
              </a:solidFill>
            </a:endParaRPr>
          </a:p>
        </p:txBody>
      </p:sp>
      <p:pic>
        <p:nvPicPr>
          <p:cNvPr id="31753" name="Picture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2849015"/>
            <a:ext cx="3348582" cy="4547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331788" name="Rectangle 12"/>
          <p:cNvSpPr>
            <a:spLocks noChangeArrowheads="1"/>
          </p:cNvSpPr>
          <p:nvPr/>
        </p:nvSpPr>
        <p:spPr bwMode="auto">
          <a:xfrm>
            <a:off x="5201081" y="2774546"/>
            <a:ext cx="3864429" cy="717216"/>
          </a:xfrm>
          <a:prstGeom prst="rect">
            <a:avLst/>
          </a:prstGeom>
          <a:solidFill>
            <a:srgbClr val="FFFF00"/>
          </a:solidFill>
          <a:ln w="28440">
            <a:solidFill>
              <a:srgbClr val="C00000"/>
            </a:solidFill>
            <a:miter lim="800000"/>
            <a:headEnd/>
            <a:tailEnd/>
          </a:ln>
          <a:effectLst/>
        </p:spPr>
        <p:txBody>
          <a:bodyPr wrap="square" lIns="67500" tIns="35100" rIns="67500" bIns="35100">
            <a:spAutoFit/>
          </a:bodyPr>
          <a:lstStyle/>
          <a:p>
            <a:r>
              <a:rPr lang="en-US" sz="1050" dirty="0"/>
              <a:t>A few industrial chemicals (</a:t>
            </a:r>
            <a:r>
              <a:rPr lang="en-US" sz="1050" dirty="0" err="1"/>
              <a:t>eg</a:t>
            </a:r>
            <a:r>
              <a:rPr lang="en-US" sz="1050" dirty="0"/>
              <a:t>, </a:t>
            </a:r>
            <a:r>
              <a:rPr lang="en-US" sz="1050" b="1" u="sng" dirty="0"/>
              <a:t>lead, methylmercury, polychlorinated biphenyls [PCBs], arsenic</a:t>
            </a:r>
            <a:r>
              <a:rPr lang="en-US" sz="1050" dirty="0"/>
              <a:t>, and </a:t>
            </a:r>
            <a:r>
              <a:rPr lang="en-US" sz="1050" b="1" u="sng" dirty="0"/>
              <a:t>toluene</a:t>
            </a:r>
            <a:r>
              <a:rPr lang="en-US" sz="1050" dirty="0"/>
              <a:t>) were recognized causes of neurodevelopmental disorders and subclinical brain dysfunction. </a:t>
            </a:r>
            <a:endParaRPr lang="it-IT" sz="1050" dirty="0"/>
          </a:p>
        </p:txBody>
      </p:sp>
      <p:sp>
        <p:nvSpPr>
          <p:cNvPr id="57355" name="Rectangle 15"/>
          <p:cNvSpPr>
            <a:spLocks noChangeArrowheads="1"/>
          </p:cNvSpPr>
          <p:nvPr/>
        </p:nvSpPr>
        <p:spPr bwMode="auto">
          <a:xfrm>
            <a:off x="1451380" y="3321853"/>
            <a:ext cx="516231" cy="163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en-US" altLang="it-IT" sz="600" b="1" kern="0">
                <a:solidFill>
                  <a:srgbClr val="000000"/>
                </a:solidFill>
                <a:latin typeface="Calibri" panose="020F0502020204030204" pitchFamily="34" charset="0"/>
              </a:rPr>
              <a:t>*               **</a:t>
            </a:r>
          </a:p>
        </p:txBody>
      </p:sp>
      <p:pic>
        <p:nvPicPr>
          <p:cNvPr id="31756" name="Picture 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4655" y="937618"/>
            <a:ext cx="991195" cy="838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57" name="Rectangle 17"/>
          <p:cNvSpPr>
            <a:spLocks noChangeArrowheads="1"/>
          </p:cNvSpPr>
          <p:nvPr/>
        </p:nvSpPr>
        <p:spPr bwMode="auto">
          <a:xfrm>
            <a:off x="145291" y="1890661"/>
            <a:ext cx="700575" cy="186302"/>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750" kern="0">
                <a:solidFill>
                  <a:srgbClr val="000000"/>
                </a:solidFill>
              </a:rPr>
              <a:t>Grandjean P.</a:t>
            </a:r>
          </a:p>
        </p:txBody>
      </p:sp>
      <p:pic>
        <p:nvPicPr>
          <p:cNvPr id="31758" name="Picture 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103400" y="897434"/>
            <a:ext cx="1097779" cy="919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57359" name="Rectangle 19"/>
          <p:cNvSpPr>
            <a:spLocks noChangeArrowheads="1"/>
          </p:cNvSpPr>
          <p:nvPr/>
        </p:nvSpPr>
        <p:spPr bwMode="auto">
          <a:xfrm>
            <a:off x="8001007" y="1902620"/>
            <a:ext cx="703781" cy="186302"/>
          </a:xfrm>
          <a:prstGeom prst="rect">
            <a:avLst/>
          </a:prstGeom>
          <a:solidFill>
            <a:srgbClr val="FFFF00"/>
          </a:solidFill>
          <a:ln>
            <a:noFill/>
          </a:ln>
          <a:extLst>
            <a:ext uri="{91240B29-F687-4F45-9708-019B960494DF}">
              <a14:hiddenLine xmlns:a14="http://schemas.microsoft.com/office/drawing/2010/main" w="9525">
                <a:solidFill>
                  <a:srgbClr val="000000"/>
                </a:solidFill>
                <a:round/>
                <a:headEnd/>
                <a:tailEnd/>
              </a14:hiddenLine>
            </a:ext>
          </a:extLst>
        </p:spPr>
        <p:txBody>
          <a:bodyPr wrap="none" lIns="67500" tIns="35100" rIns="67500" bIns="35100">
            <a:spAutoFit/>
          </a:bodyPr>
          <a:lstStyle>
            <a:lvl1pPr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1pPr>
            <a:lvl2pPr marL="742950" indent="-28575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2pPr>
            <a:lvl3pPr marL="11430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3pPr>
            <a:lvl4pPr marL="16002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4pPr>
            <a:lvl5pPr marL="2057400" indent="-228600" defTabSz="449263"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5pPr>
            <a:lvl6pPr marL="25146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6pPr>
            <a:lvl7pPr marL="29718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7pPr>
            <a:lvl8pPr marL="34290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8pPr>
            <a:lvl9pPr marL="3886200" indent="-228600" defTabSz="449263" eaLnBrk="0" fontAlgn="base" hangingPunct="0">
              <a:spcBef>
                <a:spcPct val="0"/>
              </a:spcBef>
              <a:spcAft>
                <a:spcPct val="0"/>
              </a:spcAft>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chemeClr val="tx1"/>
                </a:solidFill>
                <a:latin typeface="Arial" panose="020B0604020202020204" pitchFamily="34" charset="0"/>
              </a:defRPr>
            </a:lvl9pPr>
          </a:lstStyle>
          <a:p>
            <a:pPr defTabSz="336947" eaLnBrk="1" hangingPunct="1">
              <a:tabLst>
                <a:tab pos="0" algn="l"/>
                <a:tab pos="335756" algn="l"/>
                <a:tab pos="672704" algn="l"/>
                <a:tab pos="1009650" algn="l"/>
                <a:tab pos="1346597" algn="l"/>
                <a:tab pos="1683544" algn="l"/>
                <a:tab pos="2020491" algn="l"/>
                <a:tab pos="2357438" algn="l"/>
                <a:tab pos="2694385" algn="l"/>
                <a:tab pos="3031331" algn="l"/>
                <a:tab pos="3368279" algn="l"/>
                <a:tab pos="3705225" algn="l"/>
                <a:tab pos="4042172" algn="l"/>
                <a:tab pos="4379119" algn="l"/>
                <a:tab pos="4716066" algn="l"/>
                <a:tab pos="5053013" algn="l"/>
                <a:tab pos="5389960" algn="l"/>
                <a:tab pos="5726906" algn="l"/>
                <a:tab pos="6063854" algn="l"/>
                <a:tab pos="6400800" algn="l"/>
                <a:tab pos="6737747" algn="l"/>
              </a:tabLst>
              <a:defRPr/>
            </a:pPr>
            <a:r>
              <a:rPr lang="it-IT" altLang="it-IT" sz="750" kern="0">
                <a:solidFill>
                  <a:srgbClr val="000000"/>
                </a:solidFill>
              </a:rPr>
              <a:t>Landrigan Ph</a:t>
            </a:r>
          </a:p>
        </p:txBody>
      </p:sp>
      <p:pic>
        <p:nvPicPr>
          <p:cNvPr id="31760" name="Picture 2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08044" y="4637173"/>
            <a:ext cx="1935956" cy="1363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pic>
      <p:sp>
        <p:nvSpPr>
          <p:cNvPr id="20" name="CasellaDiTesto 19">
            <a:extLst>
              <a:ext uri="{FF2B5EF4-FFF2-40B4-BE49-F238E27FC236}">
                <a16:creationId xmlns:a16="http://schemas.microsoft.com/office/drawing/2014/main" id="{297F9DBA-2A77-4F69-B8A9-06AB1B6C7F84}"/>
              </a:ext>
            </a:extLst>
          </p:cNvPr>
          <p:cNvSpPr txBox="1"/>
          <p:nvPr/>
        </p:nvSpPr>
        <p:spPr>
          <a:xfrm>
            <a:off x="2299291" y="127775"/>
            <a:ext cx="4598580" cy="369332"/>
          </a:xfrm>
          <a:prstGeom prst="rect">
            <a:avLst/>
          </a:prstGeom>
          <a:solidFill>
            <a:srgbClr val="FFFF00"/>
          </a:solidFill>
          <a:ln w="38100">
            <a:solidFill>
              <a:srgbClr val="FF0000"/>
            </a:solidFill>
          </a:ln>
        </p:spPr>
        <p:txBody>
          <a:bodyPr wrap="square">
            <a:spAutoFit/>
          </a:bodyPr>
          <a:lstStyle/>
          <a:p>
            <a:r>
              <a:rPr lang="it-IT"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Epidemiologia dei disturbi del neurosviluppo.</a:t>
            </a:r>
            <a:endParaRPr lang="it-IT" dirty="0"/>
          </a:p>
        </p:txBody>
      </p:sp>
      <p:sp>
        <p:nvSpPr>
          <p:cNvPr id="23" name="CasellaDiTesto 22">
            <a:extLst>
              <a:ext uri="{FF2B5EF4-FFF2-40B4-BE49-F238E27FC236}">
                <a16:creationId xmlns:a16="http://schemas.microsoft.com/office/drawing/2014/main" id="{36ED5938-5FC8-40B6-914B-5A90BDACEA3B}"/>
              </a:ext>
            </a:extLst>
          </p:cNvPr>
          <p:cNvSpPr txBox="1"/>
          <p:nvPr/>
        </p:nvSpPr>
        <p:spPr>
          <a:xfrm>
            <a:off x="5081333" y="3478347"/>
            <a:ext cx="4120668" cy="830997"/>
          </a:xfrm>
          <a:prstGeom prst="rect">
            <a:avLst/>
          </a:prstGeom>
          <a:noFill/>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200" b="0" i="0" u="none" strike="noStrike" cap="none" normalizeH="0" baseline="0" dirty="0">
                <a:ln>
                  <a:noFill/>
                </a:ln>
                <a:solidFill>
                  <a:schemeClr val="tx1"/>
                </a:solidFill>
                <a:effectLst/>
                <a:latin typeface="Arial Unicode MS"/>
              </a:rPr>
              <a:t>Alcune sostanze chimiche industriali (p. Es</a:t>
            </a:r>
            <a:r>
              <a:rPr kumimoji="0" lang="it-IT" altLang="it-IT" sz="1200" b="1" i="0" u="sng" strike="noStrike" cap="none" normalizeH="0" baseline="0" dirty="0">
                <a:ln>
                  <a:noFill/>
                </a:ln>
                <a:solidFill>
                  <a:schemeClr val="tx1"/>
                </a:solidFill>
                <a:effectLst/>
                <a:latin typeface="Arial Unicode MS"/>
              </a:rPr>
              <a:t>., Piombo, metilmercurio, </a:t>
            </a:r>
            <a:r>
              <a:rPr kumimoji="0" lang="it-IT" altLang="it-IT" sz="1200" b="1" i="0" u="sng" strike="noStrike" cap="none" normalizeH="0" baseline="0" dirty="0" err="1">
                <a:ln>
                  <a:noFill/>
                </a:ln>
                <a:solidFill>
                  <a:schemeClr val="tx1"/>
                </a:solidFill>
                <a:effectLst/>
                <a:latin typeface="Arial Unicode MS"/>
              </a:rPr>
              <a:t>bifenili</a:t>
            </a:r>
            <a:r>
              <a:rPr kumimoji="0" lang="it-IT" altLang="it-IT" sz="1200" b="1" i="0" u="sng" strike="noStrike" cap="none" normalizeH="0" baseline="0" dirty="0">
                <a:ln>
                  <a:noFill/>
                </a:ln>
                <a:solidFill>
                  <a:schemeClr val="tx1"/>
                </a:solidFill>
                <a:effectLst/>
                <a:latin typeface="Arial Unicode MS"/>
              </a:rPr>
              <a:t> </a:t>
            </a:r>
            <a:r>
              <a:rPr kumimoji="0" lang="it-IT" altLang="it-IT" sz="1200" b="1" i="0" u="sng" strike="noStrike" cap="none" normalizeH="0" baseline="0" dirty="0" err="1">
                <a:ln>
                  <a:noFill/>
                </a:ln>
                <a:solidFill>
                  <a:schemeClr val="tx1"/>
                </a:solidFill>
                <a:effectLst/>
                <a:latin typeface="Arial Unicode MS"/>
              </a:rPr>
              <a:t>policlorurati</a:t>
            </a:r>
            <a:r>
              <a:rPr kumimoji="0" lang="it-IT" altLang="it-IT" sz="1200" b="1" i="0" u="sng" strike="noStrike" cap="none" normalizeH="0" baseline="0" dirty="0">
                <a:ln>
                  <a:noFill/>
                </a:ln>
                <a:solidFill>
                  <a:schemeClr val="tx1"/>
                </a:solidFill>
                <a:effectLst/>
                <a:latin typeface="Arial Unicode MS"/>
              </a:rPr>
              <a:t> [PCB], arsenico </a:t>
            </a:r>
            <a:r>
              <a:rPr kumimoji="0" lang="it-IT" altLang="it-IT" sz="1200" b="0" i="0" u="none" strike="noStrike" cap="none" normalizeH="0" baseline="0" dirty="0">
                <a:ln>
                  <a:noFill/>
                </a:ln>
                <a:solidFill>
                  <a:schemeClr val="tx1"/>
                </a:solidFill>
                <a:effectLst/>
                <a:latin typeface="Arial Unicode MS"/>
              </a:rPr>
              <a:t>e t</a:t>
            </a:r>
            <a:r>
              <a:rPr kumimoji="0" lang="it-IT" altLang="it-IT" sz="1200" b="1" i="0" u="sng" strike="noStrike" cap="none" normalizeH="0" baseline="0" dirty="0">
                <a:ln>
                  <a:noFill/>
                </a:ln>
                <a:solidFill>
                  <a:schemeClr val="tx1"/>
                </a:solidFill>
                <a:effectLst/>
                <a:latin typeface="Arial Unicode MS"/>
              </a:rPr>
              <a:t>oluene</a:t>
            </a:r>
            <a:r>
              <a:rPr kumimoji="0" lang="it-IT" altLang="it-IT" sz="1200" b="0" i="0" u="none" strike="noStrike" cap="none" normalizeH="0" baseline="0" dirty="0">
                <a:ln>
                  <a:noFill/>
                </a:ln>
                <a:solidFill>
                  <a:schemeClr val="tx1"/>
                </a:solidFill>
                <a:effectLst/>
                <a:latin typeface="Arial Unicode MS"/>
              </a:rPr>
              <a:t>) sono state riconosciute cause di disturbi dello sviluppo neurologico e disfunzione cerebrale subclinica.</a:t>
            </a:r>
            <a:r>
              <a:rPr kumimoji="0" lang="it-IT" altLang="it-IT" sz="1200" b="0" i="0" u="none" strike="noStrike" cap="none" normalizeH="0" baseline="0" dirty="0">
                <a:ln>
                  <a:noFill/>
                </a:ln>
                <a:solidFill>
                  <a:schemeClr val="tx1"/>
                </a:solidFill>
                <a:effectLst/>
              </a:rPr>
              <a:t> </a:t>
            </a:r>
            <a:endParaRPr kumimoji="0" lang="it-IT" altLang="it-IT" sz="1200" b="0" i="0" u="none" strike="noStrike" cap="none" normalizeH="0" baseline="0" dirty="0">
              <a:ln>
                <a:noFill/>
              </a:ln>
              <a:solidFill>
                <a:schemeClr val="tx1"/>
              </a:solidFill>
              <a:effectLst/>
              <a:latin typeface="Arial" panose="020B0604020202020204" pitchFamily="34" charset="0"/>
            </a:endParaRPr>
          </a:p>
        </p:txBody>
      </p:sp>
      <p:sp>
        <p:nvSpPr>
          <p:cNvPr id="26" name="CasellaDiTesto 25">
            <a:extLst>
              <a:ext uri="{FF2B5EF4-FFF2-40B4-BE49-F238E27FC236}">
                <a16:creationId xmlns:a16="http://schemas.microsoft.com/office/drawing/2014/main" id="{60D1448B-AE33-4186-A55A-C2D512D25041}"/>
              </a:ext>
            </a:extLst>
          </p:cNvPr>
          <p:cNvSpPr txBox="1"/>
          <p:nvPr/>
        </p:nvSpPr>
        <p:spPr>
          <a:xfrm>
            <a:off x="1" y="6086547"/>
            <a:ext cx="9144000" cy="738664"/>
          </a:xfrm>
          <a:prstGeom prst="rect">
            <a:avLst/>
          </a:prstGeom>
          <a:solidFill>
            <a:srgbClr val="FFFF00"/>
          </a:solidFill>
          <a:ln w="38100">
            <a:solidFill>
              <a:srgbClr val="002060"/>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Dieci anni fa due noti esperti di Salute Ambientale, un pediatra e un epidemiologo, lanciarono un allarme </a:t>
            </a:r>
            <a:r>
              <a:rPr kumimoji="0" lang="it-IT" altLang="it-IT" sz="1400" b="0" i="0" u="sng" strike="noStrike" cap="none" normalizeH="0" baseline="0" dirty="0">
                <a:ln>
                  <a:noFill/>
                </a:ln>
                <a:solidFill>
                  <a:schemeClr val="tx1"/>
                </a:solidFill>
                <a:effectLst/>
                <a:latin typeface="Arial Unicode MS"/>
              </a:rPr>
              <a:t>dalle pagine </a:t>
            </a:r>
            <a:r>
              <a:rPr kumimoji="0" lang="it-IT" altLang="it-IT" sz="1400" b="1" i="1" u="sng" strike="noStrike" cap="none" normalizeH="0" baseline="0" dirty="0">
                <a:ln>
                  <a:noFill/>
                </a:ln>
                <a:solidFill>
                  <a:schemeClr val="tx1"/>
                </a:solidFill>
                <a:effectLst/>
                <a:latin typeface="Arial Unicode MS"/>
              </a:rPr>
              <a:t>di Lancet</a:t>
            </a:r>
            <a:r>
              <a:rPr kumimoji="0" lang="it-IT" altLang="it-IT" sz="1400" b="0" i="0" u="sng" strike="noStrike" cap="none" normalizeH="0" baseline="0" dirty="0">
                <a:ln>
                  <a:noFill/>
                </a:ln>
                <a:solidFill>
                  <a:schemeClr val="tx1"/>
                </a:solidFill>
                <a:effectLst/>
                <a:latin typeface="Arial Unicode MS"/>
              </a:rPr>
              <a:t>, affermando che </a:t>
            </a:r>
            <a:r>
              <a:rPr kumimoji="0" lang="it-IT" altLang="it-IT" sz="1400" b="1" i="0" u="sng" strike="noStrike" cap="none" normalizeH="0" baseline="0" dirty="0">
                <a:ln>
                  <a:noFill/>
                </a:ln>
                <a:solidFill>
                  <a:schemeClr val="tx1"/>
                </a:solidFill>
                <a:effectLst/>
                <a:latin typeface="Arial Unicode MS"/>
              </a:rPr>
              <a:t>si stava diffondendo una silenziosa pandemia di disturbi del neurosviluppo</a:t>
            </a:r>
            <a:r>
              <a:rPr kumimoji="0" lang="it-IT" altLang="it-IT" sz="1400" b="0" i="0" u="none" strike="noStrike" cap="none" normalizeH="0" baseline="0" dirty="0">
                <a:ln>
                  <a:noFill/>
                </a:ln>
                <a:solidFill>
                  <a:schemeClr val="tx1"/>
                </a:solidFill>
                <a:effectLst/>
                <a:latin typeface="Arial Unicode MS"/>
              </a:rPr>
              <a:t>, anche a causa della carenza di fondi in quest'area di ricerca</a:t>
            </a:r>
            <a:r>
              <a:rPr kumimoji="0" lang="it-IT" altLang="it-IT" sz="1400" b="0" i="0" u="none" strike="noStrike" cap="none" normalizeH="0" baseline="0" dirty="0">
                <a:ln>
                  <a:noFill/>
                </a:ln>
                <a:solidFill>
                  <a:schemeClr val="tx1"/>
                </a:solidFill>
                <a:effectLst/>
              </a:rPr>
              <a:t> </a:t>
            </a:r>
            <a:endParaRPr kumimoji="0" lang="it-IT" altLang="it-IT"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217048322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2098" name="Picture 4" descr="C:\Documents and Settings\Utente\Desktop\CONGRESSI\14 04 23-24 Lyon Natecia\autism-4f7f49f-intro.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3000" y="857250"/>
            <a:ext cx="6858000" cy="50018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Rettangolo 2"/>
          <p:cNvSpPr/>
          <p:nvPr/>
        </p:nvSpPr>
        <p:spPr>
          <a:xfrm>
            <a:off x="1143001" y="5776922"/>
            <a:ext cx="7100888" cy="230832"/>
          </a:xfrm>
          <a:prstGeom prst="rect">
            <a:avLst/>
          </a:prstGeom>
          <a:solidFill>
            <a:schemeClr val="accent3">
              <a:lumMod val="75000"/>
            </a:schemeClr>
          </a:solidFill>
        </p:spPr>
        <p:txBody>
          <a:bodyPr>
            <a:spAutoFit/>
          </a:bodyPr>
          <a:lstStyle/>
          <a:p>
            <a:pPr algn="ctr" defTabSz="685800">
              <a:defRPr/>
            </a:pPr>
            <a:r>
              <a:rPr lang="it-IT" sz="900" kern="0" dirty="0">
                <a:solidFill>
                  <a:sysClr val="windowText" lastClr="000000"/>
                </a:solidFill>
                <a:latin typeface="Calibri" panose="020F0502020204030204"/>
                <a:cs typeface="Arial" panose="020B0604020202020204" pitchFamily="34" charset="0"/>
              </a:rPr>
              <a:t>http://arstechnica.com/science/2012/04/new-autism-studies-find-new-mutations-many-genes-behind-the-disorder/</a:t>
            </a:r>
          </a:p>
        </p:txBody>
      </p:sp>
      <p:pic>
        <p:nvPicPr>
          <p:cNvPr id="132100" name="Picture 2" descr="C:\Documents and Settings\Utente\Documenti\Immagini\loghi\CDC.bmp"/>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2350" y="1322785"/>
            <a:ext cx="628650"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6" name="Connettore 1 5"/>
          <p:cNvCxnSpPr/>
          <p:nvPr/>
        </p:nvCxnSpPr>
        <p:spPr>
          <a:xfrm flipH="1">
            <a:off x="2357440" y="3105150"/>
            <a:ext cx="594122" cy="539354"/>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8" name="Connettore 1 7"/>
          <p:cNvCxnSpPr/>
          <p:nvPr/>
        </p:nvCxnSpPr>
        <p:spPr>
          <a:xfrm>
            <a:off x="2519364" y="3105160"/>
            <a:ext cx="540544" cy="594122"/>
          </a:xfrm>
          <a:prstGeom prst="line">
            <a:avLst/>
          </a:prstGeom>
          <a:ln w="57150">
            <a:solidFill>
              <a:srgbClr val="C00000"/>
            </a:solidFill>
          </a:ln>
        </p:spPr>
        <p:style>
          <a:lnRef idx="1">
            <a:schemeClr val="accent1"/>
          </a:lnRef>
          <a:fillRef idx="0">
            <a:schemeClr val="accent1"/>
          </a:fillRef>
          <a:effectRef idx="0">
            <a:schemeClr val="accent1"/>
          </a:effectRef>
          <a:fontRef idx="minor">
            <a:schemeClr val="tx1"/>
          </a:fontRef>
        </p:style>
      </p:cxnSp>
      <p:sp>
        <p:nvSpPr>
          <p:cNvPr id="10" name="Rettangolo 9"/>
          <p:cNvSpPr/>
          <p:nvPr/>
        </p:nvSpPr>
        <p:spPr>
          <a:xfrm>
            <a:off x="2195512" y="3644505"/>
            <a:ext cx="965329"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2014 1 : 68</a:t>
            </a:r>
            <a:endParaRPr lang="it-IT" sz="1350" kern="0" dirty="0">
              <a:solidFill>
                <a:sysClr val="windowText" lastClr="000000"/>
              </a:solidFill>
              <a:latin typeface="Calibri" panose="020F0502020204030204"/>
              <a:cs typeface="Arial" panose="020B0604020202020204" pitchFamily="34" charset="0"/>
            </a:endParaRPr>
          </a:p>
        </p:txBody>
      </p:sp>
      <p:cxnSp>
        <p:nvCxnSpPr>
          <p:cNvPr id="12" name="Connettore 1 11"/>
          <p:cNvCxnSpPr/>
          <p:nvPr/>
        </p:nvCxnSpPr>
        <p:spPr>
          <a:xfrm>
            <a:off x="5543557" y="3537347"/>
            <a:ext cx="1513285" cy="0"/>
          </a:xfrm>
          <a:prstGeom prst="line">
            <a:avLst/>
          </a:prstGeom>
          <a:ln>
            <a:solidFill>
              <a:srgbClr val="FFFF00"/>
            </a:solidFill>
          </a:ln>
        </p:spPr>
        <p:style>
          <a:lnRef idx="1">
            <a:schemeClr val="accent1"/>
          </a:lnRef>
          <a:fillRef idx="0">
            <a:schemeClr val="accent1"/>
          </a:fillRef>
          <a:effectRef idx="0">
            <a:schemeClr val="accent1"/>
          </a:effectRef>
          <a:fontRef idx="minor">
            <a:schemeClr val="tx1"/>
          </a:fontRef>
        </p:style>
      </p:cxnSp>
      <p:cxnSp>
        <p:nvCxnSpPr>
          <p:cNvPr id="14" name="Connettore 2 13"/>
          <p:cNvCxnSpPr/>
          <p:nvPr/>
        </p:nvCxnSpPr>
        <p:spPr>
          <a:xfrm>
            <a:off x="3059906" y="3914775"/>
            <a:ext cx="1620441" cy="810816"/>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cxnSp>
        <p:nvCxnSpPr>
          <p:cNvPr id="16" name="Connettore 2 15"/>
          <p:cNvCxnSpPr/>
          <p:nvPr/>
        </p:nvCxnSpPr>
        <p:spPr>
          <a:xfrm>
            <a:off x="3006336" y="3914775"/>
            <a:ext cx="863203" cy="810816"/>
          </a:xfrm>
          <a:prstGeom prst="straightConnector1">
            <a:avLst/>
          </a:prstGeom>
          <a:ln>
            <a:solidFill>
              <a:srgbClr val="FFFF00"/>
            </a:solidFill>
            <a:tailEnd type="arrow"/>
          </a:ln>
        </p:spPr>
        <p:style>
          <a:lnRef idx="1">
            <a:schemeClr val="accent1"/>
          </a:lnRef>
          <a:fillRef idx="0">
            <a:schemeClr val="accent1"/>
          </a:fillRef>
          <a:effectRef idx="0">
            <a:schemeClr val="accent1"/>
          </a:effectRef>
          <a:fontRef idx="minor">
            <a:schemeClr val="tx1"/>
          </a:fontRef>
        </p:style>
      </p:cxnSp>
      <p:sp>
        <p:nvSpPr>
          <p:cNvPr id="13" name="Rettangolo 12"/>
          <p:cNvSpPr/>
          <p:nvPr/>
        </p:nvSpPr>
        <p:spPr>
          <a:xfrm>
            <a:off x="7080648" y="4455319"/>
            <a:ext cx="965329"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rgbClr val="0000FF"/>
                </a:solidFill>
                <a:effectLst>
                  <a:outerShdw blurRad="38100" dist="38100" dir="2700000" algn="tl">
                    <a:srgbClr val="000000">
                      <a:alpha val="43137"/>
                    </a:srgbClr>
                  </a:outerShdw>
                </a:effectLst>
                <a:latin typeface="Calibri" pitchFamily="34" charset="0"/>
                <a:cs typeface="Arial" panose="020B0604020202020204" pitchFamily="34" charset="0"/>
              </a:rPr>
              <a:t>2014 1 : 68</a:t>
            </a:r>
            <a:endParaRPr lang="it-IT" sz="1350" kern="0" dirty="0">
              <a:solidFill>
                <a:srgbClr val="0000FF"/>
              </a:solidFill>
              <a:latin typeface="Calibri" panose="020F0502020204030204"/>
              <a:cs typeface="Arial" panose="020B0604020202020204" pitchFamily="34" charset="0"/>
            </a:endParaRPr>
          </a:p>
        </p:txBody>
      </p:sp>
      <p:sp>
        <p:nvSpPr>
          <p:cNvPr id="15" name="Rettangolo 14"/>
          <p:cNvSpPr/>
          <p:nvPr/>
        </p:nvSpPr>
        <p:spPr>
          <a:xfrm>
            <a:off x="7080648" y="3644503"/>
            <a:ext cx="965329"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2008 1 : 88</a:t>
            </a:r>
            <a:endParaRPr lang="it-IT" sz="1350" kern="0" dirty="0">
              <a:solidFill>
                <a:sysClr val="windowText" lastClr="000000"/>
              </a:solidFill>
              <a:latin typeface="Calibri" panose="020F0502020204030204"/>
              <a:cs typeface="Arial" panose="020B0604020202020204" pitchFamily="34" charset="0"/>
            </a:endParaRPr>
          </a:p>
        </p:txBody>
      </p:sp>
      <p:sp>
        <p:nvSpPr>
          <p:cNvPr id="17" name="Rettangolo 16"/>
          <p:cNvSpPr/>
          <p:nvPr/>
        </p:nvSpPr>
        <p:spPr>
          <a:xfrm>
            <a:off x="6993732" y="2943225"/>
            <a:ext cx="1053494"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2006 1 : 110</a:t>
            </a:r>
            <a:endParaRPr lang="it-IT" sz="1350" kern="0" dirty="0">
              <a:solidFill>
                <a:sysClr val="windowText" lastClr="000000"/>
              </a:solidFill>
              <a:latin typeface="Calibri" panose="020F0502020204030204"/>
              <a:cs typeface="Arial" panose="020B0604020202020204" pitchFamily="34" charset="0"/>
            </a:endParaRPr>
          </a:p>
        </p:txBody>
      </p:sp>
      <p:sp>
        <p:nvSpPr>
          <p:cNvPr id="18" name="Rettangolo 17"/>
          <p:cNvSpPr/>
          <p:nvPr/>
        </p:nvSpPr>
        <p:spPr>
          <a:xfrm>
            <a:off x="6954441" y="2511030"/>
            <a:ext cx="1091966"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000000">
                      <a:alpha val="43137"/>
                    </a:srgbClr>
                  </a:outerShdw>
                </a:effectLst>
                <a:latin typeface="Calibri" pitchFamily="34" charset="0"/>
                <a:cs typeface="Arial" panose="020B0604020202020204" pitchFamily="34" charset="0"/>
              </a:rPr>
              <a:t>2002  1 : 150</a:t>
            </a:r>
            <a:endParaRPr lang="it-IT" sz="1350" kern="0" dirty="0">
              <a:solidFill>
                <a:sysClr val="windowText" lastClr="000000"/>
              </a:solidFill>
              <a:latin typeface="Calibri" panose="020F0502020204030204"/>
              <a:cs typeface="Arial" panose="020B0604020202020204" pitchFamily="34" charset="0"/>
            </a:endParaRPr>
          </a:p>
        </p:txBody>
      </p:sp>
      <p:sp>
        <p:nvSpPr>
          <p:cNvPr id="19" name="Rettangolo 18"/>
          <p:cNvSpPr/>
          <p:nvPr/>
        </p:nvSpPr>
        <p:spPr>
          <a:xfrm>
            <a:off x="6868717" y="1970486"/>
            <a:ext cx="1180131" cy="300082"/>
          </a:xfrm>
          <a:prstGeom prst="rect">
            <a:avLst/>
          </a:prstGeom>
          <a:solidFill>
            <a:srgbClr val="FFFF00"/>
          </a:solidFill>
          <a:ln>
            <a:solidFill>
              <a:srgbClr val="0000FF"/>
            </a:solidFill>
          </a:ln>
        </p:spPr>
        <p:txBody>
          <a:bodyPr wrap="none">
            <a:spAutoFit/>
          </a:bodyPr>
          <a:lstStyle/>
          <a:p>
            <a:pPr defTabSz="685800">
              <a:defRPr/>
            </a:pPr>
            <a:r>
              <a:rPr lang="fr-FR" sz="1350" b="1" u="sng" kern="0" dirty="0">
                <a:solidFill>
                  <a:sysClr val="windowText" lastClr="000000"/>
                </a:solidFill>
                <a:effectLst>
                  <a:outerShdw blurRad="38100" dist="38100" dir="2700000" algn="tl">
                    <a:srgbClr val="FFFFFF"/>
                  </a:outerShdw>
                </a:effectLst>
                <a:latin typeface="Calibri" pitchFamily="34" charset="0"/>
                <a:cs typeface="Arial" panose="020B0604020202020204" pitchFamily="34" charset="0"/>
              </a:rPr>
              <a:t>1980  1 : 1500</a:t>
            </a:r>
            <a:endParaRPr lang="it-IT" sz="1350" kern="0" dirty="0">
              <a:solidFill>
                <a:sysClr val="windowText" lastClr="000000"/>
              </a:solidFill>
              <a:latin typeface="Calibri" pitchFamily="34" charset="0"/>
              <a:cs typeface="Arial" panose="020B0604020202020204" pitchFamily="34" charset="0"/>
            </a:endParaRPr>
          </a:p>
        </p:txBody>
      </p:sp>
      <p:sp>
        <p:nvSpPr>
          <p:cNvPr id="2" name="Rettangolo 1"/>
          <p:cNvSpPr/>
          <p:nvPr/>
        </p:nvSpPr>
        <p:spPr>
          <a:xfrm>
            <a:off x="1143006" y="5349194"/>
            <a:ext cx="6858001" cy="415498"/>
          </a:xfrm>
          <a:prstGeom prst="rect">
            <a:avLst/>
          </a:prstGeom>
          <a:solidFill>
            <a:srgbClr val="FFFF00"/>
          </a:solidFill>
        </p:spPr>
        <p:txBody>
          <a:bodyPr wrap="square">
            <a:spAutoFit/>
          </a:bodyPr>
          <a:lstStyle/>
          <a:p>
            <a:pPr defTabSz="685800">
              <a:defRPr/>
            </a:pPr>
            <a:r>
              <a:rPr lang="en-US" sz="1050" b="1" u="sng" kern="0" dirty="0">
                <a:solidFill>
                  <a:srgbClr val="0000FF"/>
                </a:solidFill>
                <a:effectLst>
                  <a:outerShdw blurRad="38100" dist="38100" dir="2700000" algn="tl">
                    <a:srgbClr val="000000">
                      <a:alpha val="43137"/>
                    </a:srgbClr>
                  </a:outerShdw>
                </a:effectLst>
                <a:latin typeface="Calibri" panose="020F0502020204030204"/>
                <a:ea typeface="Times New Roman" panose="02020603050405020304" pitchFamily="18" charset="0"/>
              </a:rPr>
              <a:t>The reported prevalence of autism has increased dramatically</a:t>
            </a:r>
            <a:r>
              <a:rPr lang="en-US" sz="1050" b="1" kern="0" dirty="0">
                <a:solidFill>
                  <a:prstClr val="black"/>
                </a:solidFill>
                <a:latin typeface="Calibri" panose="020F0502020204030204"/>
                <a:ea typeface="Times New Roman" panose="02020603050405020304" pitchFamily="18" charset="0"/>
              </a:rPr>
              <a:t>, from 4-5 cases per 10,000 in 1966 to approximately 100/10,000 (&gt;1%) </a:t>
            </a:r>
            <a:r>
              <a:rPr lang="en-US" sz="1050" kern="0" dirty="0" err="1">
                <a:solidFill>
                  <a:sysClr val="windowText" lastClr="000000"/>
                </a:solidFill>
                <a:latin typeface="Times New Roman" panose="02020603050405020304" pitchFamily="18" charset="0"/>
                <a:ea typeface="Times New Roman" panose="02020603050405020304" pitchFamily="18" charset="0"/>
              </a:rPr>
              <a:t>Fombonne</a:t>
            </a:r>
            <a:r>
              <a:rPr lang="en-US" sz="1050" kern="0" dirty="0">
                <a:solidFill>
                  <a:sysClr val="windowText" lastClr="000000"/>
                </a:solidFill>
                <a:latin typeface="Times New Roman" panose="02020603050405020304" pitchFamily="18" charset="0"/>
                <a:ea typeface="Times New Roman" panose="02020603050405020304" pitchFamily="18" charset="0"/>
              </a:rPr>
              <a:t> E. </a:t>
            </a:r>
            <a:r>
              <a:rPr lang="en-US" sz="1050" b="1" i="1" kern="0" dirty="0">
                <a:solidFill>
                  <a:sysClr val="windowText" lastClr="000000"/>
                </a:solidFill>
                <a:latin typeface="Times New Roman" panose="02020603050405020304" pitchFamily="18" charset="0"/>
                <a:ea typeface="Times New Roman" panose="02020603050405020304" pitchFamily="18" charset="0"/>
              </a:rPr>
              <a:t>Epidemiology of pervasive developmental disorders</a:t>
            </a:r>
            <a:r>
              <a:rPr lang="en-US" sz="1050" kern="0" dirty="0">
                <a:solidFill>
                  <a:sysClr val="windowText" lastClr="000000"/>
                </a:solidFill>
                <a:latin typeface="Times New Roman" panose="02020603050405020304" pitchFamily="18" charset="0"/>
                <a:ea typeface="Times New Roman" panose="02020603050405020304" pitchFamily="18" charset="0"/>
              </a:rPr>
              <a:t> </a:t>
            </a:r>
            <a:r>
              <a:rPr lang="en-US" sz="1050" kern="0" dirty="0" err="1">
                <a:solidFill>
                  <a:sysClr val="windowText" lastClr="000000"/>
                </a:solidFill>
                <a:latin typeface="Times New Roman" panose="02020603050405020304" pitchFamily="18" charset="0"/>
                <a:ea typeface="Times New Roman" panose="02020603050405020304" pitchFamily="18" charset="0"/>
              </a:rPr>
              <a:t>Pediatr</a:t>
            </a:r>
            <a:r>
              <a:rPr lang="en-US" sz="1050" kern="0" dirty="0">
                <a:solidFill>
                  <a:sysClr val="windowText" lastClr="000000"/>
                </a:solidFill>
                <a:latin typeface="Times New Roman" panose="02020603050405020304" pitchFamily="18" charset="0"/>
                <a:ea typeface="Times New Roman" panose="02020603050405020304" pitchFamily="18" charset="0"/>
              </a:rPr>
              <a:t> Res, 65 (2009), pp. 591–598 </a:t>
            </a:r>
            <a:endParaRPr lang="it-IT" sz="1050" kern="0" dirty="0">
              <a:solidFill>
                <a:prstClr val="black"/>
              </a:solidFill>
              <a:latin typeface="Calibri" panose="020F0502020204030204"/>
            </a:endParaRPr>
          </a:p>
        </p:txBody>
      </p:sp>
      <p:sp>
        <p:nvSpPr>
          <p:cNvPr id="4" name="CasellaDiTesto 3">
            <a:extLst>
              <a:ext uri="{FF2B5EF4-FFF2-40B4-BE49-F238E27FC236}">
                <a16:creationId xmlns:a16="http://schemas.microsoft.com/office/drawing/2014/main" id="{8B62D858-18B1-47FD-8F7C-93307BB9DE3E}"/>
              </a:ext>
            </a:extLst>
          </p:cNvPr>
          <p:cNvSpPr txBox="1"/>
          <p:nvPr/>
        </p:nvSpPr>
        <p:spPr>
          <a:xfrm>
            <a:off x="2299291" y="127775"/>
            <a:ext cx="4598580" cy="369332"/>
          </a:xfrm>
          <a:prstGeom prst="rect">
            <a:avLst/>
          </a:prstGeom>
          <a:solidFill>
            <a:srgbClr val="FFFF00"/>
          </a:solidFill>
          <a:ln w="38100">
            <a:solidFill>
              <a:srgbClr val="FF0000"/>
            </a:solidFill>
          </a:ln>
        </p:spPr>
        <p:txBody>
          <a:bodyPr wrap="square">
            <a:spAutoFit/>
          </a:bodyPr>
          <a:lstStyle/>
          <a:p>
            <a:r>
              <a:rPr lang="it-IT" sz="1800" b="1" dirty="0">
                <a:solidFill>
                  <a:srgbClr val="000000"/>
                </a:solidFill>
                <a:effectLst/>
                <a:latin typeface="Calibri" panose="020F0502020204030204" pitchFamily="34" charset="0"/>
                <a:ea typeface="Calibri" panose="020F0502020204030204" pitchFamily="34" charset="0"/>
                <a:cs typeface="Times New Roman" panose="02020603050405020304" pitchFamily="18" charset="0"/>
              </a:rPr>
              <a:t>Epidemiologia dei disturbi del neurosviluppo.</a:t>
            </a:r>
            <a:endParaRPr lang="it-IT" dirty="0"/>
          </a:p>
        </p:txBody>
      </p:sp>
    </p:spTree>
    <p:extLst>
      <p:ext uri="{BB962C8B-B14F-4D97-AF65-F5344CB8AC3E}">
        <p14:creationId xmlns:p14="http://schemas.microsoft.com/office/powerpoint/2010/main" val="23908722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23" name="Picture 2" descr="C:\Documents and Settings\Utente\Documenti\Immagini\PSYCHO\autism\CDC DATA INCREASE.jpg"/>
          <p:cNvPicPr>
            <a:picLocks noGrp="1" noChangeAspect="1" noChangeArrowheads="1"/>
          </p:cNvPicPr>
          <p:nvPr>
            <p:ph idx="4294967295"/>
          </p:nvPr>
        </p:nvPicPr>
        <p:blipFill>
          <a:blip r:embed="rId2">
            <a:extLst>
              <a:ext uri="{28A0092B-C50C-407E-A947-70E740481C1C}">
                <a14:useLocalDpi xmlns:a14="http://schemas.microsoft.com/office/drawing/2010/main" val="0"/>
              </a:ext>
            </a:extLst>
          </a:blip>
          <a:srcRect/>
          <a:stretch>
            <a:fillRect/>
          </a:stretch>
        </p:blipFill>
        <p:spPr>
          <a:xfrm>
            <a:off x="6" y="815578"/>
            <a:ext cx="7533085" cy="4948238"/>
          </a:xfrm>
          <a:noFill/>
        </p:spPr>
      </p:pic>
      <p:sp>
        <p:nvSpPr>
          <p:cNvPr id="5" name="Rettangolo 4"/>
          <p:cNvSpPr/>
          <p:nvPr/>
        </p:nvSpPr>
        <p:spPr>
          <a:xfrm>
            <a:off x="1143000" y="5793591"/>
            <a:ext cx="5143500" cy="230832"/>
          </a:xfrm>
          <a:prstGeom prst="rect">
            <a:avLst/>
          </a:prstGeom>
          <a:solidFill>
            <a:schemeClr val="bg1">
              <a:lumMod val="95000"/>
            </a:schemeClr>
          </a:solidFill>
        </p:spPr>
        <p:txBody>
          <a:bodyPr>
            <a:spAutoFit/>
          </a:bodyPr>
          <a:lstStyle/>
          <a:p>
            <a:pPr defTabSz="685800">
              <a:defRPr/>
            </a:pPr>
            <a:r>
              <a:rPr lang="it-IT" sz="900" kern="0" dirty="0">
                <a:solidFill>
                  <a:sysClr val="windowText" lastClr="000000"/>
                </a:solidFill>
                <a:latin typeface="Calibri" panose="020F0502020204030204"/>
                <a:cs typeface="Arial" panose="020B0604020202020204" pitchFamily="34" charset="0"/>
              </a:rPr>
              <a:t>http://www.autismconsortium.org/blog/</a:t>
            </a:r>
            <a:r>
              <a:rPr lang="it-IT" sz="900" kern="0" dirty="0" err="1">
                <a:solidFill>
                  <a:sysClr val="windowText" lastClr="000000"/>
                </a:solidFill>
                <a:latin typeface="Calibri" panose="020F0502020204030204"/>
                <a:cs typeface="Arial" panose="020B0604020202020204" pitchFamily="34" charset="0"/>
              </a:rPr>
              <a:t>detail</a:t>
            </a:r>
            <a:r>
              <a:rPr lang="it-IT" sz="900" kern="0" dirty="0">
                <a:solidFill>
                  <a:sysClr val="windowText" lastClr="000000"/>
                </a:solidFill>
                <a:latin typeface="Calibri" panose="020F0502020204030204"/>
                <a:cs typeface="Arial" panose="020B0604020202020204" pitchFamily="34" charset="0"/>
              </a:rPr>
              <a:t>/cdc-releases-new-prevalence-numbers-of-1-in-68-for-asd</a:t>
            </a:r>
          </a:p>
        </p:txBody>
      </p:sp>
      <p:sp>
        <p:nvSpPr>
          <p:cNvPr id="2" name="Rettangolo 1"/>
          <p:cNvSpPr/>
          <p:nvPr/>
        </p:nvSpPr>
        <p:spPr>
          <a:xfrm>
            <a:off x="0" y="5734471"/>
            <a:ext cx="9144000" cy="300082"/>
          </a:xfrm>
          <a:prstGeom prst="rect">
            <a:avLst/>
          </a:prstGeom>
          <a:solidFill>
            <a:srgbClr val="FFFF00"/>
          </a:solidFill>
        </p:spPr>
        <p:txBody>
          <a:bodyPr wrap="square">
            <a:spAutoFit/>
          </a:bodyPr>
          <a:lstStyle/>
          <a:p>
            <a:pPr algn="ctr" defTabSz="685800">
              <a:defRPr/>
            </a:pPr>
            <a:r>
              <a:rPr lang="en-GB" altLang="it-IT" sz="1350" u="sng" kern="0" dirty="0">
                <a:solidFill>
                  <a:sysClr val="windowText" lastClr="000000"/>
                </a:solidFill>
                <a:latin typeface="Calibri" panose="020F0502020204030204"/>
              </a:rPr>
              <a:t>Many scientists and researchers claim that Autism is </a:t>
            </a:r>
            <a:r>
              <a:rPr lang="en-GB" altLang="it-IT" sz="1350" b="1" u="sng" kern="0" dirty="0">
                <a:solidFill>
                  <a:sysClr val="windowText" lastClr="000000"/>
                </a:solidFill>
                <a:latin typeface="Calibri" panose="020F0502020204030204"/>
              </a:rPr>
              <a:t>the fastest-growing developmental disorder </a:t>
            </a:r>
            <a:endParaRPr lang="it-IT" sz="1350" kern="0" dirty="0">
              <a:solidFill>
                <a:sysClr val="windowText" lastClr="000000"/>
              </a:solidFill>
              <a:latin typeface="Calibri" panose="020F0502020204030204"/>
            </a:endParaRPr>
          </a:p>
        </p:txBody>
      </p:sp>
      <p:sp>
        <p:nvSpPr>
          <p:cNvPr id="7" name="CasellaDiTesto 6">
            <a:extLst>
              <a:ext uri="{FF2B5EF4-FFF2-40B4-BE49-F238E27FC236}">
                <a16:creationId xmlns:a16="http://schemas.microsoft.com/office/drawing/2014/main" id="{87AF9EC4-4891-4CFA-8E9A-19586E5FBD93}"/>
              </a:ext>
            </a:extLst>
          </p:cNvPr>
          <p:cNvSpPr txBox="1"/>
          <p:nvPr/>
        </p:nvSpPr>
        <p:spPr>
          <a:xfrm>
            <a:off x="-1" y="43382"/>
            <a:ext cx="7304567" cy="646331"/>
          </a:xfrm>
          <a:prstGeom prst="rect">
            <a:avLst/>
          </a:prstGeom>
          <a:solidFill>
            <a:srgbClr val="FFFF00"/>
          </a:solidFill>
          <a:ln w="38100">
            <a:solidFill>
              <a:srgbClr val="C00000"/>
            </a:solidFill>
          </a:ln>
        </p:spPr>
        <p:txBody>
          <a:bodyPr wrap="square">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800" b="0" i="0" u="none" strike="noStrike" cap="none" normalizeH="0" baseline="0" dirty="0">
                <a:ln>
                  <a:noFill/>
                </a:ln>
                <a:solidFill>
                  <a:schemeClr val="tx1"/>
                </a:solidFill>
                <a:effectLst/>
                <a:latin typeface="Arial Unicode MS"/>
              </a:rPr>
              <a:t>Molti scienziati e ricercatori affermano che </a:t>
            </a:r>
            <a:r>
              <a:rPr kumimoji="0" lang="it-IT" altLang="it-IT" sz="1800" b="1" i="0" u="sng" strike="noStrike" cap="none" normalizeH="0" baseline="0" dirty="0">
                <a:ln>
                  <a:noFill/>
                </a:ln>
                <a:solidFill>
                  <a:srgbClr val="C00000"/>
                </a:solidFill>
                <a:effectLst/>
                <a:latin typeface="Arial Unicode MS"/>
              </a:rPr>
              <a:t>l'autismo è il disturbo dello sviluppo a più rapida crescita</a:t>
            </a:r>
            <a:endParaRPr kumimoji="0" lang="it-IT" altLang="it-IT" sz="4000" b="1" i="0" u="sng" strike="noStrike" cap="none" normalizeH="0" baseline="0" dirty="0">
              <a:ln>
                <a:noFill/>
              </a:ln>
              <a:solidFill>
                <a:srgbClr val="C00000"/>
              </a:solidFill>
              <a:effectLst/>
              <a:latin typeface="Arial" panose="020B0604020202020204" pitchFamily="34" charset="0"/>
            </a:endParaRPr>
          </a:p>
        </p:txBody>
      </p:sp>
    </p:spTree>
    <p:extLst>
      <p:ext uri="{BB962C8B-B14F-4D97-AF65-F5344CB8AC3E}">
        <p14:creationId xmlns:p14="http://schemas.microsoft.com/office/powerpoint/2010/main" val="96546844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296520" y="2675806"/>
            <a:ext cx="7440215" cy="3157147"/>
          </a:xfrm>
          <a:prstGeom prst="rect">
            <a:avLst/>
          </a:prstGeom>
          <a:ln>
            <a:solidFill>
              <a:srgbClr val="C00000"/>
            </a:solidFill>
          </a:ln>
        </p:spPr>
      </p:pic>
      <p:pic>
        <p:nvPicPr>
          <p:cNvPr id="3" name="Immagine 2"/>
          <p:cNvPicPr>
            <a:picLocks noChangeAspect="1"/>
          </p:cNvPicPr>
          <p:nvPr/>
        </p:nvPicPr>
        <p:blipFill>
          <a:blip r:embed="rId3"/>
          <a:stretch>
            <a:fillRect/>
          </a:stretch>
        </p:blipFill>
        <p:spPr>
          <a:xfrm>
            <a:off x="217938" y="1025128"/>
            <a:ext cx="6115051" cy="1126001"/>
          </a:xfrm>
          <a:prstGeom prst="rect">
            <a:avLst/>
          </a:prstGeom>
          <a:ln>
            <a:solidFill>
              <a:srgbClr val="C00000"/>
            </a:solidFill>
          </a:ln>
        </p:spPr>
      </p:pic>
      <p:pic>
        <p:nvPicPr>
          <p:cNvPr id="4" name="Immagine 3"/>
          <p:cNvPicPr>
            <a:picLocks noChangeAspect="1"/>
          </p:cNvPicPr>
          <p:nvPr/>
        </p:nvPicPr>
        <p:blipFill>
          <a:blip r:embed="rId4"/>
          <a:stretch>
            <a:fillRect/>
          </a:stretch>
        </p:blipFill>
        <p:spPr>
          <a:xfrm>
            <a:off x="296465" y="2400381"/>
            <a:ext cx="3973986" cy="275425"/>
          </a:xfrm>
          <a:prstGeom prst="rect">
            <a:avLst/>
          </a:prstGeom>
        </p:spPr>
      </p:pic>
      <p:sp>
        <p:nvSpPr>
          <p:cNvPr id="5" name="Rettangolo 4"/>
          <p:cNvSpPr/>
          <p:nvPr/>
        </p:nvSpPr>
        <p:spPr>
          <a:xfrm>
            <a:off x="4354117" y="1928680"/>
            <a:ext cx="4572000" cy="507831"/>
          </a:xfrm>
          <a:prstGeom prst="rect">
            <a:avLst/>
          </a:prstGeom>
          <a:solidFill>
            <a:schemeClr val="bg1"/>
          </a:solidFill>
          <a:ln>
            <a:solidFill>
              <a:srgbClr val="C00000"/>
            </a:solidFill>
          </a:ln>
        </p:spPr>
        <p:txBody>
          <a:bodyPr>
            <a:spAutoFit/>
          </a:bodyPr>
          <a:lstStyle/>
          <a:p>
            <a:r>
              <a:rPr lang="fr-FR" sz="1350" dirty="0">
                <a:solidFill>
                  <a:prstClr val="black"/>
                </a:solidFill>
                <a:highlight>
                  <a:srgbClr val="FFFF00"/>
                </a:highlight>
              </a:rPr>
              <a:t>A </a:t>
            </a:r>
            <a:r>
              <a:rPr lang="fr-FR" sz="1350" dirty="0" err="1">
                <a:solidFill>
                  <a:prstClr val="black"/>
                </a:solidFill>
                <a:highlight>
                  <a:srgbClr val="FFFF00"/>
                </a:highlight>
              </a:rPr>
              <a:t>Taranto</a:t>
            </a:r>
            <a:r>
              <a:rPr lang="fr-FR" sz="1350" dirty="0">
                <a:solidFill>
                  <a:prstClr val="black"/>
                </a:solidFill>
                <a:highlight>
                  <a:srgbClr val="FFFF00"/>
                </a:highlight>
              </a:rPr>
              <a:t>, </a:t>
            </a:r>
            <a:r>
              <a:rPr lang="fr-FR" sz="1350" u="sng" dirty="0">
                <a:solidFill>
                  <a:prstClr val="black"/>
                </a:solidFill>
                <a:effectLst>
                  <a:outerShdw blurRad="38100" dist="38100" dir="2700000" algn="tl">
                    <a:srgbClr val="000000">
                      <a:alpha val="43137"/>
                    </a:srgbClr>
                  </a:outerShdw>
                </a:effectLst>
                <a:highlight>
                  <a:srgbClr val="FFFF00"/>
                </a:highlight>
              </a:rPr>
              <a:t>30% d'enfants de plus que dans les autres villes </a:t>
            </a:r>
            <a:r>
              <a:rPr lang="fr-FR" sz="1350" dirty="0">
                <a:solidFill>
                  <a:prstClr val="black"/>
                </a:solidFill>
                <a:highlight>
                  <a:srgbClr val="FFFF00"/>
                </a:highlight>
              </a:rPr>
              <a:t>tombent malades et meurent du </a:t>
            </a:r>
            <a:r>
              <a:rPr lang="fr-FR" sz="1350" u="sng" dirty="0">
                <a:solidFill>
                  <a:prstClr val="black"/>
                </a:solidFill>
                <a:highlight>
                  <a:srgbClr val="FFFF00"/>
                </a:highlight>
              </a:rPr>
              <a:t>cancer</a:t>
            </a:r>
            <a:endParaRPr lang="it-IT" sz="1350" u="sng" dirty="0">
              <a:solidFill>
                <a:prstClr val="black"/>
              </a:solidFill>
              <a:highlight>
                <a:srgbClr val="FFFF00"/>
              </a:highlight>
            </a:endParaRPr>
          </a:p>
        </p:txBody>
      </p:sp>
      <p:sp>
        <p:nvSpPr>
          <p:cNvPr id="6" name="Rettangolo 5"/>
          <p:cNvSpPr/>
          <p:nvPr/>
        </p:nvSpPr>
        <p:spPr>
          <a:xfrm>
            <a:off x="2968228" y="5133628"/>
            <a:ext cx="6175772" cy="300082"/>
          </a:xfrm>
          <a:prstGeom prst="rect">
            <a:avLst/>
          </a:prstGeom>
          <a:solidFill>
            <a:schemeClr val="bg1"/>
          </a:solidFill>
          <a:ln>
            <a:solidFill>
              <a:srgbClr val="C00000"/>
            </a:solidFill>
          </a:ln>
        </p:spPr>
        <p:txBody>
          <a:bodyPr wrap="square">
            <a:spAutoFit/>
          </a:bodyPr>
          <a:lstStyle/>
          <a:p>
            <a:r>
              <a:rPr lang="fr-FR" sz="1350" dirty="0">
                <a:solidFill>
                  <a:prstClr val="black"/>
                </a:solidFill>
              </a:rPr>
              <a:t>A </a:t>
            </a:r>
            <a:r>
              <a:rPr lang="fr-FR" sz="1350" dirty="0" err="1">
                <a:solidFill>
                  <a:prstClr val="black"/>
                </a:solidFill>
              </a:rPr>
              <a:t>Taranto</a:t>
            </a:r>
            <a:r>
              <a:rPr lang="fr-FR" sz="1350" dirty="0">
                <a:solidFill>
                  <a:prstClr val="black"/>
                </a:solidFill>
              </a:rPr>
              <a:t>, la </a:t>
            </a:r>
            <a:r>
              <a:rPr lang="fr-FR" sz="1350" b="1" dirty="0">
                <a:solidFill>
                  <a:prstClr val="black"/>
                </a:solidFill>
                <a:highlight>
                  <a:srgbClr val="FFFF00"/>
                </a:highlight>
              </a:rPr>
              <a:t>nouvelle alarme du ministère: l'autisme augmente chez les enfants </a:t>
            </a:r>
            <a:endParaRPr lang="it-IT" sz="1350" b="1" dirty="0">
              <a:solidFill>
                <a:prstClr val="black"/>
              </a:solidFill>
              <a:highlight>
                <a:srgbClr val="FFFF00"/>
              </a:highlight>
            </a:endParaRPr>
          </a:p>
        </p:txBody>
      </p:sp>
    </p:spTree>
    <p:extLst>
      <p:ext uri="{BB962C8B-B14F-4D97-AF65-F5344CB8AC3E}">
        <p14:creationId xmlns:p14="http://schemas.microsoft.com/office/powerpoint/2010/main" val="89194242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1021403" y="890884"/>
            <a:ext cx="6858000" cy="1790700"/>
          </a:xfrm>
          <a:solidFill>
            <a:srgbClr val="FFFF99"/>
          </a:solidFill>
        </p:spPr>
        <p:txBody>
          <a:bodyPr>
            <a:normAutofit/>
          </a:bodyPr>
          <a:lstStyle/>
          <a:p>
            <a:br>
              <a:rPr lang="it-IT" sz="2700" b="1" i="1" dirty="0">
                <a:effectLst>
                  <a:outerShdw blurRad="38100" dist="38100" dir="2700000" algn="tl">
                    <a:srgbClr val="000000">
                      <a:alpha val="43137"/>
                    </a:srgbClr>
                  </a:outerShdw>
                </a:effectLst>
              </a:rPr>
            </a:br>
            <a:r>
              <a:rPr lang="it-IT" sz="2700" dirty="0"/>
              <a:t> </a:t>
            </a:r>
            <a:br>
              <a:rPr lang="it-IT" sz="2700" dirty="0"/>
            </a:br>
            <a:endParaRPr lang="it-IT" sz="2100" b="1" dirty="0"/>
          </a:p>
        </p:txBody>
      </p:sp>
      <p:pic>
        <p:nvPicPr>
          <p:cNvPr id="296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63718" y="4429111"/>
            <a:ext cx="3737335" cy="18445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4" name="Oggetto 3"/>
          <p:cNvGraphicFramePr>
            <a:graphicFrameLocks noChangeAspect="1"/>
          </p:cNvGraphicFramePr>
          <p:nvPr/>
        </p:nvGraphicFramePr>
        <p:xfrm>
          <a:off x="7039348" y="857694"/>
          <a:ext cx="2104652" cy="1824334"/>
        </p:xfrm>
        <a:graphic>
          <a:graphicData uri="http://schemas.openxmlformats.org/presentationml/2006/ole">
            <mc:AlternateContent xmlns:mc="http://schemas.openxmlformats.org/markup-compatibility/2006">
              <mc:Choice xmlns:v="urn:schemas-microsoft-com:vml" Requires="v">
                <p:oleObj spid="_x0000_s4114" name="Fotografia di Photo Editor" r:id="rId4" imgW="2943636" imgH="3524742" progId="">
                  <p:embed/>
                </p:oleObj>
              </mc:Choice>
              <mc:Fallback>
                <p:oleObj name="Fotografia di Photo Editor" r:id="rId4" imgW="2943636" imgH="3524742" progId="">
                  <p:embed/>
                  <p:pic>
                    <p:nvPicPr>
                      <p:cNvPr id="4" name="Oggetto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39348" y="857694"/>
                        <a:ext cx="2104652" cy="1824334"/>
                      </a:xfrm>
                      <a:prstGeom prst="rect">
                        <a:avLst/>
                      </a:prstGeom>
                      <a:noFill/>
                      <a:ln>
                        <a:noFill/>
                      </a:ln>
                    </p:spPr>
                  </p:pic>
                </p:oleObj>
              </mc:Fallback>
            </mc:AlternateContent>
          </a:graphicData>
        </a:graphic>
      </p:graphicFrame>
      <p:sp>
        <p:nvSpPr>
          <p:cNvPr id="5" name="Rettangolo 4"/>
          <p:cNvSpPr/>
          <p:nvPr/>
        </p:nvSpPr>
        <p:spPr>
          <a:xfrm>
            <a:off x="7047131" y="2552157"/>
            <a:ext cx="2076995" cy="11756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900" dirty="0">
                <a:solidFill>
                  <a:prstClr val="black"/>
                </a:solidFill>
                <a:latin typeface="Calibri" panose="020F0502020204030204"/>
                <a:ea typeface="Calibri"/>
                <a:cs typeface="Times New Roman"/>
              </a:rPr>
              <a:t>GLOSSARIO</a:t>
            </a:r>
            <a:endParaRPr lang="it-IT" sz="900" dirty="0">
              <a:solidFill>
                <a:prstClr val="white"/>
              </a:solidFill>
              <a:latin typeface="Calibri" panose="020F0502020204030204"/>
            </a:endParaRPr>
          </a:p>
        </p:txBody>
      </p:sp>
      <p:pic>
        <p:nvPicPr>
          <p:cNvPr id="8" name="Picture 5" descr="CELLULARE ASSORBIMENTO">
            <a:extLst>
              <a:ext uri="{FF2B5EF4-FFF2-40B4-BE49-F238E27FC236}">
                <a16:creationId xmlns:a16="http://schemas.microsoft.com/office/drawing/2014/main" id="{BB1C498B-1208-436B-AC17-45F0A5BE77F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963" y="4350567"/>
            <a:ext cx="3409685" cy="19401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Oggetto 2"/>
          <p:cNvGraphicFramePr>
            <a:graphicFrameLocks noChangeAspect="1"/>
          </p:cNvGraphicFramePr>
          <p:nvPr/>
        </p:nvGraphicFramePr>
        <p:xfrm>
          <a:off x="296" y="857256"/>
          <a:ext cx="1861457" cy="2836505"/>
        </p:xfrm>
        <a:graphic>
          <a:graphicData uri="http://schemas.openxmlformats.org/presentationml/2006/ole">
            <mc:AlternateContent xmlns:mc="http://schemas.openxmlformats.org/markup-compatibility/2006">
              <mc:Choice xmlns:v="urn:schemas-microsoft-com:vml" Requires="v">
                <p:oleObj spid="_x0000_s4115" name="Fotografia di Photo Editor" r:id="rId7" imgW="2180952" imgH="2857899" progId="MSPhotoEd.3">
                  <p:embed/>
                </p:oleObj>
              </mc:Choice>
              <mc:Fallback>
                <p:oleObj name="Fotografia di Photo Editor" r:id="rId7" imgW="2180952" imgH="2857899" progId="MSPhotoEd.3">
                  <p:embed/>
                  <p:pic>
                    <p:nvPicPr>
                      <p:cNvPr id="3" name="Oggetto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6" y="857256"/>
                        <a:ext cx="1861457" cy="2836505"/>
                      </a:xfrm>
                      <a:prstGeom prst="rect">
                        <a:avLst/>
                      </a:prstGeom>
                      <a:noFill/>
                      <a:ln>
                        <a:noFill/>
                      </a:ln>
                      <a:effectLst/>
                    </p:spPr>
                  </p:pic>
                </p:oleObj>
              </mc:Fallback>
            </mc:AlternateContent>
          </a:graphicData>
        </a:graphic>
      </p:graphicFrame>
      <p:cxnSp>
        <p:nvCxnSpPr>
          <p:cNvPr id="7" name="Connettore 2 6"/>
          <p:cNvCxnSpPr/>
          <p:nvPr/>
        </p:nvCxnSpPr>
        <p:spPr>
          <a:xfrm flipH="1">
            <a:off x="2424149" y="1431716"/>
            <a:ext cx="292474" cy="55351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0" name="Connettore 2 9"/>
          <p:cNvCxnSpPr/>
          <p:nvPr/>
        </p:nvCxnSpPr>
        <p:spPr>
          <a:xfrm>
            <a:off x="5052598" y="1427891"/>
            <a:ext cx="403412" cy="544606"/>
          </a:xfrm>
          <a:prstGeom prst="straightConnector1">
            <a:avLst/>
          </a:prstGeom>
          <a:ln w="381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Connettore 2 11"/>
          <p:cNvCxnSpPr/>
          <p:nvPr/>
        </p:nvCxnSpPr>
        <p:spPr>
          <a:xfrm flipH="1">
            <a:off x="2218671" y="2506789"/>
            <a:ext cx="292474" cy="553517"/>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13" name="Connettore 2 12"/>
          <p:cNvCxnSpPr>
            <a:cxnSpLocks/>
          </p:cNvCxnSpPr>
          <p:nvPr/>
        </p:nvCxnSpPr>
        <p:spPr>
          <a:xfrm>
            <a:off x="4735575" y="2610940"/>
            <a:ext cx="205043" cy="556913"/>
          </a:xfrm>
          <a:prstGeom prst="straightConnector1">
            <a:avLst/>
          </a:prstGeom>
          <a:ln w="38100">
            <a:solidFill>
              <a:schemeClr val="tx2">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6" name="Ovale 5"/>
          <p:cNvSpPr/>
          <p:nvPr/>
        </p:nvSpPr>
        <p:spPr>
          <a:xfrm>
            <a:off x="2719041" y="1507505"/>
            <a:ext cx="461426" cy="457200"/>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A</a:t>
            </a:r>
          </a:p>
        </p:txBody>
      </p:sp>
      <p:sp>
        <p:nvSpPr>
          <p:cNvPr id="15" name="Ovale 14"/>
          <p:cNvSpPr/>
          <p:nvPr/>
        </p:nvSpPr>
        <p:spPr>
          <a:xfrm>
            <a:off x="4157892" y="1554222"/>
            <a:ext cx="461426" cy="457200"/>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B</a:t>
            </a:r>
          </a:p>
        </p:txBody>
      </p:sp>
      <p:cxnSp>
        <p:nvCxnSpPr>
          <p:cNvPr id="11" name="Connettore 2 10"/>
          <p:cNvCxnSpPr>
            <a:cxnSpLocks/>
          </p:cNvCxnSpPr>
          <p:nvPr/>
        </p:nvCxnSpPr>
        <p:spPr>
          <a:xfrm flipV="1">
            <a:off x="2982685" y="2284711"/>
            <a:ext cx="1063535" cy="20339"/>
          </a:xfrm>
          <a:prstGeom prst="straightConnector1">
            <a:avLst/>
          </a:prstGeom>
          <a:ln w="28575">
            <a:solidFill>
              <a:srgbClr val="C00000"/>
            </a:solidFill>
            <a:tailEnd type="arrow"/>
          </a:ln>
        </p:spPr>
        <p:style>
          <a:lnRef idx="1">
            <a:schemeClr val="accent1"/>
          </a:lnRef>
          <a:fillRef idx="0">
            <a:schemeClr val="accent1"/>
          </a:fillRef>
          <a:effectRef idx="0">
            <a:schemeClr val="accent1"/>
          </a:effectRef>
          <a:fontRef idx="minor">
            <a:schemeClr val="tx1"/>
          </a:fontRef>
        </p:style>
      </p:cxnSp>
      <p:cxnSp>
        <p:nvCxnSpPr>
          <p:cNvPr id="17" name="Connettore 2 16"/>
          <p:cNvCxnSpPr>
            <a:cxnSpLocks/>
          </p:cNvCxnSpPr>
          <p:nvPr/>
        </p:nvCxnSpPr>
        <p:spPr>
          <a:xfrm flipH="1">
            <a:off x="2906542" y="2183915"/>
            <a:ext cx="1065987" cy="9169"/>
          </a:xfrm>
          <a:prstGeom prst="straightConnector1">
            <a:avLst/>
          </a:prstGeom>
          <a:ln w="28575">
            <a:tailEnd type="arrow"/>
          </a:ln>
        </p:spPr>
        <p:style>
          <a:lnRef idx="1">
            <a:schemeClr val="accent1"/>
          </a:lnRef>
          <a:fillRef idx="0">
            <a:schemeClr val="accent1"/>
          </a:fillRef>
          <a:effectRef idx="0">
            <a:schemeClr val="accent1"/>
          </a:effectRef>
          <a:fontRef idx="minor">
            <a:schemeClr val="tx1"/>
          </a:fontRef>
        </p:style>
      </p:cxnSp>
      <p:sp>
        <p:nvSpPr>
          <p:cNvPr id="25" name="Ovale 24"/>
          <p:cNvSpPr/>
          <p:nvPr/>
        </p:nvSpPr>
        <p:spPr>
          <a:xfrm>
            <a:off x="1727806" y="3134911"/>
            <a:ext cx="230714" cy="243234"/>
          </a:xfrm>
          <a:prstGeom prst="ellipse">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A</a:t>
            </a:r>
          </a:p>
        </p:txBody>
      </p:sp>
      <p:sp>
        <p:nvSpPr>
          <p:cNvPr id="26" name="Ovale 25"/>
          <p:cNvSpPr/>
          <p:nvPr/>
        </p:nvSpPr>
        <p:spPr>
          <a:xfrm>
            <a:off x="5075865" y="3025253"/>
            <a:ext cx="286390" cy="303974"/>
          </a:xfrm>
          <a:prstGeom prst="ellipse">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B</a:t>
            </a:r>
          </a:p>
        </p:txBody>
      </p:sp>
      <p:sp>
        <p:nvSpPr>
          <p:cNvPr id="24" name="Rettangolo 23">
            <a:extLst>
              <a:ext uri="{FF2B5EF4-FFF2-40B4-BE49-F238E27FC236}">
                <a16:creationId xmlns:a16="http://schemas.microsoft.com/office/drawing/2014/main" id="{CB34A012-C77E-4F40-A3F4-DD91092B3183}"/>
              </a:ext>
            </a:extLst>
          </p:cNvPr>
          <p:cNvSpPr/>
          <p:nvPr/>
        </p:nvSpPr>
        <p:spPr>
          <a:xfrm>
            <a:off x="2473585" y="919233"/>
            <a:ext cx="3693062" cy="507831"/>
          </a:xfrm>
          <a:prstGeom prst="rect">
            <a:avLst/>
          </a:prstGeom>
          <a:ln>
            <a:solidFill>
              <a:schemeClr val="tx1"/>
            </a:solidFill>
          </a:ln>
        </p:spPr>
        <p:txBody>
          <a:bodyPr wrap="none">
            <a:spAutoFit/>
          </a:bodyPr>
          <a:lstStyle/>
          <a:p>
            <a:pPr defTabSz="685800">
              <a:defRPr/>
            </a:pPr>
            <a:r>
              <a:rPr lang="it-IT" sz="2700" b="1" i="1" dirty="0" err="1">
                <a:solidFill>
                  <a:prstClr val="black"/>
                </a:solidFill>
                <a:effectLst>
                  <a:outerShdw blurRad="38100" dist="38100" dir="2700000" algn="tl">
                    <a:srgbClr val="000000">
                      <a:alpha val="43137"/>
                    </a:srgbClr>
                  </a:outerShdw>
                </a:effectLst>
                <a:latin typeface="Calibri Light" panose="020F0302020204030204"/>
              </a:rPr>
              <a:t>EMFs</a:t>
            </a:r>
            <a:r>
              <a:rPr lang="it-IT" sz="2700" dirty="0">
                <a:solidFill>
                  <a:prstClr val="black"/>
                </a:solidFill>
                <a:latin typeface="Calibri Light" panose="020F0302020204030204"/>
              </a:rPr>
              <a:t>       </a:t>
            </a:r>
            <a:r>
              <a:rPr lang="it-IT" sz="2700" b="1" i="1" dirty="0">
                <a:solidFill>
                  <a:srgbClr val="0000FF"/>
                </a:solidFill>
                <a:effectLst>
                  <a:outerShdw blurRad="38100" dist="38100" dir="2700000" algn="tl">
                    <a:srgbClr val="000000">
                      <a:alpha val="43137"/>
                    </a:srgbClr>
                  </a:outerShdw>
                </a:effectLst>
                <a:latin typeface="Calibri Light" panose="020F0302020204030204"/>
              </a:rPr>
              <a:t>Digital </a:t>
            </a:r>
            <a:r>
              <a:rPr lang="it-IT" sz="2700" b="1" i="1" dirty="0" err="1">
                <a:solidFill>
                  <a:srgbClr val="0000FF"/>
                </a:solidFill>
                <a:effectLst>
                  <a:outerShdw blurRad="38100" dist="38100" dir="2700000" algn="tl">
                    <a:srgbClr val="000000">
                      <a:alpha val="43137"/>
                    </a:srgbClr>
                  </a:outerShdw>
                </a:effectLst>
                <a:latin typeface="Calibri Light" panose="020F0302020204030204"/>
              </a:rPr>
              <a:t>addiction</a:t>
            </a:r>
            <a:endParaRPr lang="it-IT" sz="1350" dirty="0">
              <a:solidFill>
                <a:srgbClr val="0000FF"/>
              </a:solidFill>
              <a:latin typeface="Calibri" panose="020F0502020204030204"/>
            </a:endParaRPr>
          </a:p>
        </p:txBody>
      </p:sp>
      <p:sp>
        <p:nvSpPr>
          <p:cNvPr id="28" name="Rettangolo 27">
            <a:extLst>
              <a:ext uri="{FF2B5EF4-FFF2-40B4-BE49-F238E27FC236}">
                <a16:creationId xmlns:a16="http://schemas.microsoft.com/office/drawing/2014/main" id="{6388FFFD-303C-4890-987A-246AE634E8F2}"/>
              </a:ext>
            </a:extLst>
          </p:cNvPr>
          <p:cNvSpPr/>
          <p:nvPr/>
        </p:nvSpPr>
        <p:spPr>
          <a:xfrm>
            <a:off x="2019845" y="2067298"/>
            <a:ext cx="848309" cy="415498"/>
          </a:xfrm>
          <a:prstGeom prst="rect">
            <a:avLst/>
          </a:prstGeom>
          <a:ln>
            <a:solidFill>
              <a:schemeClr val="tx1"/>
            </a:solidFill>
          </a:ln>
        </p:spPr>
        <p:txBody>
          <a:bodyPr wrap="none">
            <a:spAutoFit/>
          </a:bodyPr>
          <a:lstStyle/>
          <a:p>
            <a:pPr defTabSz="685800">
              <a:defRPr/>
            </a:pPr>
            <a:r>
              <a:rPr lang="it-IT" sz="2100" b="1" i="1" dirty="0">
                <a:solidFill>
                  <a:prstClr val="black"/>
                </a:solidFill>
                <a:effectLst>
                  <a:outerShdw blurRad="38100" dist="38100" dir="2700000" algn="tl">
                    <a:srgbClr val="000000">
                      <a:alpha val="43137"/>
                    </a:srgbClr>
                  </a:outerShdw>
                </a:effectLst>
                <a:latin typeface="Calibri Light" panose="020F0302020204030204"/>
              </a:rPr>
              <a:t>BRAIN</a:t>
            </a:r>
            <a:endParaRPr lang="it-IT" sz="2100" b="1" i="1" dirty="0">
              <a:solidFill>
                <a:prstClr val="black"/>
              </a:solidFill>
              <a:effectLst>
                <a:outerShdw blurRad="38100" dist="38100" dir="2700000" algn="tl">
                  <a:srgbClr val="000000">
                    <a:alpha val="43137"/>
                  </a:srgbClr>
                </a:outerShdw>
              </a:effectLst>
              <a:latin typeface="Calibri" panose="020F0502020204030204"/>
            </a:endParaRPr>
          </a:p>
        </p:txBody>
      </p:sp>
      <p:sp>
        <p:nvSpPr>
          <p:cNvPr id="30" name="Rettangolo 29">
            <a:extLst>
              <a:ext uri="{FF2B5EF4-FFF2-40B4-BE49-F238E27FC236}">
                <a16:creationId xmlns:a16="http://schemas.microsoft.com/office/drawing/2014/main" id="{73535859-43C6-4F59-BD09-599BAC839DC3}"/>
              </a:ext>
            </a:extLst>
          </p:cNvPr>
          <p:cNvSpPr/>
          <p:nvPr/>
        </p:nvSpPr>
        <p:spPr>
          <a:xfrm>
            <a:off x="4151264" y="2089420"/>
            <a:ext cx="2735044" cy="415498"/>
          </a:xfrm>
          <a:prstGeom prst="rect">
            <a:avLst/>
          </a:prstGeom>
          <a:solidFill>
            <a:srgbClr val="FFFF00"/>
          </a:solidFill>
          <a:ln>
            <a:solidFill>
              <a:schemeClr val="tx1"/>
            </a:solidFill>
          </a:ln>
        </p:spPr>
        <p:txBody>
          <a:bodyPr wrap="none">
            <a:spAutoFit/>
          </a:bodyPr>
          <a:lstStyle/>
          <a:p>
            <a:pPr defTabSz="685800">
              <a:defRPr/>
            </a:pPr>
            <a:r>
              <a:rPr lang="en-US" sz="2100" b="1" i="1" dirty="0">
                <a:solidFill>
                  <a:srgbClr val="0000FF"/>
                </a:solidFill>
                <a:latin typeface="Calibri Light" panose="020F0302020204030204"/>
              </a:rPr>
              <a:t>Mind</a:t>
            </a:r>
            <a:r>
              <a:rPr lang="en-US" sz="2100" b="1" dirty="0">
                <a:solidFill>
                  <a:srgbClr val="0000FF"/>
                </a:solidFill>
                <a:latin typeface="Calibri Light" panose="020F0302020204030204"/>
              </a:rPr>
              <a:t> / </a:t>
            </a:r>
            <a:r>
              <a:rPr lang="en-US" sz="2100" b="1" i="1" dirty="0">
                <a:solidFill>
                  <a:srgbClr val="0000FF"/>
                </a:solidFill>
                <a:latin typeface="Calibri Light" panose="020F0302020204030204"/>
              </a:rPr>
              <a:t>Neuronal circuits</a:t>
            </a:r>
            <a:endParaRPr lang="it-IT" sz="1350" b="1" i="1" dirty="0">
              <a:solidFill>
                <a:srgbClr val="0000FF"/>
              </a:solidFill>
              <a:latin typeface="Calibri" panose="020F0502020204030204"/>
            </a:endParaRPr>
          </a:p>
        </p:txBody>
      </p:sp>
      <p:sp>
        <p:nvSpPr>
          <p:cNvPr id="29701" name="Rettangolo 29700">
            <a:extLst>
              <a:ext uri="{FF2B5EF4-FFF2-40B4-BE49-F238E27FC236}">
                <a16:creationId xmlns:a16="http://schemas.microsoft.com/office/drawing/2014/main" id="{2C47537E-155A-451B-BA63-95CAEAE45BC8}"/>
              </a:ext>
            </a:extLst>
          </p:cNvPr>
          <p:cNvSpPr/>
          <p:nvPr/>
        </p:nvSpPr>
        <p:spPr>
          <a:xfrm>
            <a:off x="6772822" y="2539991"/>
            <a:ext cx="2419252" cy="253916"/>
          </a:xfrm>
          <a:prstGeom prst="rect">
            <a:avLst/>
          </a:prstGeom>
          <a:solidFill>
            <a:srgbClr val="FFFF00"/>
          </a:solidFill>
        </p:spPr>
        <p:txBody>
          <a:bodyPr wrap="none">
            <a:spAutoFit/>
          </a:bodyPr>
          <a:lstStyle/>
          <a:p>
            <a:pPr defTabSz="685800">
              <a:defRPr/>
            </a:pPr>
            <a:r>
              <a:rPr lang="en-US" sz="1050" b="1" dirty="0">
                <a:solidFill>
                  <a:srgbClr val="0000FF"/>
                </a:solidFill>
                <a:latin typeface="Calibri" panose="020F0502020204030204"/>
              </a:rPr>
              <a:t>Gaming disorder/</a:t>
            </a:r>
            <a:r>
              <a:rPr lang="it-IT" sz="1050" b="1" dirty="0">
                <a:solidFill>
                  <a:prstClr val="black"/>
                </a:solidFill>
                <a:latin typeface="Calibri" panose="020F0502020204030204"/>
              </a:rPr>
              <a:t> Video game </a:t>
            </a:r>
            <a:r>
              <a:rPr lang="it-IT" sz="1050" b="1" dirty="0" err="1">
                <a:solidFill>
                  <a:prstClr val="black"/>
                </a:solidFill>
                <a:latin typeface="Calibri" panose="020F0502020204030204"/>
              </a:rPr>
              <a:t>addiction</a:t>
            </a:r>
            <a:endParaRPr lang="it-IT" sz="1050" dirty="0">
              <a:solidFill>
                <a:prstClr val="black"/>
              </a:solidFill>
              <a:latin typeface="Calibri" panose="020F0502020204030204"/>
            </a:endParaRPr>
          </a:p>
        </p:txBody>
      </p:sp>
      <p:sp>
        <p:nvSpPr>
          <p:cNvPr id="29702" name="Rettangolo 29701">
            <a:extLst>
              <a:ext uri="{FF2B5EF4-FFF2-40B4-BE49-F238E27FC236}">
                <a16:creationId xmlns:a16="http://schemas.microsoft.com/office/drawing/2014/main" id="{8CE4956E-4C87-4CEC-9D55-0F200F534554}"/>
              </a:ext>
            </a:extLst>
          </p:cNvPr>
          <p:cNvSpPr/>
          <p:nvPr/>
        </p:nvSpPr>
        <p:spPr>
          <a:xfrm>
            <a:off x="5518786" y="4047018"/>
            <a:ext cx="1444626" cy="253916"/>
          </a:xfrm>
          <a:prstGeom prst="rect">
            <a:avLst/>
          </a:prstGeom>
          <a:solidFill>
            <a:srgbClr val="FFFF00"/>
          </a:solidFill>
        </p:spPr>
        <p:txBody>
          <a:bodyPr wrap="none">
            <a:spAutoFit/>
          </a:bodyPr>
          <a:lstStyle/>
          <a:p>
            <a:pPr defTabSz="685800">
              <a:defRPr/>
            </a:pPr>
            <a:r>
              <a:rPr lang="en-US" sz="1050" b="1" i="1" dirty="0">
                <a:solidFill>
                  <a:srgbClr val="FF0000"/>
                </a:solidFill>
                <a:latin typeface="Calibri" panose="020F0502020204030204"/>
              </a:rPr>
              <a:t>Social media addiction</a:t>
            </a:r>
            <a:endParaRPr lang="it-IT" sz="1050" dirty="0">
              <a:solidFill>
                <a:prstClr val="black"/>
              </a:solidFill>
              <a:latin typeface="Calibri" panose="020F0502020204030204"/>
            </a:endParaRPr>
          </a:p>
        </p:txBody>
      </p:sp>
      <p:sp>
        <p:nvSpPr>
          <p:cNvPr id="29703" name="Rettangolo 29702">
            <a:extLst>
              <a:ext uri="{FF2B5EF4-FFF2-40B4-BE49-F238E27FC236}">
                <a16:creationId xmlns:a16="http://schemas.microsoft.com/office/drawing/2014/main" id="{B0DF4EF5-6790-4362-A876-0229867B8082}"/>
              </a:ext>
            </a:extLst>
          </p:cNvPr>
          <p:cNvSpPr/>
          <p:nvPr/>
        </p:nvSpPr>
        <p:spPr>
          <a:xfrm>
            <a:off x="5156082" y="2764534"/>
            <a:ext cx="1677062" cy="253916"/>
          </a:xfrm>
          <a:prstGeom prst="rect">
            <a:avLst/>
          </a:prstGeom>
          <a:solidFill>
            <a:srgbClr val="FFFF00"/>
          </a:solidFill>
        </p:spPr>
        <p:txBody>
          <a:bodyPr wrap="none">
            <a:spAutoFit/>
          </a:bodyPr>
          <a:lstStyle/>
          <a:p>
            <a:pPr defTabSz="685800">
              <a:defRPr/>
            </a:pPr>
            <a:r>
              <a:rPr lang="en-US" sz="1050" b="1" i="1" dirty="0">
                <a:solidFill>
                  <a:prstClr val="black"/>
                </a:solidFill>
                <a:latin typeface="Calibri" panose="020F0502020204030204"/>
              </a:rPr>
              <a:t>Internet addiction disorder</a:t>
            </a:r>
            <a:endParaRPr lang="it-IT" sz="1050" dirty="0">
              <a:solidFill>
                <a:prstClr val="black"/>
              </a:solidFill>
              <a:latin typeface="Calibri" panose="020F0502020204030204"/>
            </a:endParaRPr>
          </a:p>
        </p:txBody>
      </p:sp>
      <p:sp>
        <p:nvSpPr>
          <p:cNvPr id="29704" name="Rettangolo 29703">
            <a:extLst>
              <a:ext uri="{FF2B5EF4-FFF2-40B4-BE49-F238E27FC236}">
                <a16:creationId xmlns:a16="http://schemas.microsoft.com/office/drawing/2014/main" id="{8C678B04-A64F-482A-9381-D8A97BD27DD4}"/>
              </a:ext>
            </a:extLst>
          </p:cNvPr>
          <p:cNvSpPr/>
          <p:nvPr/>
        </p:nvSpPr>
        <p:spPr>
          <a:xfrm>
            <a:off x="2755626" y="2811588"/>
            <a:ext cx="2077813" cy="253916"/>
          </a:xfrm>
          <a:prstGeom prst="rect">
            <a:avLst/>
          </a:prstGeom>
          <a:solidFill>
            <a:srgbClr val="FFFF00"/>
          </a:solidFill>
        </p:spPr>
        <p:txBody>
          <a:bodyPr wrap="none">
            <a:spAutoFit/>
          </a:bodyPr>
          <a:lstStyle/>
          <a:p>
            <a:pPr defTabSz="685800">
              <a:defRPr/>
            </a:pPr>
            <a:r>
              <a:rPr lang="en-US" sz="1050" b="1" i="1" dirty="0">
                <a:solidFill>
                  <a:prstClr val="black"/>
                </a:solidFill>
                <a:latin typeface="Calibri" panose="020F0502020204030204"/>
              </a:rPr>
              <a:t>Smartphone / cellphone addiction</a:t>
            </a:r>
            <a:endParaRPr lang="it-IT" sz="1050" b="1" dirty="0">
              <a:solidFill>
                <a:prstClr val="black"/>
              </a:solidFill>
              <a:latin typeface="Calibri" panose="020F0502020204030204"/>
            </a:endParaRPr>
          </a:p>
        </p:txBody>
      </p:sp>
      <p:sp>
        <p:nvSpPr>
          <p:cNvPr id="29705" name="Rettangolo 29704">
            <a:extLst>
              <a:ext uri="{FF2B5EF4-FFF2-40B4-BE49-F238E27FC236}">
                <a16:creationId xmlns:a16="http://schemas.microsoft.com/office/drawing/2014/main" id="{CBDF3B56-FB8A-4063-83B0-F3DBE9D50C80}"/>
              </a:ext>
            </a:extLst>
          </p:cNvPr>
          <p:cNvSpPr/>
          <p:nvPr/>
        </p:nvSpPr>
        <p:spPr>
          <a:xfrm>
            <a:off x="3141568" y="3126735"/>
            <a:ext cx="909223" cy="253916"/>
          </a:xfrm>
          <a:prstGeom prst="rect">
            <a:avLst/>
          </a:prstGeom>
          <a:solidFill>
            <a:srgbClr val="FFFF00"/>
          </a:solidFill>
        </p:spPr>
        <p:txBody>
          <a:bodyPr wrap="none">
            <a:spAutoFit/>
          </a:bodyPr>
          <a:lstStyle/>
          <a:p>
            <a:pPr defTabSz="685800">
              <a:defRPr/>
            </a:pPr>
            <a:r>
              <a:rPr lang="en-US" sz="1050" b="1" i="1" dirty="0">
                <a:solidFill>
                  <a:prstClr val="black"/>
                </a:solidFill>
                <a:latin typeface="Calibri" panose="020F0502020204030204"/>
              </a:rPr>
              <a:t>Nomophobia</a:t>
            </a:r>
            <a:endParaRPr lang="it-IT" sz="1350" dirty="0">
              <a:solidFill>
                <a:prstClr val="black"/>
              </a:solidFill>
              <a:latin typeface="Calibri" panose="020F0502020204030204"/>
            </a:endParaRPr>
          </a:p>
        </p:txBody>
      </p:sp>
      <p:sp>
        <p:nvSpPr>
          <p:cNvPr id="29706" name="Rettangolo 29705">
            <a:extLst>
              <a:ext uri="{FF2B5EF4-FFF2-40B4-BE49-F238E27FC236}">
                <a16:creationId xmlns:a16="http://schemas.microsoft.com/office/drawing/2014/main" id="{12E33535-5111-4C8C-91B7-1CC32A94E9D7}"/>
              </a:ext>
            </a:extLst>
          </p:cNvPr>
          <p:cNvSpPr/>
          <p:nvPr/>
        </p:nvSpPr>
        <p:spPr>
          <a:xfrm>
            <a:off x="6210309" y="3063958"/>
            <a:ext cx="947695" cy="253916"/>
          </a:xfrm>
          <a:prstGeom prst="rect">
            <a:avLst/>
          </a:prstGeom>
          <a:solidFill>
            <a:srgbClr val="FFFF00"/>
          </a:solidFill>
        </p:spPr>
        <p:txBody>
          <a:bodyPr wrap="none">
            <a:spAutoFit/>
          </a:bodyPr>
          <a:lstStyle/>
          <a:p>
            <a:pPr defTabSz="685800">
              <a:defRPr/>
            </a:pPr>
            <a:r>
              <a:rPr lang="it-IT" sz="1050" b="1" i="1" dirty="0" err="1">
                <a:solidFill>
                  <a:prstClr val="black"/>
                </a:solidFill>
                <a:latin typeface="Calibri" panose="020F0502020204030204"/>
              </a:rPr>
              <a:t>Cyberbullying</a:t>
            </a:r>
            <a:endParaRPr lang="it-IT" sz="1050" b="1" i="1" dirty="0">
              <a:solidFill>
                <a:prstClr val="black"/>
              </a:solidFill>
              <a:latin typeface="Calibri" panose="020F0502020204030204"/>
            </a:endParaRPr>
          </a:p>
        </p:txBody>
      </p:sp>
      <p:sp>
        <p:nvSpPr>
          <p:cNvPr id="29707" name="Rettangolo 29706">
            <a:extLst>
              <a:ext uri="{FF2B5EF4-FFF2-40B4-BE49-F238E27FC236}">
                <a16:creationId xmlns:a16="http://schemas.microsoft.com/office/drawing/2014/main" id="{759BFC2F-4E57-4293-AB71-28B23FEED545}"/>
              </a:ext>
            </a:extLst>
          </p:cNvPr>
          <p:cNvSpPr/>
          <p:nvPr/>
        </p:nvSpPr>
        <p:spPr>
          <a:xfrm>
            <a:off x="8193817" y="2839254"/>
            <a:ext cx="797013" cy="253916"/>
          </a:xfrm>
          <a:prstGeom prst="rect">
            <a:avLst/>
          </a:prstGeom>
          <a:solidFill>
            <a:srgbClr val="FFFF00"/>
          </a:solidFill>
        </p:spPr>
        <p:txBody>
          <a:bodyPr wrap="none">
            <a:spAutoFit/>
          </a:bodyPr>
          <a:lstStyle/>
          <a:p>
            <a:pPr defTabSz="685800">
              <a:defRPr/>
            </a:pPr>
            <a:r>
              <a:rPr lang="it-IT" sz="1050" b="1" i="1" dirty="0" err="1">
                <a:solidFill>
                  <a:prstClr val="black"/>
                </a:solidFill>
                <a:effectLst>
                  <a:outerShdw blurRad="38100" dist="38100" dir="2700000" algn="tl">
                    <a:srgbClr val="000000">
                      <a:alpha val="43137"/>
                    </a:srgbClr>
                  </a:outerShdw>
                </a:effectLst>
                <a:latin typeface="Calibri" panose="020F0502020204030204"/>
              </a:rPr>
              <a:t>Hikikomori</a:t>
            </a:r>
            <a:endParaRPr lang="it-IT" sz="1050" b="1" i="1" dirty="0">
              <a:solidFill>
                <a:prstClr val="black"/>
              </a:solidFill>
              <a:effectLst>
                <a:outerShdw blurRad="38100" dist="38100" dir="2700000" algn="tl">
                  <a:srgbClr val="000000">
                    <a:alpha val="43137"/>
                  </a:srgbClr>
                </a:outerShdw>
              </a:effectLst>
              <a:latin typeface="Calibri" panose="020F0502020204030204"/>
            </a:endParaRPr>
          </a:p>
        </p:txBody>
      </p:sp>
      <p:pic>
        <p:nvPicPr>
          <p:cNvPr id="46086" name="Picture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251788" y="3925114"/>
            <a:ext cx="1898008" cy="29756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14" name="Connettore 4 13"/>
          <p:cNvCxnSpPr>
            <a:cxnSpLocks/>
          </p:cNvCxnSpPr>
          <p:nvPr/>
        </p:nvCxnSpPr>
        <p:spPr>
          <a:xfrm>
            <a:off x="7027734" y="4300934"/>
            <a:ext cx="448107" cy="239057"/>
          </a:xfrm>
          <a:prstGeom prst="bentConnector3">
            <a:avLst/>
          </a:prstGeom>
          <a:ln w="38100">
            <a:solidFill>
              <a:srgbClr val="C00000"/>
            </a:solidFill>
            <a:tailEnd type="arrow"/>
          </a:ln>
        </p:spPr>
        <p:style>
          <a:lnRef idx="1">
            <a:schemeClr val="accent1"/>
          </a:lnRef>
          <a:fillRef idx="0">
            <a:schemeClr val="accent1"/>
          </a:fillRef>
          <a:effectRef idx="0">
            <a:schemeClr val="accent1"/>
          </a:effectRef>
          <a:fontRef idx="minor">
            <a:schemeClr val="tx1"/>
          </a:fontRef>
        </p:style>
      </p:cxnSp>
      <p:sp>
        <p:nvSpPr>
          <p:cNvPr id="31" name="Ovale 30"/>
          <p:cNvSpPr/>
          <p:nvPr/>
        </p:nvSpPr>
        <p:spPr>
          <a:xfrm>
            <a:off x="7263506" y="4046593"/>
            <a:ext cx="286390" cy="303974"/>
          </a:xfrm>
          <a:prstGeom prst="ellipse">
            <a:avLst/>
          </a:prstGeom>
          <a:solidFill>
            <a:schemeClr val="accent2"/>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685800">
              <a:defRPr/>
            </a:pPr>
            <a:r>
              <a:rPr lang="it-IT" sz="1350" dirty="0">
                <a:solidFill>
                  <a:prstClr val="white"/>
                </a:solidFill>
                <a:latin typeface="Calibri" panose="020F0502020204030204"/>
              </a:rPr>
              <a:t>C</a:t>
            </a:r>
          </a:p>
        </p:txBody>
      </p:sp>
      <p:sp>
        <p:nvSpPr>
          <p:cNvPr id="9" name="Rettangolo 8">
            <a:extLst>
              <a:ext uri="{FF2B5EF4-FFF2-40B4-BE49-F238E27FC236}">
                <a16:creationId xmlns:a16="http://schemas.microsoft.com/office/drawing/2014/main" id="{DA090BAB-B735-4F7D-9964-1D9D09C5E017}"/>
              </a:ext>
            </a:extLst>
          </p:cNvPr>
          <p:cNvSpPr/>
          <p:nvPr/>
        </p:nvSpPr>
        <p:spPr>
          <a:xfrm>
            <a:off x="7339911" y="3038136"/>
            <a:ext cx="1860620" cy="1015663"/>
          </a:xfrm>
          <a:prstGeom prst="rect">
            <a:avLst/>
          </a:prstGeom>
        </p:spPr>
        <p:txBody>
          <a:bodyPr wrap="square">
            <a:spAutoFit/>
          </a:bodyPr>
          <a:lstStyle/>
          <a:p>
            <a:r>
              <a:rPr lang="it-IT" sz="1200" dirty="0"/>
              <a:t>coloro che hanno scelto di ritirarsi dalla vita sociale, spesso cercando livelli estremi di isolamento e confinamento</a:t>
            </a:r>
          </a:p>
        </p:txBody>
      </p:sp>
      <p:sp>
        <p:nvSpPr>
          <p:cNvPr id="16" name="Rettangolo 15">
            <a:extLst>
              <a:ext uri="{FF2B5EF4-FFF2-40B4-BE49-F238E27FC236}">
                <a16:creationId xmlns:a16="http://schemas.microsoft.com/office/drawing/2014/main" id="{5B2CD950-B182-41B6-80D2-AD867EC6F4A4}"/>
              </a:ext>
            </a:extLst>
          </p:cNvPr>
          <p:cNvSpPr/>
          <p:nvPr/>
        </p:nvSpPr>
        <p:spPr>
          <a:xfrm>
            <a:off x="5548492" y="3308360"/>
            <a:ext cx="1917382" cy="646331"/>
          </a:xfrm>
          <a:prstGeom prst="rect">
            <a:avLst/>
          </a:prstGeom>
        </p:spPr>
        <p:txBody>
          <a:bodyPr wrap="square">
            <a:spAutoFit/>
          </a:bodyPr>
          <a:lstStyle/>
          <a:p>
            <a:r>
              <a:rPr lang="it-IT" sz="1200" dirty="0"/>
              <a:t>forma di bullismo o molestia che utilizza mezzi elettronici: </a:t>
            </a:r>
            <a:r>
              <a:rPr lang="it-IT" sz="1200" b="1" dirty="0"/>
              <a:t>bullismo online</a:t>
            </a:r>
            <a:endParaRPr lang="it-IT" sz="1200" dirty="0"/>
          </a:p>
        </p:txBody>
      </p:sp>
      <p:sp>
        <p:nvSpPr>
          <p:cNvPr id="18" name="Rettangolo 17">
            <a:extLst>
              <a:ext uri="{FF2B5EF4-FFF2-40B4-BE49-F238E27FC236}">
                <a16:creationId xmlns:a16="http://schemas.microsoft.com/office/drawing/2014/main" id="{7DD6F769-D7F4-463F-9BAB-4F2862D18320}"/>
              </a:ext>
            </a:extLst>
          </p:cNvPr>
          <p:cNvSpPr/>
          <p:nvPr/>
        </p:nvSpPr>
        <p:spPr>
          <a:xfrm>
            <a:off x="1630568" y="3429000"/>
            <a:ext cx="3496260" cy="830997"/>
          </a:xfrm>
          <a:prstGeom prst="rect">
            <a:avLst/>
          </a:prstGeom>
        </p:spPr>
        <p:txBody>
          <a:bodyPr wrap="square">
            <a:spAutoFit/>
          </a:bodyPr>
          <a:lstStyle/>
          <a:p>
            <a:r>
              <a:rPr lang="it-IT" sz="1200" dirty="0"/>
              <a:t>la paura incontrollata di rimanere sconnessi dalla rete, </a:t>
            </a:r>
            <a:r>
              <a:rPr lang="it-IT" sz="1200" b="1" dirty="0"/>
              <a:t>sofferenza legata al non avere il telefono cellulare a portata di mano e alla paura di perderlo, paura di non essere online e rintracciabili. </a:t>
            </a:r>
            <a:endParaRPr lang="it-IT" sz="1200" dirty="0"/>
          </a:p>
        </p:txBody>
      </p:sp>
    </p:spTree>
    <p:extLst>
      <p:ext uri="{BB962C8B-B14F-4D97-AF65-F5344CB8AC3E}">
        <p14:creationId xmlns:p14="http://schemas.microsoft.com/office/powerpoint/2010/main" val="42921332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ttangolo 2">
            <a:extLst>
              <a:ext uri="{FF2B5EF4-FFF2-40B4-BE49-F238E27FC236}">
                <a16:creationId xmlns:a16="http://schemas.microsoft.com/office/drawing/2014/main" id="{BE2D5F2B-F7B0-46C1-9CB3-D973D58C1409}"/>
              </a:ext>
            </a:extLst>
          </p:cNvPr>
          <p:cNvSpPr>
            <a:spLocks noChangeArrowheads="1"/>
          </p:cNvSpPr>
          <p:nvPr/>
        </p:nvSpPr>
        <p:spPr bwMode="auto">
          <a:xfrm>
            <a:off x="5831020" y="149666"/>
            <a:ext cx="1553765" cy="27699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it-IT" altLang="it-IT" sz="600" b="1" i="1" kern="0" dirty="0">
                <a:solidFill>
                  <a:prstClr val="black"/>
                </a:solidFill>
              </a:rPr>
              <a:t>Lezioni ed esercizi di elettronica 2 </a:t>
            </a:r>
          </a:p>
          <a:p>
            <a:pPr eaLnBrk="1" hangingPunct="1">
              <a:defRPr/>
            </a:pPr>
            <a:r>
              <a:rPr lang="it-IT" altLang="it-IT" sz="600" b="1" i="1" kern="0" dirty="0">
                <a:solidFill>
                  <a:prstClr val="black"/>
                </a:solidFill>
              </a:rPr>
              <a:t>Editrice La Scuola</a:t>
            </a:r>
            <a:endParaRPr lang="it-IT" altLang="it-IT" sz="600" kern="0" dirty="0">
              <a:solidFill>
                <a:prstClr val="black"/>
              </a:solidFill>
            </a:endParaRPr>
          </a:p>
        </p:txBody>
      </p:sp>
      <p:sp>
        <p:nvSpPr>
          <p:cNvPr id="4" name="Rettangolo 3">
            <a:extLst>
              <a:ext uri="{FF2B5EF4-FFF2-40B4-BE49-F238E27FC236}">
                <a16:creationId xmlns:a16="http://schemas.microsoft.com/office/drawing/2014/main" id="{CEAA16D2-B5D9-4E29-9EC2-D1EBD4A73AAB}"/>
              </a:ext>
            </a:extLst>
          </p:cNvPr>
          <p:cNvSpPr/>
          <p:nvPr/>
        </p:nvSpPr>
        <p:spPr>
          <a:xfrm>
            <a:off x="4856562" y="2411614"/>
            <a:ext cx="34528" cy="75009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350" kern="0">
              <a:solidFill>
                <a:sysClr val="windowText" lastClr="000000"/>
              </a:solidFill>
            </a:endParaRPr>
          </a:p>
        </p:txBody>
      </p:sp>
      <p:sp>
        <p:nvSpPr>
          <p:cNvPr id="5" name="Rettangolo 4">
            <a:extLst>
              <a:ext uri="{FF2B5EF4-FFF2-40B4-BE49-F238E27FC236}">
                <a16:creationId xmlns:a16="http://schemas.microsoft.com/office/drawing/2014/main" id="{E24BBB5A-462D-403F-A218-2D977D5980EA}"/>
              </a:ext>
            </a:extLst>
          </p:cNvPr>
          <p:cNvSpPr/>
          <p:nvPr/>
        </p:nvSpPr>
        <p:spPr>
          <a:xfrm>
            <a:off x="4885137" y="4822629"/>
            <a:ext cx="34528" cy="1178719"/>
          </a:xfrm>
          <a:prstGeom prst="rect">
            <a:avLst/>
          </a:prstGeom>
          <a:solidFill>
            <a:srgbClr val="C0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350" kern="0">
              <a:solidFill>
                <a:sysClr val="windowText" lastClr="000000"/>
              </a:solidFill>
            </a:endParaRPr>
          </a:p>
        </p:txBody>
      </p:sp>
      <p:sp>
        <p:nvSpPr>
          <p:cNvPr id="51205" name="Rettangolo 5">
            <a:extLst>
              <a:ext uri="{FF2B5EF4-FFF2-40B4-BE49-F238E27FC236}">
                <a16:creationId xmlns:a16="http://schemas.microsoft.com/office/drawing/2014/main" id="{B28F522C-72CE-4DF9-A024-6AD3C49FF405}"/>
              </a:ext>
            </a:extLst>
          </p:cNvPr>
          <p:cNvSpPr>
            <a:spLocks noChangeArrowheads="1"/>
          </p:cNvSpPr>
          <p:nvPr/>
        </p:nvSpPr>
        <p:spPr bwMode="auto">
          <a:xfrm>
            <a:off x="4952606" y="1054087"/>
            <a:ext cx="4160836" cy="5016758"/>
          </a:xfrm>
          <a:prstGeom prst="rect">
            <a:avLst/>
          </a:prstGeom>
          <a:solidFill>
            <a:srgbClr val="FFFF00"/>
          </a:solidFill>
          <a:ln w="28575">
            <a:solidFill>
              <a:srgbClr val="FFC000"/>
            </a:solidFill>
            <a:miter lim="800000"/>
            <a:headEnd/>
            <a:tailEnd/>
          </a:ln>
        </p:spPr>
        <p:txBody>
          <a:bodyPr wrap="square">
            <a:spAutoFit/>
          </a:bodyPr>
          <a:lstStyle/>
          <a:p>
            <a:pPr>
              <a:defRPr/>
            </a:pPr>
            <a:r>
              <a:rPr lang="it-IT" sz="2000" b="1" u="sng" kern="0" dirty="0">
                <a:solidFill>
                  <a:sysClr val="windowText" lastClr="000000"/>
                </a:solidFill>
                <a:effectLst>
                  <a:outerShdw blurRad="38100" dist="38100" dir="2700000" algn="tl">
                    <a:srgbClr val="000000">
                      <a:alpha val="43137"/>
                    </a:srgbClr>
                  </a:outerShdw>
                </a:effectLst>
              </a:rPr>
              <a:t>Fino al 1930 circa, la parte dello spettro delle onde radio sopra i 30 MHz era praticamente vuota</a:t>
            </a:r>
            <a:r>
              <a:rPr lang="it-IT" sz="2000" kern="0" dirty="0">
                <a:solidFill>
                  <a:sysClr val="windowText" lastClr="000000"/>
                </a:solidFill>
              </a:rPr>
              <a:t>: </a:t>
            </a:r>
            <a:r>
              <a:rPr lang="it-IT" sz="2000" b="1" kern="0" dirty="0">
                <a:solidFill>
                  <a:sysClr val="windowText" lastClr="000000"/>
                </a:solidFill>
              </a:rPr>
              <a:t>non esistevano segnali prodotti dall'uomo </a:t>
            </a:r>
            <a:endParaRPr lang="it-IT" sz="2000" b="1" u="sng" kern="0" dirty="0">
              <a:solidFill>
                <a:srgbClr val="0000FF"/>
              </a:solidFill>
            </a:endParaRPr>
          </a:p>
          <a:p>
            <a:pPr>
              <a:defRPr/>
            </a:pPr>
            <a:r>
              <a:rPr lang="it-IT" sz="2000" kern="0" dirty="0">
                <a:solidFill>
                  <a:sysClr val="windowText" lastClr="000000"/>
                </a:solidFill>
              </a:rPr>
              <a:t>Ai giorni nostri, lo spettro delle frequenze radio è estremamente sfruttato e viene per comodità </a:t>
            </a:r>
            <a:r>
              <a:rPr lang="it-IT" sz="2000" b="1" kern="0" dirty="0">
                <a:solidFill>
                  <a:sysClr val="windowText" lastClr="000000"/>
                </a:solidFill>
              </a:rPr>
              <a:t>diviso in varie </a:t>
            </a:r>
            <a:r>
              <a:rPr lang="it-IT" sz="2000" b="1" kern="0" dirty="0">
                <a:solidFill>
                  <a:sysClr val="windowText" lastClr="000000"/>
                </a:solidFill>
                <a:hlinkClick r:id="rId2" action="ppaction://hlinkfile" tooltip="Le bande di frequenza delle onde radio"/>
              </a:rPr>
              <a:t>bande di frequenza</a:t>
            </a:r>
            <a:r>
              <a:rPr lang="it-IT" sz="2000" b="1" kern="0" dirty="0">
                <a:solidFill>
                  <a:sysClr val="windowText" lastClr="000000"/>
                </a:solidFill>
              </a:rPr>
              <a:t> </a:t>
            </a:r>
            <a:r>
              <a:rPr lang="it-IT" sz="2000" b="1" u="sng" kern="0" dirty="0">
                <a:solidFill>
                  <a:sysClr val="windowText" lastClr="000000"/>
                </a:solidFill>
                <a:effectLst>
                  <a:outerShdw blurRad="38100" dist="38100" dir="2700000" algn="tl">
                    <a:srgbClr val="000000">
                      <a:alpha val="43137"/>
                    </a:srgbClr>
                  </a:outerShdw>
                </a:effectLst>
              </a:rPr>
              <a:t>dai 3 kHz delle frequenze molto basse (VLF) </a:t>
            </a:r>
            <a:br>
              <a:rPr lang="it-IT" sz="2000" b="1" u="sng" kern="0" dirty="0">
                <a:solidFill>
                  <a:sysClr val="windowText" lastClr="000000"/>
                </a:solidFill>
                <a:effectLst>
                  <a:outerShdw blurRad="38100" dist="38100" dir="2700000" algn="tl">
                    <a:srgbClr val="000000">
                      <a:alpha val="43137"/>
                    </a:srgbClr>
                  </a:outerShdw>
                </a:effectLst>
              </a:rPr>
            </a:br>
            <a:r>
              <a:rPr lang="it-IT" sz="2000" b="1" u="sng" kern="0" dirty="0">
                <a:solidFill>
                  <a:sysClr val="windowText" lastClr="000000"/>
                </a:solidFill>
                <a:effectLst>
                  <a:outerShdw blurRad="38100" dist="38100" dir="2700000" algn="tl">
                    <a:srgbClr val="000000">
                      <a:alpha val="43137"/>
                    </a:srgbClr>
                  </a:outerShdw>
                </a:effectLst>
              </a:rPr>
              <a:t>fino ai 300 GHz delle frequenze estremamente alte (EHF). </a:t>
            </a:r>
            <a:endParaRPr lang="it-IT" sz="2000" b="1" kern="0" dirty="0">
              <a:solidFill>
                <a:sysClr val="windowText" lastClr="000000"/>
              </a:solidFill>
            </a:endParaRPr>
          </a:p>
          <a:p>
            <a:pPr>
              <a:defRPr/>
            </a:pPr>
            <a:r>
              <a:rPr lang="it-IT" sz="2000" kern="0" dirty="0">
                <a:solidFill>
                  <a:sysClr val="windowText" lastClr="000000"/>
                </a:solidFill>
              </a:rPr>
              <a:t>Le bande di frequenza sono </a:t>
            </a:r>
            <a:r>
              <a:rPr lang="it-IT" sz="2000" b="1" kern="0" dirty="0">
                <a:solidFill>
                  <a:sysClr val="windowText" lastClr="000000"/>
                </a:solidFill>
              </a:rPr>
              <a:t>divise in base alle caratteristiche che ne determinano l'impiego </a:t>
            </a:r>
            <a:br>
              <a:rPr lang="it-IT" sz="2000" b="1" kern="0" dirty="0">
                <a:solidFill>
                  <a:sysClr val="windowText" lastClr="000000"/>
                </a:solidFill>
              </a:rPr>
            </a:br>
            <a:r>
              <a:rPr lang="it-IT" sz="2000" b="1" kern="0" dirty="0">
                <a:solidFill>
                  <a:sysClr val="windowText" lastClr="000000"/>
                </a:solidFill>
              </a:rPr>
              <a:t>in certi settori </a:t>
            </a:r>
            <a:r>
              <a:rPr lang="it-IT" sz="2000" kern="0" dirty="0">
                <a:solidFill>
                  <a:sysClr val="windowText" lastClr="000000"/>
                </a:solidFill>
              </a:rPr>
              <a:t>piuttosto </a:t>
            </a:r>
            <a:br>
              <a:rPr lang="it-IT" sz="2000" kern="0" dirty="0">
                <a:solidFill>
                  <a:sysClr val="windowText" lastClr="000000"/>
                </a:solidFill>
              </a:rPr>
            </a:br>
            <a:r>
              <a:rPr lang="it-IT" sz="2000" kern="0" dirty="0">
                <a:solidFill>
                  <a:sysClr val="windowText" lastClr="000000"/>
                </a:solidFill>
              </a:rPr>
              <a:t>che in altri.</a:t>
            </a:r>
            <a:endParaRPr lang="it-IT" sz="2000" b="1" u="sng" kern="0" dirty="0">
              <a:solidFill>
                <a:srgbClr val="0000FF"/>
              </a:solidFill>
            </a:endParaRPr>
          </a:p>
        </p:txBody>
      </p:sp>
      <p:sp>
        <p:nvSpPr>
          <p:cNvPr id="8198" name="Rettangolo 6">
            <a:extLst>
              <a:ext uri="{FF2B5EF4-FFF2-40B4-BE49-F238E27FC236}">
                <a16:creationId xmlns:a16="http://schemas.microsoft.com/office/drawing/2014/main" id="{CF91ACAB-E71E-40A9-8E42-21826AD13085}"/>
              </a:ext>
            </a:extLst>
          </p:cNvPr>
          <p:cNvSpPr>
            <a:spLocks noChangeArrowheads="1"/>
          </p:cNvSpPr>
          <p:nvPr/>
        </p:nvSpPr>
        <p:spPr bwMode="auto">
          <a:xfrm>
            <a:off x="3125391" y="6408252"/>
            <a:ext cx="1446609" cy="300082"/>
          </a:xfrm>
          <a:prstGeom prst="rect">
            <a:avLst/>
          </a:prstGeom>
          <a:solidFill>
            <a:srgbClr val="FFFF00"/>
          </a:solidFill>
          <a:ln w="28575">
            <a:solidFill>
              <a:srgbClr val="FFC000"/>
            </a:solidFill>
            <a:miter lim="800000"/>
            <a:headEnd/>
            <a:tailEnd/>
          </a:ln>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eaLnBrk="1" hangingPunct="1">
              <a:defRPr/>
            </a:pPr>
            <a:r>
              <a:rPr lang="it-IT" altLang="it-IT" sz="675" kern="0">
                <a:solidFill>
                  <a:prstClr val="black"/>
                </a:solidFill>
              </a:rPr>
              <a:t>http://www.torinoscienza.it/dossier/le_bande_di_frequenza_2336</a:t>
            </a:r>
          </a:p>
        </p:txBody>
      </p:sp>
      <p:sp>
        <p:nvSpPr>
          <p:cNvPr id="8" name="Freccia a sinistra 7">
            <a:extLst>
              <a:ext uri="{FF2B5EF4-FFF2-40B4-BE49-F238E27FC236}">
                <a16:creationId xmlns:a16="http://schemas.microsoft.com/office/drawing/2014/main" id="{68B20237-4EC5-4ABE-A07A-418307424DD2}"/>
              </a:ext>
            </a:extLst>
          </p:cNvPr>
          <p:cNvSpPr/>
          <p:nvPr/>
        </p:nvSpPr>
        <p:spPr>
          <a:xfrm rot="2327103">
            <a:off x="4855088" y="6107221"/>
            <a:ext cx="321469" cy="160734"/>
          </a:xfrm>
          <a:prstGeom prst="leftArrow">
            <a:avLst/>
          </a:prstGeom>
          <a:solidFill>
            <a:srgbClr val="FF0000"/>
          </a:solidFill>
          <a:ln>
            <a:solidFill>
              <a:schemeClr val="bg2">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it-IT" sz="1350" kern="0">
              <a:solidFill>
                <a:sysClr val="windowText" lastClr="000000"/>
              </a:solidFill>
            </a:endParaRPr>
          </a:p>
        </p:txBody>
      </p:sp>
      <p:sp>
        <p:nvSpPr>
          <p:cNvPr id="8200" name="Rettangolo 2">
            <a:extLst>
              <a:ext uri="{FF2B5EF4-FFF2-40B4-BE49-F238E27FC236}">
                <a16:creationId xmlns:a16="http://schemas.microsoft.com/office/drawing/2014/main" id="{98A2C552-629B-4E22-AEB3-532B7CC98B67}"/>
              </a:ext>
            </a:extLst>
          </p:cNvPr>
          <p:cNvSpPr>
            <a:spLocks noChangeArrowheads="1"/>
          </p:cNvSpPr>
          <p:nvPr/>
        </p:nvSpPr>
        <p:spPr bwMode="auto">
          <a:xfrm>
            <a:off x="33669" y="69643"/>
            <a:ext cx="5671391" cy="369332"/>
          </a:xfrm>
          <a:prstGeom prst="rect">
            <a:avLst/>
          </a:prstGeom>
          <a:solidFill>
            <a:srgbClr val="FFFF00"/>
          </a:solidFill>
          <a:ln w="38100">
            <a:solidFill>
              <a:srgbClr val="0000FF"/>
            </a:solidFill>
            <a:miter lim="800000"/>
            <a:headEnd/>
            <a:tailEnd/>
          </a:ln>
        </p:spPr>
        <p:txBody>
          <a:bodyPr wrap="square">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90000"/>
              </a:lnSpc>
              <a:defRPr/>
            </a:pPr>
            <a:r>
              <a:rPr lang="it-IT" altLang="it-IT" sz="2000" kern="0" dirty="0">
                <a:solidFill>
                  <a:prstClr val="black"/>
                </a:solidFill>
                <a:latin typeface="+mn-lt"/>
              </a:rPr>
              <a:t>Il problema dell’esposizione </a:t>
            </a:r>
            <a:r>
              <a:rPr lang="it-IT" altLang="it-IT" sz="2000" b="1" kern="0" dirty="0">
                <a:solidFill>
                  <a:prstClr val="black"/>
                </a:solidFill>
                <a:latin typeface="+mn-lt"/>
              </a:rPr>
              <a:t>collettiva</a:t>
            </a:r>
            <a:r>
              <a:rPr lang="it-IT" altLang="it-IT" sz="2000" kern="0" dirty="0">
                <a:solidFill>
                  <a:prstClr val="black"/>
                </a:solidFill>
                <a:latin typeface="+mn-lt"/>
              </a:rPr>
              <a:t> /c</a:t>
            </a:r>
            <a:r>
              <a:rPr lang="it-IT" altLang="it-IT" sz="2000" b="1" kern="0" dirty="0">
                <a:solidFill>
                  <a:prstClr val="black"/>
                </a:solidFill>
                <a:latin typeface="+mn-lt"/>
              </a:rPr>
              <a:t>rescente</a:t>
            </a:r>
            <a:r>
              <a:rPr lang="it-IT" altLang="it-IT" sz="2000" kern="0" dirty="0">
                <a:solidFill>
                  <a:prstClr val="black"/>
                </a:solidFill>
                <a:latin typeface="+mn-lt"/>
              </a:rPr>
              <a:t> </a:t>
            </a:r>
          </a:p>
        </p:txBody>
      </p:sp>
      <p:pic>
        <p:nvPicPr>
          <p:cNvPr id="29705" name="Picture 11">
            <a:extLst>
              <a:ext uri="{FF2B5EF4-FFF2-40B4-BE49-F238E27FC236}">
                <a16:creationId xmlns:a16="http://schemas.microsoft.com/office/drawing/2014/main" id="{9B62B591-0E31-4FE7-B7AA-C8A17F199A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765" y="2889054"/>
            <a:ext cx="4212431" cy="3112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9706" name="Picture 12">
            <a:extLst>
              <a:ext uri="{FF2B5EF4-FFF2-40B4-BE49-F238E27FC236}">
                <a16:creationId xmlns:a16="http://schemas.microsoft.com/office/drawing/2014/main" id="{BC49BA68-7C1E-4C9A-ADE0-41B4A13BB9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9765" y="1107281"/>
            <a:ext cx="4212431" cy="178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1014286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8546" name="Rectangle 2">
            <a:extLst>
              <a:ext uri="{FF2B5EF4-FFF2-40B4-BE49-F238E27FC236}">
                <a16:creationId xmlns:a16="http://schemas.microsoft.com/office/drawing/2014/main" id="{76B91662-7156-4219-A52C-4C89C7D53C68}"/>
              </a:ext>
            </a:extLst>
          </p:cNvPr>
          <p:cNvSpPr>
            <a:spLocks noGrp="1" noChangeArrowheads="1"/>
          </p:cNvSpPr>
          <p:nvPr>
            <p:ph type="title"/>
          </p:nvPr>
        </p:nvSpPr>
        <p:spPr>
          <a:xfrm>
            <a:off x="1371600" y="1045369"/>
            <a:ext cx="5029200" cy="685800"/>
          </a:xfrm>
          <a:noFill/>
        </p:spPr>
        <p:txBody>
          <a:bodyPr vert="horz" lIns="67866" tIns="33338" rIns="67866" bIns="33338" rtlCol="0" anchor="t">
            <a:normAutofit/>
          </a:bodyPr>
          <a:lstStyle/>
          <a:p>
            <a:pPr algn="l" eaLnBrk="1" hangingPunct="1"/>
            <a:br>
              <a:rPr lang="en-US" altLang="it-IT" sz="2100"/>
            </a:br>
            <a:r>
              <a:rPr lang="en-US" altLang="it-IT" sz="1200"/>
              <a:t>Extremely Low Frequency (ELF) to Radio Frequency (RF)</a:t>
            </a:r>
            <a:endParaRPr lang="en-US" altLang="it-IT" sz="2100"/>
          </a:p>
        </p:txBody>
      </p:sp>
      <p:sp>
        <p:nvSpPr>
          <p:cNvPr id="50179" name="Text Box 3">
            <a:extLst>
              <a:ext uri="{FF2B5EF4-FFF2-40B4-BE49-F238E27FC236}">
                <a16:creationId xmlns:a16="http://schemas.microsoft.com/office/drawing/2014/main" id="{B05F2F6A-5D57-4DDB-AC9F-876667E56D19}"/>
              </a:ext>
            </a:extLst>
          </p:cNvPr>
          <p:cNvSpPr txBox="1">
            <a:spLocks noChangeArrowheads="1"/>
          </p:cNvSpPr>
          <p:nvPr/>
        </p:nvSpPr>
        <p:spPr bwMode="auto">
          <a:xfrm>
            <a:off x="1404020" y="1694260"/>
            <a:ext cx="846707"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350" b="1" kern="0">
                <a:solidFill>
                  <a:srgbClr val="0000FF"/>
                </a:solidFill>
                <a:latin typeface="Calibri" panose="020F0502020204030204" pitchFamily="34" charset="0"/>
                <a:ea typeface="Osaka"/>
                <a:cs typeface="Osaka"/>
              </a:rPr>
              <a:t>exposure</a:t>
            </a:r>
            <a:endParaRPr lang="en-US" altLang="it-IT" sz="1500" kern="0">
              <a:solidFill>
                <a:srgbClr val="0000FF"/>
              </a:solidFill>
              <a:latin typeface="Calibri" panose="020F0502020204030204" pitchFamily="34" charset="0"/>
              <a:ea typeface="Osaka"/>
              <a:cs typeface="Osaka"/>
            </a:endParaRPr>
          </a:p>
        </p:txBody>
      </p:sp>
      <p:sp>
        <p:nvSpPr>
          <p:cNvPr id="50180" name="Line 4">
            <a:extLst>
              <a:ext uri="{FF2B5EF4-FFF2-40B4-BE49-F238E27FC236}">
                <a16:creationId xmlns:a16="http://schemas.microsoft.com/office/drawing/2014/main" id="{8841158F-15FC-4F1A-827C-C7A1556F25EA}"/>
              </a:ext>
            </a:extLst>
          </p:cNvPr>
          <p:cNvSpPr>
            <a:spLocks noChangeShapeType="1"/>
          </p:cNvSpPr>
          <p:nvPr/>
        </p:nvSpPr>
        <p:spPr bwMode="auto">
          <a:xfrm flipV="1">
            <a:off x="1257300" y="1674019"/>
            <a:ext cx="0" cy="4057650"/>
          </a:xfrm>
          <a:prstGeom prst="line">
            <a:avLst/>
          </a:prstGeom>
          <a:noFill/>
          <a:ln w="38100">
            <a:solidFill>
              <a:srgbClr val="0000FF"/>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181" name="Line 5">
            <a:extLst>
              <a:ext uri="{FF2B5EF4-FFF2-40B4-BE49-F238E27FC236}">
                <a16:creationId xmlns:a16="http://schemas.microsoft.com/office/drawing/2014/main" id="{A72293DA-2E0A-4B5E-802B-16009BCC2F2B}"/>
              </a:ext>
            </a:extLst>
          </p:cNvPr>
          <p:cNvSpPr>
            <a:spLocks noChangeShapeType="1"/>
          </p:cNvSpPr>
          <p:nvPr/>
        </p:nvSpPr>
        <p:spPr bwMode="auto">
          <a:xfrm flipV="1">
            <a:off x="1257300" y="5731669"/>
            <a:ext cx="6400800" cy="0"/>
          </a:xfrm>
          <a:prstGeom prst="line">
            <a:avLst/>
          </a:prstGeom>
          <a:noFill/>
          <a:ln w="38100">
            <a:solidFill>
              <a:srgbClr val="0000FF"/>
            </a:solidFill>
            <a:round/>
            <a:headEnd/>
            <a:tailEnd type="stealth" w="lg" len="lg"/>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4102" name="Freeform 6">
            <a:extLst>
              <a:ext uri="{FF2B5EF4-FFF2-40B4-BE49-F238E27FC236}">
                <a16:creationId xmlns:a16="http://schemas.microsoft.com/office/drawing/2014/main" id="{F15F24D3-F24C-4EA3-849B-195D65388A18}"/>
              </a:ext>
            </a:extLst>
          </p:cNvPr>
          <p:cNvSpPr>
            <a:spLocks/>
          </p:cNvSpPr>
          <p:nvPr/>
        </p:nvSpPr>
        <p:spPr bwMode="auto">
          <a:xfrm>
            <a:off x="1257300" y="1616869"/>
            <a:ext cx="5257800" cy="4114800"/>
          </a:xfrm>
          <a:custGeom>
            <a:avLst/>
            <a:gdLst>
              <a:gd name="T0" fmla="*/ 0 w 4416"/>
              <a:gd name="T1" fmla="*/ 2147483647 h 3456"/>
              <a:gd name="T2" fmla="*/ 2147483647 w 4416"/>
              <a:gd name="T3" fmla="*/ 2147483647 h 3456"/>
              <a:gd name="T4" fmla="*/ 2147483647 w 4416"/>
              <a:gd name="T5" fmla="*/ 2147483647 h 3456"/>
              <a:gd name="T6" fmla="*/ 2147483647 w 4416"/>
              <a:gd name="T7" fmla="*/ 2147483647 h 3456"/>
              <a:gd name="T8" fmla="*/ 2147483647 w 4416"/>
              <a:gd name="T9" fmla="*/ 2147483647 h 3456"/>
              <a:gd name="T10" fmla="*/ 2147483647 w 4416"/>
              <a:gd name="T11" fmla="*/ 2147483647 h 3456"/>
              <a:gd name="T12" fmla="*/ 2147483647 w 4416"/>
              <a:gd name="T13" fmla="*/ 0 h 3456"/>
              <a:gd name="T14" fmla="*/ 0 60000 65536"/>
              <a:gd name="T15" fmla="*/ 0 60000 65536"/>
              <a:gd name="T16" fmla="*/ 0 60000 65536"/>
              <a:gd name="T17" fmla="*/ 0 60000 65536"/>
              <a:gd name="T18" fmla="*/ 0 60000 65536"/>
              <a:gd name="T19" fmla="*/ 0 60000 65536"/>
              <a:gd name="T20" fmla="*/ 0 60000 65536"/>
              <a:gd name="T21" fmla="*/ 0 w 4416"/>
              <a:gd name="T22" fmla="*/ 0 h 3456"/>
              <a:gd name="T23" fmla="*/ 4416 w 4416"/>
              <a:gd name="T24" fmla="*/ 3456 h 34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16" h="3456">
                <a:moveTo>
                  <a:pt x="0" y="3456"/>
                </a:moveTo>
                <a:cubicBezTo>
                  <a:pt x="144" y="3244"/>
                  <a:pt x="288" y="3032"/>
                  <a:pt x="528" y="2880"/>
                </a:cubicBezTo>
                <a:cubicBezTo>
                  <a:pt x="768" y="2728"/>
                  <a:pt x="1112" y="2656"/>
                  <a:pt x="1440" y="2544"/>
                </a:cubicBezTo>
                <a:cubicBezTo>
                  <a:pt x="1768" y="2432"/>
                  <a:pt x="2160" y="2360"/>
                  <a:pt x="2496" y="2208"/>
                </a:cubicBezTo>
                <a:cubicBezTo>
                  <a:pt x="2832" y="2056"/>
                  <a:pt x="3208" y="1840"/>
                  <a:pt x="3456" y="1632"/>
                </a:cubicBezTo>
                <a:cubicBezTo>
                  <a:pt x="3704" y="1424"/>
                  <a:pt x="3824" y="1232"/>
                  <a:pt x="3984" y="960"/>
                </a:cubicBezTo>
                <a:cubicBezTo>
                  <a:pt x="4144" y="688"/>
                  <a:pt x="4280" y="344"/>
                  <a:pt x="4416" y="0"/>
                </a:cubicBezTo>
              </a:path>
            </a:pathLst>
          </a:custGeom>
          <a:noFill/>
          <a:ln w="38100">
            <a:solidFill>
              <a:srgbClr val="0000FF"/>
            </a:solidFill>
            <a:round/>
            <a:headEnd/>
            <a:tailEnd type="stealth" w="lg" len="lg"/>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sz="1350" kern="0">
              <a:solidFill>
                <a:prstClr val="black"/>
              </a:solidFill>
              <a:latin typeface="Calibri" panose="020F0502020204030204" pitchFamily="34" charset="0"/>
            </a:endParaRPr>
          </a:p>
        </p:txBody>
      </p:sp>
      <p:sp>
        <p:nvSpPr>
          <p:cNvPr id="50183" name="Text Box 7">
            <a:extLst>
              <a:ext uri="{FF2B5EF4-FFF2-40B4-BE49-F238E27FC236}">
                <a16:creationId xmlns:a16="http://schemas.microsoft.com/office/drawing/2014/main" id="{0FC9C0D2-0936-4BFD-B50A-67EF28252CD1}"/>
              </a:ext>
            </a:extLst>
          </p:cNvPr>
          <p:cNvSpPr txBox="1">
            <a:spLocks noChangeArrowheads="1"/>
          </p:cNvSpPr>
          <p:nvPr/>
        </p:nvSpPr>
        <p:spPr bwMode="auto">
          <a:xfrm>
            <a:off x="4229372" y="5725716"/>
            <a:ext cx="51488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350" b="1" kern="0">
                <a:solidFill>
                  <a:srgbClr val="0000FF"/>
                </a:solidFill>
                <a:latin typeface="Calibri" panose="020F0502020204030204" pitchFamily="34" charset="0"/>
                <a:ea typeface="Osaka"/>
                <a:cs typeface="Osaka"/>
              </a:rPr>
              <a:t>time</a:t>
            </a:r>
            <a:endParaRPr lang="en-US" altLang="it-IT" sz="1050" b="1" kern="0">
              <a:solidFill>
                <a:srgbClr val="0000FF"/>
              </a:solidFill>
              <a:latin typeface="Calibri" panose="020F0502020204030204" pitchFamily="34" charset="0"/>
              <a:ea typeface="Osaka"/>
              <a:cs typeface="Osaka"/>
            </a:endParaRPr>
          </a:p>
        </p:txBody>
      </p:sp>
      <p:sp>
        <p:nvSpPr>
          <p:cNvPr id="50184" name="Text Box 8">
            <a:extLst>
              <a:ext uri="{FF2B5EF4-FFF2-40B4-BE49-F238E27FC236}">
                <a16:creationId xmlns:a16="http://schemas.microsoft.com/office/drawing/2014/main" id="{43B86083-0D4C-46D9-AD61-E7646F7ADABF}"/>
              </a:ext>
            </a:extLst>
          </p:cNvPr>
          <p:cNvSpPr txBox="1">
            <a:spLocks noChangeArrowheads="1"/>
          </p:cNvSpPr>
          <p:nvPr/>
        </p:nvSpPr>
        <p:spPr bwMode="auto">
          <a:xfrm>
            <a:off x="1257301" y="5703298"/>
            <a:ext cx="519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200" b="1" kern="0">
                <a:solidFill>
                  <a:srgbClr val="0000FF"/>
                </a:solidFill>
                <a:latin typeface="Calibri" panose="020F0502020204030204" pitchFamily="34" charset="0"/>
                <a:ea typeface="Osaka"/>
                <a:cs typeface="Osaka"/>
              </a:rPr>
              <a:t>1900</a:t>
            </a:r>
          </a:p>
        </p:txBody>
      </p:sp>
      <p:sp>
        <p:nvSpPr>
          <p:cNvPr id="50185" name="Text Box 9">
            <a:extLst>
              <a:ext uri="{FF2B5EF4-FFF2-40B4-BE49-F238E27FC236}">
                <a16:creationId xmlns:a16="http://schemas.microsoft.com/office/drawing/2014/main" id="{22223F17-ECCC-48E0-B811-A8BA97E9CB71}"/>
              </a:ext>
            </a:extLst>
          </p:cNvPr>
          <p:cNvSpPr txBox="1">
            <a:spLocks noChangeArrowheads="1"/>
          </p:cNvSpPr>
          <p:nvPr/>
        </p:nvSpPr>
        <p:spPr bwMode="auto">
          <a:xfrm>
            <a:off x="6915421" y="5703298"/>
            <a:ext cx="5191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200" b="1" kern="0">
                <a:solidFill>
                  <a:srgbClr val="0000FF"/>
                </a:solidFill>
                <a:latin typeface="Calibri" panose="020F0502020204030204" pitchFamily="34" charset="0"/>
                <a:ea typeface="Osaka"/>
                <a:cs typeface="Osaka"/>
              </a:rPr>
              <a:t>2000</a:t>
            </a:r>
          </a:p>
        </p:txBody>
      </p:sp>
      <p:pic>
        <p:nvPicPr>
          <p:cNvPr id="108554" name="Picture 10">
            <a:extLst>
              <a:ext uri="{FF2B5EF4-FFF2-40B4-BE49-F238E27FC236}">
                <a16:creationId xmlns:a16="http://schemas.microsoft.com/office/drawing/2014/main" id="{1C5D9E1F-CAD2-446C-85C5-4C9E4F00FE4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657602" y="4131469"/>
            <a:ext cx="686991" cy="701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7" name="Text Box 11">
            <a:extLst>
              <a:ext uri="{FF2B5EF4-FFF2-40B4-BE49-F238E27FC236}">
                <a16:creationId xmlns:a16="http://schemas.microsoft.com/office/drawing/2014/main" id="{1D4D7B86-E5BC-4A48-9384-F34988CCCDAD}"/>
              </a:ext>
            </a:extLst>
          </p:cNvPr>
          <p:cNvSpPr txBox="1">
            <a:spLocks noChangeArrowheads="1"/>
          </p:cNvSpPr>
          <p:nvPr/>
        </p:nvSpPr>
        <p:spPr bwMode="auto">
          <a:xfrm>
            <a:off x="4000772" y="3960019"/>
            <a:ext cx="66913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spcBef>
                <a:spcPct val="50000"/>
              </a:spcBef>
              <a:defRPr/>
            </a:pPr>
            <a:r>
              <a:rPr lang="en-US" altLang="it-IT" sz="1050" b="1" kern="0">
                <a:solidFill>
                  <a:srgbClr val="0000FF"/>
                </a:solidFill>
                <a:latin typeface="Calibri" panose="020F0502020204030204" pitchFamily="34" charset="0"/>
                <a:ea typeface="Osaka"/>
                <a:cs typeface="Osaka"/>
              </a:rPr>
              <a:t>1940’s</a:t>
            </a:r>
            <a:endParaRPr lang="en-US" altLang="it-IT" sz="1350" kern="0">
              <a:solidFill>
                <a:prstClr val="black"/>
              </a:solidFill>
              <a:latin typeface="Calibri" panose="020F0502020204030204" pitchFamily="34" charset="0"/>
              <a:ea typeface="Osaka"/>
              <a:cs typeface="Osaka"/>
            </a:endParaRPr>
          </a:p>
        </p:txBody>
      </p:sp>
      <p:sp>
        <p:nvSpPr>
          <p:cNvPr id="50188" name="Text Box 12">
            <a:extLst>
              <a:ext uri="{FF2B5EF4-FFF2-40B4-BE49-F238E27FC236}">
                <a16:creationId xmlns:a16="http://schemas.microsoft.com/office/drawing/2014/main" id="{2B99D63E-7961-4A89-9845-CC609745BE4E}"/>
              </a:ext>
            </a:extLst>
          </p:cNvPr>
          <p:cNvSpPr txBox="1">
            <a:spLocks noChangeArrowheads="1"/>
          </p:cNvSpPr>
          <p:nvPr/>
        </p:nvSpPr>
        <p:spPr bwMode="auto">
          <a:xfrm>
            <a:off x="3943351" y="4892686"/>
            <a:ext cx="575799"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radar</a:t>
            </a:r>
          </a:p>
        </p:txBody>
      </p:sp>
      <p:pic>
        <p:nvPicPr>
          <p:cNvPr id="108557" name="Picture 13">
            <a:extLst>
              <a:ext uri="{FF2B5EF4-FFF2-40B4-BE49-F238E27FC236}">
                <a16:creationId xmlns:a16="http://schemas.microsoft.com/office/drawing/2014/main" id="{D36FC6DF-6348-479A-A5DF-CF6B48CB71F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86401" y="3159919"/>
            <a:ext cx="551260" cy="6727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0" name="Text Box 14">
            <a:extLst>
              <a:ext uri="{FF2B5EF4-FFF2-40B4-BE49-F238E27FC236}">
                <a16:creationId xmlns:a16="http://schemas.microsoft.com/office/drawing/2014/main" id="{3EB2B016-E7DC-4C17-9433-446E33D3C3F2}"/>
              </a:ext>
            </a:extLst>
          </p:cNvPr>
          <p:cNvSpPr txBox="1">
            <a:spLocks noChangeArrowheads="1"/>
          </p:cNvSpPr>
          <p:nvPr/>
        </p:nvSpPr>
        <p:spPr bwMode="auto">
          <a:xfrm>
            <a:off x="5315221" y="2988875"/>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1970’s</a:t>
            </a:r>
            <a:endParaRPr lang="en-US" altLang="it-IT" sz="1050" kern="0">
              <a:solidFill>
                <a:prstClr val="black"/>
              </a:solidFill>
              <a:latin typeface="Calibri" panose="020F0502020204030204" pitchFamily="34" charset="0"/>
              <a:ea typeface="Osaka"/>
              <a:cs typeface="Osaka"/>
            </a:endParaRPr>
          </a:p>
        </p:txBody>
      </p:sp>
      <p:sp>
        <p:nvSpPr>
          <p:cNvPr id="50191" name="Text Box 15">
            <a:extLst>
              <a:ext uri="{FF2B5EF4-FFF2-40B4-BE49-F238E27FC236}">
                <a16:creationId xmlns:a16="http://schemas.microsoft.com/office/drawing/2014/main" id="{A9DAAAC8-E542-45DB-B5DB-ECC58AE7900C}"/>
              </a:ext>
            </a:extLst>
          </p:cNvPr>
          <p:cNvSpPr txBox="1">
            <a:spLocks noChangeArrowheads="1"/>
          </p:cNvSpPr>
          <p:nvPr/>
        </p:nvSpPr>
        <p:spPr bwMode="auto">
          <a:xfrm>
            <a:off x="5943600" y="3274625"/>
            <a:ext cx="939681"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computers</a:t>
            </a:r>
          </a:p>
        </p:txBody>
      </p:sp>
      <p:sp>
        <p:nvSpPr>
          <p:cNvPr id="50192" name="Text Box 16">
            <a:extLst>
              <a:ext uri="{FF2B5EF4-FFF2-40B4-BE49-F238E27FC236}">
                <a16:creationId xmlns:a16="http://schemas.microsoft.com/office/drawing/2014/main" id="{0ECD888D-77F4-409F-A590-4F7AA600A701}"/>
              </a:ext>
            </a:extLst>
          </p:cNvPr>
          <p:cNvSpPr txBox="1">
            <a:spLocks noChangeArrowheads="1"/>
          </p:cNvSpPr>
          <p:nvPr/>
        </p:nvSpPr>
        <p:spPr bwMode="auto">
          <a:xfrm>
            <a:off x="5785519" y="2188370"/>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1980’s</a:t>
            </a:r>
          </a:p>
        </p:txBody>
      </p:sp>
      <p:pic>
        <p:nvPicPr>
          <p:cNvPr id="108561" name="Picture 17">
            <a:extLst>
              <a:ext uri="{FF2B5EF4-FFF2-40B4-BE49-F238E27FC236}">
                <a16:creationId xmlns:a16="http://schemas.microsoft.com/office/drawing/2014/main" id="{135C5B63-C74D-4318-8956-7ACCA05F13D9}"/>
              </a:ext>
            </a:extLst>
          </p:cNvPr>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057900" y="2016919"/>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0194" name="Text Box 18">
            <a:extLst>
              <a:ext uri="{FF2B5EF4-FFF2-40B4-BE49-F238E27FC236}">
                <a16:creationId xmlns:a16="http://schemas.microsoft.com/office/drawing/2014/main" id="{C4C50EC7-CEA7-49CF-927F-61D0BF417D8C}"/>
              </a:ext>
            </a:extLst>
          </p:cNvPr>
          <p:cNvSpPr txBox="1">
            <a:spLocks noChangeArrowheads="1"/>
          </p:cNvSpPr>
          <p:nvPr/>
        </p:nvSpPr>
        <p:spPr bwMode="auto">
          <a:xfrm>
            <a:off x="6115051" y="2588825"/>
            <a:ext cx="910827"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cell phone</a:t>
            </a:r>
            <a:endParaRPr lang="en-US" altLang="it-IT" sz="900" kern="0">
              <a:solidFill>
                <a:prstClr val="black"/>
              </a:solidFill>
              <a:latin typeface="Rockwell Extra Bold" panose="02060903040505020403" pitchFamily="18" charset="0"/>
              <a:ea typeface="Osaka"/>
              <a:cs typeface="Osaka"/>
            </a:endParaRPr>
          </a:p>
        </p:txBody>
      </p:sp>
      <p:pic>
        <p:nvPicPr>
          <p:cNvPr id="108563" name="Picture 19">
            <a:extLst>
              <a:ext uri="{FF2B5EF4-FFF2-40B4-BE49-F238E27FC236}">
                <a16:creationId xmlns:a16="http://schemas.microsoft.com/office/drawing/2014/main" id="{BB047C02-3769-4CF7-AB0D-DF5D4F48D81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3305" y="4817269"/>
            <a:ext cx="491728"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96" name="Text Box 20">
            <a:extLst>
              <a:ext uri="{FF2B5EF4-FFF2-40B4-BE49-F238E27FC236}">
                <a16:creationId xmlns:a16="http://schemas.microsoft.com/office/drawing/2014/main" id="{4DEC48FF-7FF6-455E-B7E5-53B187812DF6}"/>
              </a:ext>
            </a:extLst>
          </p:cNvPr>
          <p:cNvSpPr txBox="1">
            <a:spLocks noChangeArrowheads="1"/>
          </p:cNvSpPr>
          <p:nvPr/>
        </p:nvSpPr>
        <p:spPr bwMode="auto">
          <a:xfrm>
            <a:off x="1485902" y="5332025"/>
            <a:ext cx="888385"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electricity</a:t>
            </a:r>
          </a:p>
        </p:txBody>
      </p:sp>
      <p:sp>
        <p:nvSpPr>
          <p:cNvPr id="50197" name="Text Box 21">
            <a:extLst>
              <a:ext uri="{FF2B5EF4-FFF2-40B4-BE49-F238E27FC236}">
                <a16:creationId xmlns:a16="http://schemas.microsoft.com/office/drawing/2014/main" id="{6063B679-7770-4339-A70E-E4B98807AE2A}"/>
              </a:ext>
            </a:extLst>
          </p:cNvPr>
          <p:cNvSpPr txBox="1">
            <a:spLocks noChangeArrowheads="1"/>
          </p:cNvSpPr>
          <p:nvPr/>
        </p:nvSpPr>
        <p:spPr bwMode="auto">
          <a:xfrm>
            <a:off x="1200521" y="5103426"/>
            <a:ext cx="527709"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~1900</a:t>
            </a:r>
            <a:endParaRPr lang="en-US" altLang="it-IT" sz="1350" kern="0">
              <a:solidFill>
                <a:prstClr val="black"/>
              </a:solidFill>
              <a:latin typeface="Calibri" panose="020F0502020204030204" pitchFamily="34" charset="0"/>
              <a:ea typeface="Osaka"/>
              <a:cs typeface="Osaka"/>
            </a:endParaRPr>
          </a:p>
        </p:txBody>
      </p:sp>
      <p:pic>
        <p:nvPicPr>
          <p:cNvPr id="108566" name="Picture 22">
            <a:extLst>
              <a:ext uri="{FF2B5EF4-FFF2-40B4-BE49-F238E27FC236}">
                <a16:creationId xmlns:a16="http://schemas.microsoft.com/office/drawing/2014/main" id="{45795C99-E4A9-42D7-986F-02A86C0B6698}"/>
              </a:ext>
            </a:extLst>
          </p:cNvPr>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6300" y="3845719"/>
            <a:ext cx="571500"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0199" name="Text Box 23">
            <a:extLst>
              <a:ext uri="{FF2B5EF4-FFF2-40B4-BE49-F238E27FC236}">
                <a16:creationId xmlns:a16="http://schemas.microsoft.com/office/drawing/2014/main" id="{58947D9C-B3BE-42B1-AE64-29AE15B10C35}"/>
              </a:ext>
            </a:extLst>
          </p:cNvPr>
          <p:cNvSpPr txBox="1">
            <a:spLocks noChangeArrowheads="1"/>
          </p:cNvSpPr>
          <p:nvPr/>
        </p:nvSpPr>
        <p:spPr bwMode="auto">
          <a:xfrm>
            <a:off x="4629421" y="3617123"/>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1950’s</a:t>
            </a:r>
            <a:endParaRPr lang="en-US" altLang="it-IT" sz="1350" kern="0">
              <a:solidFill>
                <a:prstClr val="black"/>
              </a:solidFill>
              <a:latin typeface="Calibri" panose="020F0502020204030204" pitchFamily="34" charset="0"/>
              <a:ea typeface="Osaka"/>
              <a:cs typeface="Osaka"/>
            </a:endParaRPr>
          </a:p>
        </p:txBody>
      </p:sp>
      <p:sp>
        <p:nvSpPr>
          <p:cNvPr id="50200" name="Text Box 24">
            <a:extLst>
              <a:ext uri="{FF2B5EF4-FFF2-40B4-BE49-F238E27FC236}">
                <a16:creationId xmlns:a16="http://schemas.microsoft.com/office/drawing/2014/main" id="{4D04D266-0A38-434B-8ABD-5DE20EA149C5}"/>
              </a:ext>
            </a:extLst>
          </p:cNvPr>
          <p:cNvSpPr txBox="1">
            <a:spLocks noChangeArrowheads="1"/>
          </p:cNvSpPr>
          <p:nvPr/>
        </p:nvSpPr>
        <p:spPr bwMode="auto">
          <a:xfrm>
            <a:off x="4572001" y="4360475"/>
            <a:ext cx="865943"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television</a:t>
            </a:r>
            <a:endParaRPr lang="en-US" altLang="it-IT" sz="900" kern="0">
              <a:solidFill>
                <a:prstClr val="black"/>
              </a:solidFill>
              <a:latin typeface="Rockwell Extra Bold" panose="02060903040505020403" pitchFamily="18" charset="0"/>
              <a:ea typeface="Osaka"/>
              <a:cs typeface="Osaka"/>
            </a:endParaRPr>
          </a:p>
        </p:txBody>
      </p:sp>
      <p:sp>
        <p:nvSpPr>
          <p:cNvPr id="50201" name="Text Box 25">
            <a:extLst>
              <a:ext uri="{FF2B5EF4-FFF2-40B4-BE49-F238E27FC236}">
                <a16:creationId xmlns:a16="http://schemas.microsoft.com/office/drawing/2014/main" id="{3AF00F9C-5F29-44BC-8392-CD42F357028F}"/>
              </a:ext>
            </a:extLst>
          </p:cNvPr>
          <p:cNvSpPr txBox="1">
            <a:spLocks noChangeArrowheads="1"/>
          </p:cNvSpPr>
          <p:nvPr/>
        </p:nvSpPr>
        <p:spPr bwMode="auto">
          <a:xfrm>
            <a:off x="2428891" y="5103425"/>
            <a:ext cx="135966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srgbClr val="0000FF"/>
                </a:solidFill>
                <a:latin typeface="Rockwell Extra Bold" panose="02060903040505020403" pitchFamily="18" charset="0"/>
                <a:ea typeface="Osaka"/>
                <a:cs typeface="Osaka"/>
              </a:rPr>
              <a:t>radio  “</a:t>
            </a:r>
            <a:r>
              <a:rPr lang="en-US" altLang="it-IT" sz="900" i="1" kern="0">
                <a:solidFill>
                  <a:srgbClr val="0000FF"/>
                </a:solidFill>
                <a:latin typeface="Rockwell Extra Bold" panose="02060903040505020403" pitchFamily="18" charset="0"/>
                <a:ea typeface="Osaka"/>
                <a:cs typeface="Osaka"/>
              </a:rPr>
              <a:t>wireless”</a:t>
            </a:r>
            <a:endParaRPr lang="en-US" altLang="it-IT" sz="900" kern="0">
              <a:solidFill>
                <a:prstClr val="black"/>
              </a:solidFill>
              <a:latin typeface="Calibri" panose="020F0502020204030204" pitchFamily="34" charset="0"/>
              <a:ea typeface="Osaka"/>
              <a:cs typeface="Osaka"/>
            </a:endParaRPr>
          </a:p>
        </p:txBody>
      </p:sp>
      <p:pic>
        <p:nvPicPr>
          <p:cNvPr id="108570" name="Picture 26">
            <a:extLst>
              <a:ext uri="{FF2B5EF4-FFF2-40B4-BE49-F238E27FC236}">
                <a16:creationId xmlns:a16="http://schemas.microsoft.com/office/drawing/2014/main" id="{6DF043BE-C419-4FF5-AF6D-768C980A6304}"/>
              </a:ext>
            </a:extLst>
          </p:cNvPr>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743201" y="4702969"/>
            <a:ext cx="6619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pic>
      <p:sp>
        <p:nvSpPr>
          <p:cNvPr id="50203" name="Text Box 27">
            <a:extLst>
              <a:ext uri="{FF2B5EF4-FFF2-40B4-BE49-F238E27FC236}">
                <a16:creationId xmlns:a16="http://schemas.microsoft.com/office/drawing/2014/main" id="{584D7E01-71B3-491D-8FE3-87906715FBEB}"/>
              </a:ext>
            </a:extLst>
          </p:cNvPr>
          <p:cNvSpPr txBox="1">
            <a:spLocks noChangeArrowheads="1"/>
          </p:cNvSpPr>
          <p:nvPr/>
        </p:nvSpPr>
        <p:spPr bwMode="auto">
          <a:xfrm>
            <a:off x="2514871" y="4474775"/>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1920’s</a:t>
            </a:r>
          </a:p>
        </p:txBody>
      </p:sp>
      <p:pic>
        <p:nvPicPr>
          <p:cNvPr id="108572" name="Picture 28">
            <a:extLst>
              <a:ext uri="{FF2B5EF4-FFF2-40B4-BE49-F238E27FC236}">
                <a16:creationId xmlns:a16="http://schemas.microsoft.com/office/drawing/2014/main" id="{E94010BD-BE43-4F78-ADF6-1807B47A9227}"/>
              </a:ext>
            </a:extLst>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743200" y="3931444"/>
            <a:ext cx="571500" cy="542925"/>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125" name="AutoShape 29">
            <a:extLst>
              <a:ext uri="{FF2B5EF4-FFF2-40B4-BE49-F238E27FC236}">
                <a16:creationId xmlns:a16="http://schemas.microsoft.com/office/drawing/2014/main" id="{D59C9C52-7603-4D87-82D9-39E4356F10C0}"/>
              </a:ext>
            </a:extLst>
          </p:cNvPr>
          <p:cNvSpPr>
            <a:spLocks noChangeArrowheads="1"/>
          </p:cNvSpPr>
          <p:nvPr/>
        </p:nvSpPr>
        <p:spPr bwMode="auto">
          <a:xfrm>
            <a:off x="6559675" y="1121525"/>
            <a:ext cx="649159" cy="292983"/>
          </a:xfrm>
          <a:prstGeom prst="hexagon">
            <a:avLst>
              <a:gd name="adj" fmla="val 55612"/>
              <a:gd name="vf" fmla="val 115470"/>
            </a:avLst>
          </a:prstGeom>
          <a:gradFill rotWithShape="0">
            <a:gsLst>
              <a:gs pos="0">
                <a:srgbClr val="FF6666"/>
              </a:gs>
              <a:gs pos="50000">
                <a:schemeClr val="bg1"/>
              </a:gs>
              <a:gs pos="100000">
                <a:srgbClr val="FF6666"/>
              </a:gs>
            </a:gsLst>
            <a:lin ang="5400000" scaled="1"/>
          </a:gradFill>
          <a:ln w="12700">
            <a:solidFill>
              <a:schemeClr val="tx1"/>
            </a:solidFill>
            <a:miter lim="800000"/>
            <a:headEnd/>
            <a:tailEnd/>
          </a:ln>
          <a:effectLst/>
        </p:spPr>
        <p:txBody>
          <a:bodyPr wrap="none" anchor="ctr">
            <a:spAutoFit/>
          </a:bodyPr>
          <a:lstStyle/>
          <a:p>
            <a:pPr algn="ctr">
              <a:defRPr/>
            </a:pPr>
            <a:r>
              <a:rPr lang="en-US" sz="675" kern="0">
                <a:solidFill>
                  <a:srgbClr val="0000FF"/>
                </a:solidFill>
                <a:latin typeface="Rockwell Extra Bold" pitchFamily="18" charset="0"/>
                <a:ea typeface="Osaka" charset="-128"/>
              </a:rPr>
              <a:t>RFID</a:t>
            </a:r>
            <a:endParaRPr lang="en-US" sz="675" b="1" kern="0">
              <a:solidFill>
                <a:sysClr val="windowText" lastClr="000000"/>
              </a:solidFill>
              <a:ea typeface="Osaka" charset="-128"/>
            </a:endParaRPr>
          </a:p>
        </p:txBody>
      </p:sp>
      <p:sp>
        <p:nvSpPr>
          <p:cNvPr id="50206" name="Text Box 30">
            <a:extLst>
              <a:ext uri="{FF2B5EF4-FFF2-40B4-BE49-F238E27FC236}">
                <a16:creationId xmlns:a16="http://schemas.microsoft.com/office/drawing/2014/main" id="{B72665F9-5D60-42CB-929E-6B89BD6C1EE4}"/>
              </a:ext>
            </a:extLst>
          </p:cNvPr>
          <p:cNvSpPr txBox="1">
            <a:spLocks noChangeArrowheads="1"/>
          </p:cNvSpPr>
          <p:nvPr/>
        </p:nvSpPr>
        <p:spPr bwMode="auto">
          <a:xfrm>
            <a:off x="7029451" y="1657756"/>
            <a:ext cx="102624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WiFi, WiMax</a:t>
            </a:r>
          </a:p>
          <a:p>
            <a:pPr>
              <a:defRPr/>
            </a:pPr>
            <a:endParaRPr lang="en-US" altLang="it-IT" sz="900" kern="0">
              <a:solidFill>
                <a:prstClr val="black"/>
              </a:solidFill>
              <a:latin typeface="Rockwell Extra Bold" panose="02060903040505020403" pitchFamily="18" charset="0"/>
              <a:ea typeface="Osaka"/>
              <a:cs typeface="Osaka"/>
            </a:endParaRPr>
          </a:p>
        </p:txBody>
      </p:sp>
      <p:pic>
        <p:nvPicPr>
          <p:cNvPr id="108575" name="Picture 31">
            <a:extLst>
              <a:ext uri="{FF2B5EF4-FFF2-40B4-BE49-F238E27FC236}">
                <a16:creationId xmlns:a16="http://schemas.microsoft.com/office/drawing/2014/main" id="{C053D639-115F-4FB0-973B-BB583080FD3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515100" y="1429158"/>
            <a:ext cx="571500" cy="5322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08" name="Text Box 32">
            <a:extLst>
              <a:ext uri="{FF2B5EF4-FFF2-40B4-BE49-F238E27FC236}">
                <a16:creationId xmlns:a16="http://schemas.microsoft.com/office/drawing/2014/main" id="{52A64199-1013-46E1-B455-3F41F346E827}"/>
              </a:ext>
            </a:extLst>
          </p:cNvPr>
          <p:cNvSpPr txBox="1">
            <a:spLocks noChangeArrowheads="1"/>
          </p:cNvSpPr>
          <p:nvPr/>
        </p:nvSpPr>
        <p:spPr bwMode="auto">
          <a:xfrm>
            <a:off x="6414169" y="1886356"/>
            <a:ext cx="550151" cy="2539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1050" b="1" kern="0">
                <a:solidFill>
                  <a:srgbClr val="0000FF"/>
                </a:solidFill>
                <a:latin typeface="Calibri" panose="020F0502020204030204" pitchFamily="34" charset="0"/>
                <a:ea typeface="Osaka"/>
                <a:cs typeface="Osaka"/>
              </a:rPr>
              <a:t>2000’s</a:t>
            </a:r>
            <a:endParaRPr lang="en-US" altLang="it-IT" sz="1050" b="1" kern="0">
              <a:solidFill>
                <a:prstClr val="black"/>
              </a:solidFill>
              <a:latin typeface="Calibri" panose="020F0502020204030204" pitchFamily="34" charset="0"/>
              <a:ea typeface="Osaka"/>
              <a:cs typeface="Osaka"/>
            </a:endParaRPr>
          </a:p>
        </p:txBody>
      </p:sp>
      <p:grpSp>
        <p:nvGrpSpPr>
          <p:cNvPr id="2" name="Group 33">
            <a:extLst>
              <a:ext uri="{FF2B5EF4-FFF2-40B4-BE49-F238E27FC236}">
                <a16:creationId xmlns:a16="http://schemas.microsoft.com/office/drawing/2014/main" id="{328272A5-6C60-40DC-84D3-EB0D5B5681B6}"/>
              </a:ext>
            </a:extLst>
          </p:cNvPr>
          <p:cNvGrpSpPr>
            <a:grpSpLocks/>
          </p:cNvGrpSpPr>
          <p:nvPr/>
        </p:nvGrpSpPr>
        <p:grpSpPr bwMode="auto">
          <a:xfrm>
            <a:off x="1377709" y="1133476"/>
            <a:ext cx="6397228" cy="3605213"/>
            <a:chOff x="245" y="40"/>
            <a:chExt cx="5373" cy="3028"/>
          </a:xfrm>
        </p:grpSpPr>
        <p:sp>
          <p:nvSpPr>
            <p:cNvPr id="50221" name="Line 34">
              <a:extLst>
                <a:ext uri="{FF2B5EF4-FFF2-40B4-BE49-F238E27FC236}">
                  <a16:creationId xmlns:a16="http://schemas.microsoft.com/office/drawing/2014/main" id="{9DF1E7DD-98EE-4C60-959A-02A3302DE33B}"/>
                </a:ext>
              </a:extLst>
            </p:cNvPr>
            <p:cNvSpPr>
              <a:spLocks noChangeShapeType="1"/>
            </p:cNvSpPr>
            <p:nvPr/>
          </p:nvSpPr>
          <p:spPr bwMode="auto">
            <a:xfrm>
              <a:off x="4416" y="144"/>
              <a:ext cx="0" cy="54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grpSp>
          <p:nvGrpSpPr>
            <p:cNvPr id="108590" name="Group 35">
              <a:extLst>
                <a:ext uri="{FF2B5EF4-FFF2-40B4-BE49-F238E27FC236}">
                  <a16:creationId xmlns:a16="http://schemas.microsoft.com/office/drawing/2014/main" id="{316CFC4C-AB2C-425D-9DAF-33138F14A397}"/>
                </a:ext>
              </a:extLst>
            </p:cNvPr>
            <p:cNvGrpSpPr>
              <a:grpSpLocks/>
            </p:cNvGrpSpPr>
            <p:nvPr/>
          </p:nvGrpSpPr>
          <p:grpSpPr bwMode="auto">
            <a:xfrm>
              <a:off x="245" y="40"/>
              <a:ext cx="5373" cy="3028"/>
              <a:chOff x="245" y="40"/>
              <a:chExt cx="5373" cy="3028"/>
            </a:xfrm>
          </p:grpSpPr>
          <p:sp>
            <p:nvSpPr>
              <p:cNvPr id="50223" name="Text Box 36">
                <a:extLst>
                  <a:ext uri="{FF2B5EF4-FFF2-40B4-BE49-F238E27FC236}">
                    <a16:creationId xmlns:a16="http://schemas.microsoft.com/office/drawing/2014/main" id="{8599B1B9-F6F1-45F5-AF9A-A8DE82AA98AB}"/>
                  </a:ext>
                </a:extLst>
              </p:cNvPr>
              <p:cNvSpPr txBox="1">
                <a:spLocks noChangeArrowheads="1"/>
              </p:cNvSpPr>
              <p:nvPr/>
            </p:nvSpPr>
            <p:spPr bwMode="auto">
              <a:xfrm>
                <a:off x="4224" y="40"/>
                <a:ext cx="376"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EHS</a:t>
                </a:r>
              </a:p>
            </p:txBody>
          </p:sp>
          <p:grpSp>
            <p:nvGrpSpPr>
              <p:cNvPr id="108592" name="Group 37">
                <a:extLst>
                  <a:ext uri="{FF2B5EF4-FFF2-40B4-BE49-F238E27FC236}">
                    <a16:creationId xmlns:a16="http://schemas.microsoft.com/office/drawing/2014/main" id="{8E539ADD-70F7-4E31-89EF-97E613788C65}"/>
                  </a:ext>
                </a:extLst>
              </p:cNvPr>
              <p:cNvGrpSpPr>
                <a:grpSpLocks/>
              </p:cNvGrpSpPr>
              <p:nvPr/>
            </p:nvGrpSpPr>
            <p:grpSpPr bwMode="auto">
              <a:xfrm>
                <a:off x="3117" y="628"/>
                <a:ext cx="867" cy="960"/>
                <a:chOff x="3117" y="816"/>
                <a:chExt cx="867" cy="960"/>
              </a:xfrm>
            </p:grpSpPr>
            <p:sp>
              <p:nvSpPr>
                <p:cNvPr id="50241" name="Line 38">
                  <a:extLst>
                    <a:ext uri="{FF2B5EF4-FFF2-40B4-BE49-F238E27FC236}">
                      <a16:creationId xmlns:a16="http://schemas.microsoft.com/office/drawing/2014/main" id="{8D62BDE5-4705-4846-A9A4-B5EC277F2C0F}"/>
                    </a:ext>
                  </a:extLst>
                </p:cNvPr>
                <p:cNvSpPr>
                  <a:spLocks noChangeShapeType="1"/>
                </p:cNvSpPr>
                <p:nvPr/>
              </p:nvSpPr>
              <p:spPr bwMode="auto">
                <a:xfrm>
                  <a:off x="3971" y="1008"/>
                  <a:ext cx="13" cy="768"/>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42" name="Text Box 39">
                  <a:extLst>
                    <a:ext uri="{FF2B5EF4-FFF2-40B4-BE49-F238E27FC236}">
                      <a16:creationId xmlns:a16="http://schemas.microsoft.com/office/drawing/2014/main" id="{50E5F7C9-CD49-4900-BDF9-346D12AB28F3}"/>
                    </a:ext>
                  </a:extLst>
                </p:cNvPr>
                <p:cNvSpPr txBox="1">
                  <a:spLocks noChangeArrowheads="1"/>
                </p:cNvSpPr>
                <p:nvPr/>
              </p:nvSpPr>
              <p:spPr bwMode="auto">
                <a:xfrm>
                  <a:off x="3117" y="816"/>
                  <a:ext cx="844"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miscarriages</a:t>
                  </a:r>
                </a:p>
              </p:txBody>
            </p:sp>
          </p:grpSp>
          <p:grpSp>
            <p:nvGrpSpPr>
              <p:cNvPr id="108593" name="Group 40">
                <a:extLst>
                  <a:ext uri="{FF2B5EF4-FFF2-40B4-BE49-F238E27FC236}">
                    <a16:creationId xmlns:a16="http://schemas.microsoft.com/office/drawing/2014/main" id="{1BBD9F80-52ED-48F3-BB85-CAC4A86B5A5A}"/>
                  </a:ext>
                </a:extLst>
              </p:cNvPr>
              <p:cNvGrpSpPr>
                <a:grpSpLocks/>
              </p:cNvGrpSpPr>
              <p:nvPr/>
            </p:nvGrpSpPr>
            <p:grpSpPr bwMode="auto">
              <a:xfrm>
                <a:off x="4560" y="960"/>
                <a:ext cx="1058" cy="310"/>
                <a:chOff x="4560" y="1056"/>
                <a:chExt cx="1058" cy="310"/>
              </a:xfrm>
            </p:grpSpPr>
            <p:sp>
              <p:nvSpPr>
                <p:cNvPr id="50239" name="Line 41">
                  <a:extLst>
                    <a:ext uri="{FF2B5EF4-FFF2-40B4-BE49-F238E27FC236}">
                      <a16:creationId xmlns:a16="http://schemas.microsoft.com/office/drawing/2014/main" id="{225F6564-0C78-465A-BC4B-8B3F35E4D033}"/>
                    </a:ext>
                  </a:extLst>
                </p:cNvPr>
                <p:cNvSpPr>
                  <a:spLocks noChangeShapeType="1"/>
                </p:cNvSpPr>
                <p:nvPr/>
              </p:nvSpPr>
              <p:spPr bwMode="auto">
                <a:xfrm flipH="1" flipV="1">
                  <a:off x="4560" y="1227"/>
                  <a:ext cx="288" cy="0"/>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40" name="Text Box 42">
                  <a:extLst>
                    <a:ext uri="{FF2B5EF4-FFF2-40B4-BE49-F238E27FC236}">
                      <a16:creationId xmlns:a16="http://schemas.microsoft.com/office/drawing/2014/main" id="{4391E2EE-FC06-4A9D-A976-982E8ADF1C22}"/>
                    </a:ext>
                  </a:extLst>
                </p:cNvPr>
                <p:cNvSpPr txBox="1">
                  <a:spLocks noChangeArrowheads="1"/>
                </p:cNvSpPr>
                <p:nvPr/>
              </p:nvSpPr>
              <p:spPr bwMode="auto">
                <a:xfrm>
                  <a:off x="5091" y="1056"/>
                  <a:ext cx="527" cy="310"/>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brain </a:t>
                  </a:r>
                </a:p>
                <a:p>
                  <a:pPr algn="ctr">
                    <a:defRPr/>
                  </a:pPr>
                  <a:r>
                    <a:rPr lang="en-US" altLang="it-IT" sz="900" kern="0">
                      <a:solidFill>
                        <a:prstClr val="black"/>
                      </a:solidFill>
                      <a:latin typeface="Arial Black" panose="020B0A04020102020204" pitchFamily="34" charset="0"/>
                    </a:rPr>
                    <a:t>tumors</a:t>
                  </a:r>
                </a:p>
              </p:txBody>
            </p:sp>
          </p:grpSp>
          <p:sp>
            <p:nvSpPr>
              <p:cNvPr id="50226" name="Text Box 43">
                <a:extLst>
                  <a:ext uri="{FF2B5EF4-FFF2-40B4-BE49-F238E27FC236}">
                    <a16:creationId xmlns:a16="http://schemas.microsoft.com/office/drawing/2014/main" id="{00C03C52-8C7E-4C1B-AAF8-BB4E82A81E92}"/>
                  </a:ext>
                </a:extLst>
              </p:cNvPr>
              <p:cNvSpPr txBox="1">
                <a:spLocks noChangeArrowheads="1"/>
              </p:cNvSpPr>
              <p:nvPr/>
            </p:nvSpPr>
            <p:spPr bwMode="auto">
              <a:xfrm>
                <a:off x="245" y="2874"/>
                <a:ext cx="866" cy="194"/>
              </a:xfrm>
              <a:prstGeom prst="rect">
                <a:avLst/>
              </a:prstGeom>
              <a:solidFill>
                <a:srgbClr val="FFCC66"/>
              </a:solidFill>
              <a:ln w="12700">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prstClr val="black"/>
                    </a:solidFill>
                    <a:latin typeface="Arial Black" panose="020B0A04020102020204" pitchFamily="34" charset="0"/>
                    <a:ea typeface="Osaka"/>
                    <a:cs typeface="Osaka"/>
                  </a:rPr>
                  <a:t>electrocution</a:t>
                </a:r>
              </a:p>
            </p:txBody>
          </p:sp>
          <p:grpSp>
            <p:nvGrpSpPr>
              <p:cNvPr id="108595" name="Group 44">
                <a:extLst>
                  <a:ext uri="{FF2B5EF4-FFF2-40B4-BE49-F238E27FC236}">
                    <a16:creationId xmlns:a16="http://schemas.microsoft.com/office/drawing/2014/main" id="{25E79236-DD87-4E27-9EAA-3FC31094C65B}"/>
                  </a:ext>
                </a:extLst>
              </p:cNvPr>
              <p:cNvGrpSpPr>
                <a:grpSpLocks/>
              </p:cNvGrpSpPr>
              <p:nvPr/>
            </p:nvGrpSpPr>
            <p:grpSpPr bwMode="auto">
              <a:xfrm>
                <a:off x="1091" y="1902"/>
                <a:ext cx="581" cy="454"/>
                <a:chOff x="1086" y="2090"/>
                <a:chExt cx="581" cy="454"/>
              </a:xfrm>
            </p:grpSpPr>
            <p:sp>
              <p:nvSpPr>
                <p:cNvPr id="50237" name="Line 45">
                  <a:extLst>
                    <a:ext uri="{FF2B5EF4-FFF2-40B4-BE49-F238E27FC236}">
                      <a16:creationId xmlns:a16="http://schemas.microsoft.com/office/drawing/2014/main" id="{82E1AF23-EEC4-4C59-BCC1-124E53DE664F}"/>
                    </a:ext>
                  </a:extLst>
                </p:cNvPr>
                <p:cNvSpPr>
                  <a:spLocks noChangeShapeType="1"/>
                </p:cNvSpPr>
                <p:nvPr/>
              </p:nvSpPr>
              <p:spPr bwMode="auto">
                <a:xfrm>
                  <a:off x="1651" y="2265"/>
                  <a:ext cx="0" cy="27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8" name="Text Box 46">
                  <a:extLst>
                    <a:ext uri="{FF2B5EF4-FFF2-40B4-BE49-F238E27FC236}">
                      <a16:creationId xmlns:a16="http://schemas.microsoft.com/office/drawing/2014/main" id="{C59AE11E-F946-4CB3-819D-FFA231515120}"/>
                    </a:ext>
                  </a:extLst>
                </p:cNvPr>
                <p:cNvSpPr txBox="1">
                  <a:spLocks noChangeArrowheads="1"/>
                </p:cNvSpPr>
                <p:nvPr/>
              </p:nvSpPr>
              <p:spPr bwMode="auto">
                <a:xfrm>
                  <a:off x="1086" y="2090"/>
                  <a:ext cx="581"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cancers</a:t>
                  </a:r>
                </a:p>
              </p:txBody>
            </p:sp>
          </p:grpSp>
          <p:grpSp>
            <p:nvGrpSpPr>
              <p:cNvPr id="108596" name="Group 47">
                <a:extLst>
                  <a:ext uri="{FF2B5EF4-FFF2-40B4-BE49-F238E27FC236}">
                    <a16:creationId xmlns:a16="http://schemas.microsoft.com/office/drawing/2014/main" id="{014AF97E-D38F-46DA-9854-5EE1ABF38B96}"/>
                  </a:ext>
                </a:extLst>
              </p:cNvPr>
              <p:cNvGrpSpPr>
                <a:grpSpLocks/>
              </p:cNvGrpSpPr>
              <p:nvPr/>
            </p:nvGrpSpPr>
            <p:grpSpPr bwMode="auto">
              <a:xfrm>
                <a:off x="2561" y="1876"/>
                <a:ext cx="737" cy="576"/>
                <a:chOff x="2583" y="2016"/>
                <a:chExt cx="737" cy="576"/>
              </a:xfrm>
            </p:grpSpPr>
            <p:sp>
              <p:nvSpPr>
                <p:cNvPr id="50235" name="Line 48">
                  <a:extLst>
                    <a:ext uri="{FF2B5EF4-FFF2-40B4-BE49-F238E27FC236}">
                      <a16:creationId xmlns:a16="http://schemas.microsoft.com/office/drawing/2014/main" id="{1469FFD2-F30D-4540-A6E8-0D2E617CA12A}"/>
                    </a:ext>
                  </a:extLst>
                </p:cNvPr>
                <p:cNvSpPr>
                  <a:spLocks noChangeShapeType="1"/>
                </p:cNvSpPr>
                <p:nvPr/>
              </p:nvSpPr>
              <p:spPr bwMode="auto">
                <a:xfrm>
                  <a:off x="2683" y="2256"/>
                  <a:ext cx="0" cy="33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6" name="Text Box 49">
                  <a:extLst>
                    <a:ext uri="{FF2B5EF4-FFF2-40B4-BE49-F238E27FC236}">
                      <a16:creationId xmlns:a16="http://schemas.microsoft.com/office/drawing/2014/main" id="{BFF6C4C3-9ACF-4F39-9400-F5EE00D23543}"/>
                    </a:ext>
                  </a:extLst>
                </p:cNvPr>
                <p:cNvSpPr txBox="1">
                  <a:spLocks noChangeArrowheads="1"/>
                </p:cNvSpPr>
                <p:nvPr/>
              </p:nvSpPr>
              <p:spPr bwMode="auto">
                <a:xfrm>
                  <a:off x="2583" y="2016"/>
                  <a:ext cx="737" cy="310"/>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radio wave</a:t>
                  </a:r>
                </a:p>
                <a:p>
                  <a:pPr algn="ctr">
                    <a:defRPr/>
                  </a:pPr>
                  <a:r>
                    <a:rPr lang="en-US" altLang="it-IT" sz="900" kern="0">
                      <a:solidFill>
                        <a:prstClr val="black"/>
                      </a:solidFill>
                      <a:latin typeface="Arial Black" panose="020B0A04020102020204" pitchFamily="34" charset="0"/>
                    </a:rPr>
                    <a:t>sickness</a:t>
                  </a:r>
                </a:p>
              </p:txBody>
            </p:sp>
          </p:grpSp>
          <p:grpSp>
            <p:nvGrpSpPr>
              <p:cNvPr id="108597" name="Group 50">
                <a:extLst>
                  <a:ext uri="{FF2B5EF4-FFF2-40B4-BE49-F238E27FC236}">
                    <a16:creationId xmlns:a16="http://schemas.microsoft.com/office/drawing/2014/main" id="{2D53DAD9-1F11-4CDA-8282-8CEA320504E6}"/>
                  </a:ext>
                </a:extLst>
              </p:cNvPr>
              <p:cNvGrpSpPr>
                <a:grpSpLocks/>
              </p:cNvGrpSpPr>
              <p:nvPr/>
            </p:nvGrpSpPr>
            <p:grpSpPr bwMode="auto">
              <a:xfrm>
                <a:off x="3732" y="2020"/>
                <a:ext cx="1092" cy="482"/>
                <a:chOff x="3727" y="2208"/>
                <a:chExt cx="1092" cy="482"/>
              </a:xfrm>
            </p:grpSpPr>
            <p:sp>
              <p:nvSpPr>
                <p:cNvPr id="50233" name="Line 51">
                  <a:extLst>
                    <a:ext uri="{FF2B5EF4-FFF2-40B4-BE49-F238E27FC236}">
                      <a16:creationId xmlns:a16="http://schemas.microsoft.com/office/drawing/2014/main" id="{5B6D51EA-745F-425E-97EB-F68C5D5D90A6}"/>
                    </a:ext>
                  </a:extLst>
                </p:cNvPr>
                <p:cNvSpPr>
                  <a:spLocks noChangeShapeType="1"/>
                </p:cNvSpPr>
                <p:nvPr/>
              </p:nvSpPr>
              <p:spPr bwMode="auto">
                <a:xfrm flipV="1">
                  <a:off x="4264" y="2208"/>
                  <a:ext cx="0" cy="339"/>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4" name="Text Box 52">
                  <a:extLst>
                    <a:ext uri="{FF2B5EF4-FFF2-40B4-BE49-F238E27FC236}">
                      <a16:creationId xmlns:a16="http://schemas.microsoft.com/office/drawing/2014/main" id="{A705E186-04DF-4505-A247-27366AE2D10B}"/>
                    </a:ext>
                  </a:extLst>
                </p:cNvPr>
                <p:cNvSpPr txBox="1">
                  <a:spLocks noChangeArrowheads="1"/>
                </p:cNvSpPr>
                <p:nvPr/>
              </p:nvSpPr>
              <p:spPr bwMode="auto">
                <a:xfrm>
                  <a:off x="3727" y="2496"/>
                  <a:ext cx="1092"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screen dermatitis</a:t>
                  </a:r>
                </a:p>
              </p:txBody>
            </p:sp>
          </p:grpSp>
          <p:grpSp>
            <p:nvGrpSpPr>
              <p:cNvPr id="108598" name="Group 53">
                <a:extLst>
                  <a:ext uri="{FF2B5EF4-FFF2-40B4-BE49-F238E27FC236}">
                    <a16:creationId xmlns:a16="http://schemas.microsoft.com/office/drawing/2014/main" id="{0420F39F-97AD-4131-9AF5-A7D3A683E41B}"/>
                  </a:ext>
                </a:extLst>
              </p:cNvPr>
              <p:cNvGrpSpPr>
                <a:grpSpLocks/>
              </p:cNvGrpSpPr>
              <p:nvPr/>
            </p:nvGrpSpPr>
            <p:grpSpPr bwMode="auto">
              <a:xfrm>
                <a:off x="3219" y="1196"/>
                <a:ext cx="581" cy="392"/>
                <a:chOff x="3214" y="1384"/>
                <a:chExt cx="581" cy="392"/>
              </a:xfrm>
            </p:grpSpPr>
            <p:sp>
              <p:nvSpPr>
                <p:cNvPr id="50231" name="Line 54">
                  <a:extLst>
                    <a:ext uri="{FF2B5EF4-FFF2-40B4-BE49-F238E27FC236}">
                      <a16:creationId xmlns:a16="http://schemas.microsoft.com/office/drawing/2014/main" id="{6D677517-4B0E-42AC-A774-9FD1E2C8AF85}"/>
                    </a:ext>
                  </a:extLst>
                </p:cNvPr>
                <p:cNvSpPr>
                  <a:spLocks noChangeShapeType="1"/>
                </p:cNvSpPr>
                <p:nvPr/>
              </p:nvSpPr>
              <p:spPr bwMode="auto">
                <a:xfrm>
                  <a:off x="3776" y="1440"/>
                  <a:ext cx="0" cy="336"/>
                </a:xfrm>
                <a:prstGeom prst="line">
                  <a:avLst/>
                </a:prstGeom>
                <a:noFill/>
                <a:ln w="9525">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pPr>
                    <a:defRPr/>
                  </a:pPr>
                  <a:endParaRPr lang="it-IT" sz="1350" kern="0">
                    <a:solidFill>
                      <a:sysClr val="windowText" lastClr="000000"/>
                    </a:solidFill>
                  </a:endParaRPr>
                </a:p>
              </p:txBody>
            </p:sp>
            <p:sp>
              <p:nvSpPr>
                <p:cNvPr id="50232" name="Text Box 55">
                  <a:extLst>
                    <a:ext uri="{FF2B5EF4-FFF2-40B4-BE49-F238E27FC236}">
                      <a16:creationId xmlns:a16="http://schemas.microsoft.com/office/drawing/2014/main" id="{E77B7F21-38DB-4BF8-B93D-8DBA6898C77F}"/>
                    </a:ext>
                  </a:extLst>
                </p:cNvPr>
                <p:cNvSpPr txBox="1">
                  <a:spLocks noChangeArrowheads="1"/>
                </p:cNvSpPr>
                <p:nvPr/>
              </p:nvSpPr>
              <p:spPr bwMode="auto">
                <a:xfrm>
                  <a:off x="3214" y="1384"/>
                  <a:ext cx="581" cy="194"/>
                </a:xfrm>
                <a:prstGeom prst="rect">
                  <a:avLst/>
                </a:prstGeom>
                <a:solidFill>
                  <a:srgbClr val="FFCC66"/>
                </a:solidFill>
                <a:ln w="9525">
                  <a:solidFill>
                    <a:schemeClr val="tx1"/>
                  </a:solidFill>
                  <a:miter lim="800000"/>
                  <a:headEnd/>
                  <a:tailEnd/>
                </a:ln>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900" kern="0">
                      <a:solidFill>
                        <a:prstClr val="black"/>
                      </a:solidFill>
                      <a:latin typeface="Arial Black" panose="020B0A04020102020204" pitchFamily="34" charset="0"/>
                    </a:rPr>
                    <a:t>cancers</a:t>
                  </a:r>
                </a:p>
              </p:txBody>
            </p:sp>
          </p:grpSp>
        </p:grpSp>
      </p:grpSp>
      <p:sp>
        <p:nvSpPr>
          <p:cNvPr id="50210" name="Oval 56">
            <a:extLst>
              <a:ext uri="{FF2B5EF4-FFF2-40B4-BE49-F238E27FC236}">
                <a16:creationId xmlns:a16="http://schemas.microsoft.com/office/drawing/2014/main" id="{E4C102AA-6BCB-4D87-9624-279F7D4A2EAA}"/>
              </a:ext>
            </a:extLst>
          </p:cNvPr>
          <p:cNvSpPr>
            <a:spLocks noChangeArrowheads="1"/>
          </p:cNvSpPr>
          <p:nvPr/>
        </p:nvSpPr>
        <p:spPr bwMode="auto">
          <a:xfrm>
            <a:off x="7143750" y="1095537"/>
            <a:ext cx="259766" cy="421972"/>
          </a:xfrm>
          <a:prstGeom prst="ellipse">
            <a:avLst/>
          </a:prstGeom>
          <a:gradFill rotWithShape="0">
            <a:gsLst>
              <a:gs pos="0">
                <a:schemeClr val="accent1"/>
              </a:gs>
              <a:gs pos="100000">
                <a:schemeClr val="accent1"/>
              </a:gs>
            </a:gsLst>
            <a:path path="shape">
              <a:fillToRect l="50000" t="50000" r="50000" b="50000"/>
            </a:path>
          </a:gradFill>
          <a:ln w="12700">
            <a:solidFill>
              <a:schemeClr val="tx1"/>
            </a:solidFill>
            <a:round/>
            <a:headEnd/>
            <a:tailEnd/>
          </a:ln>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sz="1350" kern="0">
              <a:solidFill>
                <a:prstClr val="black"/>
              </a:solidFill>
              <a:latin typeface="Calibri" panose="020F0502020204030204" pitchFamily="34" charset="0"/>
            </a:endParaRPr>
          </a:p>
        </p:txBody>
      </p:sp>
      <p:sp>
        <p:nvSpPr>
          <p:cNvPr id="4153" name="AutoShape 57">
            <a:extLst>
              <a:ext uri="{FF2B5EF4-FFF2-40B4-BE49-F238E27FC236}">
                <a16:creationId xmlns:a16="http://schemas.microsoft.com/office/drawing/2014/main" id="{4E3701D8-2367-4BC7-8C06-30AA366971D3}"/>
              </a:ext>
            </a:extLst>
          </p:cNvPr>
          <p:cNvSpPr>
            <a:spLocks noChangeArrowheads="1"/>
          </p:cNvSpPr>
          <p:nvPr/>
        </p:nvSpPr>
        <p:spPr bwMode="auto">
          <a:xfrm>
            <a:off x="7221413" y="1171588"/>
            <a:ext cx="204383" cy="317495"/>
          </a:xfrm>
          <a:prstGeom prst="roundRect">
            <a:avLst>
              <a:gd name="adj" fmla="val 16667"/>
            </a:avLst>
          </a:prstGeom>
          <a:gradFill rotWithShape="0">
            <a:gsLst>
              <a:gs pos="0">
                <a:schemeClr val="accent1"/>
              </a:gs>
              <a:gs pos="100000">
                <a:schemeClr val="accent1">
                  <a:gamma/>
                  <a:shade val="46275"/>
                  <a:invGamma/>
                </a:schemeClr>
              </a:gs>
            </a:gsLst>
            <a:path path="shape">
              <a:fillToRect l="50000" t="50000" r="50000" b="50000"/>
            </a:path>
          </a:gradFill>
          <a:ln w="12700">
            <a:solidFill>
              <a:schemeClr val="tx1"/>
            </a:solidFill>
            <a:round/>
            <a:headEnd/>
            <a:tailEnd/>
          </a:ln>
          <a:effectLst/>
        </p:spPr>
        <p:txBody>
          <a:bodyPr wrap="none" anchor="ctr">
            <a:spAutoFit/>
          </a:bodyPr>
          <a:lstStyle/>
          <a:p>
            <a:pPr>
              <a:defRPr/>
            </a:pPr>
            <a:endParaRPr lang="it-IT" sz="1350" kern="0">
              <a:solidFill>
                <a:sysClr val="windowText" lastClr="000000"/>
              </a:solidFill>
            </a:endParaRPr>
          </a:p>
        </p:txBody>
      </p:sp>
      <p:sp>
        <p:nvSpPr>
          <p:cNvPr id="50212" name="Text Box 58">
            <a:extLst>
              <a:ext uri="{FF2B5EF4-FFF2-40B4-BE49-F238E27FC236}">
                <a16:creationId xmlns:a16="http://schemas.microsoft.com/office/drawing/2014/main" id="{94D4168C-066D-4C3B-B969-CFC5B95E9CFB}"/>
              </a:ext>
            </a:extLst>
          </p:cNvPr>
          <p:cNvSpPr txBox="1">
            <a:spLocks noChangeArrowheads="1"/>
          </p:cNvSpPr>
          <p:nvPr/>
        </p:nvSpPr>
        <p:spPr bwMode="auto">
          <a:xfrm>
            <a:off x="7086600" y="1428753"/>
            <a:ext cx="857250"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750" kern="0">
                <a:solidFill>
                  <a:srgbClr val="0000FF"/>
                </a:solidFill>
                <a:latin typeface="Rockwell Extra Bold" panose="02060903040505020403" pitchFamily="18" charset="0"/>
                <a:ea typeface="Osaka"/>
                <a:cs typeface="Osaka"/>
              </a:rPr>
              <a:t>smart meter</a:t>
            </a:r>
          </a:p>
        </p:txBody>
      </p:sp>
      <p:sp>
        <p:nvSpPr>
          <p:cNvPr id="4155" name="Text Box 59">
            <a:extLst>
              <a:ext uri="{FF2B5EF4-FFF2-40B4-BE49-F238E27FC236}">
                <a16:creationId xmlns:a16="http://schemas.microsoft.com/office/drawing/2014/main" id="{E5CDA497-A276-4C7C-A944-C0D4E5BD0E06}"/>
              </a:ext>
            </a:extLst>
          </p:cNvPr>
          <p:cNvSpPr txBox="1">
            <a:spLocks noChangeArrowheads="1"/>
          </p:cNvSpPr>
          <p:nvPr/>
        </p:nvSpPr>
        <p:spPr bwMode="auto">
          <a:xfrm>
            <a:off x="3772172" y="1771654"/>
            <a:ext cx="946547" cy="1269578"/>
          </a:xfrm>
          <a:prstGeom prst="rect">
            <a:avLst/>
          </a:prstGeom>
          <a:solidFill>
            <a:srgbClr val="FFCC66">
              <a:alpha val="50195"/>
            </a:srgbClr>
          </a:solidFill>
          <a:ln w="12700">
            <a:solidFill>
              <a:srgbClr val="FF0000"/>
            </a:solidFill>
            <a:miter lim="800000"/>
            <a:headEnd/>
            <a:tailEnd/>
          </a:ln>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5400" b="1" kern="0">
                <a:solidFill>
                  <a:srgbClr val="FF0000"/>
                </a:solidFill>
                <a:latin typeface="Arial Black" panose="020B0A04020102020204" pitchFamily="34" charset="0"/>
                <a:ea typeface="Osaka"/>
                <a:cs typeface="Osaka"/>
              </a:rPr>
              <a:t>?</a:t>
            </a:r>
          </a:p>
          <a:p>
            <a:pPr algn="ctr">
              <a:defRPr/>
            </a:pPr>
            <a:r>
              <a:rPr lang="en-US" altLang="it-IT" sz="750" b="1" kern="0">
                <a:solidFill>
                  <a:srgbClr val="FF0000"/>
                </a:solidFill>
                <a:latin typeface="Arial Black" panose="020B0A04020102020204" pitchFamily="34" charset="0"/>
                <a:ea typeface="Osaka"/>
                <a:cs typeface="Osaka"/>
              </a:rPr>
              <a:t>Long-term</a:t>
            </a:r>
          </a:p>
          <a:p>
            <a:pPr algn="ctr">
              <a:defRPr/>
            </a:pPr>
            <a:r>
              <a:rPr lang="en-US" altLang="it-IT" sz="750" b="1" kern="0">
                <a:solidFill>
                  <a:srgbClr val="FF0000"/>
                </a:solidFill>
                <a:latin typeface="Arial Black" panose="020B0A04020102020204" pitchFamily="34" charset="0"/>
                <a:ea typeface="Osaka"/>
                <a:cs typeface="Osaka"/>
              </a:rPr>
              <a:t>Health Effects?</a:t>
            </a:r>
            <a:endParaRPr lang="en-US" altLang="it-IT" sz="6600" b="1" kern="0">
              <a:solidFill>
                <a:srgbClr val="FF0000"/>
              </a:solidFill>
              <a:latin typeface="Arial Black" panose="020B0A04020102020204" pitchFamily="34" charset="0"/>
              <a:ea typeface="Osaka"/>
              <a:cs typeface="Osaka"/>
            </a:endParaRPr>
          </a:p>
        </p:txBody>
      </p:sp>
      <p:pic>
        <p:nvPicPr>
          <p:cNvPr id="108582" name="Picture 60">
            <a:extLst>
              <a:ext uri="{FF2B5EF4-FFF2-40B4-BE49-F238E27FC236}">
                <a16:creationId xmlns:a16="http://schemas.microsoft.com/office/drawing/2014/main" id="{2287F5BD-9418-4675-8A17-4586FAE43002}"/>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67527" y="1828800"/>
            <a:ext cx="371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215" name="Text Box 61">
            <a:extLst>
              <a:ext uri="{FF2B5EF4-FFF2-40B4-BE49-F238E27FC236}">
                <a16:creationId xmlns:a16="http://schemas.microsoft.com/office/drawing/2014/main" id="{06FBD5FC-4B36-4CC2-93D7-44DBACA48FB8}"/>
              </a:ext>
            </a:extLst>
          </p:cNvPr>
          <p:cNvSpPr txBox="1">
            <a:spLocks noChangeArrowheads="1"/>
          </p:cNvSpPr>
          <p:nvPr/>
        </p:nvSpPr>
        <p:spPr bwMode="auto">
          <a:xfrm>
            <a:off x="7210823" y="1943506"/>
            <a:ext cx="439544"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defRPr/>
            </a:pPr>
            <a:r>
              <a:rPr lang="en-US" altLang="it-IT" sz="900" kern="0">
                <a:solidFill>
                  <a:srgbClr val="0000FF"/>
                </a:solidFill>
                <a:latin typeface="Rockwell Extra Bold" panose="02060903040505020403" pitchFamily="18" charset="0"/>
                <a:ea typeface="Osaka"/>
                <a:cs typeface="Osaka"/>
              </a:rPr>
              <a:t>CFL</a:t>
            </a:r>
            <a:endParaRPr lang="en-US" altLang="it-IT" sz="900" kern="0">
              <a:solidFill>
                <a:prstClr val="black"/>
              </a:solidFill>
              <a:latin typeface="Rockwell Extra Bold" panose="02060903040505020403" pitchFamily="18" charset="0"/>
              <a:ea typeface="Osaka"/>
              <a:cs typeface="Osaka"/>
            </a:endParaRPr>
          </a:p>
        </p:txBody>
      </p:sp>
      <p:sp>
        <p:nvSpPr>
          <p:cNvPr id="50216" name="Text Box 62">
            <a:extLst>
              <a:ext uri="{FF2B5EF4-FFF2-40B4-BE49-F238E27FC236}">
                <a16:creationId xmlns:a16="http://schemas.microsoft.com/office/drawing/2014/main" id="{4416889D-FB60-4195-A97A-4ABBB8132604}"/>
              </a:ext>
            </a:extLst>
          </p:cNvPr>
          <p:cNvSpPr txBox="1">
            <a:spLocks noChangeArrowheads="1"/>
          </p:cNvSpPr>
          <p:nvPr/>
        </p:nvSpPr>
        <p:spPr bwMode="auto">
          <a:xfrm>
            <a:off x="1270757" y="1023938"/>
            <a:ext cx="37914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defRPr/>
            </a:pPr>
            <a:r>
              <a:rPr lang="en-US" altLang="it-IT" sz="2400" b="1" kern="0">
                <a:solidFill>
                  <a:srgbClr val="008040"/>
                </a:solidFill>
                <a:latin typeface="Helvetica" panose="020B0604020202020204" pitchFamily="34" charset="0"/>
                <a:ea typeface="Osaka"/>
                <a:cs typeface="Osaka"/>
              </a:rPr>
              <a:t>Technological Advances</a:t>
            </a:r>
            <a:endParaRPr lang="en-US" altLang="it-IT" sz="2400" b="1" kern="0">
              <a:solidFill>
                <a:srgbClr val="008040"/>
              </a:solidFill>
              <a:latin typeface="Calibri" panose="020F0502020204030204" pitchFamily="34" charset="0"/>
              <a:ea typeface="Osaka"/>
              <a:cs typeface="Osaka"/>
            </a:endParaRPr>
          </a:p>
        </p:txBody>
      </p:sp>
      <p:sp>
        <p:nvSpPr>
          <p:cNvPr id="4159" name="Oval 63">
            <a:extLst>
              <a:ext uri="{FF2B5EF4-FFF2-40B4-BE49-F238E27FC236}">
                <a16:creationId xmlns:a16="http://schemas.microsoft.com/office/drawing/2014/main" id="{86B6AEF9-F731-425A-B999-2427445538DF}"/>
              </a:ext>
            </a:extLst>
          </p:cNvPr>
          <p:cNvSpPr>
            <a:spLocks noChangeArrowheads="1"/>
          </p:cNvSpPr>
          <p:nvPr/>
        </p:nvSpPr>
        <p:spPr bwMode="auto">
          <a:xfrm>
            <a:off x="6286500" y="1589646"/>
            <a:ext cx="259766" cy="421972"/>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endParaRPr lang="it-IT" altLang="it-IT" sz="1350" kern="0">
              <a:solidFill>
                <a:prstClr val="black"/>
              </a:solidFill>
              <a:latin typeface="Calibri" panose="020F0502020204030204" pitchFamily="34" charset="0"/>
            </a:endParaRPr>
          </a:p>
        </p:txBody>
      </p:sp>
      <p:sp>
        <p:nvSpPr>
          <p:cNvPr id="50218" name="Rectangle 64">
            <a:extLst>
              <a:ext uri="{FF2B5EF4-FFF2-40B4-BE49-F238E27FC236}">
                <a16:creationId xmlns:a16="http://schemas.microsoft.com/office/drawing/2014/main" id="{EE245B2A-47FC-4ED0-A257-2146E55FCB1B}"/>
              </a:ext>
            </a:extLst>
          </p:cNvPr>
          <p:cNvSpPr>
            <a:spLocks noChangeArrowheads="1"/>
          </p:cNvSpPr>
          <p:nvPr/>
        </p:nvSpPr>
        <p:spPr bwMode="auto">
          <a:xfrm>
            <a:off x="6692528" y="5201057"/>
            <a:ext cx="1370888"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defRPr/>
            </a:pPr>
            <a:r>
              <a:rPr lang="en-US" altLang="it-IT" sz="900" b="1" kern="0">
                <a:solidFill>
                  <a:srgbClr val="008040"/>
                </a:solidFill>
                <a:latin typeface="Helvetica" panose="020B0604020202020204" pitchFamily="34" charset="0"/>
              </a:rPr>
              <a:t>Elizabeth Kelley, M.A.</a:t>
            </a:r>
          </a:p>
        </p:txBody>
      </p:sp>
      <p:pic>
        <p:nvPicPr>
          <p:cNvPr id="108587" name="Picture 65" descr="top">
            <a:extLst>
              <a:ext uri="{FF2B5EF4-FFF2-40B4-BE49-F238E27FC236}">
                <a16:creationId xmlns:a16="http://schemas.microsoft.com/office/drawing/2014/main" id="{7969F73C-08B6-45A5-BEB4-2D669F99FAD0}"/>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38069" y="3143250"/>
            <a:ext cx="863203" cy="188595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67" name="Rettangolo 2">
            <a:extLst>
              <a:ext uri="{FF2B5EF4-FFF2-40B4-BE49-F238E27FC236}">
                <a16:creationId xmlns:a16="http://schemas.microsoft.com/office/drawing/2014/main" id="{6497281A-EEC2-4CE4-8488-DF94EB233D05}"/>
              </a:ext>
            </a:extLst>
          </p:cNvPr>
          <p:cNvSpPr>
            <a:spLocks noChangeArrowheads="1"/>
          </p:cNvSpPr>
          <p:nvPr/>
        </p:nvSpPr>
        <p:spPr bwMode="auto">
          <a:xfrm>
            <a:off x="1650478" y="234555"/>
            <a:ext cx="5157788" cy="341632"/>
          </a:xfrm>
          <a:prstGeom prst="rect">
            <a:avLst/>
          </a:prstGeom>
          <a:solidFill>
            <a:srgbClr val="FFFF00"/>
          </a:solidFill>
          <a:ln w="38100">
            <a:solidFill>
              <a:srgbClr val="0000FF"/>
            </a:solidFill>
            <a:miter lim="800000"/>
            <a:headEnd/>
            <a:tailEnd/>
          </a:ln>
        </p:spPr>
        <p:txBody>
          <a:bodyPr>
            <a:spAutoFit/>
          </a:bodyPr>
          <a:lstStyle>
            <a:lvl1pPr eaLnBrk="0" hangingPunct="0">
              <a:defRPr sz="2400">
                <a:solidFill>
                  <a:schemeClr val="tx1"/>
                </a:solidFill>
                <a:latin typeface="Arial" panose="020B0604020202020204" pitchFamily="34" charset="0"/>
                <a:ea typeface="MS PGothic" panose="020B0600070205080204" pitchFamily="34" charset="-128"/>
              </a:defRPr>
            </a:lvl1pPr>
            <a:lvl2pPr marL="742950" indent="-285750" eaLnBrk="0" hangingPunct="0">
              <a:defRPr sz="2400">
                <a:solidFill>
                  <a:schemeClr val="tx1"/>
                </a:solidFill>
                <a:latin typeface="Arial" panose="020B0604020202020204" pitchFamily="34" charset="0"/>
                <a:ea typeface="MS PGothic" panose="020B0600070205080204" pitchFamily="34" charset="-128"/>
              </a:defRPr>
            </a:lvl2pPr>
            <a:lvl3pPr marL="1143000" indent="-228600" eaLnBrk="0" hangingPunct="0">
              <a:defRPr sz="2400">
                <a:solidFill>
                  <a:schemeClr val="tx1"/>
                </a:solidFill>
                <a:latin typeface="Arial" panose="020B0604020202020204" pitchFamily="34" charset="0"/>
                <a:ea typeface="MS PGothic" panose="020B0600070205080204" pitchFamily="34" charset="-128"/>
              </a:defRPr>
            </a:lvl3pPr>
            <a:lvl4pPr marL="1600200" indent="-228600" eaLnBrk="0" hangingPunct="0">
              <a:defRPr sz="2400">
                <a:solidFill>
                  <a:schemeClr val="tx1"/>
                </a:solidFill>
                <a:latin typeface="Arial" panose="020B0604020202020204" pitchFamily="34" charset="0"/>
                <a:ea typeface="MS PGothic" panose="020B0600070205080204" pitchFamily="34" charset="-128"/>
              </a:defRPr>
            </a:lvl4pPr>
            <a:lvl5pPr marL="2057400" indent="-228600" eaLnBrk="0" hangingPunct="0">
              <a:defRPr sz="24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MS PGothic" panose="020B0600070205080204" pitchFamily="34" charset="-128"/>
              </a:defRPr>
            </a:lvl9pPr>
          </a:lstStyle>
          <a:p>
            <a:pPr algn="ctr" eaLnBrk="1" hangingPunct="1">
              <a:lnSpc>
                <a:spcPct val="90000"/>
              </a:lnSpc>
              <a:defRPr/>
            </a:pPr>
            <a:r>
              <a:rPr lang="it-IT" altLang="it-IT" sz="1800" kern="0" dirty="0">
                <a:solidFill>
                  <a:prstClr val="black"/>
                </a:solidFill>
                <a:latin typeface="+mn-lt"/>
              </a:rPr>
              <a:t>Il problema dell’esposizione </a:t>
            </a:r>
            <a:r>
              <a:rPr lang="it-IT" altLang="it-IT" sz="1800" b="1" kern="0" dirty="0">
                <a:solidFill>
                  <a:prstClr val="black"/>
                </a:solidFill>
                <a:latin typeface="+mn-lt"/>
              </a:rPr>
              <a:t>collettiva</a:t>
            </a:r>
            <a:r>
              <a:rPr lang="it-IT" altLang="it-IT" sz="1800" kern="0" dirty="0">
                <a:solidFill>
                  <a:prstClr val="black"/>
                </a:solidFill>
                <a:latin typeface="+mn-lt"/>
              </a:rPr>
              <a:t> /c</a:t>
            </a:r>
            <a:r>
              <a:rPr lang="it-IT" altLang="it-IT" sz="1800" b="1" kern="0" dirty="0">
                <a:solidFill>
                  <a:prstClr val="black"/>
                </a:solidFill>
                <a:latin typeface="+mn-lt"/>
              </a:rPr>
              <a:t>rescente</a:t>
            </a:r>
            <a:r>
              <a:rPr lang="it-IT" altLang="it-IT" sz="1800" kern="0" dirty="0">
                <a:solidFill>
                  <a:prstClr val="black"/>
                </a:solidFill>
                <a:latin typeface="+mn-lt"/>
              </a:rPr>
              <a:t> </a:t>
            </a:r>
          </a:p>
        </p:txBody>
      </p:sp>
    </p:spTree>
    <p:extLst>
      <p:ext uri="{BB962C8B-B14F-4D97-AF65-F5344CB8AC3E}">
        <p14:creationId xmlns:p14="http://schemas.microsoft.com/office/powerpoint/2010/main" val="1417473644"/>
      </p:ext>
    </p:extLst>
  </p:cSld>
  <p:clrMapOvr>
    <a:masterClrMapping/>
  </p:clrMapOvr>
  <p:transition spd="slow"/>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wipe(left)">
                                      <p:cBhvr>
                                        <p:cTn id="7" dur="500"/>
                                        <p:tgtEl>
                                          <p:spTgt spid="41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06140800" presetClass="entr" presetSubtype="265434280" fill="hold" nodeType="clickEffect">
                                  <p:stCondLst>
                                    <p:cond delay="0"/>
                                  </p:stCondLst>
                                  <p:childTnLst>
                                    <p:set>
                                      <p:cBhvr>
                                        <p:cTn id="11" dur="1" fill="hold">
                                          <p:stCondLst>
                                            <p:cond delay="499"/>
                                          </p:stCondLst>
                                        </p:cTn>
                                        <p:tgtEl>
                                          <p:spTgt spid="2"/>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23" presetClass="entr" presetSubtype="288" fill="hold" grpId="0" nodeType="clickEffect">
                                  <p:stCondLst>
                                    <p:cond delay="0"/>
                                  </p:stCondLst>
                                  <p:childTnLst>
                                    <p:set>
                                      <p:cBhvr>
                                        <p:cTn id="15" dur="1" fill="hold">
                                          <p:stCondLst>
                                            <p:cond delay="0"/>
                                          </p:stCondLst>
                                        </p:cTn>
                                        <p:tgtEl>
                                          <p:spTgt spid="4159"/>
                                        </p:tgtEl>
                                        <p:attrNameLst>
                                          <p:attrName>style.visibility</p:attrName>
                                        </p:attrNameLst>
                                      </p:cBhvr>
                                      <p:to>
                                        <p:strVal val="visible"/>
                                      </p:to>
                                    </p:set>
                                    <p:anim calcmode="lin" valueType="num">
                                      <p:cBhvr>
                                        <p:cTn id="16" dur="500" fill="hold"/>
                                        <p:tgtEl>
                                          <p:spTgt spid="4159"/>
                                        </p:tgtEl>
                                        <p:attrNameLst>
                                          <p:attrName>ppt_w</p:attrName>
                                        </p:attrNameLst>
                                      </p:cBhvr>
                                      <p:tavLst>
                                        <p:tav tm="0">
                                          <p:val>
                                            <p:strVal val="4/3*#ppt_w"/>
                                          </p:val>
                                        </p:tav>
                                        <p:tav tm="100000">
                                          <p:val>
                                            <p:strVal val="#ppt_w"/>
                                          </p:val>
                                        </p:tav>
                                      </p:tavLst>
                                    </p:anim>
                                    <p:anim calcmode="lin" valueType="num">
                                      <p:cBhvr>
                                        <p:cTn id="17" dur="500" fill="hold"/>
                                        <p:tgtEl>
                                          <p:spTgt spid="4159"/>
                                        </p:tgtEl>
                                        <p:attrNameLst>
                                          <p:attrName>ppt_h</p:attrName>
                                        </p:attrNameLst>
                                      </p:cBhvr>
                                      <p:tavLst>
                                        <p:tav tm="0">
                                          <p:val>
                                            <p:strVal val="4/3*#ppt_h"/>
                                          </p:val>
                                        </p:tav>
                                        <p:tav tm="100000">
                                          <p:val>
                                            <p:strVal val="#ppt_h"/>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106140800" presetClass="entr" presetSubtype="265435216" fill="hold" grpId="0" nodeType="clickEffect">
                                  <p:stCondLst>
                                    <p:cond delay="0"/>
                                  </p:stCondLst>
                                  <p:childTnLst>
                                    <p:set>
                                      <p:cBhvr>
                                        <p:cTn id="21" dur="1" fill="hold">
                                          <p:stCondLst>
                                            <p:cond delay="499"/>
                                          </p:stCondLst>
                                        </p:cTn>
                                        <p:tgtEl>
                                          <p:spTgt spid="41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55" grpId="0" animBg="1" autoUpdateAnimBg="0"/>
      <p:bldP spid="4159"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tente\Desktop\18 11 19 EB\5g.jpg"/>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752" y="28855"/>
            <a:ext cx="9036496" cy="3811124"/>
          </a:xfrm>
          <a:prstGeom prst="rect">
            <a:avLst/>
          </a:prstGeom>
          <a:noFill/>
          <a:extLst>
            <a:ext uri="{909E8E84-426E-40DD-AFC4-6F175D3DCCD1}">
              <a14:hiddenFill xmlns:a14="http://schemas.microsoft.com/office/drawing/2010/main">
                <a:solidFill>
                  <a:srgbClr val="FFFFFF"/>
                </a:solidFill>
              </a14:hiddenFill>
            </a:ext>
          </a:extLst>
        </p:spPr>
      </p:pic>
      <p:sp>
        <p:nvSpPr>
          <p:cNvPr id="4" name="Rettangolo 3"/>
          <p:cNvSpPr/>
          <p:nvPr/>
        </p:nvSpPr>
        <p:spPr>
          <a:xfrm>
            <a:off x="0" y="3941175"/>
            <a:ext cx="9144000" cy="2887970"/>
          </a:xfrm>
          <a:prstGeom prst="rect">
            <a:avLst/>
          </a:prstGeom>
          <a:solidFill>
            <a:schemeClr val="bg1"/>
          </a:solidFill>
        </p:spPr>
        <p:txBody>
          <a:bodyPr wrap="square">
            <a:spAutoFit/>
          </a:bodyPr>
          <a:lstStyle/>
          <a:p>
            <a:pPr>
              <a:lnSpc>
                <a:spcPct val="115000"/>
              </a:lnSpc>
              <a:spcAft>
                <a:spcPts val="750"/>
              </a:spcAft>
            </a:pPr>
            <a:r>
              <a:rPr lang="it-IT" sz="2000" b="1" dirty="0">
                <a:solidFill>
                  <a:prstClr val="black"/>
                </a:solidFill>
              </a:rPr>
              <a:t>5G</a:t>
            </a:r>
            <a:r>
              <a:rPr lang="it-IT" sz="2000" dirty="0">
                <a:solidFill>
                  <a:prstClr val="black"/>
                </a:solidFill>
              </a:rPr>
              <a:t> sta molto semplicemente per </a:t>
            </a:r>
            <a:r>
              <a:rPr lang="it-IT" sz="2000" b="1" dirty="0">
                <a:solidFill>
                  <a:prstClr val="black"/>
                </a:solidFill>
              </a:rPr>
              <a:t>quinta generazione </a:t>
            </a:r>
            <a:r>
              <a:rPr lang="it-IT" sz="2000" dirty="0">
                <a:solidFill>
                  <a:prstClr val="black"/>
                </a:solidFill>
              </a:rPr>
              <a:t>e si intende l’insieme dei requisiti per un certo standard comunicativo.. </a:t>
            </a:r>
            <a:r>
              <a:rPr lang="it-IT" sz="2000" b="1" dirty="0">
                <a:highlight>
                  <a:srgbClr val="FFFF00"/>
                </a:highlight>
                <a:ea typeface="Calibri"/>
                <a:cs typeface="Times New Roman"/>
              </a:rPr>
              <a:t>Per raggiungere velocità così elevate è necessario utilizzare </a:t>
            </a:r>
            <a:r>
              <a:rPr lang="it-IT" sz="2000" b="1" u="sng" dirty="0">
                <a:highlight>
                  <a:srgbClr val="FFFF00"/>
                </a:highlight>
                <a:ea typeface="Calibri"/>
                <a:cs typeface="Times New Roman"/>
              </a:rPr>
              <a:t>uno spettro di frequenza finora mai utilizzato</a:t>
            </a:r>
            <a:r>
              <a:rPr lang="it-IT" sz="2000" b="1" dirty="0">
                <a:highlight>
                  <a:srgbClr val="FFFF00"/>
                </a:highlight>
                <a:ea typeface="Calibri"/>
                <a:cs typeface="Times New Roman"/>
              </a:rPr>
              <a:t>. Il 5G sfrutta le onde radio tra 30 e 300 GHz, lo spettro di frequenza più elevato possibile, che nessuno Stato ha ancora assegnato.</a:t>
            </a:r>
            <a:r>
              <a:rPr lang="it-IT" sz="2000" b="1" dirty="0">
                <a:ea typeface="Calibri"/>
                <a:cs typeface="Times New Roman"/>
              </a:rPr>
              <a:t> </a:t>
            </a:r>
            <a:endParaRPr lang="it-IT" sz="2000" dirty="0">
              <a:ea typeface="Calibri"/>
              <a:cs typeface="Times New Roman"/>
            </a:endParaRPr>
          </a:p>
          <a:p>
            <a:r>
              <a:rPr lang="it-IT" sz="2000" dirty="0">
                <a:solidFill>
                  <a:prstClr val="black"/>
                </a:solidFill>
              </a:rPr>
              <a:t>Fino a qualche anno fa era impensabile utilizzare questo spetto per la comunicazione, mentre grazie alle ricerche in campo scientifico è stato dimostrato che le </a:t>
            </a:r>
            <a:r>
              <a:rPr lang="it-IT" sz="2000" b="1" u="sng" dirty="0">
                <a:solidFill>
                  <a:prstClr val="black"/>
                </a:solidFill>
              </a:rPr>
              <a:t>onde DI ALTISSIMA FREQUENZA </a:t>
            </a:r>
            <a:r>
              <a:rPr lang="it-IT" sz="2000" dirty="0">
                <a:solidFill>
                  <a:prstClr val="black"/>
                </a:solidFill>
              </a:rPr>
              <a:t>possono essere utilizzate anche per la connessione.</a:t>
            </a:r>
          </a:p>
        </p:txBody>
      </p:sp>
      <p:sp>
        <p:nvSpPr>
          <p:cNvPr id="5" name="Rettangolo 4"/>
          <p:cNvSpPr/>
          <p:nvPr/>
        </p:nvSpPr>
        <p:spPr>
          <a:xfrm>
            <a:off x="5831632" y="6632937"/>
            <a:ext cx="3312368" cy="196208"/>
          </a:xfrm>
          <a:prstGeom prst="rect">
            <a:avLst/>
          </a:prstGeom>
          <a:solidFill>
            <a:schemeClr val="accent4">
              <a:lumMod val="40000"/>
              <a:lumOff val="60000"/>
            </a:schemeClr>
          </a:solidFill>
        </p:spPr>
        <p:txBody>
          <a:bodyPr wrap="square">
            <a:spAutoFit/>
          </a:bodyPr>
          <a:lstStyle/>
          <a:p>
            <a:r>
              <a:rPr lang="it-IT" sz="675" dirty="0">
                <a:solidFill>
                  <a:prstClr val="black"/>
                </a:solidFill>
              </a:rPr>
              <a:t>https://tecnologia.libero.it/che-cose-il-5g-14525</a:t>
            </a:r>
          </a:p>
        </p:txBody>
      </p:sp>
    </p:spTree>
    <p:extLst>
      <p:ext uri="{BB962C8B-B14F-4D97-AF65-F5344CB8AC3E}">
        <p14:creationId xmlns:p14="http://schemas.microsoft.com/office/powerpoint/2010/main" val="16581212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4ABDFD22-04EB-4C3F-ADC5-42C16B3D770B}"/>
              </a:ext>
            </a:extLst>
          </p:cNvPr>
          <p:cNvSpPr/>
          <p:nvPr/>
        </p:nvSpPr>
        <p:spPr>
          <a:xfrm>
            <a:off x="0" y="194046"/>
            <a:ext cx="5248275" cy="1754326"/>
          </a:xfrm>
          <a:prstGeom prst="rect">
            <a:avLst/>
          </a:prstGeom>
          <a:solidFill>
            <a:schemeClr val="accent6">
              <a:lumMod val="20000"/>
              <a:lumOff val="80000"/>
            </a:schemeClr>
          </a:solidFill>
          <a:ln w="57150">
            <a:solidFill>
              <a:srgbClr val="C00000"/>
            </a:solidFill>
          </a:ln>
        </p:spPr>
        <p:txBody>
          <a:bodyPr wrap="square">
            <a:spAutoFit/>
          </a:bodyPr>
          <a:lstStyle/>
          <a:p>
            <a:pPr algn="just"/>
            <a:r>
              <a:rPr lang="it-IT" sz="1800" dirty="0">
                <a:effectLst/>
                <a:latin typeface="Arial" panose="020B0604020202020204" pitchFamily="34" charset="0"/>
                <a:ea typeface="Calibri" panose="020F0502020204030204" pitchFamily="34" charset="0"/>
                <a:cs typeface="Arial" panose="020B0604020202020204" pitchFamily="34" charset="0"/>
              </a:rPr>
              <a:t>L’</a:t>
            </a:r>
            <a:r>
              <a:rPr lang="it-IT" sz="18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inquinamento</a:t>
            </a:r>
            <a:r>
              <a:rPr lang="it-IT" sz="1800" dirty="0">
                <a:effectLst/>
                <a:latin typeface="Arial" panose="020B0604020202020204" pitchFamily="34" charset="0"/>
                <a:ea typeface="Calibri" panose="020F0502020204030204" pitchFamily="34" charset="0"/>
                <a:cs typeface="Arial" panose="020B0604020202020204" pitchFamily="34" charset="0"/>
              </a:rPr>
              <a:t> viene ancora definito come </a:t>
            </a:r>
            <a:r>
              <a:rPr lang="it-IT" sz="1800" b="1" dirty="0">
                <a:solidFill>
                  <a:srgbClr val="C00000"/>
                </a:solidFill>
                <a:effectLst/>
                <a:latin typeface="Arial" panose="020B0604020202020204" pitchFamily="34" charset="0"/>
                <a:ea typeface="Calibri" panose="020F0502020204030204" pitchFamily="34" charset="0"/>
                <a:cs typeface="Arial" panose="020B0604020202020204" pitchFamily="34" charset="0"/>
              </a:rPr>
              <a:t>la presenza nell’ambiente, cioè nell’ecosfera, di alcuni agenti perturbatori dell’omeostasi dell’organismo. </a:t>
            </a:r>
          </a:p>
          <a:p>
            <a:pPr algn="just"/>
            <a:r>
              <a:rPr lang="it-IT" sz="1800" dirty="0">
                <a:effectLst/>
                <a:latin typeface="Calibri" panose="020F0502020204030204" pitchFamily="34" charset="0"/>
                <a:ea typeface="Calibri" panose="020F0502020204030204" pitchFamily="34" charset="0"/>
                <a:cs typeface="Times New Roman" panose="02020603050405020304" pitchFamily="18" charset="0"/>
              </a:rPr>
              <a:t>Queste definizioni sono </a:t>
            </a:r>
            <a:r>
              <a:rPr lang="it-IT" sz="1800" b="1" dirty="0">
                <a:effectLst/>
                <a:latin typeface="Calibri" panose="020F0502020204030204" pitchFamily="34" charset="0"/>
                <a:ea typeface="Calibri" panose="020F0502020204030204" pitchFamily="34" charset="0"/>
                <a:cs typeface="Times New Roman" panose="02020603050405020304" pitchFamily="18" charset="0"/>
              </a:rPr>
              <a:t>desuete</a:t>
            </a:r>
            <a:r>
              <a:rPr lang="it-IT" sz="1800" dirty="0">
                <a:effectLst/>
                <a:latin typeface="Calibri" panose="020F0502020204030204" pitchFamily="34" charset="0"/>
                <a:ea typeface="Calibri" panose="020F0502020204030204" pitchFamily="34" charset="0"/>
                <a:cs typeface="Times New Roman" panose="02020603050405020304" pitchFamily="18" charset="0"/>
              </a:rPr>
              <a:t> e per di più l’ambiente è trattato in poche pagine sui libri di igiene.</a:t>
            </a:r>
            <a:endParaRPr lang="it-IT" sz="1800" b="1" dirty="0">
              <a:solidFill>
                <a:srgbClr val="C00000"/>
              </a:solidFill>
              <a:effectLst/>
              <a:latin typeface="Arial" panose="020B0604020202020204" pitchFamily="34" charset="0"/>
              <a:ea typeface="Calibri" panose="020F0502020204030204" pitchFamily="34" charset="0"/>
              <a:cs typeface="Arial" panose="020B0604020202020204" pitchFamily="34" charset="0"/>
            </a:endParaRPr>
          </a:p>
        </p:txBody>
      </p:sp>
      <p:sp>
        <p:nvSpPr>
          <p:cNvPr id="10" name="CasellaDiTesto 9">
            <a:extLst>
              <a:ext uri="{FF2B5EF4-FFF2-40B4-BE49-F238E27FC236}">
                <a16:creationId xmlns:a16="http://schemas.microsoft.com/office/drawing/2014/main" id="{56BA97A3-8837-4679-9FD0-5543E5164750}"/>
              </a:ext>
            </a:extLst>
          </p:cNvPr>
          <p:cNvSpPr txBox="1"/>
          <p:nvPr/>
        </p:nvSpPr>
        <p:spPr>
          <a:xfrm>
            <a:off x="0" y="2135041"/>
            <a:ext cx="9129713" cy="923330"/>
          </a:xfrm>
          <a:prstGeom prst="rect">
            <a:avLst/>
          </a:prstGeom>
          <a:solidFill>
            <a:srgbClr val="002060"/>
          </a:solidFill>
        </p:spPr>
        <p:txBody>
          <a:bodyPr wrap="square">
            <a:spAutoFit/>
          </a:bodyPr>
          <a:lstStyle/>
          <a:p>
            <a:pPr algn="just"/>
            <a:r>
              <a:rPr lang="it-IT" sz="1800" dirty="0">
                <a:solidFill>
                  <a:schemeClr val="bg1"/>
                </a:solidFill>
                <a:effectLst/>
                <a:latin typeface="Arial" panose="020B0604020202020204" pitchFamily="34" charset="0"/>
                <a:ea typeface="Calibri" panose="020F0502020204030204" pitchFamily="34" charset="0"/>
                <a:cs typeface="Arial" panose="020B0604020202020204" pitchFamily="34" charset="0"/>
              </a:rPr>
              <a:t>L’ambiente invece è metà delle informazioni, le quali vengono appunto per metà dall’ambiente esterno e per l’altra metà dal genoma. Quindi dovrebbe essere metà dello studio della nostra formazione di medici. </a:t>
            </a:r>
          </a:p>
        </p:txBody>
      </p:sp>
      <p:sp>
        <p:nvSpPr>
          <p:cNvPr id="15" name="Rettangolo 14">
            <a:extLst>
              <a:ext uri="{FF2B5EF4-FFF2-40B4-BE49-F238E27FC236}">
                <a16:creationId xmlns:a16="http://schemas.microsoft.com/office/drawing/2014/main" id="{7F86B56E-2E42-42EA-AD23-5592D4FFD50B}"/>
              </a:ext>
            </a:extLst>
          </p:cNvPr>
          <p:cNvSpPr/>
          <p:nvPr/>
        </p:nvSpPr>
        <p:spPr>
          <a:xfrm>
            <a:off x="0" y="3122988"/>
            <a:ext cx="9144000" cy="1477328"/>
          </a:xfrm>
          <a:prstGeom prst="rect">
            <a:avLst/>
          </a:prstGeom>
          <a:solidFill>
            <a:srgbClr val="FFFF00"/>
          </a:solidFill>
          <a:ln w="57150">
            <a:solidFill>
              <a:srgbClr val="002060"/>
            </a:solidFill>
          </a:ln>
        </p:spPr>
        <p:txBody>
          <a:bodyPr wrap="square">
            <a:spAutoFit/>
          </a:bodyPr>
          <a:lstStyle/>
          <a:p>
            <a:pPr algn="just"/>
            <a:r>
              <a:rPr lang="it-IT" sz="1800" dirty="0">
                <a:effectLst/>
                <a:latin typeface="Arial" panose="020B0604020202020204" pitchFamily="34" charset="0"/>
                <a:ea typeface="Calibri" panose="020F0502020204030204" pitchFamily="34" charset="0"/>
                <a:cs typeface="Arial" panose="020B0604020202020204" pitchFamily="34" charset="0"/>
              </a:rPr>
              <a:t>Invece dobbiamo delinearci come un organismo che si va via via costruendo all’interno di una ecosfera, la quale è un insieme di comparti formati dall’atmosfera, idrosfera, litosfera e soprattutto dalla biosfera. Quest’ultima è l’insieme degli organismi che lavorano da 4 miliardi di anni insieme per evolvere in maniera </a:t>
            </a:r>
            <a:r>
              <a:rPr lang="it-IT" sz="1800" b="1" dirty="0">
                <a:effectLst/>
                <a:latin typeface="Arial" panose="020B0604020202020204" pitchFamily="34" charset="0"/>
                <a:ea typeface="Calibri" panose="020F0502020204030204" pitchFamily="34" charset="0"/>
                <a:cs typeface="Arial" panose="020B0604020202020204" pitchFamily="34" charset="0"/>
              </a:rPr>
              <a:t>competitiva</a:t>
            </a:r>
            <a:r>
              <a:rPr lang="it-IT" sz="1800" dirty="0">
                <a:effectLst/>
                <a:latin typeface="Arial" panose="020B0604020202020204" pitchFamily="34" charset="0"/>
                <a:ea typeface="Calibri" panose="020F0502020204030204" pitchFamily="34" charset="0"/>
                <a:cs typeface="Arial" panose="020B0604020202020204" pitchFamily="34" charset="0"/>
              </a:rPr>
              <a:t> secondo alcuni e </a:t>
            </a:r>
            <a:r>
              <a:rPr lang="it-IT" sz="1800" b="1" dirty="0">
                <a:effectLst/>
                <a:latin typeface="Arial" panose="020B0604020202020204" pitchFamily="34" charset="0"/>
                <a:ea typeface="Calibri" panose="020F0502020204030204" pitchFamily="34" charset="0"/>
                <a:cs typeface="Arial" panose="020B0604020202020204" pitchFamily="34" charset="0"/>
              </a:rPr>
              <a:t>cooperativa</a:t>
            </a:r>
            <a:r>
              <a:rPr lang="it-IT" sz="1800" dirty="0">
                <a:effectLst/>
                <a:latin typeface="Arial" panose="020B0604020202020204" pitchFamily="34" charset="0"/>
                <a:ea typeface="Calibri" panose="020F0502020204030204" pitchFamily="34" charset="0"/>
                <a:cs typeface="Arial" panose="020B0604020202020204" pitchFamily="34" charset="0"/>
              </a:rPr>
              <a:t> secondo altri. </a:t>
            </a:r>
          </a:p>
        </p:txBody>
      </p:sp>
      <p:pic>
        <p:nvPicPr>
          <p:cNvPr id="5" name="Immagine 4">
            <a:extLst>
              <a:ext uri="{FF2B5EF4-FFF2-40B4-BE49-F238E27FC236}">
                <a16:creationId xmlns:a16="http://schemas.microsoft.com/office/drawing/2014/main" id="{AF3854EA-2533-4A75-B97F-38893B446956}"/>
              </a:ext>
            </a:extLst>
          </p:cNvPr>
          <p:cNvPicPr>
            <a:picLocks noChangeAspect="1"/>
          </p:cNvPicPr>
          <p:nvPr/>
        </p:nvPicPr>
        <p:blipFill>
          <a:blip r:embed="rId2"/>
          <a:stretch>
            <a:fillRect/>
          </a:stretch>
        </p:blipFill>
        <p:spPr>
          <a:xfrm>
            <a:off x="5429250" y="29781"/>
            <a:ext cx="3714750" cy="2082856"/>
          </a:xfrm>
          <a:prstGeom prst="rect">
            <a:avLst/>
          </a:prstGeom>
        </p:spPr>
      </p:pic>
      <p:sp>
        <p:nvSpPr>
          <p:cNvPr id="3" name="CasellaDiTesto 2">
            <a:extLst>
              <a:ext uri="{FF2B5EF4-FFF2-40B4-BE49-F238E27FC236}">
                <a16:creationId xmlns:a16="http://schemas.microsoft.com/office/drawing/2014/main" id="{EA9369D7-1BED-4484-A3E0-FD05B452D609}"/>
              </a:ext>
            </a:extLst>
          </p:cNvPr>
          <p:cNvSpPr txBox="1"/>
          <p:nvPr/>
        </p:nvSpPr>
        <p:spPr>
          <a:xfrm>
            <a:off x="0" y="4700528"/>
            <a:ext cx="9144000" cy="1200329"/>
          </a:xfrm>
          <a:prstGeom prst="rect">
            <a:avLst/>
          </a:prstGeom>
          <a:solidFill>
            <a:schemeClr val="accent1">
              <a:lumMod val="20000"/>
              <a:lumOff val="80000"/>
            </a:schemeClr>
          </a:solidFill>
          <a:ln w="57150">
            <a:solidFill>
              <a:srgbClr val="C00000"/>
            </a:solidFill>
          </a:ln>
        </p:spPr>
        <p:txBody>
          <a:bodyPr wrap="square">
            <a:spAutoFit/>
          </a:bodyPr>
          <a:lstStyle/>
          <a:p>
            <a:r>
              <a:rPr lang="it-IT" sz="1800" dirty="0">
                <a:effectLst/>
                <a:latin typeface="Arial" panose="020B0604020202020204" pitchFamily="34" charset="0"/>
                <a:ea typeface="Calibri" panose="020F0502020204030204" pitchFamily="34" charset="0"/>
                <a:cs typeface="Arial" panose="020B0604020202020204" pitchFamily="34" charset="0"/>
              </a:rPr>
              <a:t>Ovviamente bisogna intendersi, poiché i due aspetti, direi quasi </a:t>
            </a:r>
            <a:r>
              <a:rPr lang="it-IT" sz="1800" i="1" dirty="0">
                <a:effectLst/>
                <a:latin typeface="Arial" panose="020B0604020202020204" pitchFamily="34" charset="0"/>
                <a:ea typeface="Calibri" panose="020F0502020204030204" pitchFamily="34" charset="0"/>
                <a:cs typeface="Arial" panose="020B0604020202020204" pitchFamily="34" charset="0"/>
              </a:rPr>
              <a:t>yin</a:t>
            </a:r>
            <a:r>
              <a:rPr lang="it-IT" sz="1800" dirty="0">
                <a:effectLst/>
                <a:latin typeface="Arial" panose="020B0604020202020204" pitchFamily="34" charset="0"/>
                <a:ea typeface="Calibri" panose="020F0502020204030204" pitchFamily="34" charset="0"/>
                <a:cs typeface="Arial" panose="020B0604020202020204" pitchFamily="34" charset="0"/>
              </a:rPr>
              <a:t> e </a:t>
            </a:r>
            <a:r>
              <a:rPr lang="it-IT" sz="1800" i="1" dirty="0">
                <a:effectLst/>
                <a:latin typeface="Arial" panose="020B0604020202020204" pitchFamily="34" charset="0"/>
                <a:ea typeface="Calibri" panose="020F0502020204030204" pitchFamily="34" charset="0"/>
                <a:cs typeface="Arial" panose="020B0604020202020204" pitchFamily="34" charset="0"/>
              </a:rPr>
              <a:t>yang</a:t>
            </a:r>
            <a:r>
              <a:rPr lang="it-IT" sz="1800" dirty="0">
                <a:effectLst/>
                <a:latin typeface="Arial" panose="020B0604020202020204" pitchFamily="34" charset="0"/>
                <a:ea typeface="Calibri" panose="020F0502020204030204" pitchFamily="34" charset="0"/>
                <a:cs typeface="Arial" panose="020B0604020202020204" pitchFamily="34" charset="0"/>
              </a:rPr>
              <a:t>, della competizione e della cooperazione </a:t>
            </a:r>
            <a:r>
              <a:rPr lang="it-IT" sz="1800" b="1" dirty="0">
                <a:effectLst/>
                <a:latin typeface="Arial" panose="020B0604020202020204" pitchFamily="34" charset="0"/>
                <a:ea typeface="Calibri" panose="020F0502020204030204" pitchFamily="34" charset="0"/>
                <a:cs typeface="Arial" panose="020B0604020202020204" pitchFamily="34" charset="0"/>
              </a:rPr>
              <a:t>ci sono sempre, in tutte le relazioni</a:t>
            </a:r>
            <a:r>
              <a:rPr lang="it-IT" sz="1800" dirty="0">
                <a:effectLst/>
                <a:latin typeface="Arial" panose="020B0604020202020204" pitchFamily="34" charset="0"/>
                <a:ea typeface="Calibri" panose="020F0502020204030204" pitchFamily="34" charset="0"/>
                <a:cs typeface="Arial" panose="020B0604020202020204" pitchFamily="34" charset="0"/>
              </a:rPr>
              <a:t>, figuriamoci in quelli che sono i nostri compagni di evoluzione da 4 miliardi di anni. È chiaro che </a:t>
            </a:r>
            <a:r>
              <a:rPr lang="it-IT" sz="1800" b="1" i="1" dirty="0">
                <a:solidFill>
                  <a:srgbClr val="C00000"/>
                </a:solidFill>
                <a:effectLst/>
                <a:latin typeface="Arial" panose="020B0604020202020204" pitchFamily="34" charset="0"/>
                <a:ea typeface="Calibri" panose="020F0502020204030204" pitchFamily="34" charset="0"/>
                <a:cs typeface="Arial" panose="020B0604020202020204" pitchFamily="34" charset="0"/>
              </a:rPr>
              <a:t>si evolve nella misura in cui si dialoga e si lotta.</a:t>
            </a:r>
            <a:endParaRPr lang="it-IT" b="1" i="1" dirty="0">
              <a:solidFill>
                <a:srgbClr val="C00000"/>
              </a:solidFill>
            </a:endParaRPr>
          </a:p>
        </p:txBody>
      </p:sp>
      <p:sp>
        <p:nvSpPr>
          <p:cNvPr id="4" name="CasellaDiTesto 3">
            <a:extLst>
              <a:ext uri="{FF2B5EF4-FFF2-40B4-BE49-F238E27FC236}">
                <a16:creationId xmlns:a16="http://schemas.microsoft.com/office/drawing/2014/main" id="{26D0D634-07AD-4EE9-A4A1-E2C31265BE94}"/>
              </a:ext>
            </a:extLst>
          </p:cNvPr>
          <p:cNvSpPr txBox="1"/>
          <p:nvPr/>
        </p:nvSpPr>
        <p:spPr>
          <a:xfrm>
            <a:off x="0" y="5914846"/>
            <a:ext cx="9144000" cy="923330"/>
          </a:xfrm>
          <a:prstGeom prst="rect">
            <a:avLst/>
          </a:prstGeom>
          <a:solidFill>
            <a:schemeClr val="accent4">
              <a:lumMod val="40000"/>
              <a:lumOff val="60000"/>
            </a:schemeClr>
          </a:solidFill>
          <a:ln w="57150">
            <a:solidFill>
              <a:srgbClr val="7030A0"/>
            </a:solidFill>
          </a:ln>
        </p:spPr>
        <p:txBody>
          <a:bodyPr wrap="square">
            <a:spAutoFit/>
          </a:bodyPr>
          <a:lstStyle/>
          <a:p>
            <a:pPr algn="just"/>
            <a:r>
              <a:rPr lang="it-IT" sz="1800" dirty="0">
                <a:effectLst/>
                <a:latin typeface="Arial" panose="020B0604020202020204" pitchFamily="34" charset="0"/>
                <a:ea typeface="Calibri" panose="020F0502020204030204" pitchFamily="34" charset="0"/>
                <a:cs typeface="Arial" panose="020B0604020202020204" pitchFamily="34" charset="0"/>
              </a:rPr>
              <a:t>Quindi sono in gioco le teorie di </a:t>
            </a:r>
            <a:r>
              <a:rPr lang="it-IT" sz="1800" b="1" dirty="0">
                <a:effectLst/>
                <a:latin typeface="Arial" panose="020B0604020202020204" pitchFamily="34" charset="0"/>
                <a:ea typeface="Calibri" panose="020F0502020204030204" pitchFamily="34" charset="0"/>
                <a:cs typeface="Arial" panose="020B0604020202020204" pitchFamily="34" charset="0"/>
              </a:rPr>
              <a:t>Lamarck</a:t>
            </a:r>
            <a:r>
              <a:rPr lang="it-IT" sz="1800" dirty="0">
                <a:effectLst/>
                <a:latin typeface="Arial" panose="020B0604020202020204" pitchFamily="34" charset="0"/>
                <a:ea typeface="Calibri" panose="020F0502020204030204" pitchFamily="34" charset="0"/>
                <a:cs typeface="Arial" panose="020B0604020202020204" pitchFamily="34" charset="0"/>
              </a:rPr>
              <a:t> e di </a:t>
            </a:r>
            <a:r>
              <a:rPr lang="it-IT" sz="1800" b="1" dirty="0">
                <a:effectLst/>
                <a:latin typeface="Arial" panose="020B0604020202020204" pitchFamily="34" charset="0"/>
                <a:ea typeface="Calibri" panose="020F0502020204030204" pitchFamily="34" charset="0"/>
                <a:cs typeface="Arial" panose="020B0604020202020204" pitchFamily="34" charset="0"/>
              </a:rPr>
              <a:t>Darwin</a:t>
            </a:r>
            <a:r>
              <a:rPr lang="it-IT" sz="1800" dirty="0">
                <a:effectLst/>
                <a:latin typeface="Arial" panose="020B0604020202020204" pitchFamily="34" charset="0"/>
                <a:ea typeface="Calibri" panose="020F0502020204030204" pitchFamily="34" charset="0"/>
                <a:cs typeface="Arial" panose="020B0604020202020204" pitchFamily="34" charset="0"/>
              </a:rPr>
              <a:t>, entrambe importanti, cioè la presenza di una visione più con una tendenza verso la </a:t>
            </a:r>
            <a:r>
              <a:rPr lang="it-IT" sz="1800" b="1" dirty="0">
                <a:effectLst/>
                <a:latin typeface="Arial" panose="020B0604020202020204" pitchFamily="34" charset="0"/>
                <a:ea typeface="Calibri" panose="020F0502020204030204" pitchFamily="34" charset="0"/>
                <a:cs typeface="Arial" panose="020B0604020202020204" pitchFamily="34" charset="0"/>
              </a:rPr>
              <a:t>complessità</a:t>
            </a:r>
            <a:r>
              <a:rPr lang="it-IT" sz="1800" dirty="0">
                <a:effectLst/>
                <a:latin typeface="Arial" panose="020B0604020202020204" pitchFamily="34" charset="0"/>
                <a:ea typeface="Calibri" panose="020F0502020204030204" pitchFamily="34" charset="0"/>
                <a:cs typeface="Arial" panose="020B0604020202020204" pitchFamily="34" charset="0"/>
              </a:rPr>
              <a:t> e la </a:t>
            </a:r>
            <a:r>
              <a:rPr lang="it-IT" sz="1800" b="1" dirty="0">
                <a:effectLst/>
                <a:latin typeface="Arial" panose="020B0604020202020204" pitchFamily="34" charset="0"/>
                <a:ea typeface="Calibri" panose="020F0502020204030204" pitchFamily="34" charset="0"/>
                <a:cs typeface="Arial" panose="020B0604020202020204" pitchFamily="34" charset="0"/>
              </a:rPr>
              <a:t>cooperazione</a:t>
            </a:r>
            <a:r>
              <a:rPr lang="it-IT" sz="1800" dirty="0">
                <a:effectLst/>
                <a:latin typeface="Arial" panose="020B0604020202020204" pitchFamily="34" charset="0"/>
                <a:ea typeface="Calibri" panose="020F0502020204030204" pitchFamily="34" charset="0"/>
                <a:cs typeface="Arial" panose="020B0604020202020204" pitchFamily="34" charset="0"/>
              </a:rPr>
              <a:t> e di una visione verso la </a:t>
            </a:r>
            <a:r>
              <a:rPr lang="it-IT" sz="1800" b="1" dirty="0">
                <a:effectLst/>
                <a:latin typeface="Arial" panose="020B0604020202020204" pitchFamily="34" charset="0"/>
                <a:ea typeface="Calibri" panose="020F0502020204030204" pitchFamily="34" charset="0"/>
                <a:cs typeface="Arial" panose="020B0604020202020204" pitchFamily="34" charset="0"/>
              </a:rPr>
              <a:t>competizione</a:t>
            </a:r>
            <a:r>
              <a:rPr lang="it-IT" sz="1800" dirty="0">
                <a:effectLst/>
                <a:latin typeface="Arial" panose="020B0604020202020204" pitchFamily="34" charset="0"/>
                <a:ea typeface="Calibri" panose="020F0502020204030204" pitchFamily="34" charset="0"/>
                <a:cs typeface="Arial" panose="020B0604020202020204" pitchFamily="34" charset="0"/>
              </a:rPr>
              <a:t> e la </a:t>
            </a:r>
            <a:r>
              <a:rPr lang="it-IT" sz="1800" b="1" dirty="0">
                <a:effectLst/>
                <a:latin typeface="Arial" panose="020B0604020202020204" pitchFamily="34" charset="0"/>
                <a:ea typeface="Calibri" panose="020F0502020204030204" pitchFamily="34" charset="0"/>
                <a:cs typeface="Arial" panose="020B0604020202020204" pitchFamily="34" charset="0"/>
              </a:rPr>
              <a:t>selezione</a:t>
            </a:r>
            <a:r>
              <a:rPr lang="it-IT" sz="1800" dirty="0">
                <a:effectLst/>
                <a:latin typeface="Arial" panose="020B0604020202020204" pitchFamily="34" charset="0"/>
                <a:ea typeface="Calibri" panose="020F0502020204030204" pitchFamily="34" charset="0"/>
                <a:cs typeface="Arial" panose="020B0604020202020204" pitchFamily="34" charset="0"/>
              </a:rPr>
              <a:t>.</a:t>
            </a:r>
          </a:p>
        </p:txBody>
      </p:sp>
    </p:spTree>
    <p:extLst>
      <p:ext uri="{BB962C8B-B14F-4D97-AF65-F5344CB8AC3E}">
        <p14:creationId xmlns:p14="http://schemas.microsoft.com/office/powerpoint/2010/main" val="14684880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D868C1B5-F313-4BBC-B441-C0C767ED47D9}"/>
              </a:ext>
            </a:extLst>
          </p:cNvPr>
          <p:cNvPicPr>
            <a:picLocks noChangeAspect="1"/>
          </p:cNvPicPr>
          <p:nvPr/>
        </p:nvPicPr>
        <p:blipFill>
          <a:blip r:embed="rId2"/>
          <a:stretch>
            <a:fillRect/>
          </a:stretch>
        </p:blipFill>
        <p:spPr>
          <a:xfrm>
            <a:off x="0" y="0"/>
            <a:ext cx="9144000" cy="6858000"/>
          </a:xfrm>
          <a:prstGeom prst="rect">
            <a:avLst/>
          </a:prstGeom>
        </p:spPr>
      </p:pic>
    </p:spTree>
    <p:extLst>
      <p:ext uri="{BB962C8B-B14F-4D97-AF65-F5344CB8AC3E}">
        <p14:creationId xmlns:p14="http://schemas.microsoft.com/office/powerpoint/2010/main" val="231553700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a:extLst>
              <a:ext uri="{FF2B5EF4-FFF2-40B4-BE49-F238E27FC236}">
                <a16:creationId xmlns:a16="http://schemas.microsoft.com/office/drawing/2014/main" id="{4ABDFD22-04EB-4C3F-ADC5-42C16B3D770B}"/>
              </a:ext>
            </a:extLst>
          </p:cNvPr>
          <p:cNvSpPr/>
          <p:nvPr/>
        </p:nvSpPr>
        <p:spPr>
          <a:xfrm>
            <a:off x="0" y="38354"/>
            <a:ext cx="9144000" cy="923330"/>
          </a:xfrm>
          <a:prstGeom prst="rect">
            <a:avLst/>
          </a:prstGeom>
          <a:solidFill>
            <a:schemeClr val="accent6">
              <a:lumMod val="20000"/>
              <a:lumOff val="80000"/>
            </a:schemeClr>
          </a:solidFill>
          <a:ln w="57150">
            <a:solidFill>
              <a:srgbClr val="C00000"/>
            </a:solidFill>
          </a:ln>
        </p:spPr>
        <p:txBody>
          <a:bodyPr wrap="square">
            <a:spAutoFit/>
          </a:bodyPr>
          <a:lstStyle/>
          <a:p>
            <a:pPr algn="just"/>
            <a:r>
              <a:rPr lang="it-IT" sz="1800" dirty="0">
                <a:effectLst/>
                <a:latin typeface="Arial" panose="020B0604020202020204" pitchFamily="34" charset="0"/>
                <a:ea typeface="Calibri" panose="020F0502020204030204" pitchFamily="34" charset="0"/>
                <a:cs typeface="Arial" panose="020B0604020202020204" pitchFamily="34" charset="0"/>
              </a:rPr>
              <a:t>Il problema è che la seconda visione è diventata quella dominante, ovvero </a:t>
            </a:r>
            <a:r>
              <a:rPr lang="it-IT" sz="1800" b="1" dirty="0">
                <a:effectLst/>
                <a:latin typeface="Arial" panose="020B0604020202020204" pitchFamily="34" charset="0"/>
                <a:ea typeface="Calibri" panose="020F0502020204030204" pitchFamily="34" charset="0"/>
                <a:cs typeface="Arial" panose="020B0604020202020204" pitchFamily="34" charset="0"/>
              </a:rPr>
              <a:t>tutti ragionano in termini </a:t>
            </a:r>
            <a:r>
              <a:rPr lang="it-IT" sz="1800" b="1" i="1" dirty="0">
                <a:effectLst/>
                <a:latin typeface="Arial" panose="020B0604020202020204" pitchFamily="34" charset="0"/>
                <a:ea typeface="Calibri" panose="020F0502020204030204" pitchFamily="34" charset="0"/>
                <a:cs typeface="Arial" panose="020B0604020202020204" pitchFamily="34" charset="0"/>
              </a:rPr>
              <a:t>darwinistici</a:t>
            </a:r>
            <a:r>
              <a:rPr lang="it-IT" sz="1800" b="1" dirty="0">
                <a:effectLst/>
                <a:latin typeface="Arial" panose="020B0604020202020204" pitchFamily="34" charset="0"/>
                <a:ea typeface="Calibri" panose="020F0502020204030204" pitchFamily="34" charset="0"/>
                <a:cs typeface="Arial" panose="020B0604020202020204" pitchFamily="34" charset="0"/>
              </a:rPr>
              <a:t>.</a:t>
            </a:r>
            <a:r>
              <a:rPr lang="it-IT" sz="1800" dirty="0">
                <a:effectLst/>
                <a:latin typeface="Arial" panose="020B0604020202020204" pitchFamily="34" charset="0"/>
                <a:ea typeface="Calibri" panose="020F0502020204030204" pitchFamily="34" charset="0"/>
                <a:cs typeface="Arial" panose="020B0604020202020204" pitchFamily="34" charset="0"/>
              </a:rPr>
              <a:t> Dobbiamo capire che Darwin aveva in parte ragione e come tutti in parte torto. Una visione più complessa è necessaria. </a:t>
            </a:r>
          </a:p>
        </p:txBody>
      </p:sp>
    </p:spTree>
    <p:extLst>
      <p:ext uri="{BB962C8B-B14F-4D97-AF65-F5344CB8AC3E}">
        <p14:creationId xmlns:p14="http://schemas.microsoft.com/office/powerpoint/2010/main" val="257718024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a:spLocks noChangeArrowheads="1"/>
          </p:cNvSpPr>
          <p:nvPr/>
        </p:nvSpPr>
        <p:spPr bwMode="auto">
          <a:xfrm>
            <a:off x="111125" y="1530350"/>
            <a:ext cx="304800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r>
              <a:rPr lang="it-IT" altLang="it-IT" sz="3600" b="1" dirty="0">
                <a:solidFill>
                  <a:srgbClr val="C00000"/>
                </a:solidFill>
              </a:rPr>
              <a:t>SE POI PENSIAMO A COME VIVIAMO …</a:t>
            </a:r>
          </a:p>
        </p:txBody>
      </p:sp>
      <p:pic>
        <p:nvPicPr>
          <p:cNvPr id="5" name="Immagine 4">
            <a:extLst>
              <a:ext uri="{FF2B5EF4-FFF2-40B4-BE49-F238E27FC236}">
                <a16:creationId xmlns:a16="http://schemas.microsoft.com/office/drawing/2014/main" id="{B0448990-21EB-401F-9BF9-24228CA977CD}"/>
              </a:ext>
            </a:extLst>
          </p:cNvPr>
          <p:cNvPicPr>
            <a:picLocks noChangeAspect="1"/>
          </p:cNvPicPr>
          <p:nvPr/>
        </p:nvPicPr>
        <p:blipFill>
          <a:blip r:embed="rId2"/>
          <a:stretch>
            <a:fillRect/>
          </a:stretch>
        </p:blipFill>
        <p:spPr>
          <a:xfrm>
            <a:off x="1524000" y="16727"/>
            <a:ext cx="7620000" cy="3667125"/>
          </a:xfrm>
          <a:prstGeom prst="rect">
            <a:avLst/>
          </a:prstGeom>
        </p:spPr>
      </p:pic>
      <p:pic>
        <p:nvPicPr>
          <p:cNvPr id="6" name="Picture 4" descr="Risultati immagini per IMMAGINI DIVERTENTI DI VIVERE STRESSATI">
            <a:extLst>
              <a:ext uri="{FF2B5EF4-FFF2-40B4-BE49-F238E27FC236}">
                <a16:creationId xmlns:a16="http://schemas.microsoft.com/office/drawing/2014/main" id="{1B680524-A4F8-479D-B70C-8426FCD3F0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5715000" cy="571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Immagine 7">
            <a:extLst>
              <a:ext uri="{FF2B5EF4-FFF2-40B4-BE49-F238E27FC236}">
                <a16:creationId xmlns:a16="http://schemas.microsoft.com/office/drawing/2014/main" id="{9438BA2D-0964-4745-9ADA-23B4983DF4BC}"/>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82550"/>
            <a:ext cx="9144000" cy="567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Immagine 8">
            <a:extLst>
              <a:ext uri="{FF2B5EF4-FFF2-40B4-BE49-F238E27FC236}">
                <a16:creationId xmlns:a16="http://schemas.microsoft.com/office/drawing/2014/main" id="{88F2BF8B-130C-47FF-B264-65BFB7E10AB9}"/>
              </a:ext>
            </a:extLst>
          </p:cNvPr>
          <p:cNvPicPr>
            <a:picLocks noChangeAspect="1"/>
          </p:cNvPicPr>
          <p:nvPr/>
        </p:nvPicPr>
        <p:blipFill>
          <a:blip r:embed="rId5"/>
          <a:stretch>
            <a:fillRect/>
          </a:stretch>
        </p:blipFill>
        <p:spPr>
          <a:xfrm>
            <a:off x="1349375" y="1155700"/>
            <a:ext cx="6667500" cy="4171950"/>
          </a:xfrm>
          <a:prstGeom prst="rect">
            <a:avLst/>
          </a:prstGeom>
        </p:spPr>
      </p:pic>
      <p:sp>
        <p:nvSpPr>
          <p:cNvPr id="10" name="CasellaDiTesto 11">
            <a:extLst>
              <a:ext uri="{FF2B5EF4-FFF2-40B4-BE49-F238E27FC236}">
                <a16:creationId xmlns:a16="http://schemas.microsoft.com/office/drawing/2014/main" id="{6A2EBC74-BFD4-4A81-B287-A87F4644A45D}"/>
              </a:ext>
            </a:extLst>
          </p:cNvPr>
          <p:cNvSpPr txBox="1">
            <a:spLocks noChangeArrowheads="1"/>
          </p:cNvSpPr>
          <p:nvPr/>
        </p:nvSpPr>
        <p:spPr bwMode="auto">
          <a:xfrm>
            <a:off x="-148427" y="6273225"/>
            <a:ext cx="9440854" cy="584775"/>
          </a:xfrm>
          <a:prstGeom prst="rect">
            <a:avLst/>
          </a:prstGeom>
          <a:solidFill>
            <a:srgbClr val="FFFF00"/>
          </a:solidFill>
          <a:ln>
            <a:noFill/>
          </a:ln>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r>
              <a:rPr lang="it-IT" altLang="it-IT" sz="3200" b="1" dirty="0">
                <a:solidFill>
                  <a:srgbClr val="FF0000"/>
                </a:solidFill>
              </a:rPr>
              <a:t>PRINCIPALE CAUSA DI AUMENTO DEL CARICO TOSSICO</a:t>
            </a:r>
            <a:endParaRPr lang="it-IT" altLang="it-IT" sz="3200" dirty="0"/>
          </a:p>
        </p:txBody>
      </p:sp>
      <p:pic>
        <p:nvPicPr>
          <p:cNvPr id="2" name="Immagine 1">
            <a:extLst>
              <a:ext uri="{FF2B5EF4-FFF2-40B4-BE49-F238E27FC236}">
                <a16:creationId xmlns:a16="http://schemas.microsoft.com/office/drawing/2014/main" id="{E6B29CB9-BB66-4F72-A7F9-9D015E9ADA8B}"/>
              </a:ext>
            </a:extLst>
          </p:cNvPr>
          <p:cNvPicPr>
            <a:picLocks noChangeAspect="1"/>
          </p:cNvPicPr>
          <p:nvPr/>
        </p:nvPicPr>
        <p:blipFill>
          <a:blip r:embed="rId6"/>
          <a:stretch>
            <a:fillRect/>
          </a:stretch>
        </p:blipFill>
        <p:spPr>
          <a:xfrm>
            <a:off x="2640012" y="690991"/>
            <a:ext cx="3514725" cy="5281690"/>
          </a:xfrm>
          <a:prstGeom prst="rect">
            <a:avLst/>
          </a:prstGeom>
        </p:spPr>
      </p:pic>
    </p:spTree>
    <p:extLst>
      <p:ext uri="{BB962C8B-B14F-4D97-AF65-F5344CB8AC3E}">
        <p14:creationId xmlns:p14="http://schemas.microsoft.com/office/powerpoint/2010/main" val="28733173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ppt_x"/>
                                          </p:val>
                                        </p:tav>
                                        <p:tav tm="100000">
                                          <p:val>
                                            <p:strVal val="#ppt_x"/>
                                          </p:val>
                                        </p:tav>
                                      </p:tavLst>
                                    </p:anim>
                                    <p:anim calcmode="lin" valueType="num">
                                      <p:cBhvr additive="base">
                                        <p:cTn id="2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31" presetClass="entr" presetSubtype="0"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style.rotation</p:attrName>
                                        </p:attrNameLst>
                                      </p:cBhvr>
                                      <p:tavLst>
                                        <p:tav tm="0">
                                          <p:val>
                                            <p:fltVal val="90"/>
                                          </p:val>
                                        </p:tav>
                                        <p:tav tm="100000">
                                          <p:val>
                                            <p:fltVal val="0"/>
                                          </p:val>
                                        </p:tav>
                                      </p:tavLst>
                                    </p:anim>
                                    <p:animEffect transition="in" filter="fade">
                                      <p:cBhvr>
                                        <p:cTn id="30" dur="1000"/>
                                        <p:tgtEl>
                                          <p:spTgt spid="8"/>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nodeType="clickEffect">
                                  <p:stCondLst>
                                    <p:cond delay="0"/>
                                  </p:stCondLst>
                                  <p:childTnLst>
                                    <p:set>
                                      <p:cBhvr>
                                        <p:cTn id="34" dur="1" fill="hold">
                                          <p:stCondLst>
                                            <p:cond delay="0"/>
                                          </p:stCondLst>
                                        </p:cTn>
                                        <p:tgtEl>
                                          <p:spTgt spid="9"/>
                                        </p:tgtEl>
                                        <p:attrNameLst>
                                          <p:attrName>style.visibility</p:attrName>
                                        </p:attrNameLst>
                                      </p:cBhvr>
                                      <p:to>
                                        <p:strVal val="visible"/>
                                      </p:to>
                                    </p:set>
                                    <p:animEffect transition="in" filter="fade">
                                      <p:cBhvr>
                                        <p:cTn id="35" dur="1000"/>
                                        <p:tgtEl>
                                          <p:spTgt spid="9"/>
                                        </p:tgtEl>
                                      </p:cBhvr>
                                    </p:animEffect>
                                    <p:anim calcmode="lin" valueType="num">
                                      <p:cBhvr>
                                        <p:cTn id="36" dur="1000" fill="hold"/>
                                        <p:tgtEl>
                                          <p:spTgt spid="9"/>
                                        </p:tgtEl>
                                        <p:attrNameLst>
                                          <p:attrName>ppt_x</p:attrName>
                                        </p:attrNameLst>
                                      </p:cBhvr>
                                      <p:tavLst>
                                        <p:tav tm="0">
                                          <p:val>
                                            <p:strVal val="#ppt_x"/>
                                          </p:val>
                                        </p:tav>
                                        <p:tav tm="100000">
                                          <p:val>
                                            <p:strVal val="#ppt_x"/>
                                          </p:val>
                                        </p:tav>
                                      </p:tavLst>
                                    </p:anim>
                                    <p:anim calcmode="lin" valueType="num">
                                      <p:cBhvr>
                                        <p:cTn id="37"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nodeType="click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fade">
                                      <p:cBhvr>
                                        <p:cTn id="42" dur="1000"/>
                                        <p:tgtEl>
                                          <p:spTgt spid="2"/>
                                        </p:tgtEl>
                                      </p:cBhvr>
                                    </p:animEffect>
                                    <p:anim calcmode="lin" valueType="num">
                                      <p:cBhvr>
                                        <p:cTn id="43" dur="1000" fill="hold"/>
                                        <p:tgtEl>
                                          <p:spTgt spid="2"/>
                                        </p:tgtEl>
                                        <p:attrNameLst>
                                          <p:attrName>ppt_x</p:attrName>
                                        </p:attrNameLst>
                                      </p:cBhvr>
                                      <p:tavLst>
                                        <p:tav tm="0">
                                          <p:val>
                                            <p:strVal val="#ppt_x"/>
                                          </p:val>
                                        </p:tav>
                                        <p:tav tm="100000">
                                          <p:val>
                                            <p:strVal val="#ppt_x"/>
                                          </p:val>
                                        </p:tav>
                                      </p:tavLst>
                                    </p:anim>
                                    <p:anim calcmode="lin" valueType="num">
                                      <p:cBhvr>
                                        <p:cTn id="4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5" presetClass="entr" presetSubtype="0" fill="hold" grpId="0" nodeType="click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2000"/>
                                        <p:tgtEl>
                                          <p:spTgt spid="10"/>
                                        </p:tgtEl>
                                      </p:cBhvr>
                                    </p:animEffect>
                                    <p:anim calcmode="lin" valueType="num">
                                      <p:cBhvr>
                                        <p:cTn id="50" dur="2000" fill="hold"/>
                                        <p:tgtEl>
                                          <p:spTgt spid="10"/>
                                        </p:tgtEl>
                                        <p:attrNameLst>
                                          <p:attrName>ppt_w</p:attrName>
                                        </p:attrNameLst>
                                      </p:cBhvr>
                                      <p:tavLst>
                                        <p:tav tm="0" fmla="#ppt_w*sin(2.5*pi*$)">
                                          <p:val>
                                            <p:fltVal val="0"/>
                                          </p:val>
                                        </p:tav>
                                        <p:tav tm="100000">
                                          <p:val>
                                            <p:fltVal val="1"/>
                                          </p:val>
                                        </p:tav>
                                      </p:tavLst>
                                    </p:anim>
                                    <p:anim calcmode="lin" valueType="num">
                                      <p:cBhvr>
                                        <p:cTn id="51" dur="2000" fill="hold"/>
                                        <p:tgtEl>
                                          <p:spTgt spid="1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asellaDiTesto 9"/>
          <p:cNvSpPr txBox="1"/>
          <p:nvPr/>
        </p:nvSpPr>
        <p:spPr>
          <a:xfrm>
            <a:off x="2907815" y="540328"/>
            <a:ext cx="3578352" cy="1077218"/>
          </a:xfrm>
          <a:prstGeom prst="rect">
            <a:avLst/>
          </a:prstGeom>
          <a:solidFill>
            <a:srgbClr val="002060"/>
          </a:solidFill>
        </p:spPr>
        <p:txBody>
          <a:bodyPr wrap="none" rtlCol="0">
            <a:spAutoFit/>
          </a:bodyPr>
          <a:lstStyle/>
          <a:p>
            <a:pPr algn="ctr"/>
            <a:r>
              <a:rPr lang="it-IT" sz="3200" b="1" dirty="0">
                <a:solidFill>
                  <a:schemeClr val="bg1"/>
                </a:solidFill>
              </a:rPr>
              <a:t>SISTEMI COMPLESSI</a:t>
            </a:r>
          </a:p>
          <a:p>
            <a:pPr algn="ctr"/>
            <a:r>
              <a:rPr lang="it-IT" sz="3200" b="1" dirty="0">
                <a:solidFill>
                  <a:schemeClr val="bg1"/>
                </a:solidFill>
              </a:rPr>
              <a:t>(COMMUNITY)</a:t>
            </a:r>
          </a:p>
        </p:txBody>
      </p:sp>
      <p:sp>
        <p:nvSpPr>
          <p:cNvPr id="11" name="Freccia in giù 10"/>
          <p:cNvSpPr/>
          <p:nvPr/>
        </p:nvSpPr>
        <p:spPr>
          <a:xfrm>
            <a:off x="4454675" y="1842654"/>
            <a:ext cx="484632" cy="978408"/>
          </a:xfrm>
          <a:prstGeom prst="downArrow">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2" name="CasellaDiTesto 11"/>
          <p:cNvSpPr txBox="1"/>
          <p:nvPr/>
        </p:nvSpPr>
        <p:spPr>
          <a:xfrm>
            <a:off x="1548573" y="3046170"/>
            <a:ext cx="6296852" cy="1077218"/>
          </a:xfrm>
          <a:prstGeom prst="rect">
            <a:avLst/>
          </a:prstGeom>
          <a:solidFill>
            <a:srgbClr val="002060"/>
          </a:solidFill>
        </p:spPr>
        <p:txBody>
          <a:bodyPr wrap="none" rtlCol="0">
            <a:spAutoFit/>
          </a:bodyPr>
          <a:lstStyle/>
          <a:p>
            <a:pPr algn="ctr"/>
            <a:r>
              <a:rPr lang="it-IT" sz="3200" b="1" dirty="0">
                <a:solidFill>
                  <a:schemeClr val="bg1"/>
                </a:solidFill>
              </a:rPr>
              <a:t>RICHIEDONO UNA EPISTEMIOLOGIA</a:t>
            </a:r>
          </a:p>
          <a:p>
            <a:pPr algn="ctr"/>
            <a:r>
              <a:rPr lang="it-IT" sz="3200" b="1" dirty="0">
                <a:solidFill>
                  <a:schemeClr val="bg1"/>
                </a:solidFill>
              </a:rPr>
              <a:t>«LOGICA SECONDO NATURA»</a:t>
            </a:r>
          </a:p>
        </p:txBody>
      </p:sp>
      <p:sp>
        <p:nvSpPr>
          <p:cNvPr id="13" name="Freccia in giù 12"/>
          <p:cNvSpPr/>
          <p:nvPr/>
        </p:nvSpPr>
        <p:spPr>
          <a:xfrm>
            <a:off x="4482381" y="4378050"/>
            <a:ext cx="484632" cy="978408"/>
          </a:xfrm>
          <a:prstGeom prst="downArrow">
            <a:avLst/>
          </a:prstGeom>
          <a:solidFill>
            <a:srgbClr val="FFC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sp>
        <p:nvSpPr>
          <p:cNvPr id="14" name="CasellaDiTesto 13"/>
          <p:cNvSpPr txBox="1"/>
          <p:nvPr/>
        </p:nvSpPr>
        <p:spPr>
          <a:xfrm>
            <a:off x="2660637" y="5611120"/>
            <a:ext cx="4072718" cy="584775"/>
          </a:xfrm>
          <a:prstGeom prst="rect">
            <a:avLst/>
          </a:prstGeom>
          <a:solidFill>
            <a:srgbClr val="002060"/>
          </a:solidFill>
        </p:spPr>
        <p:txBody>
          <a:bodyPr wrap="none" rtlCol="0">
            <a:spAutoFit/>
          </a:bodyPr>
          <a:lstStyle/>
          <a:p>
            <a:pPr algn="ctr"/>
            <a:r>
              <a:rPr lang="it-IT" sz="3200" b="1" dirty="0">
                <a:solidFill>
                  <a:srgbClr val="FFC000"/>
                </a:solidFill>
              </a:rPr>
              <a:t>MEDICINA BIO-LOGICA</a:t>
            </a:r>
          </a:p>
        </p:txBody>
      </p:sp>
    </p:spTree>
    <p:extLst>
      <p:ext uri="{BB962C8B-B14F-4D97-AF65-F5344CB8AC3E}">
        <p14:creationId xmlns:p14="http://schemas.microsoft.com/office/powerpoint/2010/main" val="132802739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556000" y="240635"/>
            <a:ext cx="2177199" cy="646331"/>
          </a:xfrm>
          <a:prstGeom prst="rect">
            <a:avLst/>
          </a:prstGeom>
          <a:noFill/>
        </p:spPr>
        <p:txBody>
          <a:bodyPr wrap="none" rtlCol="0">
            <a:spAutoFit/>
          </a:bodyPr>
          <a:lstStyle/>
          <a:p>
            <a:r>
              <a:rPr lang="it-IT" sz="3600" b="1" dirty="0"/>
              <a:t>MALATTIA</a:t>
            </a:r>
          </a:p>
        </p:txBody>
      </p:sp>
      <p:sp>
        <p:nvSpPr>
          <p:cNvPr id="3" name="CasellaDiTesto 2"/>
          <p:cNvSpPr txBox="1"/>
          <p:nvPr/>
        </p:nvSpPr>
        <p:spPr>
          <a:xfrm>
            <a:off x="4473937" y="915995"/>
            <a:ext cx="341324" cy="646331"/>
          </a:xfrm>
          <a:prstGeom prst="rect">
            <a:avLst/>
          </a:prstGeom>
          <a:noFill/>
        </p:spPr>
        <p:txBody>
          <a:bodyPr wrap="square" rtlCol="0">
            <a:spAutoFit/>
          </a:bodyPr>
          <a:lstStyle/>
          <a:p>
            <a:r>
              <a:rPr lang="it-IT" sz="3600" b="1" dirty="0"/>
              <a:t>=</a:t>
            </a:r>
          </a:p>
        </p:txBody>
      </p:sp>
      <p:sp>
        <p:nvSpPr>
          <p:cNvPr id="4" name="CasellaDiTesto 3"/>
          <p:cNvSpPr txBox="1"/>
          <p:nvPr/>
        </p:nvSpPr>
        <p:spPr>
          <a:xfrm>
            <a:off x="3063820" y="1591355"/>
            <a:ext cx="3502882" cy="646331"/>
          </a:xfrm>
          <a:prstGeom prst="rect">
            <a:avLst/>
          </a:prstGeom>
          <a:solidFill>
            <a:srgbClr val="FFFF00"/>
          </a:solidFill>
        </p:spPr>
        <p:txBody>
          <a:bodyPr wrap="none" rtlCol="0">
            <a:spAutoFit/>
          </a:bodyPr>
          <a:lstStyle/>
          <a:p>
            <a:r>
              <a:rPr lang="it-IT" sz="3600" b="1" dirty="0">
                <a:solidFill>
                  <a:srgbClr val="FF0000"/>
                </a:solidFill>
              </a:rPr>
              <a:t>INFIAMMAZIONE</a:t>
            </a:r>
          </a:p>
        </p:txBody>
      </p:sp>
      <p:sp>
        <p:nvSpPr>
          <p:cNvPr id="5" name="CasellaDiTesto 4"/>
          <p:cNvSpPr txBox="1"/>
          <p:nvPr/>
        </p:nvSpPr>
        <p:spPr>
          <a:xfrm>
            <a:off x="4495710" y="2200506"/>
            <a:ext cx="341324" cy="646331"/>
          </a:xfrm>
          <a:prstGeom prst="rect">
            <a:avLst/>
          </a:prstGeom>
          <a:noFill/>
        </p:spPr>
        <p:txBody>
          <a:bodyPr wrap="square" rtlCol="0">
            <a:spAutoFit/>
          </a:bodyPr>
          <a:lstStyle/>
          <a:p>
            <a:r>
              <a:rPr lang="it-IT" sz="3600" b="1" dirty="0"/>
              <a:t>=</a:t>
            </a:r>
          </a:p>
        </p:txBody>
      </p:sp>
      <p:sp>
        <p:nvSpPr>
          <p:cNvPr id="6" name="CasellaDiTesto 5"/>
          <p:cNvSpPr txBox="1"/>
          <p:nvPr/>
        </p:nvSpPr>
        <p:spPr>
          <a:xfrm>
            <a:off x="1029641" y="2942075"/>
            <a:ext cx="7571240" cy="646331"/>
          </a:xfrm>
          <a:prstGeom prst="rect">
            <a:avLst/>
          </a:prstGeom>
          <a:solidFill>
            <a:schemeClr val="bg2"/>
          </a:solidFill>
        </p:spPr>
        <p:txBody>
          <a:bodyPr wrap="none" rtlCol="0">
            <a:spAutoFit/>
          </a:bodyPr>
          <a:lstStyle/>
          <a:p>
            <a:r>
              <a:rPr lang="it-IT" sz="3600" b="1" dirty="0">
                <a:solidFill>
                  <a:schemeClr val="tx2"/>
                </a:solidFill>
              </a:rPr>
              <a:t>NATURALE RISPOSTA IMMUNOLOGICA</a:t>
            </a:r>
          </a:p>
        </p:txBody>
      </p:sp>
      <p:sp>
        <p:nvSpPr>
          <p:cNvPr id="7" name="CasellaDiTesto 6"/>
          <p:cNvSpPr txBox="1"/>
          <p:nvPr/>
        </p:nvSpPr>
        <p:spPr>
          <a:xfrm>
            <a:off x="1533687" y="3941018"/>
            <a:ext cx="6265370" cy="646331"/>
          </a:xfrm>
          <a:prstGeom prst="rect">
            <a:avLst/>
          </a:prstGeom>
          <a:solidFill>
            <a:srgbClr val="FFFF00"/>
          </a:solidFill>
        </p:spPr>
        <p:txBody>
          <a:bodyPr wrap="none" rtlCol="0">
            <a:spAutoFit/>
          </a:bodyPr>
          <a:lstStyle/>
          <a:p>
            <a:r>
              <a:rPr lang="it-IT" sz="3600" b="1" dirty="0">
                <a:solidFill>
                  <a:srgbClr val="C00000"/>
                </a:solidFill>
              </a:rPr>
              <a:t>PALCOSCENICO DI TALE EVENTO</a:t>
            </a:r>
          </a:p>
        </p:txBody>
      </p:sp>
      <p:sp>
        <p:nvSpPr>
          <p:cNvPr id="9" name="Esplosione 2 8"/>
          <p:cNvSpPr/>
          <p:nvPr/>
        </p:nvSpPr>
        <p:spPr>
          <a:xfrm>
            <a:off x="1374070" y="4617212"/>
            <a:ext cx="6541057" cy="1509486"/>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3600" b="1" dirty="0"/>
              <a:t>CONNETTIVO</a:t>
            </a:r>
          </a:p>
        </p:txBody>
      </p:sp>
    </p:spTree>
    <p:extLst>
      <p:ext uri="{BB962C8B-B14F-4D97-AF65-F5344CB8AC3E}">
        <p14:creationId xmlns:p14="http://schemas.microsoft.com/office/powerpoint/2010/main" val="16409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ppt_x"/>
                                          </p:val>
                                        </p:tav>
                                        <p:tav tm="100000">
                                          <p:val>
                                            <p:strVal val="#ppt_x"/>
                                          </p:val>
                                        </p:tav>
                                      </p:tavLst>
                                    </p:anim>
                                    <p:anim calcmode="lin" valueType="num">
                                      <p:cBhvr additive="base">
                                        <p:cTn id="1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fade">
                                      <p:cBhvr>
                                        <p:cTn id="18" dur="500"/>
                                        <p:tgtEl>
                                          <p:spTgt spid="4"/>
                                        </p:tgtEl>
                                      </p:cBhvr>
                                    </p:animEffect>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500"/>
                                        <p:tgtEl>
                                          <p:spTgt spid="6"/>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500"/>
                                        <p:tgtEl>
                                          <p:spTgt spid="7"/>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1000"/>
                                        <p:tgtEl>
                                          <p:spTgt spid="9"/>
                                        </p:tgtEl>
                                      </p:cBhvr>
                                    </p:animEffect>
                                    <p:anim calcmode="lin" valueType="num">
                                      <p:cBhvr>
                                        <p:cTn id="40" dur="1000" fill="hold"/>
                                        <p:tgtEl>
                                          <p:spTgt spid="9"/>
                                        </p:tgtEl>
                                        <p:attrNameLst>
                                          <p:attrName>ppt_x</p:attrName>
                                        </p:attrNameLst>
                                      </p:cBhvr>
                                      <p:tavLst>
                                        <p:tav tm="0">
                                          <p:val>
                                            <p:strVal val="#ppt_x"/>
                                          </p:val>
                                        </p:tav>
                                        <p:tav tm="100000">
                                          <p:val>
                                            <p:strVal val="#ppt_x"/>
                                          </p:val>
                                        </p:tav>
                                      </p:tavLst>
                                    </p:anim>
                                    <p:anim calcmode="lin" valueType="num">
                                      <p:cBhvr>
                                        <p:cTn id="4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5" grpId="0"/>
      <p:bldP spid="6" grpId="0" animBg="1"/>
      <p:bldP spid="7"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0" y="19707"/>
            <a:ext cx="9144000" cy="2554545"/>
          </a:xfrm>
          <a:prstGeom prst="rect">
            <a:avLst/>
          </a:prstGeom>
          <a:solidFill>
            <a:schemeClr val="bg2"/>
          </a:solidFill>
        </p:spPr>
        <p:txBody>
          <a:bodyPr wrap="square">
            <a:spAutoFit/>
          </a:bodyPr>
          <a:lstStyle/>
          <a:p>
            <a:pPr algn="ctr"/>
            <a:r>
              <a:rPr lang="it-IT" sz="3200" b="1" dirty="0"/>
              <a:t>IL CONNETTIVO È SOSTANZA PERI, INTRACELLULARE, FONDAMENTALE PER GLI SCAMBI METABOLICI, TESSUTO UBIQUITARIO CARATTERIZZATO ORGANOLETTICAMENTE DA FISIOLOGICA SINCRONIA SOL-GEL</a:t>
            </a:r>
            <a:r>
              <a:rPr lang="it-IT" altLang="it-IT" sz="3200" b="1" dirty="0"/>
              <a:t> CRONO-PATO-DIPENDENTE</a:t>
            </a:r>
            <a:endParaRPr lang="it-IT" sz="3200" b="1" dirty="0"/>
          </a:p>
        </p:txBody>
      </p:sp>
      <p:pic>
        <p:nvPicPr>
          <p:cNvPr id="7170" name="Picture 2" descr="Immagine correlat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5544" y="2632355"/>
            <a:ext cx="4769984" cy="42256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5433701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losione 2 1"/>
          <p:cNvSpPr/>
          <p:nvPr/>
        </p:nvSpPr>
        <p:spPr>
          <a:xfrm>
            <a:off x="1185384" y="74241"/>
            <a:ext cx="6541057" cy="1509486"/>
          </a:xfrm>
          <a:prstGeom prst="irregularSeal2">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3600" b="1" dirty="0"/>
              <a:t>CONNETTIVO</a:t>
            </a:r>
          </a:p>
        </p:txBody>
      </p:sp>
      <p:sp>
        <p:nvSpPr>
          <p:cNvPr id="3" name="CasellaDiTesto 2"/>
          <p:cNvSpPr txBox="1"/>
          <p:nvPr/>
        </p:nvSpPr>
        <p:spPr>
          <a:xfrm>
            <a:off x="1185384" y="1809771"/>
            <a:ext cx="7036093" cy="646331"/>
          </a:xfrm>
          <a:prstGeom prst="rect">
            <a:avLst/>
          </a:prstGeom>
          <a:solidFill>
            <a:schemeClr val="accent1"/>
          </a:solidFill>
        </p:spPr>
        <p:txBody>
          <a:bodyPr wrap="none" rtlCol="0">
            <a:spAutoFit/>
          </a:bodyPr>
          <a:lstStyle/>
          <a:p>
            <a:r>
              <a:rPr lang="it-IT" sz="3600" b="1" dirty="0">
                <a:solidFill>
                  <a:schemeClr val="bg1"/>
                </a:solidFill>
              </a:rPr>
              <a:t>E’ LA STRUTTURA CHE CI CONNETTE</a:t>
            </a:r>
          </a:p>
        </p:txBody>
      </p:sp>
      <p:sp>
        <p:nvSpPr>
          <p:cNvPr id="4" name="CasellaDiTesto 3"/>
          <p:cNvSpPr txBox="1"/>
          <p:nvPr/>
        </p:nvSpPr>
        <p:spPr>
          <a:xfrm>
            <a:off x="1743040" y="2613739"/>
            <a:ext cx="5920788" cy="646331"/>
          </a:xfrm>
          <a:prstGeom prst="rect">
            <a:avLst/>
          </a:prstGeom>
          <a:solidFill>
            <a:schemeClr val="accent1"/>
          </a:solidFill>
        </p:spPr>
        <p:txBody>
          <a:bodyPr wrap="none" rtlCol="0">
            <a:spAutoFit/>
          </a:bodyPr>
          <a:lstStyle/>
          <a:p>
            <a:pPr algn="ctr"/>
            <a:r>
              <a:rPr lang="it-IT" sz="3600" b="1" dirty="0">
                <a:solidFill>
                  <a:schemeClr val="bg1"/>
                </a:solidFill>
              </a:rPr>
              <a:t>TESSUTO DI COMUNICAZIONE</a:t>
            </a:r>
          </a:p>
        </p:txBody>
      </p:sp>
      <p:sp>
        <p:nvSpPr>
          <p:cNvPr id="5" name="CasellaDiTesto 4"/>
          <p:cNvSpPr txBox="1"/>
          <p:nvPr/>
        </p:nvSpPr>
        <p:spPr>
          <a:xfrm>
            <a:off x="944676" y="3426132"/>
            <a:ext cx="7517507" cy="1200329"/>
          </a:xfrm>
          <a:prstGeom prst="rect">
            <a:avLst/>
          </a:prstGeom>
          <a:solidFill>
            <a:schemeClr val="accent1"/>
          </a:solidFill>
        </p:spPr>
        <p:txBody>
          <a:bodyPr wrap="none" rtlCol="0">
            <a:spAutoFit/>
          </a:bodyPr>
          <a:lstStyle/>
          <a:p>
            <a:pPr algn="ctr"/>
            <a:r>
              <a:rPr lang="it-IT" altLang="it-IT" sz="3600" b="1" dirty="0">
                <a:solidFill>
                  <a:schemeClr val="bg1"/>
                </a:solidFill>
              </a:rPr>
              <a:t>RAPPRESENTA E “FORMA” IL SISTEMA </a:t>
            </a:r>
          </a:p>
          <a:p>
            <a:pPr algn="ctr"/>
            <a:r>
              <a:rPr lang="it-IT" altLang="it-IT" sz="3600" b="1" dirty="0">
                <a:solidFill>
                  <a:schemeClr val="bg1"/>
                </a:solidFill>
              </a:rPr>
              <a:t>DI BASE DI TUTTI GLI ORGANISMI</a:t>
            </a:r>
            <a:endParaRPr lang="it-IT" sz="3600" b="1" dirty="0">
              <a:solidFill>
                <a:schemeClr val="bg1"/>
              </a:solidFill>
            </a:endParaRPr>
          </a:p>
        </p:txBody>
      </p:sp>
      <p:sp>
        <p:nvSpPr>
          <p:cNvPr id="6" name="CasellaDiTesto 5"/>
          <p:cNvSpPr txBox="1"/>
          <p:nvPr/>
        </p:nvSpPr>
        <p:spPr>
          <a:xfrm>
            <a:off x="381060" y="4792523"/>
            <a:ext cx="8585813" cy="1200329"/>
          </a:xfrm>
          <a:prstGeom prst="rect">
            <a:avLst/>
          </a:prstGeom>
          <a:solidFill>
            <a:schemeClr val="accent1"/>
          </a:solidFill>
        </p:spPr>
        <p:txBody>
          <a:bodyPr wrap="none" rtlCol="0">
            <a:spAutoFit/>
          </a:bodyPr>
          <a:lstStyle/>
          <a:p>
            <a:pPr algn="ctr"/>
            <a:r>
              <a:rPr lang="it-IT" altLang="it-IT" sz="3600" b="1" dirty="0">
                <a:solidFill>
                  <a:schemeClr val="bg1"/>
                </a:solidFill>
              </a:rPr>
              <a:t>E’ IL LOCUS DEL NUTRIMENTO, CONTROLLO </a:t>
            </a:r>
          </a:p>
          <a:p>
            <a:pPr algn="ctr"/>
            <a:r>
              <a:rPr lang="it-IT" altLang="it-IT" sz="3600" b="1" dirty="0">
                <a:solidFill>
                  <a:schemeClr val="bg1"/>
                </a:solidFill>
              </a:rPr>
              <a:t>E GESTIONE DI TUTTE LE CELLULE</a:t>
            </a:r>
            <a:endParaRPr lang="it-IT" sz="3600" b="1" dirty="0">
              <a:solidFill>
                <a:schemeClr val="bg1"/>
              </a:solidFill>
            </a:endParaRPr>
          </a:p>
        </p:txBody>
      </p:sp>
    </p:spTree>
    <p:extLst>
      <p:ext uri="{BB962C8B-B14F-4D97-AF65-F5344CB8AC3E}">
        <p14:creationId xmlns:p14="http://schemas.microsoft.com/office/powerpoint/2010/main" val="1646966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3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8676" name="Rectangle 4"/>
          <p:cNvSpPr>
            <a:spLocks noGrp="1" noChangeArrowheads="1"/>
          </p:cNvSpPr>
          <p:nvPr>
            <p:ph type="title"/>
          </p:nvPr>
        </p:nvSpPr>
        <p:spPr>
          <a:xfrm>
            <a:off x="250825" y="372261"/>
            <a:ext cx="8713788" cy="6291704"/>
          </a:xfrm>
        </p:spPr>
        <p:txBody>
          <a:bodyPr>
            <a:normAutofit/>
          </a:bodyPr>
          <a:lstStyle/>
          <a:p>
            <a:pPr algn="l" eaLnBrk="1" hangingPunct="1">
              <a:defRPr/>
            </a:pPr>
            <a:r>
              <a:rPr lang="it-IT" sz="5400" dirty="0">
                <a:latin typeface="Britannic Bold" pitchFamily="34" charset="0"/>
              </a:rPr>
              <a:t>VITA</a:t>
            </a:r>
          </a:p>
        </p:txBody>
      </p:sp>
      <p:sp>
        <p:nvSpPr>
          <p:cNvPr id="28677" name="AutoShape 5"/>
          <p:cNvSpPr>
            <a:spLocks/>
          </p:cNvSpPr>
          <p:nvPr/>
        </p:nvSpPr>
        <p:spPr bwMode="auto">
          <a:xfrm>
            <a:off x="1546681" y="2681665"/>
            <a:ext cx="431800" cy="1834643"/>
          </a:xfrm>
          <a:prstGeom prst="leftBrace">
            <a:avLst>
              <a:gd name="adj1" fmla="val 37531"/>
              <a:gd name="adj2" fmla="val 50000"/>
            </a:avLst>
          </a:prstGeom>
          <a:noFill/>
          <a:ln w="9525">
            <a:solidFill>
              <a:schemeClr val="tx1"/>
            </a:solidFill>
            <a:round/>
            <a:headEnd/>
            <a:tailEnd/>
          </a:ln>
          <a:effectLst/>
        </p:spPr>
        <p:txBody>
          <a:bodyPr wrap="none" lIns="89216" tIns="44609" rIns="89216" bIns="44609" anchor="ctr"/>
          <a:lstStyle/>
          <a:p>
            <a:pPr>
              <a:defRPr/>
            </a:pPr>
            <a:endParaRPr lang="it-IT" sz="1540"/>
          </a:p>
        </p:txBody>
      </p:sp>
      <p:sp>
        <p:nvSpPr>
          <p:cNvPr id="28679" name="Rectangle 7"/>
          <p:cNvSpPr>
            <a:spLocks noChangeArrowheads="1"/>
          </p:cNvSpPr>
          <p:nvPr/>
        </p:nvSpPr>
        <p:spPr bwMode="auto">
          <a:xfrm>
            <a:off x="2124075" y="2410585"/>
            <a:ext cx="2376289" cy="828753"/>
          </a:xfrm>
          <a:prstGeom prst="rect">
            <a:avLst/>
          </a:prstGeom>
          <a:solidFill>
            <a:schemeClr val="accent2"/>
          </a:solidFill>
          <a:ln w="9525">
            <a:noFill/>
            <a:miter lim="800000"/>
            <a:headEnd/>
            <a:tailEnd/>
          </a:ln>
          <a:effectLst/>
        </p:spPr>
        <p:txBody>
          <a:bodyPr wrap="none" lIns="89216" tIns="44609" rIns="89216" bIns="44609">
            <a:spAutoFit/>
          </a:bodyPr>
          <a:lstStyle/>
          <a:p>
            <a:pPr>
              <a:defRPr/>
            </a:pPr>
            <a:r>
              <a:rPr lang="it-IT" sz="4800" dirty="0">
                <a:solidFill>
                  <a:srgbClr val="FFFF00"/>
                </a:solidFill>
                <a:effectLst>
                  <a:outerShdw blurRad="38100" dist="38100" dir="2700000" algn="tl">
                    <a:srgbClr val="000000"/>
                  </a:outerShdw>
                </a:effectLst>
              </a:rPr>
              <a:t>EPITELIO</a:t>
            </a:r>
          </a:p>
        </p:txBody>
      </p:sp>
      <p:sp>
        <p:nvSpPr>
          <p:cNvPr id="28680" name="Rectangle 8"/>
          <p:cNvSpPr>
            <a:spLocks noChangeArrowheads="1"/>
          </p:cNvSpPr>
          <p:nvPr/>
        </p:nvSpPr>
        <p:spPr bwMode="auto">
          <a:xfrm>
            <a:off x="2081212" y="4243732"/>
            <a:ext cx="3563793" cy="828753"/>
          </a:xfrm>
          <a:prstGeom prst="rect">
            <a:avLst/>
          </a:prstGeom>
          <a:solidFill>
            <a:srgbClr val="0070C0"/>
          </a:solidFill>
          <a:ln w="9525">
            <a:noFill/>
            <a:miter lim="800000"/>
            <a:headEnd/>
            <a:tailEnd/>
          </a:ln>
          <a:effectLst/>
        </p:spPr>
        <p:txBody>
          <a:bodyPr wrap="none" lIns="89216" tIns="44609" rIns="89216" bIns="44609">
            <a:spAutoFit/>
          </a:bodyPr>
          <a:lstStyle/>
          <a:p>
            <a:pPr>
              <a:defRPr/>
            </a:pPr>
            <a:r>
              <a:rPr lang="it-IT" sz="1540" dirty="0">
                <a:effectLst>
                  <a:outerShdw blurRad="38100" dist="38100" dir="2700000" algn="tl">
                    <a:srgbClr val="000000"/>
                  </a:outerShdw>
                </a:effectLst>
              </a:rPr>
              <a:t> </a:t>
            </a:r>
            <a:r>
              <a:rPr lang="it-IT" sz="4800" dirty="0">
                <a:solidFill>
                  <a:srgbClr val="FFFF00"/>
                </a:solidFill>
                <a:effectLst>
                  <a:outerShdw blurRad="38100" dist="38100" dir="2700000" algn="tl">
                    <a:srgbClr val="000000"/>
                  </a:outerShdw>
                </a:effectLst>
              </a:rPr>
              <a:t>CONNETTIVO</a:t>
            </a:r>
          </a:p>
        </p:txBody>
      </p:sp>
      <p:sp>
        <p:nvSpPr>
          <p:cNvPr id="28681" name="Line 9"/>
          <p:cNvSpPr>
            <a:spLocks noChangeShapeType="1"/>
          </p:cNvSpPr>
          <p:nvPr/>
        </p:nvSpPr>
        <p:spPr bwMode="auto">
          <a:xfrm flipV="1">
            <a:off x="4613050" y="2725205"/>
            <a:ext cx="1008063" cy="1"/>
          </a:xfrm>
          <a:prstGeom prst="line">
            <a:avLst/>
          </a:prstGeom>
          <a:noFill/>
          <a:ln w="9525">
            <a:solidFill>
              <a:schemeClr val="tx1"/>
            </a:solidFill>
            <a:round/>
            <a:headEnd/>
            <a:tailEnd type="triangle" w="med" len="med"/>
          </a:ln>
          <a:effectLst/>
        </p:spPr>
        <p:txBody>
          <a:bodyPr lIns="89216" tIns="44609" rIns="89216" bIns="44609"/>
          <a:lstStyle/>
          <a:p>
            <a:pPr>
              <a:defRPr/>
            </a:pPr>
            <a:endParaRPr lang="it-IT" sz="1540"/>
          </a:p>
        </p:txBody>
      </p:sp>
      <p:sp>
        <p:nvSpPr>
          <p:cNvPr id="28684" name="Line 12"/>
          <p:cNvSpPr>
            <a:spLocks noChangeShapeType="1"/>
          </p:cNvSpPr>
          <p:nvPr/>
        </p:nvSpPr>
        <p:spPr bwMode="auto">
          <a:xfrm>
            <a:off x="5618619" y="4699036"/>
            <a:ext cx="378458" cy="72228"/>
          </a:xfrm>
          <a:prstGeom prst="line">
            <a:avLst/>
          </a:prstGeom>
          <a:noFill/>
          <a:ln w="9525">
            <a:solidFill>
              <a:schemeClr val="tx1"/>
            </a:solidFill>
            <a:round/>
            <a:headEnd/>
            <a:tailEnd type="triangle" w="med" len="med"/>
          </a:ln>
          <a:effectLst/>
        </p:spPr>
        <p:txBody>
          <a:bodyPr lIns="89216" tIns="44609" rIns="89216" bIns="44609"/>
          <a:lstStyle/>
          <a:p>
            <a:pPr>
              <a:defRPr/>
            </a:pPr>
            <a:endParaRPr lang="it-IT" sz="1540"/>
          </a:p>
        </p:txBody>
      </p:sp>
      <p:sp>
        <p:nvSpPr>
          <p:cNvPr id="28686" name="Line 14"/>
          <p:cNvSpPr>
            <a:spLocks noChangeShapeType="1"/>
          </p:cNvSpPr>
          <p:nvPr/>
        </p:nvSpPr>
        <p:spPr bwMode="auto">
          <a:xfrm flipV="1">
            <a:off x="5666690" y="4226146"/>
            <a:ext cx="330387" cy="187560"/>
          </a:xfrm>
          <a:prstGeom prst="line">
            <a:avLst/>
          </a:prstGeom>
          <a:noFill/>
          <a:ln w="9525">
            <a:solidFill>
              <a:schemeClr val="tx1"/>
            </a:solidFill>
            <a:round/>
            <a:headEnd/>
            <a:tailEnd type="triangle" w="med" len="med"/>
          </a:ln>
          <a:effectLst/>
        </p:spPr>
        <p:txBody>
          <a:bodyPr lIns="89216" tIns="44609" rIns="89216" bIns="44609"/>
          <a:lstStyle/>
          <a:p>
            <a:pPr>
              <a:defRPr/>
            </a:pPr>
            <a:endParaRPr lang="it-IT" sz="1540"/>
          </a:p>
        </p:txBody>
      </p:sp>
      <p:sp>
        <p:nvSpPr>
          <p:cNvPr id="12" name="Rectangle 7"/>
          <p:cNvSpPr>
            <a:spLocks noChangeArrowheads="1"/>
          </p:cNvSpPr>
          <p:nvPr/>
        </p:nvSpPr>
        <p:spPr bwMode="auto">
          <a:xfrm>
            <a:off x="5724669" y="2384320"/>
            <a:ext cx="3419331" cy="828753"/>
          </a:xfrm>
          <a:prstGeom prst="rect">
            <a:avLst/>
          </a:prstGeom>
          <a:solidFill>
            <a:schemeClr val="accent2"/>
          </a:solidFill>
          <a:ln w="9525">
            <a:noFill/>
            <a:miter lim="800000"/>
            <a:headEnd/>
            <a:tailEnd/>
          </a:ln>
          <a:effectLst/>
        </p:spPr>
        <p:txBody>
          <a:bodyPr wrap="none" lIns="89216" tIns="44609" rIns="89216" bIns="44609">
            <a:spAutoFit/>
          </a:bodyPr>
          <a:lstStyle/>
          <a:p>
            <a:pPr>
              <a:defRPr/>
            </a:pPr>
            <a:r>
              <a:rPr lang="it-IT" sz="4800" dirty="0">
                <a:solidFill>
                  <a:srgbClr val="FFFF00"/>
                </a:solidFill>
                <a:effectLst>
                  <a:outerShdw blurRad="38100" dist="38100" dir="2700000" algn="tl">
                    <a:srgbClr val="000000"/>
                  </a:outerShdw>
                </a:effectLst>
              </a:rPr>
              <a:t>EVOLUZIONE</a:t>
            </a:r>
          </a:p>
        </p:txBody>
      </p:sp>
      <p:sp>
        <p:nvSpPr>
          <p:cNvPr id="13" name="Rectangle 8"/>
          <p:cNvSpPr>
            <a:spLocks noChangeArrowheads="1"/>
          </p:cNvSpPr>
          <p:nvPr/>
        </p:nvSpPr>
        <p:spPr bwMode="auto">
          <a:xfrm>
            <a:off x="6018762" y="3669951"/>
            <a:ext cx="3225239" cy="828753"/>
          </a:xfrm>
          <a:prstGeom prst="rect">
            <a:avLst/>
          </a:prstGeom>
          <a:solidFill>
            <a:srgbClr val="0070C0"/>
          </a:solidFill>
          <a:ln w="9525">
            <a:noFill/>
            <a:miter lim="800000"/>
            <a:headEnd/>
            <a:tailEnd/>
          </a:ln>
          <a:effectLst/>
        </p:spPr>
        <p:txBody>
          <a:bodyPr wrap="none" lIns="89216" tIns="44609" rIns="89216" bIns="44609">
            <a:spAutoFit/>
          </a:bodyPr>
          <a:lstStyle/>
          <a:p>
            <a:pPr>
              <a:defRPr/>
            </a:pPr>
            <a:r>
              <a:rPr lang="it-IT" sz="1540" dirty="0">
                <a:effectLst>
                  <a:outerShdw blurRad="38100" dist="38100" dir="2700000" algn="tl">
                    <a:srgbClr val="000000"/>
                  </a:outerShdw>
                </a:effectLst>
              </a:rPr>
              <a:t> </a:t>
            </a:r>
            <a:r>
              <a:rPr lang="it-IT" sz="4800" dirty="0">
                <a:solidFill>
                  <a:srgbClr val="FFFF00"/>
                </a:solidFill>
                <a:effectLst>
                  <a:outerShdw blurRad="38100" dist="38100" dir="2700000" algn="tl">
                    <a:srgbClr val="000000"/>
                  </a:outerShdw>
                </a:effectLst>
              </a:rPr>
              <a:t>STRUTTURA</a:t>
            </a:r>
          </a:p>
        </p:txBody>
      </p:sp>
      <p:sp>
        <p:nvSpPr>
          <p:cNvPr id="14" name="Rectangle 8"/>
          <p:cNvSpPr>
            <a:spLocks noChangeArrowheads="1"/>
          </p:cNvSpPr>
          <p:nvPr/>
        </p:nvSpPr>
        <p:spPr bwMode="auto">
          <a:xfrm>
            <a:off x="6449418" y="4541205"/>
            <a:ext cx="1969832" cy="828753"/>
          </a:xfrm>
          <a:prstGeom prst="rect">
            <a:avLst/>
          </a:prstGeom>
          <a:solidFill>
            <a:srgbClr val="0070C0"/>
          </a:solidFill>
          <a:ln w="9525">
            <a:noFill/>
            <a:miter lim="800000"/>
            <a:headEnd/>
            <a:tailEnd/>
          </a:ln>
          <a:effectLst/>
        </p:spPr>
        <p:txBody>
          <a:bodyPr wrap="none" lIns="89216" tIns="44609" rIns="89216" bIns="44609">
            <a:spAutoFit/>
          </a:bodyPr>
          <a:lstStyle/>
          <a:p>
            <a:pPr>
              <a:defRPr/>
            </a:pPr>
            <a:r>
              <a:rPr lang="it-IT" sz="1540" dirty="0">
                <a:effectLst>
                  <a:outerShdw blurRad="38100" dist="38100" dir="2700000" algn="tl">
                    <a:srgbClr val="000000"/>
                  </a:outerShdw>
                </a:effectLst>
              </a:rPr>
              <a:t> </a:t>
            </a:r>
            <a:r>
              <a:rPr lang="it-IT" sz="4800" dirty="0">
                <a:solidFill>
                  <a:srgbClr val="FFFF00"/>
                </a:solidFill>
                <a:effectLst>
                  <a:outerShdw blurRad="38100" dist="38100" dir="2700000" algn="tl">
                    <a:srgbClr val="000000"/>
                  </a:outerShdw>
                </a:effectLst>
              </a:rPr>
              <a:t>DIFESA</a:t>
            </a:r>
          </a:p>
        </p:txBody>
      </p:sp>
      <p:pic>
        <p:nvPicPr>
          <p:cNvPr id="15" name="Immagine 14">
            <a:extLst>
              <a:ext uri="{FF2B5EF4-FFF2-40B4-BE49-F238E27FC236}">
                <a16:creationId xmlns:a16="http://schemas.microsoft.com/office/drawing/2014/main" id="{720C35BE-0C46-44DD-91C4-D72F7749D6AC}"/>
              </a:ext>
            </a:extLst>
          </p:cNvPr>
          <p:cNvPicPr>
            <a:picLocks noChangeAspect="1"/>
          </p:cNvPicPr>
          <p:nvPr/>
        </p:nvPicPr>
        <p:blipFill>
          <a:blip r:embed="rId2"/>
          <a:stretch>
            <a:fillRect/>
          </a:stretch>
        </p:blipFill>
        <p:spPr>
          <a:xfrm>
            <a:off x="2192940" y="444259"/>
            <a:ext cx="2414779" cy="1670222"/>
          </a:xfrm>
          <a:prstGeom prst="rect">
            <a:avLst/>
          </a:prstGeom>
        </p:spPr>
      </p:pic>
      <p:pic>
        <p:nvPicPr>
          <p:cNvPr id="17" name="Immagine 16">
            <a:extLst>
              <a:ext uri="{FF2B5EF4-FFF2-40B4-BE49-F238E27FC236}">
                <a16:creationId xmlns:a16="http://schemas.microsoft.com/office/drawing/2014/main" id="{06D779B8-B5CB-4EB9-A9D0-1AB303FF4E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92940" y="5072485"/>
            <a:ext cx="2047574" cy="1767214"/>
          </a:xfrm>
          <a:prstGeom prst="rect">
            <a:avLst/>
          </a:prstGeom>
        </p:spPr>
      </p:pic>
    </p:spTree>
    <p:extLst>
      <p:ext uri="{BB962C8B-B14F-4D97-AF65-F5344CB8AC3E}">
        <p14:creationId xmlns:p14="http://schemas.microsoft.com/office/powerpoint/2010/main" val="1989514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additive="base">
                                        <p:cTn id="7" dur="500" fill="hold"/>
                                        <p:tgtEl>
                                          <p:spTgt spid="28676"/>
                                        </p:tgtEl>
                                        <p:attrNameLst>
                                          <p:attrName>ppt_x</p:attrName>
                                        </p:attrNameLst>
                                      </p:cBhvr>
                                      <p:tavLst>
                                        <p:tav tm="0">
                                          <p:val>
                                            <p:strVal val="#ppt_x"/>
                                          </p:val>
                                        </p:tav>
                                        <p:tav tm="100000">
                                          <p:val>
                                            <p:strVal val="#ppt_x"/>
                                          </p:val>
                                        </p:tav>
                                      </p:tavLst>
                                    </p:anim>
                                    <p:anim calcmode="lin" valueType="num">
                                      <p:cBhvr additive="base">
                                        <p:cTn id="8" dur="500" fill="hold"/>
                                        <p:tgtEl>
                                          <p:spTgt spid="2867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8677"/>
                                        </p:tgtEl>
                                        <p:attrNameLst>
                                          <p:attrName>style.visibility</p:attrName>
                                        </p:attrNameLst>
                                      </p:cBhvr>
                                      <p:to>
                                        <p:strVal val="visible"/>
                                      </p:to>
                                    </p:set>
                                    <p:anim calcmode="lin" valueType="num">
                                      <p:cBhvr additive="base">
                                        <p:cTn id="12" dur="500" fill="hold"/>
                                        <p:tgtEl>
                                          <p:spTgt spid="28677"/>
                                        </p:tgtEl>
                                        <p:attrNameLst>
                                          <p:attrName>ppt_x</p:attrName>
                                        </p:attrNameLst>
                                      </p:cBhvr>
                                      <p:tavLst>
                                        <p:tav tm="0">
                                          <p:val>
                                            <p:strVal val="#ppt_x"/>
                                          </p:val>
                                        </p:tav>
                                        <p:tav tm="100000">
                                          <p:val>
                                            <p:strVal val="#ppt_x"/>
                                          </p:val>
                                        </p:tav>
                                      </p:tavLst>
                                    </p:anim>
                                    <p:anim calcmode="lin" valueType="num">
                                      <p:cBhvr additive="base">
                                        <p:cTn id="13" dur="500" fill="hold"/>
                                        <p:tgtEl>
                                          <p:spTgt spid="28677"/>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8679"/>
                                        </p:tgtEl>
                                        <p:attrNameLst>
                                          <p:attrName>style.visibility</p:attrName>
                                        </p:attrNameLst>
                                      </p:cBhvr>
                                      <p:to>
                                        <p:strVal val="visible"/>
                                      </p:to>
                                    </p:set>
                                    <p:anim calcmode="lin" valueType="num">
                                      <p:cBhvr additive="base">
                                        <p:cTn id="17" dur="500" fill="hold"/>
                                        <p:tgtEl>
                                          <p:spTgt spid="28679"/>
                                        </p:tgtEl>
                                        <p:attrNameLst>
                                          <p:attrName>ppt_x</p:attrName>
                                        </p:attrNameLst>
                                      </p:cBhvr>
                                      <p:tavLst>
                                        <p:tav tm="0">
                                          <p:val>
                                            <p:strVal val="#ppt_x"/>
                                          </p:val>
                                        </p:tav>
                                        <p:tav tm="100000">
                                          <p:val>
                                            <p:strVal val="#ppt_x"/>
                                          </p:val>
                                        </p:tav>
                                      </p:tavLst>
                                    </p:anim>
                                    <p:anim calcmode="lin" valueType="num">
                                      <p:cBhvr additive="base">
                                        <p:cTn id="18" dur="500" fill="hold"/>
                                        <p:tgtEl>
                                          <p:spTgt spid="28679"/>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28680"/>
                                        </p:tgtEl>
                                        <p:attrNameLst>
                                          <p:attrName>style.visibility</p:attrName>
                                        </p:attrNameLst>
                                      </p:cBhvr>
                                      <p:to>
                                        <p:strVal val="visible"/>
                                      </p:to>
                                    </p:set>
                                    <p:anim calcmode="lin" valueType="num">
                                      <p:cBhvr additive="base">
                                        <p:cTn id="21" dur="500" fill="hold"/>
                                        <p:tgtEl>
                                          <p:spTgt spid="28680"/>
                                        </p:tgtEl>
                                        <p:attrNameLst>
                                          <p:attrName>ppt_x</p:attrName>
                                        </p:attrNameLst>
                                      </p:cBhvr>
                                      <p:tavLst>
                                        <p:tav tm="0">
                                          <p:val>
                                            <p:strVal val="#ppt_x"/>
                                          </p:val>
                                        </p:tav>
                                        <p:tav tm="100000">
                                          <p:val>
                                            <p:strVal val="#ppt_x"/>
                                          </p:val>
                                        </p:tav>
                                      </p:tavLst>
                                    </p:anim>
                                    <p:anim calcmode="lin" valueType="num">
                                      <p:cBhvr additive="base">
                                        <p:cTn id="22" dur="500" fill="hold"/>
                                        <p:tgtEl>
                                          <p:spTgt spid="28680"/>
                                        </p:tgtEl>
                                        <p:attrNameLst>
                                          <p:attrName>ppt_y</p:attrName>
                                        </p:attrNameLst>
                                      </p:cBhvr>
                                      <p:tavLst>
                                        <p:tav tm="0">
                                          <p:val>
                                            <p:strVal val="1+#ppt_h/2"/>
                                          </p:val>
                                        </p:tav>
                                        <p:tav tm="100000">
                                          <p:val>
                                            <p:strVal val="#ppt_y"/>
                                          </p:val>
                                        </p:tav>
                                      </p:tavLst>
                                    </p:anim>
                                  </p:childTnLst>
                                </p:cTn>
                              </p:par>
                            </p:childTnLst>
                          </p:cTn>
                        </p:par>
                        <p:par>
                          <p:cTn id="23" fill="hold">
                            <p:stCondLst>
                              <p:cond delay="1500"/>
                            </p:stCondLst>
                            <p:childTnLst>
                              <p:par>
                                <p:cTn id="24" presetID="2" presetClass="entr" presetSubtype="4" fill="hold" nodeType="afterEffect">
                                  <p:stCondLst>
                                    <p:cond delay="0"/>
                                  </p:stCondLst>
                                  <p:childTnLst>
                                    <p:set>
                                      <p:cBhvr>
                                        <p:cTn id="25" dur="1" fill="hold">
                                          <p:stCondLst>
                                            <p:cond delay="0"/>
                                          </p:stCondLst>
                                        </p:cTn>
                                        <p:tgtEl>
                                          <p:spTgt spid="28681"/>
                                        </p:tgtEl>
                                        <p:attrNameLst>
                                          <p:attrName>style.visibility</p:attrName>
                                        </p:attrNameLst>
                                      </p:cBhvr>
                                      <p:to>
                                        <p:strVal val="visible"/>
                                      </p:to>
                                    </p:set>
                                    <p:anim calcmode="lin" valueType="num">
                                      <p:cBhvr additive="base">
                                        <p:cTn id="26" dur="500" fill="hold"/>
                                        <p:tgtEl>
                                          <p:spTgt spid="28681"/>
                                        </p:tgtEl>
                                        <p:attrNameLst>
                                          <p:attrName>ppt_x</p:attrName>
                                        </p:attrNameLst>
                                      </p:cBhvr>
                                      <p:tavLst>
                                        <p:tav tm="0">
                                          <p:val>
                                            <p:strVal val="#ppt_x"/>
                                          </p:val>
                                        </p:tav>
                                        <p:tav tm="100000">
                                          <p:val>
                                            <p:strVal val="#ppt_x"/>
                                          </p:val>
                                        </p:tav>
                                      </p:tavLst>
                                    </p:anim>
                                    <p:anim calcmode="lin" valueType="num">
                                      <p:cBhvr additive="base">
                                        <p:cTn id="27" dur="500" fill="hold"/>
                                        <p:tgtEl>
                                          <p:spTgt spid="28681"/>
                                        </p:tgtEl>
                                        <p:attrNameLst>
                                          <p:attrName>ppt_y</p:attrName>
                                        </p:attrNameLst>
                                      </p:cBhvr>
                                      <p:tavLst>
                                        <p:tav tm="0">
                                          <p:val>
                                            <p:strVal val="1+#ppt_h/2"/>
                                          </p:val>
                                        </p:tav>
                                        <p:tav tm="100000">
                                          <p:val>
                                            <p:strVal val="#ppt_y"/>
                                          </p:val>
                                        </p:tav>
                                      </p:tavLst>
                                    </p:anim>
                                  </p:childTnLst>
                                </p:cTn>
                              </p:par>
                            </p:childTnLst>
                          </p:cTn>
                        </p:par>
                        <p:par>
                          <p:cTn id="28" fill="hold">
                            <p:stCondLst>
                              <p:cond delay="2000"/>
                            </p:stCondLst>
                            <p:childTnLst>
                              <p:par>
                                <p:cTn id="29" presetID="2" presetClass="entr" presetSubtype="4" fill="hold" nodeType="afterEffect">
                                  <p:stCondLst>
                                    <p:cond delay="0"/>
                                  </p:stCondLst>
                                  <p:childTnLst>
                                    <p:set>
                                      <p:cBhvr>
                                        <p:cTn id="30" dur="1" fill="hold">
                                          <p:stCondLst>
                                            <p:cond delay="0"/>
                                          </p:stCondLst>
                                        </p:cTn>
                                        <p:tgtEl>
                                          <p:spTgt spid="28686"/>
                                        </p:tgtEl>
                                        <p:attrNameLst>
                                          <p:attrName>style.visibility</p:attrName>
                                        </p:attrNameLst>
                                      </p:cBhvr>
                                      <p:to>
                                        <p:strVal val="visible"/>
                                      </p:to>
                                    </p:set>
                                    <p:anim calcmode="lin" valueType="num">
                                      <p:cBhvr additive="base">
                                        <p:cTn id="31" dur="500" fill="hold"/>
                                        <p:tgtEl>
                                          <p:spTgt spid="28686"/>
                                        </p:tgtEl>
                                        <p:attrNameLst>
                                          <p:attrName>ppt_x</p:attrName>
                                        </p:attrNameLst>
                                      </p:cBhvr>
                                      <p:tavLst>
                                        <p:tav tm="0">
                                          <p:val>
                                            <p:strVal val="#ppt_x"/>
                                          </p:val>
                                        </p:tav>
                                        <p:tav tm="100000">
                                          <p:val>
                                            <p:strVal val="#ppt_x"/>
                                          </p:val>
                                        </p:tav>
                                      </p:tavLst>
                                    </p:anim>
                                    <p:anim calcmode="lin" valueType="num">
                                      <p:cBhvr additive="base">
                                        <p:cTn id="32" dur="500" fill="hold"/>
                                        <p:tgtEl>
                                          <p:spTgt spid="28686"/>
                                        </p:tgtEl>
                                        <p:attrNameLst>
                                          <p:attrName>ppt_y</p:attrName>
                                        </p:attrNameLst>
                                      </p:cBhvr>
                                      <p:tavLst>
                                        <p:tav tm="0">
                                          <p:val>
                                            <p:strVal val="1+#ppt_h/2"/>
                                          </p:val>
                                        </p:tav>
                                        <p:tav tm="100000">
                                          <p:val>
                                            <p:strVal val="#ppt_y"/>
                                          </p:val>
                                        </p:tav>
                                      </p:tavLst>
                                    </p:anim>
                                  </p:childTnLst>
                                </p:cTn>
                              </p:par>
                            </p:childTnLst>
                          </p:cTn>
                        </p:par>
                        <p:par>
                          <p:cTn id="33" fill="hold">
                            <p:stCondLst>
                              <p:cond delay="2500"/>
                            </p:stCondLst>
                            <p:childTnLst>
                              <p:par>
                                <p:cTn id="34" presetID="2" presetClass="entr" presetSubtype="4" fill="hold" nodeType="afterEffect">
                                  <p:stCondLst>
                                    <p:cond delay="0"/>
                                  </p:stCondLst>
                                  <p:childTnLst>
                                    <p:set>
                                      <p:cBhvr>
                                        <p:cTn id="35" dur="1" fill="hold">
                                          <p:stCondLst>
                                            <p:cond delay="0"/>
                                          </p:stCondLst>
                                        </p:cTn>
                                        <p:tgtEl>
                                          <p:spTgt spid="28684"/>
                                        </p:tgtEl>
                                        <p:attrNameLst>
                                          <p:attrName>style.visibility</p:attrName>
                                        </p:attrNameLst>
                                      </p:cBhvr>
                                      <p:to>
                                        <p:strVal val="visible"/>
                                      </p:to>
                                    </p:set>
                                    <p:anim calcmode="lin" valueType="num">
                                      <p:cBhvr additive="base">
                                        <p:cTn id="36" dur="500" fill="hold"/>
                                        <p:tgtEl>
                                          <p:spTgt spid="28684"/>
                                        </p:tgtEl>
                                        <p:attrNameLst>
                                          <p:attrName>ppt_x</p:attrName>
                                        </p:attrNameLst>
                                      </p:cBhvr>
                                      <p:tavLst>
                                        <p:tav tm="0">
                                          <p:val>
                                            <p:strVal val="#ppt_x"/>
                                          </p:val>
                                        </p:tav>
                                        <p:tav tm="100000">
                                          <p:val>
                                            <p:strVal val="#ppt_x"/>
                                          </p:val>
                                        </p:tav>
                                      </p:tavLst>
                                    </p:anim>
                                    <p:anim calcmode="lin" valueType="num">
                                      <p:cBhvr additive="base">
                                        <p:cTn id="37" dur="500" fill="hold"/>
                                        <p:tgtEl>
                                          <p:spTgt spid="28684"/>
                                        </p:tgtEl>
                                        <p:attrNameLst>
                                          <p:attrName>ppt_y</p:attrName>
                                        </p:attrNameLst>
                                      </p:cBhvr>
                                      <p:tavLst>
                                        <p:tav tm="0">
                                          <p:val>
                                            <p:strVal val="1+#ppt_h/2"/>
                                          </p:val>
                                        </p:tav>
                                        <p:tav tm="100000">
                                          <p:val>
                                            <p:strVal val="#ppt_y"/>
                                          </p:val>
                                        </p:tav>
                                      </p:tavLst>
                                    </p:anim>
                                  </p:childTnLst>
                                </p:cTn>
                              </p:par>
                            </p:childTnLst>
                          </p:cTn>
                        </p:par>
                        <p:par>
                          <p:cTn id="38" fill="hold">
                            <p:stCondLst>
                              <p:cond delay="3000"/>
                            </p:stCondLst>
                            <p:childTnLst>
                              <p:par>
                                <p:cTn id="39" presetID="2" presetClass="entr" presetSubtype="4" fill="hold" grpId="0" nodeType="after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ppt_x"/>
                                          </p:val>
                                        </p:tav>
                                        <p:tav tm="100000">
                                          <p:val>
                                            <p:strVal val="#ppt_x"/>
                                          </p:val>
                                        </p:tav>
                                      </p:tavLst>
                                    </p:anim>
                                    <p:anim calcmode="lin" valueType="num">
                                      <p:cBhvr additive="base">
                                        <p:cTn id="42" dur="500" fill="hold"/>
                                        <p:tgtEl>
                                          <p:spTgt spid="12"/>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13"/>
                                        </p:tgtEl>
                                        <p:attrNameLst>
                                          <p:attrName>style.visibility</p:attrName>
                                        </p:attrNameLst>
                                      </p:cBhvr>
                                      <p:to>
                                        <p:strVal val="visible"/>
                                      </p:to>
                                    </p:set>
                                    <p:anim calcmode="lin" valueType="num">
                                      <p:cBhvr additive="base">
                                        <p:cTn id="45" dur="500" fill="hold"/>
                                        <p:tgtEl>
                                          <p:spTgt spid="13"/>
                                        </p:tgtEl>
                                        <p:attrNameLst>
                                          <p:attrName>ppt_x</p:attrName>
                                        </p:attrNameLst>
                                      </p:cBhvr>
                                      <p:tavLst>
                                        <p:tav tm="0">
                                          <p:val>
                                            <p:strVal val="#ppt_x"/>
                                          </p:val>
                                        </p:tav>
                                        <p:tav tm="100000">
                                          <p:val>
                                            <p:strVal val="#ppt_x"/>
                                          </p:val>
                                        </p:tav>
                                      </p:tavLst>
                                    </p:anim>
                                    <p:anim calcmode="lin" valueType="num">
                                      <p:cBhvr additive="base">
                                        <p:cTn id="46" dur="500" fill="hold"/>
                                        <p:tgtEl>
                                          <p:spTgt spid="13"/>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500" fill="hold"/>
                                        <p:tgtEl>
                                          <p:spTgt spid="14"/>
                                        </p:tgtEl>
                                        <p:attrNameLst>
                                          <p:attrName>ppt_x</p:attrName>
                                        </p:attrNameLst>
                                      </p:cBhvr>
                                      <p:tavLst>
                                        <p:tav tm="0">
                                          <p:val>
                                            <p:strVal val="#ppt_x"/>
                                          </p:val>
                                        </p:tav>
                                        <p:tav tm="100000">
                                          <p:val>
                                            <p:strVal val="#ppt_x"/>
                                          </p:val>
                                        </p:tav>
                                      </p:tavLst>
                                    </p:anim>
                                    <p:anim calcmode="lin" valueType="num">
                                      <p:cBhvr additive="base">
                                        <p:cTn id="5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6" grpId="0"/>
      <p:bldP spid="28677" grpId="0" animBg="1"/>
      <p:bldP spid="28679" grpId="0" animBg="1"/>
      <p:bldP spid="28680" grpId="0" animBg="1"/>
      <p:bldP spid="12" grpId="0" animBg="1"/>
      <p:bldP spid="13" grpId="0" animBg="1"/>
      <p:bldP spid="14" grpId="0" animBg="1"/>
    </p:bldLst>
  </p:timing>
</p:sld>
</file>

<file path=ppt/slides/slide37.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64514" name="Rectangle 2"/>
          <p:cNvSpPr>
            <a:spLocks noGrp="1" noChangeArrowheads="1"/>
          </p:cNvSpPr>
          <p:nvPr>
            <p:ph type="title"/>
          </p:nvPr>
        </p:nvSpPr>
        <p:spPr>
          <a:xfrm>
            <a:off x="0" y="99683"/>
            <a:ext cx="9144000" cy="1019913"/>
          </a:xfrm>
          <a:solidFill>
            <a:schemeClr val="accent4"/>
          </a:solidFill>
        </p:spPr>
        <p:txBody>
          <a:bodyPr>
            <a:noAutofit/>
          </a:bodyPr>
          <a:lstStyle/>
          <a:p>
            <a:pPr eaLnBrk="1" hangingPunct="1">
              <a:defRPr/>
            </a:pPr>
            <a:r>
              <a:rPr lang="it-IT" sz="3600" b="1" dirty="0">
                <a:latin typeface="Britannic Bold" pitchFamily="34" charset="0"/>
              </a:rPr>
              <a:t>CONNETTIVO = SISTEMA </a:t>
            </a:r>
            <a:r>
              <a:rPr lang="it-IT" sz="3600" b="1" dirty="0" err="1">
                <a:latin typeface="Britannic Bold" pitchFamily="34" charset="0"/>
              </a:rPr>
              <a:t>DI</a:t>
            </a:r>
            <a:r>
              <a:rPr lang="it-IT" sz="3600" b="1" dirty="0">
                <a:latin typeface="Britannic Bold" pitchFamily="34" charset="0"/>
              </a:rPr>
              <a:t> DIFESA = SISTEMA IMMUNITARIO</a:t>
            </a:r>
          </a:p>
        </p:txBody>
      </p:sp>
      <p:sp>
        <p:nvSpPr>
          <p:cNvPr id="64516" name="Line 4"/>
          <p:cNvSpPr>
            <a:spLocks noChangeShapeType="1"/>
          </p:cNvSpPr>
          <p:nvPr/>
        </p:nvSpPr>
        <p:spPr bwMode="auto">
          <a:xfrm>
            <a:off x="1187450" y="1119596"/>
            <a:ext cx="2736850" cy="1358386"/>
          </a:xfrm>
          <a:prstGeom prst="line">
            <a:avLst/>
          </a:prstGeom>
          <a:noFill/>
          <a:ln w="9525">
            <a:solidFill>
              <a:schemeClr val="tx1"/>
            </a:solidFill>
            <a:round/>
            <a:headEnd/>
            <a:tailEnd type="triangle" w="med" len="med"/>
          </a:ln>
          <a:effectLst/>
        </p:spPr>
        <p:txBody>
          <a:bodyPr lIns="89216" tIns="44609" rIns="89216" bIns="44609"/>
          <a:lstStyle/>
          <a:p>
            <a:pPr>
              <a:defRPr/>
            </a:pPr>
            <a:endParaRPr lang="it-IT" sz="1540"/>
          </a:p>
        </p:txBody>
      </p:sp>
      <p:sp>
        <p:nvSpPr>
          <p:cNvPr id="64517" name="Line 5"/>
          <p:cNvSpPr>
            <a:spLocks noChangeShapeType="1"/>
          </p:cNvSpPr>
          <p:nvPr/>
        </p:nvSpPr>
        <p:spPr bwMode="auto">
          <a:xfrm>
            <a:off x="4356100" y="1186992"/>
            <a:ext cx="0" cy="1290990"/>
          </a:xfrm>
          <a:prstGeom prst="line">
            <a:avLst/>
          </a:prstGeom>
          <a:noFill/>
          <a:ln w="9525">
            <a:solidFill>
              <a:schemeClr val="tx1"/>
            </a:solidFill>
            <a:round/>
            <a:headEnd/>
            <a:tailEnd type="triangle" w="med" len="med"/>
          </a:ln>
          <a:effectLst/>
        </p:spPr>
        <p:txBody>
          <a:bodyPr lIns="89216" tIns="44609" rIns="89216" bIns="44609"/>
          <a:lstStyle/>
          <a:p>
            <a:pPr>
              <a:defRPr/>
            </a:pPr>
            <a:endParaRPr lang="it-IT" sz="1540"/>
          </a:p>
        </p:txBody>
      </p:sp>
      <p:sp>
        <p:nvSpPr>
          <p:cNvPr id="64518" name="Line 6"/>
          <p:cNvSpPr>
            <a:spLocks noChangeShapeType="1"/>
          </p:cNvSpPr>
          <p:nvPr/>
        </p:nvSpPr>
        <p:spPr bwMode="auto">
          <a:xfrm flipH="1">
            <a:off x="4787900" y="1186992"/>
            <a:ext cx="2808288" cy="1290990"/>
          </a:xfrm>
          <a:prstGeom prst="line">
            <a:avLst/>
          </a:prstGeom>
          <a:noFill/>
          <a:ln w="9525">
            <a:solidFill>
              <a:schemeClr val="tx1"/>
            </a:solidFill>
            <a:round/>
            <a:headEnd/>
            <a:tailEnd type="triangle" w="med" len="med"/>
          </a:ln>
          <a:effectLst/>
        </p:spPr>
        <p:txBody>
          <a:bodyPr lIns="89216" tIns="44609" rIns="89216" bIns="44609"/>
          <a:lstStyle/>
          <a:p>
            <a:pPr>
              <a:defRPr/>
            </a:pPr>
            <a:endParaRPr lang="it-IT" sz="1540"/>
          </a:p>
        </p:txBody>
      </p:sp>
      <p:sp>
        <p:nvSpPr>
          <p:cNvPr id="64519" name="Line 7"/>
          <p:cNvSpPr>
            <a:spLocks noChangeShapeType="1"/>
          </p:cNvSpPr>
          <p:nvPr/>
        </p:nvSpPr>
        <p:spPr bwMode="auto">
          <a:xfrm flipH="1">
            <a:off x="3059113" y="2885347"/>
            <a:ext cx="1368425" cy="543653"/>
          </a:xfrm>
          <a:prstGeom prst="line">
            <a:avLst/>
          </a:prstGeom>
          <a:noFill/>
          <a:ln w="9525">
            <a:solidFill>
              <a:schemeClr val="tx1"/>
            </a:solidFill>
            <a:round/>
            <a:headEnd/>
            <a:tailEnd type="triangle" w="med" len="med"/>
          </a:ln>
          <a:effectLst/>
        </p:spPr>
        <p:txBody>
          <a:bodyPr lIns="89216" tIns="44609" rIns="89216" bIns="44609"/>
          <a:lstStyle/>
          <a:p>
            <a:pPr>
              <a:defRPr/>
            </a:pPr>
            <a:endParaRPr lang="it-IT" sz="1540"/>
          </a:p>
        </p:txBody>
      </p:sp>
      <p:sp>
        <p:nvSpPr>
          <p:cNvPr id="64526" name="Line 14"/>
          <p:cNvSpPr>
            <a:spLocks noChangeShapeType="1"/>
          </p:cNvSpPr>
          <p:nvPr/>
        </p:nvSpPr>
        <p:spPr bwMode="auto">
          <a:xfrm>
            <a:off x="3949700" y="4156464"/>
            <a:ext cx="1295400" cy="0"/>
          </a:xfrm>
          <a:prstGeom prst="line">
            <a:avLst/>
          </a:prstGeom>
          <a:noFill/>
          <a:ln w="9525">
            <a:solidFill>
              <a:schemeClr val="tx1"/>
            </a:solidFill>
            <a:round/>
            <a:headEnd/>
            <a:tailEnd type="triangle" w="med" len="med"/>
          </a:ln>
          <a:effectLst/>
        </p:spPr>
        <p:txBody>
          <a:bodyPr lIns="89216" tIns="44609" rIns="89216" bIns="44609"/>
          <a:lstStyle/>
          <a:p>
            <a:pPr>
              <a:defRPr/>
            </a:pPr>
            <a:endParaRPr lang="it-IT" sz="1540"/>
          </a:p>
        </p:txBody>
      </p:sp>
      <p:sp>
        <p:nvSpPr>
          <p:cNvPr id="64527" name="Line 15"/>
          <p:cNvSpPr>
            <a:spLocks noChangeShapeType="1"/>
          </p:cNvSpPr>
          <p:nvPr/>
        </p:nvSpPr>
        <p:spPr bwMode="auto">
          <a:xfrm>
            <a:off x="2055586" y="5320951"/>
            <a:ext cx="0" cy="543653"/>
          </a:xfrm>
          <a:prstGeom prst="line">
            <a:avLst/>
          </a:prstGeom>
          <a:noFill/>
          <a:ln w="9525">
            <a:solidFill>
              <a:schemeClr val="tx1"/>
            </a:solidFill>
            <a:round/>
            <a:headEnd/>
            <a:tailEnd type="triangle" w="med" len="med"/>
          </a:ln>
          <a:effectLst/>
        </p:spPr>
        <p:txBody>
          <a:bodyPr lIns="89216" tIns="44609" rIns="89216" bIns="44609"/>
          <a:lstStyle/>
          <a:p>
            <a:pPr>
              <a:defRPr/>
            </a:pPr>
            <a:endParaRPr lang="it-IT" sz="1540"/>
          </a:p>
        </p:txBody>
      </p:sp>
      <p:sp>
        <p:nvSpPr>
          <p:cNvPr id="4" name="CasellaDiTesto 3"/>
          <p:cNvSpPr txBox="1"/>
          <p:nvPr/>
        </p:nvSpPr>
        <p:spPr>
          <a:xfrm>
            <a:off x="3059113" y="2390641"/>
            <a:ext cx="2889509" cy="523220"/>
          </a:xfrm>
          <a:prstGeom prst="rect">
            <a:avLst/>
          </a:prstGeom>
          <a:noFill/>
        </p:spPr>
        <p:txBody>
          <a:bodyPr wrap="none" rtlCol="0">
            <a:spAutoFit/>
          </a:bodyPr>
          <a:lstStyle/>
          <a:p>
            <a:r>
              <a:rPr lang="it-IT" sz="2800" b="1" dirty="0"/>
              <a:t>si esprime tramite</a:t>
            </a:r>
          </a:p>
        </p:txBody>
      </p:sp>
      <p:sp>
        <p:nvSpPr>
          <p:cNvPr id="5" name="Rettangolo 4"/>
          <p:cNvSpPr/>
          <p:nvPr/>
        </p:nvSpPr>
        <p:spPr>
          <a:xfrm>
            <a:off x="0" y="3408567"/>
            <a:ext cx="3654425" cy="1815882"/>
          </a:xfrm>
          <a:prstGeom prst="rect">
            <a:avLst/>
          </a:prstGeom>
          <a:solidFill>
            <a:srgbClr val="FF0000"/>
          </a:solidFill>
        </p:spPr>
        <p:txBody>
          <a:bodyPr wrap="square">
            <a:spAutoFit/>
          </a:bodyPr>
          <a:lstStyle/>
          <a:p>
            <a:pPr algn="ctr">
              <a:lnSpc>
                <a:spcPct val="80000"/>
              </a:lnSpc>
              <a:defRPr/>
            </a:pPr>
            <a:r>
              <a:rPr lang="it-IT" sz="2800" b="1" dirty="0">
                <a:solidFill>
                  <a:schemeClr val="bg1"/>
                </a:solidFill>
                <a:latin typeface="Arial" panose="020B0604020202020204" pitchFamily="34" charset="0"/>
                <a:cs typeface="Arial" panose="020B0604020202020204" pitchFamily="34" charset="0"/>
              </a:rPr>
              <a:t>INFIAMMAZIONE </a:t>
            </a:r>
            <a:r>
              <a:rPr lang="it-IT" sz="2800" b="1" dirty="0" err="1">
                <a:solidFill>
                  <a:schemeClr val="bg1"/>
                </a:solidFill>
                <a:latin typeface="Arial" panose="020B0604020202020204" pitchFamily="34" charset="0"/>
                <a:cs typeface="Arial" panose="020B0604020202020204" pitchFamily="34" charset="0"/>
              </a:rPr>
              <a:t>rubor</a:t>
            </a:r>
            <a:r>
              <a:rPr lang="it-IT" sz="2800" b="1" dirty="0">
                <a:solidFill>
                  <a:schemeClr val="bg1"/>
                </a:solidFill>
                <a:latin typeface="Arial" panose="020B0604020202020204" pitchFamily="34" charset="0"/>
                <a:cs typeface="Arial" panose="020B0604020202020204" pitchFamily="34" charset="0"/>
              </a:rPr>
              <a:t>, </a:t>
            </a:r>
            <a:r>
              <a:rPr lang="it-IT" sz="2800" b="1" dirty="0" err="1">
                <a:solidFill>
                  <a:schemeClr val="bg1"/>
                </a:solidFill>
                <a:latin typeface="Arial" panose="020B0604020202020204" pitchFamily="34" charset="0"/>
                <a:cs typeface="Arial" panose="020B0604020202020204" pitchFamily="34" charset="0"/>
              </a:rPr>
              <a:t>calor</a:t>
            </a:r>
            <a:r>
              <a:rPr lang="it-IT" sz="2800" b="1" dirty="0">
                <a:solidFill>
                  <a:schemeClr val="bg1"/>
                </a:solidFill>
                <a:latin typeface="Arial" panose="020B0604020202020204" pitchFamily="34" charset="0"/>
                <a:cs typeface="Arial" panose="020B0604020202020204" pitchFamily="34" charset="0"/>
              </a:rPr>
              <a:t>, </a:t>
            </a:r>
            <a:r>
              <a:rPr lang="it-IT" sz="2800" b="1" dirty="0" err="1">
                <a:solidFill>
                  <a:schemeClr val="bg1"/>
                </a:solidFill>
                <a:latin typeface="Arial" panose="020B0604020202020204" pitchFamily="34" charset="0"/>
                <a:cs typeface="Arial" panose="020B0604020202020204" pitchFamily="34" charset="0"/>
              </a:rPr>
              <a:t>tumor</a:t>
            </a:r>
            <a:r>
              <a:rPr lang="it-IT" sz="2800" b="1" dirty="0">
                <a:solidFill>
                  <a:schemeClr val="bg1"/>
                </a:solidFill>
                <a:latin typeface="Arial" panose="020B0604020202020204" pitchFamily="34" charset="0"/>
                <a:cs typeface="Arial" panose="020B0604020202020204" pitchFamily="34" charset="0"/>
              </a:rPr>
              <a:t>, </a:t>
            </a:r>
            <a:r>
              <a:rPr lang="it-IT" sz="2800" b="1" dirty="0" err="1">
                <a:solidFill>
                  <a:schemeClr val="bg1"/>
                </a:solidFill>
                <a:latin typeface="Arial" panose="020B0604020202020204" pitchFamily="34" charset="0"/>
                <a:cs typeface="Arial" panose="020B0604020202020204" pitchFamily="34" charset="0"/>
              </a:rPr>
              <a:t>dolor</a:t>
            </a:r>
            <a:r>
              <a:rPr lang="it-IT" sz="2800" b="1" dirty="0">
                <a:solidFill>
                  <a:schemeClr val="bg1"/>
                </a:solidFill>
                <a:latin typeface="Arial" panose="020B0604020202020204" pitchFamily="34" charset="0"/>
                <a:cs typeface="Arial" panose="020B0604020202020204" pitchFamily="34" charset="0"/>
              </a:rPr>
              <a:t> </a:t>
            </a:r>
            <a:r>
              <a:rPr lang="it-IT" sz="2800" b="1" dirty="0" err="1">
                <a:solidFill>
                  <a:schemeClr val="bg1"/>
                </a:solidFill>
                <a:latin typeface="Arial" panose="020B0604020202020204" pitchFamily="34" charset="0"/>
                <a:cs typeface="Arial" panose="020B0604020202020204" pitchFamily="34" charset="0"/>
              </a:rPr>
              <a:t>atque</a:t>
            </a:r>
            <a:r>
              <a:rPr lang="it-IT" sz="2800" b="1" dirty="0">
                <a:solidFill>
                  <a:schemeClr val="bg1"/>
                </a:solidFill>
                <a:latin typeface="Arial" panose="020B0604020202020204" pitchFamily="34" charset="0"/>
                <a:cs typeface="Arial" panose="020B0604020202020204" pitchFamily="34" charset="0"/>
              </a:rPr>
              <a:t> </a:t>
            </a:r>
            <a:r>
              <a:rPr lang="it-IT" sz="2800" b="1" dirty="0" err="1">
                <a:solidFill>
                  <a:schemeClr val="bg1"/>
                </a:solidFill>
                <a:latin typeface="Arial" panose="020B0604020202020204" pitchFamily="34" charset="0"/>
                <a:cs typeface="Arial" panose="020B0604020202020204" pitchFamily="34" charset="0"/>
              </a:rPr>
              <a:t>functio</a:t>
            </a:r>
            <a:r>
              <a:rPr lang="it-IT" sz="2800" b="1" dirty="0">
                <a:solidFill>
                  <a:schemeClr val="bg1"/>
                </a:solidFill>
                <a:latin typeface="Arial" panose="020B0604020202020204" pitchFamily="34" charset="0"/>
                <a:cs typeface="Arial" panose="020B0604020202020204" pitchFamily="34" charset="0"/>
              </a:rPr>
              <a:t> lesa       </a:t>
            </a:r>
          </a:p>
          <a:p>
            <a:pPr algn="ctr">
              <a:lnSpc>
                <a:spcPct val="80000"/>
              </a:lnSpc>
              <a:defRPr/>
            </a:pPr>
            <a:r>
              <a:rPr lang="it-IT" sz="2800" b="1" dirty="0">
                <a:solidFill>
                  <a:srgbClr val="002060"/>
                </a:solidFill>
                <a:latin typeface="Arial" panose="020B0604020202020204" pitchFamily="34" charset="0"/>
                <a:cs typeface="Arial" panose="020B0604020202020204" pitchFamily="34" charset="0"/>
              </a:rPr>
              <a:t> </a:t>
            </a:r>
          </a:p>
        </p:txBody>
      </p:sp>
      <p:sp>
        <p:nvSpPr>
          <p:cNvPr id="6" name="Rettangolo 5"/>
          <p:cNvSpPr/>
          <p:nvPr/>
        </p:nvSpPr>
        <p:spPr>
          <a:xfrm>
            <a:off x="5595257" y="3408567"/>
            <a:ext cx="3548743" cy="1495794"/>
          </a:xfrm>
          <a:prstGeom prst="rect">
            <a:avLst/>
          </a:prstGeom>
          <a:solidFill>
            <a:schemeClr val="accent5"/>
          </a:solidFill>
        </p:spPr>
        <p:txBody>
          <a:bodyPr wrap="square">
            <a:spAutoFit/>
          </a:bodyPr>
          <a:lstStyle/>
          <a:p>
            <a:pPr algn="ctr">
              <a:lnSpc>
                <a:spcPct val="80000"/>
              </a:lnSpc>
              <a:defRPr/>
            </a:pPr>
            <a:r>
              <a:rPr lang="it-IT" sz="3200" b="1" dirty="0">
                <a:solidFill>
                  <a:schemeClr val="bg1"/>
                </a:solidFill>
                <a:latin typeface="Britannic Bold" pitchFamily="34" charset="0"/>
              </a:rPr>
              <a:t>SINTOMI VITALI,</a:t>
            </a:r>
          </a:p>
          <a:p>
            <a:pPr algn="ctr">
              <a:lnSpc>
                <a:spcPct val="80000"/>
              </a:lnSpc>
              <a:defRPr/>
            </a:pPr>
            <a:r>
              <a:rPr lang="it-IT" sz="3200" b="1" dirty="0">
                <a:solidFill>
                  <a:schemeClr val="bg1"/>
                </a:solidFill>
                <a:latin typeface="Britannic Bold" pitchFamily="34" charset="0"/>
              </a:rPr>
              <a:t>REATTIVI, DI DIFESA                  </a:t>
            </a:r>
          </a:p>
          <a:p>
            <a:pPr algn="ctr">
              <a:lnSpc>
                <a:spcPct val="80000"/>
              </a:lnSpc>
              <a:defRPr/>
            </a:pPr>
            <a:r>
              <a:rPr lang="it-IT" b="1" dirty="0">
                <a:solidFill>
                  <a:schemeClr val="bg1"/>
                </a:solidFill>
                <a:latin typeface="Britannic Bold" pitchFamily="34" charset="0"/>
              </a:rPr>
              <a:t> </a:t>
            </a:r>
            <a:endParaRPr lang="it-IT" sz="2000" dirty="0">
              <a:solidFill>
                <a:schemeClr val="bg1"/>
              </a:solidFill>
              <a:latin typeface="Britannic Bold" pitchFamily="34" charset="0"/>
            </a:endParaRPr>
          </a:p>
        </p:txBody>
      </p:sp>
      <p:sp>
        <p:nvSpPr>
          <p:cNvPr id="7" name="Rettangolo 6"/>
          <p:cNvSpPr/>
          <p:nvPr/>
        </p:nvSpPr>
        <p:spPr>
          <a:xfrm>
            <a:off x="16329" y="5983691"/>
            <a:ext cx="9144000" cy="880241"/>
          </a:xfrm>
          <a:prstGeom prst="rect">
            <a:avLst/>
          </a:prstGeom>
          <a:solidFill>
            <a:srgbClr val="00B050"/>
          </a:solidFill>
        </p:spPr>
        <p:txBody>
          <a:bodyPr wrap="square">
            <a:spAutoFit/>
          </a:bodyPr>
          <a:lstStyle/>
          <a:p>
            <a:pPr>
              <a:lnSpc>
                <a:spcPct val="80000"/>
              </a:lnSpc>
              <a:defRPr/>
            </a:pPr>
            <a:r>
              <a:rPr lang="it-IT" sz="3200" b="1" dirty="0">
                <a:solidFill>
                  <a:schemeClr val="bg1"/>
                </a:solidFill>
                <a:latin typeface="Britannic Bold" pitchFamily="34" charset="0"/>
              </a:rPr>
              <a:t>MALATTIA = NATURALE RISPOSTA IMMUNITARIA</a:t>
            </a:r>
          </a:p>
          <a:p>
            <a:pPr>
              <a:lnSpc>
                <a:spcPct val="80000"/>
              </a:lnSpc>
              <a:defRPr/>
            </a:pPr>
            <a:endParaRPr lang="it-IT" sz="3200" b="1" dirty="0">
              <a:latin typeface="Britannic Bold" pitchFamily="34" charset="0"/>
            </a:endParaRPr>
          </a:p>
        </p:txBody>
      </p:sp>
    </p:spTree>
    <p:extLst>
      <p:ext uri="{BB962C8B-B14F-4D97-AF65-F5344CB8AC3E}">
        <p14:creationId xmlns:p14="http://schemas.microsoft.com/office/powerpoint/2010/main" val="2102428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4514"/>
                                        </p:tgtEl>
                                        <p:attrNameLst>
                                          <p:attrName>style.visibility</p:attrName>
                                        </p:attrNameLst>
                                      </p:cBhvr>
                                      <p:to>
                                        <p:strVal val="visible"/>
                                      </p:to>
                                    </p:set>
                                    <p:anim calcmode="lin" valueType="num">
                                      <p:cBhvr additive="base">
                                        <p:cTn id="7" dur="500" fill="hold"/>
                                        <p:tgtEl>
                                          <p:spTgt spid="64514"/>
                                        </p:tgtEl>
                                        <p:attrNameLst>
                                          <p:attrName>ppt_x</p:attrName>
                                        </p:attrNameLst>
                                      </p:cBhvr>
                                      <p:tavLst>
                                        <p:tav tm="0">
                                          <p:val>
                                            <p:strVal val="#ppt_x"/>
                                          </p:val>
                                        </p:tav>
                                        <p:tav tm="100000">
                                          <p:val>
                                            <p:strVal val="#ppt_x"/>
                                          </p:val>
                                        </p:tav>
                                      </p:tavLst>
                                    </p:anim>
                                    <p:anim calcmode="lin" valueType="num">
                                      <p:cBhvr additive="base">
                                        <p:cTn id="8" dur="500" fill="hold"/>
                                        <p:tgtEl>
                                          <p:spTgt spid="6451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64516"/>
                                        </p:tgtEl>
                                        <p:attrNameLst>
                                          <p:attrName>style.visibility</p:attrName>
                                        </p:attrNameLst>
                                      </p:cBhvr>
                                      <p:to>
                                        <p:strVal val="visible"/>
                                      </p:to>
                                    </p:set>
                                    <p:anim calcmode="lin" valueType="num">
                                      <p:cBhvr additive="base">
                                        <p:cTn id="13" dur="500" fill="hold"/>
                                        <p:tgtEl>
                                          <p:spTgt spid="64516"/>
                                        </p:tgtEl>
                                        <p:attrNameLst>
                                          <p:attrName>ppt_x</p:attrName>
                                        </p:attrNameLst>
                                      </p:cBhvr>
                                      <p:tavLst>
                                        <p:tav tm="0">
                                          <p:val>
                                            <p:strVal val="#ppt_x"/>
                                          </p:val>
                                        </p:tav>
                                        <p:tav tm="100000">
                                          <p:val>
                                            <p:strVal val="#ppt_x"/>
                                          </p:val>
                                        </p:tav>
                                      </p:tavLst>
                                    </p:anim>
                                    <p:anim calcmode="lin" valueType="num">
                                      <p:cBhvr additive="base">
                                        <p:cTn id="14" dur="500" fill="hold"/>
                                        <p:tgtEl>
                                          <p:spTgt spid="6451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4517"/>
                                        </p:tgtEl>
                                        <p:attrNameLst>
                                          <p:attrName>style.visibility</p:attrName>
                                        </p:attrNameLst>
                                      </p:cBhvr>
                                      <p:to>
                                        <p:strVal val="visible"/>
                                      </p:to>
                                    </p:set>
                                    <p:anim calcmode="lin" valueType="num">
                                      <p:cBhvr additive="base">
                                        <p:cTn id="19" dur="500" fill="hold"/>
                                        <p:tgtEl>
                                          <p:spTgt spid="64517"/>
                                        </p:tgtEl>
                                        <p:attrNameLst>
                                          <p:attrName>ppt_x</p:attrName>
                                        </p:attrNameLst>
                                      </p:cBhvr>
                                      <p:tavLst>
                                        <p:tav tm="0">
                                          <p:val>
                                            <p:strVal val="#ppt_x"/>
                                          </p:val>
                                        </p:tav>
                                        <p:tav tm="100000">
                                          <p:val>
                                            <p:strVal val="#ppt_x"/>
                                          </p:val>
                                        </p:tav>
                                      </p:tavLst>
                                    </p:anim>
                                    <p:anim calcmode="lin" valueType="num">
                                      <p:cBhvr additive="base">
                                        <p:cTn id="20" dur="500" fill="hold"/>
                                        <p:tgtEl>
                                          <p:spTgt spid="645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64518"/>
                                        </p:tgtEl>
                                        <p:attrNameLst>
                                          <p:attrName>style.visibility</p:attrName>
                                        </p:attrNameLst>
                                      </p:cBhvr>
                                      <p:to>
                                        <p:strVal val="visible"/>
                                      </p:to>
                                    </p:set>
                                    <p:anim calcmode="lin" valueType="num">
                                      <p:cBhvr additive="base">
                                        <p:cTn id="25" dur="500" fill="hold"/>
                                        <p:tgtEl>
                                          <p:spTgt spid="64518"/>
                                        </p:tgtEl>
                                        <p:attrNameLst>
                                          <p:attrName>ppt_x</p:attrName>
                                        </p:attrNameLst>
                                      </p:cBhvr>
                                      <p:tavLst>
                                        <p:tav tm="0">
                                          <p:val>
                                            <p:strVal val="#ppt_x"/>
                                          </p:val>
                                        </p:tav>
                                        <p:tav tm="100000">
                                          <p:val>
                                            <p:strVal val="#ppt_x"/>
                                          </p:val>
                                        </p:tav>
                                      </p:tavLst>
                                    </p:anim>
                                    <p:anim calcmode="lin" valueType="num">
                                      <p:cBhvr additive="base">
                                        <p:cTn id="26" dur="500" fill="hold"/>
                                        <p:tgtEl>
                                          <p:spTgt spid="6451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ppt_x"/>
                                          </p:val>
                                        </p:tav>
                                        <p:tav tm="100000">
                                          <p:val>
                                            <p:strVal val="#ppt_x"/>
                                          </p:val>
                                        </p:tav>
                                      </p:tavLst>
                                    </p:anim>
                                    <p:anim calcmode="lin" valueType="num">
                                      <p:cBhvr additive="base">
                                        <p:cTn id="32"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4519"/>
                                        </p:tgtEl>
                                        <p:attrNameLst>
                                          <p:attrName>style.visibility</p:attrName>
                                        </p:attrNameLst>
                                      </p:cBhvr>
                                      <p:to>
                                        <p:strVal val="visible"/>
                                      </p:to>
                                    </p:set>
                                    <p:anim calcmode="lin" valueType="num">
                                      <p:cBhvr additive="base">
                                        <p:cTn id="37" dur="500" fill="hold"/>
                                        <p:tgtEl>
                                          <p:spTgt spid="64519"/>
                                        </p:tgtEl>
                                        <p:attrNameLst>
                                          <p:attrName>ppt_x</p:attrName>
                                        </p:attrNameLst>
                                      </p:cBhvr>
                                      <p:tavLst>
                                        <p:tav tm="0">
                                          <p:val>
                                            <p:strVal val="#ppt_x"/>
                                          </p:val>
                                        </p:tav>
                                        <p:tav tm="100000">
                                          <p:val>
                                            <p:strVal val="#ppt_x"/>
                                          </p:val>
                                        </p:tav>
                                      </p:tavLst>
                                    </p:anim>
                                    <p:anim calcmode="lin" valueType="num">
                                      <p:cBhvr additive="base">
                                        <p:cTn id="38" dur="500" fill="hold"/>
                                        <p:tgtEl>
                                          <p:spTgt spid="64519"/>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16" presetClass="entr" presetSubtype="21"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barn(inVertical)">
                                      <p:cBhvr>
                                        <p:cTn id="43" dur="500"/>
                                        <p:tgtEl>
                                          <p:spTgt spid="5"/>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64526"/>
                                        </p:tgtEl>
                                        <p:attrNameLst>
                                          <p:attrName>style.visibility</p:attrName>
                                        </p:attrNameLst>
                                      </p:cBhvr>
                                      <p:to>
                                        <p:strVal val="visible"/>
                                      </p:to>
                                    </p:set>
                                    <p:anim calcmode="lin" valueType="num">
                                      <p:cBhvr additive="base">
                                        <p:cTn id="48" dur="500" fill="hold"/>
                                        <p:tgtEl>
                                          <p:spTgt spid="64526"/>
                                        </p:tgtEl>
                                        <p:attrNameLst>
                                          <p:attrName>ppt_x</p:attrName>
                                        </p:attrNameLst>
                                      </p:cBhvr>
                                      <p:tavLst>
                                        <p:tav tm="0">
                                          <p:val>
                                            <p:strVal val="#ppt_x"/>
                                          </p:val>
                                        </p:tav>
                                        <p:tav tm="100000">
                                          <p:val>
                                            <p:strVal val="#ppt_x"/>
                                          </p:val>
                                        </p:tav>
                                      </p:tavLst>
                                    </p:anim>
                                    <p:anim calcmode="lin" valueType="num">
                                      <p:cBhvr additive="base">
                                        <p:cTn id="49" dur="500" fill="hold"/>
                                        <p:tgtEl>
                                          <p:spTgt spid="64526"/>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16" presetClass="entr" presetSubtype="21" fill="hold" grpId="0"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barn(inVertical)">
                                      <p:cBhvr>
                                        <p:cTn id="54" dur="5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64527"/>
                                        </p:tgtEl>
                                        <p:attrNameLst>
                                          <p:attrName>style.visibility</p:attrName>
                                        </p:attrNameLst>
                                      </p:cBhvr>
                                      <p:to>
                                        <p:strVal val="visible"/>
                                      </p:to>
                                    </p:set>
                                    <p:anim calcmode="lin" valueType="num">
                                      <p:cBhvr additive="base">
                                        <p:cTn id="59" dur="500" fill="hold"/>
                                        <p:tgtEl>
                                          <p:spTgt spid="64527"/>
                                        </p:tgtEl>
                                        <p:attrNameLst>
                                          <p:attrName>ppt_x</p:attrName>
                                        </p:attrNameLst>
                                      </p:cBhvr>
                                      <p:tavLst>
                                        <p:tav tm="0">
                                          <p:val>
                                            <p:strVal val="#ppt_x"/>
                                          </p:val>
                                        </p:tav>
                                        <p:tav tm="100000">
                                          <p:val>
                                            <p:strVal val="#ppt_x"/>
                                          </p:val>
                                        </p:tav>
                                      </p:tavLst>
                                    </p:anim>
                                    <p:anim calcmode="lin" valueType="num">
                                      <p:cBhvr additive="base">
                                        <p:cTn id="60" dur="500" fill="hold"/>
                                        <p:tgtEl>
                                          <p:spTgt spid="64527"/>
                                        </p:tgtEl>
                                        <p:attrNameLst>
                                          <p:attrName>ppt_y</p:attrName>
                                        </p:attrNameLst>
                                      </p:cBhvr>
                                      <p:tavLst>
                                        <p:tav tm="0">
                                          <p:val>
                                            <p:strVal val="1+#ppt_h/2"/>
                                          </p:val>
                                        </p:tav>
                                        <p:tav tm="100000">
                                          <p:val>
                                            <p:strVal val="#ppt_y"/>
                                          </p:val>
                                        </p:tav>
                                      </p:tavLst>
                                    </p:anim>
                                  </p:childTnLst>
                                </p:cTn>
                              </p:par>
                            </p:childTnLst>
                          </p:cTn>
                        </p:par>
                      </p:childTnLst>
                    </p:cTn>
                  </p:par>
                  <p:par>
                    <p:cTn id="61" fill="hold">
                      <p:stCondLst>
                        <p:cond delay="indefinite"/>
                      </p:stCondLst>
                      <p:childTnLst>
                        <p:par>
                          <p:cTn id="62" fill="hold">
                            <p:stCondLst>
                              <p:cond delay="0"/>
                            </p:stCondLst>
                            <p:childTnLst>
                              <p:par>
                                <p:cTn id="63" presetID="53" presetClass="entr" presetSubtype="16" fill="hold" grpId="0" nodeType="clickEffect">
                                  <p:stCondLst>
                                    <p:cond delay="0"/>
                                  </p:stCondLst>
                                  <p:childTnLst>
                                    <p:set>
                                      <p:cBhvr>
                                        <p:cTn id="64" dur="1" fill="hold">
                                          <p:stCondLst>
                                            <p:cond delay="0"/>
                                          </p:stCondLst>
                                        </p:cTn>
                                        <p:tgtEl>
                                          <p:spTgt spid="7"/>
                                        </p:tgtEl>
                                        <p:attrNameLst>
                                          <p:attrName>style.visibility</p:attrName>
                                        </p:attrNameLst>
                                      </p:cBhvr>
                                      <p:to>
                                        <p:strVal val="visible"/>
                                      </p:to>
                                    </p:set>
                                    <p:anim calcmode="lin" valueType="num">
                                      <p:cBhvr>
                                        <p:cTn id="65" dur="500" fill="hold"/>
                                        <p:tgtEl>
                                          <p:spTgt spid="7"/>
                                        </p:tgtEl>
                                        <p:attrNameLst>
                                          <p:attrName>ppt_w</p:attrName>
                                        </p:attrNameLst>
                                      </p:cBhvr>
                                      <p:tavLst>
                                        <p:tav tm="0">
                                          <p:val>
                                            <p:fltVal val="0"/>
                                          </p:val>
                                        </p:tav>
                                        <p:tav tm="100000">
                                          <p:val>
                                            <p:strVal val="#ppt_w"/>
                                          </p:val>
                                        </p:tav>
                                      </p:tavLst>
                                    </p:anim>
                                    <p:anim calcmode="lin" valueType="num">
                                      <p:cBhvr>
                                        <p:cTn id="66" dur="500" fill="hold"/>
                                        <p:tgtEl>
                                          <p:spTgt spid="7"/>
                                        </p:tgtEl>
                                        <p:attrNameLst>
                                          <p:attrName>ppt_h</p:attrName>
                                        </p:attrNameLst>
                                      </p:cBhvr>
                                      <p:tavLst>
                                        <p:tav tm="0">
                                          <p:val>
                                            <p:fltVal val="0"/>
                                          </p:val>
                                        </p:tav>
                                        <p:tav tm="100000">
                                          <p:val>
                                            <p:strVal val="#ppt_h"/>
                                          </p:val>
                                        </p:tav>
                                      </p:tavLst>
                                    </p:anim>
                                    <p:animEffect transition="in" filter="fade">
                                      <p:cBhvr>
                                        <p:cTn id="6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4" grpId="0" animBg="1"/>
      <p:bldP spid="64516" grpId="0" animBg="1"/>
      <p:bldP spid="64517" grpId="0" animBg="1"/>
      <p:bldP spid="64518" grpId="0" animBg="1"/>
      <p:bldP spid="64519" grpId="0" animBg="1"/>
      <p:bldP spid="64526" grpId="0" animBg="1"/>
      <p:bldP spid="64527" grpId="0" animBg="1"/>
      <p:bldP spid="4" grpId="0"/>
      <p:bldP spid="5" grpId="0" animBg="1"/>
      <p:bldP spid="6" grpId="0" animBg="1"/>
      <p:bldP spid="7"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0" y="-3896"/>
            <a:ext cx="9144000" cy="1306224"/>
          </a:xfrm>
          <a:solidFill>
            <a:schemeClr val="accent4">
              <a:lumMod val="20000"/>
              <a:lumOff val="80000"/>
            </a:schemeClr>
          </a:solidFill>
        </p:spPr>
        <p:txBody>
          <a:bodyPr>
            <a:noAutofit/>
          </a:bodyPr>
          <a:lstStyle/>
          <a:p>
            <a:pPr marL="446088" lvl="1" indent="0">
              <a:buNone/>
              <a:defRPr/>
            </a:pPr>
            <a:r>
              <a:rPr lang="it-IT" sz="3200" dirty="0">
                <a:cs typeface="Calibri" panose="020F0502020204030204" pitchFamily="34" charset="0"/>
              </a:rPr>
              <a:t>La medicina classica </a:t>
            </a:r>
            <a:r>
              <a:rPr lang="it-IT" sz="3200" b="1" dirty="0">
                <a:solidFill>
                  <a:srgbClr val="0070C0"/>
                </a:solidFill>
                <a:cs typeface="Calibri" panose="020F0502020204030204" pitchFamily="34" charset="0"/>
              </a:rPr>
              <a:t>si è sempre più preoccupata della componente epiteliale</a:t>
            </a:r>
            <a:r>
              <a:rPr lang="it-IT" sz="3200" dirty="0">
                <a:cs typeface="Calibri" panose="020F0502020204030204" pitchFamily="34" charset="0"/>
              </a:rPr>
              <a:t>, trascurando quella connettivale. </a:t>
            </a:r>
            <a:endParaRPr lang="it-IT" sz="3200" dirty="0">
              <a:solidFill>
                <a:srgbClr val="FF0000"/>
              </a:solidFill>
            </a:endParaRPr>
          </a:p>
        </p:txBody>
      </p:sp>
      <p:sp>
        <p:nvSpPr>
          <p:cNvPr id="5" name="Rettangolo 4"/>
          <p:cNvSpPr/>
          <p:nvPr/>
        </p:nvSpPr>
        <p:spPr>
          <a:xfrm>
            <a:off x="0" y="1440278"/>
            <a:ext cx="9144000" cy="1384995"/>
          </a:xfrm>
          <a:prstGeom prst="rect">
            <a:avLst/>
          </a:prstGeom>
          <a:solidFill>
            <a:schemeClr val="accent6">
              <a:lumMod val="60000"/>
              <a:lumOff val="40000"/>
            </a:schemeClr>
          </a:solidFill>
        </p:spPr>
        <p:txBody>
          <a:bodyPr wrap="square">
            <a:spAutoFit/>
          </a:bodyPr>
          <a:lstStyle/>
          <a:p>
            <a:r>
              <a:rPr lang="it-IT" sz="2800" dirty="0">
                <a:latin typeface="Calibri" panose="020F0502020204030204" pitchFamily="34" charset="0"/>
                <a:cs typeface="Calibri" panose="020F0502020204030204" pitchFamily="34" charset="0"/>
              </a:rPr>
              <a:t>Noi medici, invece, </a:t>
            </a:r>
            <a:r>
              <a:rPr lang="it-IT" sz="2800" b="1" dirty="0">
                <a:solidFill>
                  <a:schemeClr val="bg1"/>
                </a:solidFill>
                <a:latin typeface="Calibri" panose="020F0502020204030204" pitchFamily="34" charset="0"/>
                <a:cs typeface="Calibri" panose="020F0502020204030204" pitchFamily="34" charset="0"/>
              </a:rPr>
              <a:t>dobbiamo rivalutare il connettivo</a:t>
            </a:r>
            <a:r>
              <a:rPr lang="it-IT" sz="2800" dirty="0">
                <a:latin typeface="Calibri" panose="020F0502020204030204" pitchFamily="34" charset="0"/>
                <a:cs typeface="Calibri" panose="020F0502020204030204" pitchFamily="34" charset="0"/>
              </a:rPr>
              <a:t>, alla luce di una nuova formulazione diagnostica e di una corretta impostazione terapeutica.</a:t>
            </a:r>
          </a:p>
        </p:txBody>
      </p:sp>
      <p:sp>
        <p:nvSpPr>
          <p:cNvPr id="9" name="Rettangolo 8"/>
          <p:cNvSpPr/>
          <p:nvPr/>
        </p:nvSpPr>
        <p:spPr>
          <a:xfrm>
            <a:off x="0" y="2992831"/>
            <a:ext cx="3816511" cy="2677656"/>
          </a:xfrm>
          <a:prstGeom prst="rect">
            <a:avLst/>
          </a:prstGeom>
          <a:solidFill>
            <a:schemeClr val="accent4">
              <a:lumMod val="60000"/>
              <a:lumOff val="40000"/>
            </a:schemeClr>
          </a:solidFill>
        </p:spPr>
        <p:txBody>
          <a:bodyPr wrap="square">
            <a:spAutoFit/>
          </a:bodyPr>
          <a:lstStyle/>
          <a:p>
            <a:r>
              <a:rPr lang="it-IT" sz="2400" dirty="0"/>
              <a:t>Il connettivo deve recuperare la sua privilegiata posizione nella  considerazione di ogni malattia, perché </a:t>
            </a:r>
            <a:r>
              <a:rPr lang="it-IT" sz="2400" b="1" dirty="0"/>
              <a:t>è la sostanza fondamentale del connettivo che difende il corpo umano</a:t>
            </a:r>
            <a:r>
              <a:rPr lang="it-IT" sz="2400" dirty="0"/>
              <a:t>, </a:t>
            </a:r>
          </a:p>
        </p:txBody>
      </p:sp>
      <p:sp>
        <p:nvSpPr>
          <p:cNvPr id="10" name="Rettangolo 9"/>
          <p:cNvSpPr/>
          <p:nvPr/>
        </p:nvSpPr>
        <p:spPr>
          <a:xfrm>
            <a:off x="0" y="5801337"/>
            <a:ext cx="9144000" cy="954107"/>
          </a:xfrm>
          <a:prstGeom prst="rect">
            <a:avLst/>
          </a:prstGeom>
          <a:solidFill>
            <a:schemeClr val="accent1">
              <a:lumMod val="20000"/>
              <a:lumOff val="80000"/>
            </a:schemeClr>
          </a:solidFill>
        </p:spPr>
        <p:txBody>
          <a:bodyPr wrap="square">
            <a:spAutoFit/>
          </a:bodyPr>
          <a:lstStyle/>
          <a:p>
            <a:r>
              <a:rPr lang="it-IT" sz="2800" dirty="0"/>
              <a:t>e </a:t>
            </a:r>
            <a:r>
              <a:rPr lang="it-IT" sz="2800" dirty="0" err="1"/>
              <a:t>perchè</a:t>
            </a:r>
            <a:r>
              <a:rPr lang="it-IT" sz="2800" dirty="0"/>
              <a:t> essa rappresenta </a:t>
            </a:r>
            <a:r>
              <a:rPr lang="it-IT" sz="2800" b="1" dirty="0"/>
              <a:t>il potere di difesa selezionato evolutivamente, filogeneticamente</a:t>
            </a:r>
            <a:r>
              <a:rPr lang="it-IT" sz="2800" dirty="0"/>
              <a:t>.</a:t>
            </a:r>
          </a:p>
        </p:txBody>
      </p:sp>
      <p:pic>
        <p:nvPicPr>
          <p:cNvPr id="7" name="Immagine 6">
            <a:extLst>
              <a:ext uri="{FF2B5EF4-FFF2-40B4-BE49-F238E27FC236}">
                <a16:creationId xmlns:a16="http://schemas.microsoft.com/office/drawing/2014/main" id="{ABB0AF2C-3CD0-443D-AFA7-50987AED6129}"/>
              </a:ext>
            </a:extLst>
          </p:cNvPr>
          <p:cNvPicPr>
            <a:picLocks noChangeAspect="1"/>
          </p:cNvPicPr>
          <p:nvPr/>
        </p:nvPicPr>
        <p:blipFill>
          <a:blip r:embed="rId2"/>
          <a:stretch>
            <a:fillRect/>
          </a:stretch>
        </p:blipFill>
        <p:spPr>
          <a:xfrm>
            <a:off x="3816511" y="3123681"/>
            <a:ext cx="5245229" cy="2294041"/>
          </a:xfrm>
          <a:prstGeom prst="rect">
            <a:avLst/>
          </a:prstGeom>
        </p:spPr>
      </p:pic>
    </p:spTree>
    <p:extLst>
      <p:ext uri="{BB962C8B-B14F-4D97-AF65-F5344CB8AC3E}">
        <p14:creationId xmlns:p14="http://schemas.microsoft.com/office/powerpoint/2010/main" val="331309498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27114"/>
            <a:ext cx="9144000" cy="1569660"/>
          </a:xfrm>
          <a:prstGeom prst="rect">
            <a:avLst/>
          </a:prstGeom>
          <a:solidFill>
            <a:schemeClr val="accent6">
              <a:lumMod val="60000"/>
              <a:lumOff val="40000"/>
            </a:schemeClr>
          </a:solidFill>
        </p:spPr>
        <p:txBody>
          <a:bodyPr wrap="square">
            <a:spAutoFit/>
          </a:bodyPr>
          <a:lstStyle/>
          <a:p>
            <a:r>
              <a:rPr lang="it-IT" sz="3200" dirty="0"/>
              <a:t>Infatti, il connettivo, nel corso degli anni, </a:t>
            </a:r>
            <a:r>
              <a:rPr lang="it-IT" sz="3200" b="1" dirty="0">
                <a:solidFill>
                  <a:srgbClr val="C00000"/>
                </a:solidFill>
              </a:rPr>
              <a:t>si è sempre più articolato</a:t>
            </a:r>
            <a:r>
              <a:rPr lang="it-IT" sz="3200" dirty="0"/>
              <a:t>, in quanto si è dovuto adeguare all’ambiente in cui era inserito; </a:t>
            </a:r>
          </a:p>
        </p:txBody>
      </p:sp>
      <p:sp>
        <p:nvSpPr>
          <p:cNvPr id="9" name="Rettangolo 8"/>
          <p:cNvSpPr/>
          <p:nvPr/>
        </p:nvSpPr>
        <p:spPr>
          <a:xfrm>
            <a:off x="0" y="1724372"/>
            <a:ext cx="9144000" cy="1077218"/>
          </a:xfrm>
          <a:prstGeom prst="rect">
            <a:avLst/>
          </a:prstGeom>
          <a:solidFill>
            <a:schemeClr val="accent4">
              <a:lumMod val="60000"/>
              <a:lumOff val="40000"/>
            </a:schemeClr>
          </a:solidFill>
        </p:spPr>
        <p:txBody>
          <a:bodyPr wrap="square">
            <a:spAutoFit/>
          </a:bodyPr>
          <a:lstStyle/>
          <a:p>
            <a:r>
              <a:rPr lang="it-IT" sz="3200" dirty="0"/>
              <a:t>così, </a:t>
            </a:r>
            <a:r>
              <a:rPr lang="it-IT" sz="3200" b="1" dirty="0">
                <a:solidFill>
                  <a:srgbClr val="B12827"/>
                </a:solidFill>
              </a:rPr>
              <a:t>da semplice atto fagocitario, si è arrivati all’attuale complessità immunologica. </a:t>
            </a:r>
          </a:p>
        </p:txBody>
      </p:sp>
      <p:sp>
        <p:nvSpPr>
          <p:cNvPr id="10" name="Rettangolo 9"/>
          <p:cNvSpPr/>
          <p:nvPr/>
        </p:nvSpPr>
        <p:spPr>
          <a:xfrm>
            <a:off x="0" y="3052472"/>
            <a:ext cx="9144000" cy="2062103"/>
          </a:xfrm>
          <a:prstGeom prst="rect">
            <a:avLst/>
          </a:prstGeom>
          <a:solidFill>
            <a:schemeClr val="accent1">
              <a:lumMod val="20000"/>
              <a:lumOff val="80000"/>
            </a:schemeClr>
          </a:solidFill>
        </p:spPr>
        <p:txBody>
          <a:bodyPr wrap="square">
            <a:spAutoFit/>
          </a:bodyPr>
          <a:lstStyle/>
          <a:p>
            <a:r>
              <a:rPr lang="it-IT" sz="3200" dirty="0"/>
              <a:t>In realtà, </a:t>
            </a:r>
            <a:r>
              <a:rPr lang="it-IT" sz="3200" b="1" dirty="0">
                <a:solidFill>
                  <a:srgbClr val="B12827"/>
                </a:solidFill>
              </a:rPr>
              <a:t>il connettivo è nato per difendere la cellula epiteliale</a:t>
            </a:r>
            <a:r>
              <a:rPr lang="it-IT" sz="3200" dirty="0"/>
              <a:t> e per tale compito sviluppa dei meccanismi fisiologici, che si esprimono in quei sintomi che noi definiamo </a:t>
            </a:r>
            <a:r>
              <a:rPr lang="it-IT" sz="3200" b="1" dirty="0">
                <a:solidFill>
                  <a:srgbClr val="C00000"/>
                </a:solidFill>
              </a:rPr>
              <a:t>malattia.</a:t>
            </a:r>
          </a:p>
        </p:txBody>
      </p:sp>
      <p:sp>
        <p:nvSpPr>
          <p:cNvPr id="7" name="Rettangolo 6"/>
          <p:cNvSpPr/>
          <p:nvPr/>
        </p:nvSpPr>
        <p:spPr>
          <a:xfrm>
            <a:off x="0" y="5288340"/>
            <a:ext cx="9144000" cy="1569660"/>
          </a:xfrm>
          <a:prstGeom prst="rect">
            <a:avLst/>
          </a:prstGeom>
          <a:solidFill>
            <a:srgbClr val="FFFF00"/>
          </a:solidFill>
        </p:spPr>
        <p:txBody>
          <a:bodyPr wrap="square">
            <a:spAutoFit/>
          </a:bodyPr>
          <a:lstStyle/>
          <a:p>
            <a:r>
              <a:rPr lang="it-IT" sz="3200" dirty="0"/>
              <a:t>Che senso ha pertanto combattere le malattie, visto che esse stesse sono solo </a:t>
            </a:r>
            <a:r>
              <a:rPr lang="it-IT" sz="3200" b="1" dirty="0"/>
              <a:t>i segnali della reattività connettivale?</a:t>
            </a:r>
          </a:p>
        </p:txBody>
      </p:sp>
    </p:spTree>
    <p:extLst>
      <p:ext uri="{BB962C8B-B14F-4D97-AF65-F5344CB8AC3E}">
        <p14:creationId xmlns:p14="http://schemas.microsoft.com/office/powerpoint/2010/main" val="36517898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628650" y="0"/>
            <a:ext cx="7886700" cy="1325563"/>
          </a:xfrm>
          <a:solidFill>
            <a:schemeClr val="accent4"/>
          </a:solidFill>
        </p:spPr>
        <p:txBody>
          <a:bodyPr/>
          <a:lstStyle/>
          <a:p>
            <a:r>
              <a:rPr lang="it-IT" dirty="0"/>
              <a:t>E’ sotto attacco il paradigma della modernità</a:t>
            </a:r>
          </a:p>
        </p:txBody>
      </p:sp>
      <p:graphicFrame>
        <p:nvGraphicFramePr>
          <p:cNvPr id="4" name="Diagramma 3"/>
          <p:cNvGraphicFramePr/>
          <p:nvPr>
            <p:extLst>
              <p:ext uri="{D42A27DB-BD31-4B8C-83A1-F6EECF244321}">
                <p14:modId xmlns:p14="http://schemas.microsoft.com/office/powerpoint/2010/main" val="493797007"/>
              </p:ext>
            </p:extLst>
          </p:nvPr>
        </p:nvGraphicFramePr>
        <p:xfrm>
          <a:off x="20682" y="1436914"/>
          <a:ext cx="7184572" cy="48463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 name="Rettangolo con angoli arrotondati 2">
            <a:extLst>
              <a:ext uri="{FF2B5EF4-FFF2-40B4-BE49-F238E27FC236}">
                <a16:creationId xmlns:a16="http://schemas.microsoft.com/office/drawing/2014/main" id="{D07DB165-74B9-4D0E-A5E3-A6881AF28C28}"/>
              </a:ext>
            </a:extLst>
          </p:cNvPr>
          <p:cNvSpPr/>
          <p:nvPr/>
        </p:nvSpPr>
        <p:spPr>
          <a:xfrm>
            <a:off x="6286500" y="1436914"/>
            <a:ext cx="2476500" cy="12714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b="1" dirty="0"/>
              <a:t>Dall’altra una atteggiamento di colpevolizzazione e di non responsabilità: </a:t>
            </a:r>
            <a:r>
              <a:rPr lang="it-IT" b="1" i="1" dirty="0"/>
              <a:t>evviva il caso!</a:t>
            </a:r>
          </a:p>
        </p:txBody>
      </p:sp>
      <p:cxnSp>
        <p:nvCxnSpPr>
          <p:cNvPr id="6" name="Connettore diritto 5">
            <a:extLst>
              <a:ext uri="{FF2B5EF4-FFF2-40B4-BE49-F238E27FC236}">
                <a16:creationId xmlns:a16="http://schemas.microsoft.com/office/drawing/2014/main" id="{4F3B4FA7-539D-4255-AE75-7E9B2466948D}"/>
              </a:ext>
            </a:extLst>
          </p:cNvPr>
          <p:cNvCxnSpPr>
            <a:cxnSpLocks/>
          </p:cNvCxnSpPr>
          <p:nvPr/>
        </p:nvCxnSpPr>
        <p:spPr>
          <a:xfrm>
            <a:off x="6562725" y="2733675"/>
            <a:ext cx="0" cy="260985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Connettore diritto 9">
            <a:extLst>
              <a:ext uri="{FF2B5EF4-FFF2-40B4-BE49-F238E27FC236}">
                <a16:creationId xmlns:a16="http://schemas.microsoft.com/office/drawing/2014/main" id="{7480EE87-F717-43EA-8B81-026A4D4149F0}"/>
              </a:ext>
            </a:extLst>
          </p:cNvPr>
          <p:cNvCxnSpPr>
            <a:cxnSpLocks/>
          </p:cNvCxnSpPr>
          <p:nvPr/>
        </p:nvCxnSpPr>
        <p:spPr>
          <a:xfrm>
            <a:off x="6572250" y="3667125"/>
            <a:ext cx="180975" cy="0"/>
          </a:xfrm>
          <a:prstGeom prst="line">
            <a:avLst/>
          </a:prstGeom>
        </p:spPr>
        <p:style>
          <a:lnRef idx="1">
            <a:schemeClr val="accent1"/>
          </a:lnRef>
          <a:fillRef idx="0">
            <a:schemeClr val="accent1"/>
          </a:fillRef>
          <a:effectRef idx="0">
            <a:schemeClr val="accent1"/>
          </a:effectRef>
          <a:fontRef idx="minor">
            <a:schemeClr val="tx1"/>
          </a:fontRef>
        </p:style>
      </p:cxnSp>
      <p:sp>
        <p:nvSpPr>
          <p:cNvPr id="13" name="Rettangolo con angoli arrotondati 12">
            <a:extLst>
              <a:ext uri="{FF2B5EF4-FFF2-40B4-BE49-F238E27FC236}">
                <a16:creationId xmlns:a16="http://schemas.microsoft.com/office/drawing/2014/main" id="{6CC6916A-CA58-4A65-951C-583F138FB100}"/>
              </a:ext>
            </a:extLst>
          </p:cNvPr>
          <p:cNvSpPr/>
          <p:nvPr/>
        </p:nvSpPr>
        <p:spPr>
          <a:xfrm>
            <a:off x="6715123" y="2982912"/>
            <a:ext cx="2408195" cy="1355817"/>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1400" dirty="0">
                <a:solidFill>
                  <a:srgbClr val="002060"/>
                </a:solidFill>
              </a:rPr>
              <a:t>con un  cambio di punto di vista nelle relazioni, riconoscendo la perfezione in tutte le esperienze della vita ed offrendo nuove chiavi di lettura</a:t>
            </a:r>
          </a:p>
        </p:txBody>
      </p:sp>
      <p:cxnSp>
        <p:nvCxnSpPr>
          <p:cNvPr id="14" name="Connettore diritto 13">
            <a:extLst>
              <a:ext uri="{FF2B5EF4-FFF2-40B4-BE49-F238E27FC236}">
                <a16:creationId xmlns:a16="http://schemas.microsoft.com/office/drawing/2014/main" id="{5FF31D16-4EDB-4750-B24A-558F25269ACE}"/>
              </a:ext>
            </a:extLst>
          </p:cNvPr>
          <p:cNvCxnSpPr>
            <a:cxnSpLocks/>
          </p:cNvCxnSpPr>
          <p:nvPr/>
        </p:nvCxnSpPr>
        <p:spPr>
          <a:xfrm>
            <a:off x="6581775" y="5324475"/>
            <a:ext cx="180975" cy="0"/>
          </a:xfrm>
          <a:prstGeom prst="line">
            <a:avLst/>
          </a:prstGeom>
        </p:spPr>
        <p:style>
          <a:lnRef idx="1">
            <a:schemeClr val="accent1"/>
          </a:lnRef>
          <a:fillRef idx="0">
            <a:schemeClr val="accent1"/>
          </a:fillRef>
          <a:effectRef idx="0">
            <a:schemeClr val="accent1"/>
          </a:effectRef>
          <a:fontRef idx="minor">
            <a:schemeClr val="tx1"/>
          </a:fontRef>
        </p:style>
      </p:cxnSp>
      <p:sp>
        <p:nvSpPr>
          <p:cNvPr id="15" name="Rettangolo con angoli arrotondati 14">
            <a:extLst>
              <a:ext uri="{FF2B5EF4-FFF2-40B4-BE49-F238E27FC236}">
                <a16:creationId xmlns:a16="http://schemas.microsoft.com/office/drawing/2014/main" id="{5B0895D3-AC56-4E54-9907-DA4172C3FC1D}"/>
              </a:ext>
            </a:extLst>
          </p:cNvPr>
          <p:cNvSpPr/>
          <p:nvPr/>
        </p:nvSpPr>
        <p:spPr>
          <a:xfrm>
            <a:off x="6781799" y="4714876"/>
            <a:ext cx="1885948" cy="1371591"/>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dirty="0"/>
              <a:t>OMEOSINERGIA</a:t>
            </a:r>
          </a:p>
        </p:txBody>
      </p:sp>
    </p:spTree>
    <p:extLst>
      <p:ext uri="{BB962C8B-B14F-4D97-AF65-F5344CB8AC3E}">
        <p14:creationId xmlns:p14="http://schemas.microsoft.com/office/powerpoint/2010/main" val="252317880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Segnaposto numero diapositiva 2"/>
          <p:cNvSpPr>
            <a:spLocks noGrp="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fld id="{EBB6AD6A-E1D3-4B09-BEA0-DFBFB310DEE6}" type="slidenum">
              <a:rPr lang="it-IT" altLang="it-IT" sz="1200">
                <a:solidFill>
                  <a:srgbClr val="FFFFFF"/>
                </a:solidFill>
              </a:rPr>
              <a:pPr eaLnBrk="1" hangingPunct="1"/>
              <a:t>40</a:t>
            </a:fld>
            <a:endParaRPr lang="it-IT" altLang="it-IT" sz="1200">
              <a:solidFill>
                <a:srgbClr val="FFFFFF"/>
              </a:solidFill>
            </a:endParaRPr>
          </a:p>
        </p:txBody>
      </p:sp>
      <p:sp>
        <p:nvSpPr>
          <p:cNvPr id="30722" name="CasellaDiTesto 1"/>
          <p:cNvSpPr txBox="1">
            <a:spLocks noChangeArrowheads="1"/>
          </p:cNvSpPr>
          <p:nvPr/>
        </p:nvSpPr>
        <p:spPr bwMode="auto">
          <a:xfrm>
            <a:off x="-14751" y="52388"/>
            <a:ext cx="4453401" cy="2246769"/>
          </a:xfrm>
          <a:prstGeom prst="rect">
            <a:avLst/>
          </a:prstGeom>
          <a:solidFill>
            <a:schemeClr val="accent4">
              <a:lumMod val="20000"/>
              <a:lumOff val="80000"/>
            </a:schemeClr>
          </a:solidFill>
          <a:ln>
            <a:noFill/>
          </a:ln>
        </p:spPr>
        <p:txBody>
          <a:bodyPr wrap="squar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r>
              <a:rPr lang="it-IT" altLang="it-IT" sz="2800" b="1" dirty="0"/>
              <a:t>La cellula connettivale estrinseca la sua funzione attraverso </a:t>
            </a:r>
          </a:p>
          <a:p>
            <a:pPr algn="ctr" eaLnBrk="1" hangingPunct="1"/>
            <a:r>
              <a:rPr lang="it-IT" altLang="it-IT" sz="2800" b="1" dirty="0"/>
              <a:t>un processo unico, naturale, archetipico </a:t>
            </a:r>
          </a:p>
        </p:txBody>
      </p:sp>
      <p:sp>
        <p:nvSpPr>
          <p:cNvPr id="4" name="CasellaDiTesto 3"/>
          <p:cNvSpPr txBox="1">
            <a:spLocks noChangeArrowheads="1"/>
          </p:cNvSpPr>
          <p:nvPr/>
        </p:nvSpPr>
        <p:spPr bwMode="auto">
          <a:xfrm>
            <a:off x="1" y="3604082"/>
            <a:ext cx="4438650" cy="2677656"/>
          </a:xfrm>
          <a:prstGeom prst="rect">
            <a:avLst/>
          </a:prstGeom>
          <a:solidFill>
            <a:schemeClr val="accent6">
              <a:lumMod val="20000"/>
              <a:lumOff val="80000"/>
            </a:schemeClr>
          </a:solidFill>
          <a:ln>
            <a:noFill/>
          </a:ln>
        </p:spPr>
        <p:txBody>
          <a:bodyPr wrap="squar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algn="ctr" eaLnBrk="1" hangingPunct="1"/>
            <a:r>
              <a:rPr lang="it-IT" altLang="it-IT" sz="2800" b="1" dirty="0"/>
              <a:t>È la via scelta dall’evoluzione per tutelare e difendere</a:t>
            </a:r>
          </a:p>
          <a:p>
            <a:pPr algn="ctr" eaLnBrk="1" hangingPunct="1"/>
            <a:r>
              <a:rPr lang="it-IT" altLang="it-IT" sz="2800" b="1" dirty="0"/>
              <a:t> la conservazione Ontogenetica e il progredire Filogenetico</a:t>
            </a:r>
          </a:p>
        </p:txBody>
      </p:sp>
      <p:sp>
        <p:nvSpPr>
          <p:cNvPr id="30724" name="CasellaDiTesto 11"/>
          <p:cNvSpPr txBox="1">
            <a:spLocks noChangeArrowheads="1"/>
          </p:cNvSpPr>
          <p:nvPr/>
        </p:nvSpPr>
        <p:spPr bwMode="auto">
          <a:xfrm>
            <a:off x="129382" y="2498118"/>
            <a:ext cx="4179888"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2400">
                <a:solidFill>
                  <a:schemeClr val="tx1"/>
                </a:solidFill>
                <a:latin typeface="Calibri" panose="020F0502020204030204" pitchFamily="34" charset="0"/>
                <a:ea typeface="MS PGothic" panose="020B0600070205080204" pitchFamily="34" charset="-128"/>
              </a:defRPr>
            </a:lvl1pPr>
            <a:lvl2pPr marL="742950" indent="-285750" eaLnBrk="0" hangingPunct="0">
              <a:defRPr sz="2400">
                <a:solidFill>
                  <a:schemeClr val="tx1"/>
                </a:solidFill>
                <a:latin typeface="Calibri" panose="020F0502020204030204" pitchFamily="34" charset="0"/>
                <a:ea typeface="MS PGothic" panose="020B0600070205080204" pitchFamily="34" charset="-128"/>
              </a:defRPr>
            </a:lvl2pPr>
            <a:lvl3pPr marL="1143000" indent="-228600" eaLnBrk="0" hangingPunct="0">
              <a:defRPr sz="2400">
                <a:solidFill>
                  <a:schemeClr val="tx1"/>
                </a:solidFill>
                <a:latin typeface="Calibri" panose="020F0502020204030204" pitchFamily="34" charset="0"/>
                <a:ea typeface="MS PGothic" panose="020B0600070205080204" pitchFamily="34" charset="-128"/>
              </a:defRPr>
            </a:lvl3pPr>
            <a:lvl4pPr marL="1600200" indent="-228600" eaLnBrk="0" hangingPunct="0">
              <a:defRPr sz="2400">
                <a:solidFill>
                  <a:schemeClr val="tx1"/>
                </a:solidFill>
                <a:latin typeface="Calibri" panose="020F0502020204030204" pitchFamily="34" charset="0"/>
                <a:ea typeface="MS PGothic" panose="020B0600070205080204" pitchFamily="34" charset="-128"/>
              </a:defRPr>
            </a:lvl4pPr>
            <a:lvl5pPr marL="2057400" indent="-228600" eaLnBrk="0" hangingPunct="0">
              <a:defRPr sz="2400">
                <a:solidFill>
                  <a:schemeClr val="tx1"/>
                </a:solidFill>
                <a:latin typeface="Calibri" panose="020F0502020204030204" pitchFamily="34" charset="0"/>
                <a:ea typeface="MS PGothic" panose="020B0600070205080204" pitchFamily="34" charset="-128"/>
              </a:defRPr>
            </a:lvl5pPr>
            <a:lvl6pPr marL="25146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6pPr>
            <a:lvl7pPr marL="29718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7pPr>
            <a:lvl8pPr marL="34290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8pPr>
            <a:lvl9pPr marL="3886200" indent="-228600" defTabSz="457200" eaLnBrk="0" fontAlgn="base" hangingPunct="0">
              <a:spcBef>
                <a:spcPct val="0"/>
              </a:spcBef>
              <a:spcAft>
                <a:spcPct val="0"/>
              </a:spcAft>
              <a:defRPr sz="2400">
                <a:solidFill>
                  <a:schemeClr val="tx1"/>
                </a:solidFill>
                <a:latin typeface="Calibri" panose="020F0502020204030204" pitchFamily="34" charset="0"/>
                <a:ea typeface="MS PGothic" panose="020B0600070205080204" pitchFamily="34" charset="-128"/>
              </a:defRPr>
            </a:lvl9pPr>
          </a:lstStyle>
          <a:p>
            <a:pPr eaLnBrk="1" hangingPunct="1"/>
            <a:r>
              <a:rPr lang="it-IT" altLang="it-IT" sz="4000" b="1" dirty="0">
                <a:solidFill>
                  <a:srgbClr val="FF0000"/>
                </a:solidFill>
              </a:rPr>
              <a:t>L’INFIAMMAZIONE</a:t>
            </a:r>
            <a:endParaRPr lang="it-IT" altLang="it-IT" sz="4000" dirty="0"/>
          </a:p>
        </p:txBody>
      </p:sp>
      <p:pic>
        <p:nvPicPr>
          <p:cNvPr id="3" name="Immagine 2">
            <a:extLst>
              <a:ext uri="{FF2B5EF4-FFF2-40B4-BE49-F238E27FC236}">
                <a16:creationId xmlns:a16="http://schemas.microsoft.com/office/drawing/2014/main" id="{985157D4-7E32-40B6-9B61-9E52FA17CE9D}"/>
              </a:ext>
            </a:extLst>
          </p:cNvPr>
          <p:cNvPicPr>
            <a:picLocks noChangeAspect="1"/>
          </p:cNvPicPr>
          <p:nvPr/>
        </p:nvPicPr>
        <p:blipFill>
          <a:blip r:embed="rId2"/>
          <a:stretch>
            <a:fillRect/>
          </a:stretch>
        </p:blipFill>
        <p:spPr>
          <a:xfrm>
            <a:off x="4438650" y="52388"/>
            <a:ext cx="4705350" cy="6229350"/>
          </a:xfrm>
          <a:prstGeom prst="rect">
            <a:avLst/>
          </a:prstGeom>
        </p:spPr>
      </p:pic>
    </p:spTree>
    <p:extLst>
      <p:ext uri="{BB962C8B-B14F-4D97-AF65-F5344CB8AC3E}">
        <p14:creationId xmlns:p14="http://schemas.microsoft.com/office/powerpoint/2010/main" val="15848140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fill="hold"/>
                                        <p:tgtEl>
                                          <p:spTgt spid="30722"/>
                                        </p:tgtEl>
                                        <p:attrNameLst>
                                          <p:attrName>ppt_x</p:attrName>
                                        </p:attrNameLst>
                                      </p:cBhvr>
                                      <p:tavLst>
                                        <p:tav tm="0">
                                          <p:val>
                                            <p:strVal val="#ppt_x"/>
                                          </p:val>
                                        </p:tav>
                                        <p:tav tm="100000">
                                          <p:val>
                                            <p:strVal val="#ppt_x"/>
                                          </p:val>
                                        </p:tav>
                                      </p:tavLst>
                                    </p:anim>
                                    <p:anim calcmode="lin" valueType="num">
                                      <p:cBhvr additive="base">
                                        <p:cTn id="8" dur="500" fill="hold"/>
                                        <p:tgtEl>
                                          <p:spTgt spid="3072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30724"/>
                                        </p:tgtEl>
                                        <p:attrNameLst>
                                          <p:attrName>style.visibility</p:attrName>
                                        </p:attrNameLst>
                                      </p:cBhvr>
                                      <p:to>
                                        <p:strVal val="visible"/>
                                      </p:to>
                                    </p:set>
                                    <p:anim calcmode="lin" valueType="num">
                                      <p:cBhvr>
                                        <p:cTn id="13" dur="500" fill="hold"/>
                                        <p:tgtEl>
                                          <p:spTgt spid="30724"/>
                                        </p:tgtEl>
                                        <p:attrNameLst>
                                          <p:attrName>ppt_w</p:attrName>
                                        </p:attrNameLst>
                                      </p:cBhvr>
                                      <p:tavLst>
                                        <p:tav tm="0">
                                          <p:val>
                                            <p:fltVal val="0"/>
                                          </p:val>
                                        </p:tav>
                                        <p:tav tm="100000">
                                          <p:val>
                                            <p:strVal val="#ppt_w"/>
                                          </p:val>
                                        </p:tav>
                                      </p:tavLst>
                                    </p:anim>
                                    <p:anim calcmode="lin" valueType="num">
                                      <p:cBhvr>
                                        <p:cTn id="14" dur="500" fill="hold"/>
                                        <p:tgtEl>
                                          <p:spTgt spid="30724"/>
                                        </p:tgtEl>
                                        <p:attrNameLst>
                                          <p:attrName>ppt_h</p:attrName>
                                        </p:attrNameLst>
                                      </p:cBhvr>
                                      <p:tavLst>
                                        <p:tav tm="0">
                                          <p:val>
                                            <p:fltVal val="0"/>
                                          </p:val>
                                        </p:tav>
                                        <p:tav tm="100000">
                                          <p:val>
                                            <p:strVal val="#ppt_h"/>
                                          </p:val>
                                        </p:tav>
                                      </p:tavLst>
                                    </p:anim>
                                    <p:animEffect transition="in" filter="fade">
                                      <p:cBhvr>
                                        <p:cTn id="15" dur="500"/>
                                        <p:tgtEl>
                                          <p:spTgt spid="30724"/>
                                        </p:tgtEl>
                                      </p:cBhvr>
                                    </p:animEffec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nimBg="1"/>
      <p:bldP spid="4" grpId="0" animBg="1" autoUpdateAnimBg="0"/>
      <p:bldP spid="30724"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p:cNvSpPr/>
          <p:nvPr/>
        </p:nvSpPr>
        <p:spPr>
          <a:xfrm>
            <a:off x="-41568" y="28575"/>
            <a:ext cx="3754923" cy="830997"/>
          </a:xfrm>
          <a:prstGeom prst="rect">
            <a:avLst/>
          </a:prstGeom>
          <a:solidFill>
            <a:schemeClr val="bg1">
              <a:lumMod val="85000"/>
            </a:schemeClr>
          </a:solidFill>
        </p:spPr>
        <p:txBody>
          <a:bodyPr wrap="square">
            <a:spAutoFit/>
          </a:bodyPr>
          <a:lstStyle/>
          <a:p>
            <a:r>
              <a:rPr lang="it-IT" sz="2400" b="1" dirty="0">
                <a:solidFill>
                  <a:srgbClr val="B12827"/>
                </a:solidFill>
              </a:rPr>
              <a:t>L’infiammazione è l’aspetto biologico della Vita. </a:t>
            </a:r>
          </a:p>
        </p:txBody>
      </p:sp>
      <p:sp>
        <p:nvSpPr>
          <p:cNvPr id="10" name="Rettangolo 9">
            <a:extLst>
              <a:ext uri="{FF2B5EF4-FFF2-40B4-BE49-F238E27FC236}">
                <a16:creationId xmlns:a16="http://schemas.microsoft.com/office/drawing/2014/main" id="{3536F244-642D-4C59-B41D-2F1806AFF148}"/>
              </a:ext>
            </a:extLst>
          </p:cNvPr>
          <p:cNvSpPr/>
          <p:nvPr/>
        </p:nvSpPr>
        <p:spPr>
          <a:xfrm>
            <a:off x="2" y="887302"/>
            <a:ext cx="3713354" cy="2308324"/>
          </a:xfrm>
          <a:prstGeom prst="rect">
            <a:avLst/>
          </a:prstGeom>
          <a:solidFill>
            <a:schemeClr val="accent4">
              <a:lumMod val="40000"/>
              <a:lumOff val="60000"/>
            </a:schemeClr>
          </a:solidFill>
        </p:spPr>
        <p:txBody>
          <a:bodyPr wrap="square">
            <a:spAutoFit/>
          </a:bodyPr>
          <a:lstStyle/>
          <a:p>
            <a:r>
              <a:rPr lang="it-IT" sz="2400" dirty="0"/>
              <a:t>La semplice tacitazione dei sintomi, con la medicina allopatica, ha in effetti portato </a:t>
            </a:r>
            <a:r>
              <a:rPr lang="it-IT" sz="2400" b="1" dirty="0">
                <a:solidFill>
                  <a:srgbClr val="B12827"/>
                </a:solidFill>
              </a:rPr>
              <a:t>ad un azzeramento, quasi totale, delle malattie infettive, </a:t>
            </a:r>
          </a:p>
        </p:txBody>
      </p:sp>
      <p:sp>
        <p:nvSpPr>
          <p:cNvPr id="11" name="Rettangolo 10">
            <a:extLst>
              <a:ext uri="{FF2B5EF4-FFF2-40B4-BE49-F238E27FC236}">
                <a16:creationId xmlns:a16="http://schemas.microsoft.com/office/drawing/2014/main" id="{71F88B48-BBC4-4D61-84B3-626632672804}"/>
              </a:ext>
            </a:extLst>
          </p:cNvPr>
          <p:cNvSpPr/>
          <p:nvPr/>
        </p:nvSpPr>
        <p:spPr>
          <a:xfrm>
            <a:off x="14188" y="3259594"/>
            <a:ext cx="3754923" cy="3046988"/>
          </a:xfrm>
          <a:prstGeom prst="rect">
            <a:avLst/>
          </a:prstGeom>
          <a:solidFill>
            <a:schemeClr val="accent1">
              <a:lumMod val="40000"/>
              <a:lumOff val="60000"/>
            </a:schemeClr>
          </a:solidFill>
        </p:spPr>
        <p:txBody>
          <a:bodyPr wrap="square">
            <a:spAutoFit/>
          </a:bodyPr>
          <a:lstStyle/>
          <a:p>
            <a:r>
              <a:rPr lang="it-IT" sz="2400" dirty="0"/>
              <a:t>ma anche ad un </a:t>
            </a:r>
            <a:r>
              <a:rPr lang="it-IT" sz="2400" b="1" dirty="0">
                <a:solidFill>
                  <a:srgbClr val="B12827"/>
                </a:solidFill>
              </a:rPr>
              <a:t>incremento vertiginoso (del 90%) delle malattie degenerative, iperplastiche, displastiche, neoplastiche ed anche disontogenetiche </a:t>
            </a:r>
            <a:r>
              <a:rPr lang="it-IT" sz="2400" dirty="0"/>
              <a:t>(di quello ciò che è l’io biologico del corpo umano). </a:t>
            </a:r>
            <a:endParaRPr lang="it-IT" sz="2400" dirty="0">
              <a:solidFill>
                <a:srgbClr val="FFFF00"/>
              </a:solidFill>
            </a:endParaRPr>
          </a:p>
        </p:txBody>
      </p:sp>
      <p:pic>
        <p:nvPicPr>
          <p:cNvPr id="2" name="Immagine 1">
            <a:extLst>
              <a:ext uri="{FF2B5EF4-FFF2-40B4-BE49-F238E27FC236}">
                <a16:creationId xmlns:a16="http://schemas.microsoft.com/office/drawing/2014/main" id="{0E0C0A25-00F5-4F39-A313-AE8818C4C1F8}"/>
              </a:ext>
            </a:extLst>
          </p:cNvPr>
          <p:cNvPicPr>
            <a:picLocks noChangeAspect="1"/>
          </p:cNvPicPr>
          <p:nvPr/>
        </p:nvPicPr>
        <p:blipFill>
          <a:blip r:embed="rId2"/>
          <a:stretch>
            <a:fillRect/>
          </a:stretch>
        </p:blipFill>
        <p:spPr>
          <a:xfrm>
            <a:off x="3802565" y="28575"/>
            <a:ext cx="5341435" cy="3560957"/>
          </a:xfrm>
          <a:prstGeom prst="rect">
            <a:avLst/>
          </a:prstGeom>
        </p:spPr>
      </p:pic>
      <p:pic>
        <p:nvPicPr>
          <p:cNvPr id="3" name="Immagine 2">
            <a:extLst>
              <a:ext uri="{FF2B5EF4-FFF2-40B4-BE49-F238E27FC236}">
                <a16:creationId xmlns:a16="http://schemas.microsoft.com/office/drawing/2014/main" id="{081D136D-756E-4464-88E0-C747194D52A8}"/>
              </a:ext>
            </a:extLst>
          </p:cNvPr>
          <p:cNvPicPr>
            <a:picLocks noChangeAspect="1"/>
          </p:cNvPicPr>
          <p:nvPr/>
        </p:nvPicPr>
        <p:blipFill>
          <a:blip r:embed="rId3"/>
          <a:stretch>
            <a:fillRect/>
          </a:stretch>
        </p:blipFill>
        <p:spPr>
          <a:xfrm>
            <a:off x="3802565" y="3589531"/>
            <a:ext cx="5320559" cy="3046987"/>
          </a:xfrm>
          <a:prstGeom prst="rect">
            <a:avLst/>
          </a:prstGeom>
        </p:spPr>
      </p:pic>
    </p:spTree>
    <p:extLst>
      <p:ext uri="{BB962C8B-B14F-4D97-AF65-F5344CB8AC3E}">
        <p14:creationId xmlns:p14="http://schemas.microsoft.com/office/powerpoint/2010/main" val="276195516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8840" name="Picture 8" descr="Scansione"/>
          <p:cNvPicPr>
            <a:picLocks noChangeAspect="1" noChangeArrowheads="1"/>
          </p:cNvPicPr>
          <p:nvPr/>
        </p:nvPicPr>
        <p:blipFill>
          <a:blip r:embed="rId2"/>
          <a:srcRect/>
          <a:stretch>
            <a:fillRect/>
          </a:stretch>
        </p:blipFill>
        <p:spPr bwMode="auto">
          <a:xfrm>
            <a:off x="0" y="194037"/>
            <a:ext cx="9144000" cy="6663963"/>
          </a:xfrm>
          <a:prstGeom prst="rect">
            <a:avLst/>
          </a:prstGeom>
          <a:noFill/>
          <a:ln w="9525">
            <a:noFill/>
            <a:miter lim="800000"/>
            <a:headEnd/>
            <a:tailEnd/>
          </a:ln>
        </p:spPr>
      </p:pic>
      <p:sp>
        <p:nvSpPr>
          <p:cNvPr id="4" name="Rettangolo 3">
            <a:extLst>
              <a:ext uri="{FF2B5EF4-FFF2-40B4-BE49-F238E27FC236}">
                <a16:creationId xmlns:a16="http://schemas.microsoft.com/office/drawing/2014/main" id="{AF17CE21-5F84-49E4-B137-784858701E44}"/>
              </a:ext>
            </a:extLst>
          </p:cNvPr>
          <p:cNvSpPr/>
          <p:nvPr/>
        </p:nvSpPr>
        <p:spPr>
          <a:xfrm>
            <a:off x="0" y="0"/>
            <a:ext cx="9144000" cy="590931"/>
          </a:xfrm>
          <a:prstGeom prst="rect">
            <a:avLst/>
          </a:prstGeom>
          <a:solidFill>
            <a:schemeClr val="accent4">
              <a:lumMod val="20000"/>
              <a:lumOff val="80000"/>
            </a:schemeClr>
          </a:solidFill>
        </p:spPr>
        <p:txBody>
          <a:bodyPr wrap="square">
            <a:spAutoFit/>
          </a:bodyPr>
          <a:lstStyle/>
          <a:p>
            <a:pPr lvl="0" algn="ctr" defTabSz="685800">
              <a:lnSpc>
                <a:spcPct val="90000"/>
              </a:lnSpc>
              <a:spcBef>
                <a:spcPts val="750"/>
              </a:spcBef>
            </a:pPr>
            <a:r>
              <a:rPr lang="it-IT" b="1" dirty="0">
                <a:solidFill>
                  <a:srgbClr val="FF0000"/>
                </a:solidFill>
              </a:rPr>
              <a:t>Gli esseri umani si accingono a pagare un altissimo prezzo per l’eliminazione e la soppressione delle malattie acute! </a:t>
            </a:r>
          </a:p>
        </p:txBody>
      </p:sp>
      <p:sp>
        <p:nvSpPr>
          <p:cNvPr id="5" name="Rettangolo 4">
            <a:extLst>
              <a:ext uri="{FF2B5EF4-FFF2-40B4-BE49-F238E27FC236}">
                <a16:creationId xmlns:a16="http://schemas.microsoft.com/office/drawing/2014/main" id="{332E3FF2-6F81-4DB6-94EA-B824B54C7118}"/>
              </a:ext>
            </a:extLst>
          </p:cNvPr>
          <p:cNvSpPr/>
          <p:nvPr/>
        </p:nvSpPr>
        <p:spPr>
          <a:xfrm>
            <a:off x="0" y="6299711"/>
            <a:ext cx="9144000" cy="369332"/>
          </a:xfrm>
          <a:prstGeom prst="rect">
            <a:avLst/>
          </a:prstGeom>
          <a:solidFill>
            <a:schemeClr val="accent1">
              <a:lumMod val="20000"/>
              <a:lumOff val="80000"/>
            </a:schemeClr>
          </a:solidFill>
        </p:spPr>
        <p:txBody>
          <a:bodyPr wrap="square">
            <a:spAutoFit/>
          </a:bodyPr>
          <a:lstStyle/>
          <a:p>
            <a:pPr algn="ctr"/>
            <a:r>
              <a:rPr lang="it-IT" b="1" dirty="0">
                <a:solidFill>
                  <a:srgbClr val="FF0000"/>
                </a:solidFill>
              </a:rPr>
              <a:t>Noi, in buona fede, stiamo creando la patologia cronica del futuro! </a:t>
            </a:r>
          </a:p>
        </p:txBody>
      </p:sp>
    </p:spTree>
    <p:extLst>
      <p:ext uri="{BB962C8B-B14F-4D97-AF65-F5344CB8AC3E}">
        <p14:creationId xmlns:p14="http://schemas.microsoft.com/office/powerpoint/2010/main" val="374055094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withEffect">
                                  <p:stCondLst>
                                    <p:cond delay="0"/>
                                  </p:stCondLst>
                                  <p:childTnLst>
                                    <p:set>
                                      <p:cBhvr>
                                        <p:cTn id="6" dur="1" fill="hold">
                                          <p:stCondLst>
                                            <p:cond delay="0"/>
                                          </p:stCondLst>
                                        </p:cTn>
                                        <p:tgtEl>
                                          <p:spTgt spid="248840"/>
                                        </p:tgtEl>
                                        <p:attrNameLst>
                                          <p:attrName>style.visibility</p:attrName>
                                        </p:attrNameLst>
                                      </p:cBhvr>
                                      <p:to>
                                        <p:strVal val="visible"/>
                                      </p:to>
                                    </p:set>
                                    <p:anim calcmode="lin" valueType="num">
                                      <p:cBhvr>
                                        <p:cTn id="7" dur="500" fill="hold"/>
                                        <p:tgtEl>
                                          <p:spTgt spid="248840"/>
                                        </p:tgtEl>
                                        <p:attrNameLst>
                                          <p:attrName>ppt_w</p:attrName>
                                        </p:attrNameLst>
                                      </p:cBhvr>
                                      <p:tavLst>
                                        <p:tav tm="0">
                                          <p:val>
                                            <p:fltVal val="0"/>
                                          </p:val>
                                        </p:tav>
                                        <p:tav tm="100000">
                                          <p:val>
                                            <p:strVal val="#ppt_w"/>
                                          </p:val>
                                        </p:tav>
                                      </p:tavLst>
                                    </p:anim>
                                    <p:anim calcmode="lin" valueType="num">
                                      <p:cBhvr>
                                        <p:cTn id="8" dur="500" fill="hold"/>
                                        <p:tgtEl>
                                          <p:spTgt spid="248840"/>
                                        </p:tgtEl>
                                        <p:attrNameLst>
                                          <p:attrName>ppt_h</p:attrName>
                                        </p:attrNameLst>
                                      </p:cBhvr>
                                      <p:tavLst>
                                        <p:tav tm="0">
                                          <p:val>
                                            <p:fltVal val="0"/>
                                          </p:val>
                                        </p:tav>
                                        <p:tav tm="100000">
                                          <p:val>
                                            <p:strVal val="#ppt_h"/>
                                          </p:val>
                                        </p:tav>
                                      </p:tavLst>
                                    </p:anim>
                                    <p:anim calcmode="lin" valueType="num">
                                      <p:cBhvr>
                                        <p:cTn id="9" dur="500" fill="hold"/>
                                        <p:tgtEl>
                                          <p:spTgt spid="248840"/>
                                        </p:tgtEl>
                                        <p:attrNameLst>
                                          <p:attrName>style.rotation</p:attrName>
                                        </p:attrNameLst>
                                      </p:cBhvr>
                                      <p:tavLst>
                                        <p:tav tm="0">
                                          <p:val>
                                            <p:fltVal val="360"/>
                                          </p:val>
                                        </p:tav>
                                        <p:tav tm="100000">
                                          <p:val>
                                            <p:fltVal val="0"/>
                                          </p:val>
                                        </p:tav>
                                      </p:tavLst>
                                    </p:anim>
                                    <p:animEffect transition="in" filter="fade">
                                      <p:cBhvr>
                                        <p:cTn id="10" dur="500"/>
                                        <p:tgtEl>
                                          <p:spTgt spid="24884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fill="hold"/>
                                        <p:tgtEl>
                                          <p:spTgt spid="4"/>
                                        </p:tgtEl>
                                        <p:attrNameLst>
                                          <p:attrName>ppt_x</p:attrName>
                                        </p:attrNameLst>
                                      </p:cBhvr>
                                      <p:tavLst>
                                        <p:tav tm="0">
                                          <p:val>
                                            <p:strVal val="#ppt_x"/>
                                          </p:val>
                                        </p:tav>
                                        <p:tav tm="100000">
                                          <p:val>
                                            <p:strVal val="#ppt_x"/>
                                          </p:val>
                                        </p:tav>
                                      </p:tavLst>
                                    </p:anim>
                                    <p:anim calcmode="lin" valueType="num">
                                      <p:cBhvr additive="base">
                                        <p:cTn id="1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Effect transition="in" filter="fade">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1">
            <a:extLst>
              <a:ext uri="{FF2B5EF4-FFF2-40B4-BE49-F238E27FC236}">
                <a16:creationId xmlns:a16="http://schemas.microsoft.com/office/drawing/2014/main" id="{71C5504B-37F8-484A-A684-1D1E2AAF4A27}"/>
              </a:ext>
            </a:extLst>
          </p:cNvPr>
          <p:cNvSpPr>
            <a:spLocks noChangeShapeType="1"/>
          </p:cNvSpPr>
          <p:nvPr/>
        </p:nvSpPr>
        <p:spPr bwMode="auto">
          <a:xfrm>
            <a:off x="6297613" y="7089775"/>
            <a:ext cx="0" cy="427038"/>
          </a:xfrm>
          <a:prstGeom prst="line">
            <a:avLst/>
          </a:prstGeom>
          <a:noFill/>
          <a:ln w="8890">
            <a:solidFill>
              <a:srgbClr val="C1C0C6"/>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Rectangle 3">
            <a:extLst>
              <a:ext uri="{FF2B5EF4-FFF2-40B4-BE49-F238E27FC236}">
                <a16:creationId xmlns:a16="http://schemas.microsoft.com/office/drawing/2014/main" id="{7C3F60CD-3B43-4739-BAAF-E7B75E9A206E}"/>
              </a:ext>
            </a:extLst>
          </p:cNvPr>
          <p:cNvSpPr>
            <a:spLocks noChangeArrowheads="1"/>
          </p:cNvSpPr>
          <p:nvPr/>
        </p:nvSpPr>
        <p:spPr bwMode="auto">
          <a:xfrm>
            <a:off x="36279" y="4498886"/>
            <a:ext cx="18473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100" b="0" i="1" u="none" strike="noStrike" cap="none" normalizeH="0" baseline="0" dirty="0">
              <a:ln>
                <a:noFill/>
              </a:ln>
              <a:solidFill>
                <a:srgbClr val="25242B"/>
              </a:solidFill>
              <a:effectLst/>
              <a:latin typeface="Arial" panose="020B0604020202020204" pitchFamily="34" charset="0"/>
              <a:ea typeface="Times New Roman" panose="02020603050405020304" pitchFamily="18" charset="0"/>
              <a:cs typeface="Garamond" panose="02020404030301010803" pitchFamily="18" charset="0"/>
            </a:endParaRPr>
          </a:p>
        </p:txBody>
      </p:sp>
      <p:sp>
        <p:nvSpPr>
          <p:cNvPr id="9" name="Rettangolo 8">
            <a:extLst>
              <a:ext uri="{FF2B5EF4-FFF2-40B4-BE49-F238E27FC236}">
                <a16:creationId xmlns:a16="http://schemas.microsoft.com/office/drawing/2014/main" id="{079E53A1-36CF-4A83-BF72-349AA1C59693}"/>
              </a:ext>
            </a:extLst>
          </p:cNvPr>
          <p:cNvSpPr/>
          <p:nvPr/>
        </p:nvSpPr>
        <p:spPr>
          <a:xfrm>
            <a:off x="3305174" y="1950741"/>
            <a:ext cx="5503629" cy="1200329"/>
          </a:xfrm>
          <a:prstGeom prst="rect">
            <a:avLst/>
          </a:prstGeom>
          <a:solidFill>
            <a:schemeClr val="accent2">
              <a:lumMod val="20000"/>
              <a:lumOff val="80000"/>
            </a:schemeClr>
          </a:solidFill>
          <a:ln w="57150">
            <a:solidFill>
              <a:srgbClr val="00B050"/>
            </a:solidFill>
          </a:ln>
        </p:spPr>
        <p:txBody>
          <a:bodyPr wrap="square">
            <a:spAutoFit/>
          </a:bodyPr>
          <a:lstStyle/>
          <a:p>
            <a:r>
              <a:rPr lang="it-IT" sz="2400" dirty="0"/>
              <a:t>la saturazione dell’atmosfera di gas cancerogeni, nella ricerca di un illusorio e momentaneo appagamento consumistico.</a:t>
            </a:r>
            <a:endParaRPr lang="it-IT" sz="2400" dirty="0">
              <a:solidFill>
                <a:srgbClr val="FFFF00"/>
              </a:solidFill>
            </a:endParaRPr>
          </a:p>
        </p:txBody>
      </p:sp>
      <p:sp>
        <p:nvSpPr>
          <p:cNvPr id="13" name="Rettangolo 12">
            <a:extLst>
              <a:ext uri="{FF2B5EF4-FFF2-40B4-BE49-F238E27FC236}">
                <a16:creationId xmlns:a16="http://schemas.microsoft.com/office/drawing/2014/main" id="{28D68DA8-35A1-4D07-80B4-34A13819C9B3}"/>
              </a:ext>
            </a:extLst>
          </p:cNvPr>
          <p:cNvSpPr/>
          <p:nvPr/>
        </p:nvSpPr>
        <p:spPr>
          <a:xfrm>
            <a:off x="-1" y="78857"/>
            <a:ext cx="5286375" cy="1569660"/>
          </a:xfrm>
          <a:prstGeom prst="rect">
            <a:avLst/>
          </a:prstGeom>
          <a:solidFill>
            <a:schemeClr val="accent6">
              <a:lumMod val="20000"/>
              <a:lumOff val="80000"/>
            </a:schemeClr>
          </a:solidFill>
          <a:ln w="57150">
            <a:solidFill>
              <a:srgbClr val="0070C0"/>
            </a:solidFill>
          </a:ln>
        </p:spPr>
        <p:txBody>
          <a:bodyPr wrap="square">
            <a:spAutoFit/>
          </a:bodyPr>
          <a:lstStyle/>
          <a:p>
            <a:r>
              <a:rPr lang="it-IT" sz="2400" dirty="0"/>
              <a:t>Molti scienziati allopatici, alla ricerca del consenso e del potere, permettono la distruzione delle foreste, l’inquinamento delle riserve idriche, </a:t>
            </a:r>
            <a:endParaRPr lang="it-IT" sz="2400" dirty="0">
              <a:solidFill>
                <a:srgbClr val="FFFF00"/>
              </a:solidFill>
            </a:endParaRPr>
          </a:p>
        </p:txBody>
      </p:sp>
      <p:sp>
        <p:nvSpPr>
          <p:cNvPr id="10" name="Rettangolo 9">
            <a:extLst>
              <a:ext uri="{FF2B5EF4-FFF2-40B4-BE49-F238E27FC236}">
                <a16:creationId xmlns:a16="http://schemas.microsoft.com/office/drawing/2014/main" id="{BD1EC2AE-01FE-4884-B9DD-439AE6B0364C}"/>
              </a:ext>
            </a:extLst>
          </p:cNvPr>
          <p:cNvSpPr/>
          <p:nvPr/>
        </p:nvSpPr>
        <p:spPr>
          <a:xfrm>
            <a:off x="0" y="5303748"/>
            <a:ext cx="9107719" cy="1569660"/>
          </a:xfrm>
          <a:prstGeom prst="rect">
            <a:avLst/>
          </a:prstGeom>
          <a:solidFill>
            <a:schemeClr val="accent2">
              <a:lumMod val="20000"/>
              <a:lumOff val="80000"/>
            </a:schemeClr>
          </a:solidFill>
          <a:ln w="57150">
            <a:solidFill>
              <a:srgbClr val="C00000"/>
            </a:solidFill>
          </a:ln>
        </p:spPr>
        <p:txBody>
          <a:bodyPr wrap="square">
            <a:spAutoFit/>
          </a:bodyPr>
          <a:lstStyle/>
          <a:p>
            <a:r>
              <a:rPr lang="it-IT" sz="2400" dirty="0"/>
              <a:t>Si comportano nello stesso modo con il corpo, sopprimendo, </a:t>
            </a:r>
            <a:r>
              <a:rPr lang="it-IT" sz="2400" b="1" dirty="0">
                <a:solidFill>
                  <a:srgbClr val="B12827"/>
                </a:solidFill>
              </a:rPr>
              <a:t>mutilando e tacitando la vita umana</a:t>
            </a:r>
            <a:r>
              <a:rPr lang="it-IT" sz="2400" dirty="0"/>
              <a:t>, pur di evitare le sofferenze connesse e previste dall’organismo, per il buon funzionamento globale, mettendo in tal modo le basi per la sua distruzione.</a:t>
            </a:r>
            <a:endParaRPr lang="it-IT" sz="2400" dirty="0">
              <a:solidFill>
                <a:srgbClr val="FFFF00"/>
              </a:solidFill>
            </a:endParaRPr>
          </a:p>
        </p:txBody>
      </p:sp>
      <p:pic>
        <p:nvPicPr>
          <p:cNvPr id="2" name="Immagine 1">
            <a:extLst>
              <a:ext uri="{FF2B5EF4-FFF2-40B4-BE49-F238E27FC236}">
                <a16:creationId xmlns:a16="http://schemas.microsoft.com/office/drawing/2014/main" id="{F3F9C874-A07B-45F2-B77C-190A9EB9B39C}"/>
              </a:ext>
            </a:extLst>
          </p:cNvPr>
          <p:cNvPicPr>
            <a:picLocks noChangeAspect="1"/>
          </p:cNvPicPr>
          <p:nvPr/>
        </p:nvPicPr>
        <p:blipFill>
          <a:blip r:embed="rId2"/>
          <a:stretch>
            <a:fillRect/>
          </a:stretch>
        </p:blipFill>
        <p:spPr>
          <a:xfrm>
            <a:off x="5311098" y="-31313"/>
            <a:ext cx="3819524" cy="1679830"/>
          </a:xfrm>
          <a:prstGeom prst="rect">
            <a:avLst/>
          </a:prstGeom>
        </p:spPr>
      </p:pic>
      <p:pic>
        <p:nvPicPr>
          <p:cNvPr id="7" name="Immagine 6">
            <a:extLst>
              <a:ext uri="{FF2B5EF4-FFF2-40B4-BE49-F238E27FC236}">
                <a16:creationId xmlns:a16="http://schemas.microsoft.com/office/drawing/2014/main" id="{846148CC-076F-4E0B-A264-61295A685156}"/>
              </a:ext>
            </a:extLst>
          </p:cNvPr>
          <p:cNvPicPr>
            <a:picLocks noChangeAspect="1"/>
          </p:cNvPicPr>
          <p:nvPr/>
        </p:nvPicPr>
        <p:blipFill>
          <a:blip r:embed="rId3"/>
          <a:stretch>
            <a:fillRect/>
          </a:stretch>
        </p:blipFill>
        <p:spPr>
          <a:xfrm>
            <a:off x="0" y="1795280"/>
            <a:ext cx="2857500" cy="1609725"/>
          </a:xfrm>
          <a:prstGeom prst="rect">
            <a:avLst/>
          </a:prstGeom>
        </p:spPr>
      </p:pic>
      <p:pic>
        <p:nvPicPr>
          <p:cNvPr id="8" name="Immagine 7">
            <a:extLst>
              <a:ext uri="{FF2B5EF4-FFF2-40B4-BE49-F238E27FC236}">
                <a16:creationId xmlns:a16="http://schemas.microsoft.com/office/drawing/2014/main" id="{299BA0CF-9E26-410E-A477-130DAB39B454}"/>
              </a:ext>
            </a:extLst>
          </p:cNvPr>
          <p:cNvPicPr>
            <a:picLocks noChangeAspect="1"/>
          </p:cNvPicPr>
          <p:nvPr/>
        </p:nvPicPr>
        <p:blipFill>
          <a:blip r:embed="rId4"/>
          <a:stretch>
            <a:fillRect/>
          </a:stretch>
        </p:blipFill>
        <p:spPr>
          <a:xfrm>
            <a:off x="5809362" y="3297833"/>
            <a:ext cx="3298359" cy="1857268"/>
          </a:xfrm>
          <a:prstGeom prst="rect">
            <a:avLst/>
          </a:prstGeom>
        </p:spPr>
      </p:pic>
      <p:pic>
        <p:nvPicPr>
          <p:cNvPr id="11" name="Immagine 10">
            <a:extLst>
              <a:ext uri="{FF2B5EF4-FFF2-40B4-BE49-F238E27FC236}">
                <a16:creationId xmlns:a16="http://schemas.microsoft.com/office/drawing/2014/main" id="{378827AD-8F1B-45B0-A4CE-61E84864CE00}"/>
              </a:ext>
            </a:extLst>
          </p:cNvPr>
          <p:cNvPicPr>
            <a:picLocks noChangeAspect="1"/>
          </p:cNvPicPr>
          <p:nvPr/>
        </p:nvPicPr>
        <p:blipFill>
          <a:blip r:embed="rId5"/>
          <a:stretch>
            <a:fillRect/>
          </a:stretch>
        </p:blipFill>
        <p:spPr>
          <a:xfrm>
            <a:off x="1960544" y="3372155"/>
            <a:ext cx="3303070" cy="1857269"/>
          </a:xfrm>
          <a:prstGeom prst="rect">
            <a:avLst/>
          </a:prstGeom>
        </p:spPr>
      </p:pic>
    </p:spTree>
    <p:extLst>
      <p:ext uri="{BB962C8B-B14F-4D97-AF65-F5344CB8AC3E}">
        <p14:creationId xmlns:p14="http://schemas.microsoft.com/office/powerpoint/2010/main" val="86290592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1">
            <a:extLst>
              <a:ext uri="{FF2B5EF4-FFF2-40B4-BE49-F238E27FC236}">
                <a16:creationId xmlns:a16="http://schemas.microsoft.com/office/drawing/2014/main" id="{71C5504B-37F8-484A-A684-1D1E2AAF4A27}"/>
              </a:ext>
            </a:extLst>
          </p:cNvPr>
          <p:cNvSpPr>
            <a:spLocks noChangeShapeType="1"/>
          </p:cNvSpPr>
          <p:nvPr/>
        </p:nvSpPr>
        <p:spPr bwMode="auto">
          <a:xfrm>
            <a:off x="6297613" y="7089775"/>
            <a:ext cx="0" cy="427038"/>
          </a:xfrm>
          <a:prstGeom prst="line">
            <a:avLst/>
          </a:prstGeom>
          <a:noFill/>
          <a:ln w="8890">
            <a:solidFill>
              <a:srgbClr val="C1C0C6"/>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Rectangle 3">
            <a:extLst>
              <a:ext uri="{FF2B5EF4-FFF2-40B4-BE49-F238E27FC236}">
                <a16:creationId xmlns:a16="http://schemas.microsoft.com/office/drawing/2014/main" id="{7C3F60CD-3B43-4739-BAAF-E7B75E9A206E}"/>
              </a:ext>
            </a:extLst>
          </p:cNvPr>
          <p:cNvSpPr>
            <a:spLocks noChangeArrowheads="1"/>
          </p:cNvSpPr>
          <p:nvPr/>
        </p:nvSpPr>
        <p:spPr bwMode="auto">
          <a:xfrm>
            <a:off x="36279" y="4498886"/>
            <a:ext cx="18473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100" b="0" i="1" u="none" strike="noStrike" cap="none" normalizeH="0" baseline="0" dirty="0">
              <a:ln>
                <a:noFill/>
              </a:ln>
              <a:solidFill>
                <a:srgbClr val="25242B"/>
              </a:solidFill>
              <a:effectLst/>
              <a:latin typeface="Arial" panose="020B0604020202020204" pitchFamily="34" charset="0"/>
              <a:ea typeface="Times New Roman" panose="02020603050405020304" pitchFamily="18" charset="0"/>
              <a:cs typeface="Garamond" panose="02020404030301010803" pitchFamily="18" charset="0"/>
            </a:endParaRPr>
          </a:p>
        </p:txBody>
      </p:sp>
      <p:sp>
        <p:nvSpPr>
          <p:cNvPr id="9" name="Rettangolo 8">
            <a:extLst>
              <a:ext uri="{FF2B5EF4-FFF2-40B4-BE49-F238E27FC236}">
                <a16:creationId xmlns:a16="http://schemas.microsoft.com/office/drawing/2014/main" id="{079E53A1-36CF-4A83-BF72-349AA1C59693}"/>
              </a:ext>
            </a:extLst>
          </p:cNvPr>
          <p:cNvSpPr/>
          <p:nvPr/>
        </p:nvSpPr>
        <p:spPr>
          <a:xfrm>
            <a:off x="-1" y="792777"/>
            <a:ext cx="9144001" cy="1200329"/>
          </a:xfrm>
          <a:prstGeom prst="rect">
            <a:avLst/>
          </a:prstGeom>
          <a:solidFill>
            <a:schemeClr val="accent2">
              <a:lumMod val="20000"/>
              <a:lumOff val="80000"/>
            </a:schemeClr>
          </a:solidFill>
          <a:ln w="57150">
            <a:solidFill>
              <a:srgbClr val="00B050"/>
            </a:solidFill>
          </a:ln>
        </p:spPr>
        <p:txBody>
          <a:bodyPr wrap="square">
            <a:spAutoFit/>
          </a:bodyPr>
          <a:lstStyle/>
          <a:p>
            <a:r>
              <a:rPr lang="it-IT" sz="2400" dirty="0"/>
              <a:t>L’abuso di farmaci, l’alimentazione scorretta, i conservanti, i pesticidi, l’inquinamento del suolo, stanno annullando, azzerando o inficiando i nostri poteri di difesa. </a:t>
            </a:r>
          </a:p>
        </p:txBody>
      </p:sp>
      <p:sp>
        <p:nvSpPr>
          <p:cNvPr id="13" name="Rettangolo 12">
            <a:extLst>
              <a:ext uri="{FF2B5EF4-FFF2-40B4-BE49-F238E27FC236}">
                <a16:creationId xmlns:a16="http://schemas.microsoft.com/office/drawing/2014/main" id="{28D68DA8-35A1-4D07-80B4-34A13819C9B3}"/>
              </a:ext>
            </a:extLst>
          </p:cNvPr>
          <p:cNvSpPr/>
          <p:nvPr/>
        </p:nvSpPr>
        <p:spPr>
          <a:xfrm>
            <a:off x="-1" y="78857"/>
            <a:ext cx="9144001" cy="461665"/>
          </a:xfrm>
          <a:prstGeom prst="rect">
            <a:avLst/>
          </a:prstGeom>
          <a:solidFill>
            <a:schemeClr val="accent6">
              <a:lumMod val="20000"/>
              <a:lumOff val="80000"/>
            </a:schemeClr>
          </a:solidFill>
          <a:ln w="57150">
            <a:solidFill>
              <a:srgbClr val="0070C0"/>
            </a:solidFill>
          </a:ln>
        </p:spPr>
        <p:txBody>
          <a:bodyPr wrap="square">
            <a:spAutoFit/>
          </a:bodyPr>
          <a:lstStyle/>
          <a:p>
            <a:pPr algn="ctr"/>
            <a:r>
              <a:rPr lang="it-IT" sz="2400" b="1" dirty="0">
                <a:solidFill>
                  <a:srgbClr val="C00000"/>
                </a:solidFill>
              </a:rPr>
              <a:t>Noi stiamo cambiando l’evoluzione umana!</a:t>
            </a:r>
            <a:endParaRPr lang="it-IT" sz="2400" dirty="0"/>
          </a:p>
        </p:txBody>
      </p:sp>
      <p:sp>
        <p:nvSpPr>
          <p:cNvPr id="10" name="Rettangolo 9">
            <a:extLst>
              <a:ext uri="{FF2B5EF4-FFF2-40B4-BE49-F238E27FC236}">
                <a16:creationId xmlns:a16="http://schemas.microsoft.com/office/drawing/2014/main" id="{BD1EC2AE-01FE-4884-B9DD-439AE6B0364C}"/>
              </a:ext>
            </a:extLst>
          </p:cNvPr>
          <p:cNvSpPr/>
          <p:nvPr/>
        </p:nvSpPr>
        <p:spPr>
          <a:xfrm>
            <a:off x="36279" y="3558723"/>
            <a:ext cx="9107719" cy="830997"/>
          </a:xfrm>
          <a:prstGeom prst="rect">
            <a:avLst/>
          </a:prstGeom>
          <a:solidFill>
            <a:schemeClr val="accent2">
              <a:lumMod val="20000"/>
              <a:lumOff val="80000"/>
            </a:schemeClr>
          </a:solidFill>
          <a:ln w="57150">
            <a:solidFill>
              <a:srgbClr val="7030A0"/>
            </a:solidFill>
          </a:ln>
        </p:spPr>
        <p:txBody>
          <a:bodyPr wrap="square">
            <a:spAutoFit/>
          </a:bodyPr>
          <a:lstStyle/>
          <a:p>
            <a:r>
              <a:rPr lang="it-IT" sz="2400" dirty="0"/>
              <a:t>Un animale inserito in un habitat naturale, in perfetta simbiosi, è sano, perché si ricrea dall’habitat che lo ha creato.</a:t>
            </a:r>
          </a:p>
        </p:txBody>
      </p:sp>
      <p:sp>
        <p:nvSpPr>
          <p:cNvPr id="12" name="Rettangolo 11">
            <a:extLst>
              <a:ext uri="{FF2B5EF4-FFF2-40B4-BE49-F238E27FC236}">
                <a16:creationId xmlns:a16="http://schemas.microsoft.com/office/drawing/2014/main" id="{093278BD-9BA1-4A9B-92DB-C0A513183E44}"/>
              </a:ext>
            </a:extLst>
          </p:cNvPr>
          <p:cNvSpPr/>
          <p:nvPr/>
        </p:nvSpPr>
        <p:spPr>
          <a:xfrm>
            <a:off x="0" y="2171826"/>
            <a:ext cx="9144001" cy="1200329"/>
          </a:xfrm>
          <a:prstGeom prst="rect">
            <a:avLst/>
          </a:prstGeom>
          <a:solidFill>
            <a:schemeClr val="accent1">
              <a:lumMod val="20000"/>
              <a:lumOff val="80000"/>
            </a:schemeClr>
          </a:solidFill>
          <a:ln w="57150">
            <a:solidFill>
              <a:srgbClr val="FF0000"/>
            </a:solidFill>
          </a:ln>
        </p:spPr>
        <p:txBody>
          <a:bodyPr wrap="square">
            <a:spAutoFit/>
          </a:bodyPr>
          <a:lstStyle/>
          <a:p>
            <a:pPr algn="ctr"/>
            <a:r>
              <a:rPr lang="it-IT" sz="2400" b="1" dirty="0">
                <a:solidFill>
                  <a:srgbClr val="C00000"/>
                </a:solidFill>
              </a:rPr>
              <a:t>La natura non è pazza, è la cultura che è pazza e la patologia nasce dalla cultura. </a:t>
            </a:r>
            <a:r>
              <a:rPr lang="it-IT" sz="2400" dirty="0"/>
              <a:t>Nel corso della storia dell’umanità solo le culture hanno creato le patologie.</a:t>
            </a:r>
            <a:endParaRPr lang="it-IT" sz="2400" b="1" dirty="0">
              <a:solidFill>
                <a:srgbClr val="C00000"/>
              </a:solidFill>
            </a:endParaRPr>
          </a:p>
        </p:txBody>
      </p:sp>
      <p:sp>
        <p:nvSpPr>
          <p:cNvPr id="14" name="Rettangolo 13">
            <a:extLst>
              <a:ext uri="{FF2B5EF4-FFF2-40B4-BE49-F238E27FC236}">
                <a16:creationId xmlns:a16="http://schemas.microsoft.com/office/drawing/2014/main" id="{A6F4ADC7-2572-4F81-B98D-655F326CE83A}"/>
              </a:ext>
            </a:extLst>
          </p:cNvPr>
          <p:cNvSpPr/>
          <p:nvPr/>
        </p:nvSpPr>
        <p:spPr>
          <a:xfrm>
            <a:off x="18139" y="4576288"/>
            <a:ext cx="9107719" cy="1569660"/>
          </a:xfrm>
          <a:prstGeom prst="rect">
            <a:avLst/>
          </a:prstGeom>
          <a:solidFill>
            <a:schemeClr val="accent4">
              <a:lumMod val="20000"/>
              <a:lumOff val="80000"/>
            </a:schemeClr>
          </a:solidFill>
          <a:ln w="57150">
            <a:solidFill>
              <a:srgbClr val="92D050"/>
            </a:solidFill>
          </a:ln>
        </p:spPr>
        <p:txBody>
          <a:bodyPr wrap="square">
            <a:spAutoFit/>
          </a:bodyPr>
          <a:lstStyle/>
          <a:p>
            <a:r>
              <a:rPr lang="it-IT" sz="2400" dirty="0"/>
              <a:t>Quando viene sottratto dal suo habitat naturale ed inserito in una nuova realtà, lo sradicamento dal suo mondo, la recisione delle sue radici biologiche, porta con sé l’iniziazione morbosa del suo sopravvivere. </a:t>
            </a:r>
          </a:p>
        </p:txBody>
      </p:sp>
    </p:spTree>
    <p:extLst>
      <p:ext uri="{BB962C8B-B14F-4D97-AF65-F5344CB8AC3E}">
        <p14:creationId xmlns:p14="http://schemas.microsoft.com/office/powerpoint/2010/main" val="221036049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Line 1">
            <a:extLst>
              <a:ext uri="{FF2B5EF4-FFF2-40B4-BE49-F238E27FC236}">
                <a16:creationId xmlns:a16="http://schemas.microsoft.com/office/drawing/2014/main" id="{71C5504B-37F8-484A-A684-1D1E2AAF4A27}"/>
              </a:ext>
            </a:extLst>
          </p:cNvPr>
          <p:cNvSpPr>
            <a:spLocks noChangeShapeType="1"/>
          </p:cNvSpPr>
          <p:nvPr/>
        </p:nvSpPr>
        <p:spPr bwMode="auto">
          <a:xfrm>
            <a:off x="6297613" y="7089775"/>
            <a:ext cx="0" cy="427038"/>
          </a:xfrm>
          <a:prstGeom prst="line">
            <a:avLst/>
          </a:prstGeom>
          <a:noFill/>
          <a:ln w="8890">
            <a:solidFill>
              <a:srgbClr val="C1C0C6"/>
            </a:solidFill>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it-IT"/>
          </a:p>
        </p:txBody>
      </p:sp>
      <p:sp>
        <p:nvSpPr>
          <p:cNvPr id="4" name="Rectangle 3">
            <a:extLst>
              <a:ext uri="{FF2B5EF4-FFF2-40B4-BE49-F238E27FC236}">
                <a16:creationId xmlns:a16="http://schemas.microsoft.com/office/drawing/2014/main" id="{7C3F60CD-3B43-4739-BAAF-E7B75E9A206E}"/>
              </a:ext>
            </a:extLst>
          </p:cNvPr>
          <p:cNvSpPr>
            <a:spLocks noChangeArrowheads="1"/>
          </p:cNvSpPr>
          <p:nvPr/>
        </p:nvSpPr>
        <p:spPr bwMode="auto">
          <a:xfrm>
            <a:off x="36279" y="4498886"/>
            <a:ext cx="184731"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100" b="0" i="1" u="none" strike="noStrike" cap="none" normalizeH="0" baseline="0" dirty="0">
              <a:ln>
                <a:noFill/>
              </a:ln>
              <a:solidFill>
                <a:srgbClr val="25242B"/>
              </a:solidFill>
              <a:effectLst/>
              <a:latin typeface="Arial" panose="020B0604020202020204" pitchFamily="34" charset="0"/>
              <a:ea typeface="Times New Roman" panose="02020603050405020304" pitchFamily="18" charset="0"/>
              <a:cs typeface="Garamond" panose="02020404030301010803" pitchFamily="18" charset="0"/>
            </a:endParaRPr>
          </a:p>
        </p:txBody>
      </p:sp>
      <p:sp>
        <p:nvSpPr>
          <p:cNvPr id="9" name="Rettangolo 8">
            <a:extLst>
              <a:ext uri="{FF2B5EF4-FFF2-40B4-BE49-F238E27FC236}">
                <a16:creationId xmlns:a16="http://schemas.microsoft.com/office/drawing/2014/main" id="{079E53A1-36CF-4A83-BF72-349AA1C59693}"/>
              </a:ext>
            </a:extLst>
          </p:cNvPr>
          <p:cNvSpPr/>
          <p:nvPr/>
        </p:nvSpPr>
        <p:spPr>
          <a:xfrm>
            <a:off x="18139" y="1355157"/>
            <a:ext cx="4981576" cy="1569660"/>
          </a:xfrm>
          <a:prstGeom prst="rect">
            <a:avLst/>
          </a:prstGeom>
          <a:solidFill>
            <a:schemeClr val="accent2">
              <a:lumMod val="20000"/>
              <a:lumOff val="80000"/>
            </a:schemeClr>
          </a:solidFill>
          <a:ln w="57150">
            <a:solidFill>
              <a:srgbClr val="00B050"/>
            </a:solidFill>
          </a:ln>
        </p:spPr>
        <p:txBody>
          <a:bodyPr wrap="square">
            <a:spAutoFit/>
          </a:bodyPr>
          <a:lstStyle/>
          <a:p>
            <a:r>
              <a:rPr lang="it-IT" sz="2400" dirty="0"/>
              <a:t>E’ quanto di più magico ed esoterico si possa immaginare: </a:t>
            </a:r>
            <a:r>
              <a:rPr lang="it-IT" sz="2400" b="1" dirty="0"/>
              <a:t>spengo i sintomi ed è fatta, non mi curo di quello che c’è sotto. </a:t>
            </a:r>
          </a:p>
        </p:txBody>
      </p:sp>
      <p:sp>
        <p:nvSpPr>
          <p:cNvPr id="13" name="Rettangolo 12">
            <a:extLst>
              <a:ext uri="{FF2B5EF4-FFF2-40B4-BE49-F238E27FC236}">
                <a16:creationId xmlns:a16="http://schemas.microsoft.com/office/drawing/2014/main" id="{28D68DA8-35A1-4D07-80B4-34A13819C9B3}"/>
              </a:ext>
            </a:extLst>
          </p:cNvPr>
          <p:cNvSpPr/>
          <p:nvPr/>
        </p:nvSpPr>
        <p:spPr>
          <a:xfrm>
            <a:off x="-1" y="78857"/>
            <a:ext cx="9144001" cy="830997"/>
          </a:xfrm>
          <a:prstGeom prst="rect">
            <a:avLst/>
          </a:prstGeom>
          <a:solidFill>
            <a:schemeClr val="accent6">
              <a:lumMod val="20000"/>
              <a:lumOff val="80000"/>
            </a:schemeClr>
          </a:solidFill>
          <a:ln w="57150">
            <a:solidFill>
              <a:srgbClr val="0070C0"/>
            </a:solidFill>
          </a:ln>
        </p:spPr>
        <p:txBody>
          <a:bodyPr wrap="square">
            <a:spAutoFit/>
          </a:bodyPr>
          <a:lstStyle/>
          <a:p>
            <a:r>
              <a:rPr lang="it-IT" sz="2400" dirty="0"/>
              <a:t>La cultura illuministica, da cui nasce l’odierna cultura medica razionale ed analitica, </a:t>
            </a:r>
            <a:r>
              <a:rPr lang="it-IT" sz="2400" b="1" dirty="0">
                <a:solidFill>
                  <a:srgbClr val="C00000"/>
                </a:solidFill>
              </a:rPr>
              <a:t>identifica la soppressione del sintomo con la guarigione. </a:t>
            </a:r>
          </a:p>
        </p:txBody>
      </p:sp>
      <p:sp>
        <p:nvSpPr>
          <p:cNvPr id="10" name="Rettangolo 9">
            <a:extLst>
              <a:ext uri="{FF2B5EF4-FFF2-40B4-BE49-F238E27FC236}">
                <a16:creationId xmlns:a16="http://schemas.microsoft.com/office/drawing/2014/main" id="{BD1EC2AE-01FE-4884-B9DD-439AE6B0364C}"/>
              </a:ext>
            </a:extLst>
          </p:cNvPr>
          <p:cNvSpPr/>
          <p:nvPr/>
        </p:nvSpPr>
        <p:spPr>
          <a:xfrm>
            <a:off x="36279" y="3558723"/>
            <a:ext cx="9107719" cy="461665"/>
          </a:xfrm>
          <a:prstGeom prst="rect">
            <a:avLst/>
          </a:prstGeom>
          <a:solidFill>
            <a:schemeClr val="accent2">
              <a:lumMod val="20000"/>
              <a:lumOff val="80000"/>
            </a:schemeClr>
          </a:solidFill>
          <a:ln w="57150">
            <a:solidFill>
              <a:srgbClr val="7030A0"/>
            </a:solidFill>
          </a:ln>
        </p:spPr>
        <p:txBody>
          <a:bodyPr wrap="square">
            <a:spAutoFit/>
          </a:bodyPr>
          <a:lstStyle/>
          <a:p>
            <a:r>
              <a:rPr lang="it-IT" sz="2400" dirty="0"/>
              <a:t>Il dramma invece è proprio quello che c’è sotto! </a:t>
            </a:r>
          </a:p>
        </p:txBody>
      </p:sp>
      <p:sp>
        <p:nvSpPr>
          <p:cNvPr id="14" name="Rettangolo 13">
            <a:extLst>
              <a:ext uri="{FF2B5EF4-FFF2-40B4-BE49-F238E27FC236}">
                <a16:creationId xmlns:a16="http://schemas.microsoft.com/office/drawing/2014/main" id="{A6F4ADC7-2572-4F81-B98D-655F326CE83A}"/>
              </a:ext>
            </a:extLst>
          </p:cNvPr>
          <p:cNvSpPr/>
          <p:nvPr/>
        </p:nvSpPr>
        <p:spPr>
          <a:xfrm>
            <a:off x="18139" y="4576288"/>
            <a:ext cx="9107719" cy="1569660"/>
          </a:xfrm>
          <a:prstGeom prst="rect">
            <a:avLst/>
          </a:prstGeom>
          <a:solidFill>
            <a:schemeClr val="accent4">
              <a:lumMod val="20000"/>
              <a:lumOff val="80000"/>
            </a:schemeClr>
          </a:solidFill>
          <a:ln w="57150">
            <a:solidFill>
              <a:srgbClr val="92D050"/>
            </a:solidFill>
          </a:ln>
        </p:spPr>
        <p:txBody>
          <a:bodyPr wrap="square">
            <a:spAutoFit/>
          </a:bodyPr>
          <a:lstStyle/>
          <a:p>
            <a:r>
              <a:rPr lang="it-IT" sz="2400" dirty="0"/>
              <a:t>Il compito di ogni terapeuta non deve essere quello di annullare i problemi (distruggere i microbi, far sparire il dolore), ma di </a:t>
            </a:r>
            <a:r>
              <a:rPr lang="it-IT" sz="2400" b="1" dirty="0">
                <a:solidFill>
                  <a:srgbClr val="C00000"/>
                </a:solidFill>
              </a:rPr>
              <a:t>aiutare il paziente a risolverli</a:t>
            </a:r>
            <a:r>
              <a:rPr lang="it-IT" sz="2400" dirty="0">
                <a:solidFill>
                  <a:srgbClr val="C00000"/>
                </a:solidFill>
              </a:rPr>
              <a:t>, </a:t>
            </a:r>
            <a:r>
              <a:rPr lang="it-IT" sz="2400" dirty="0"/>
              <a:t>guidandolo con la terapia alla guarigione, evitando complicanze e approfondimenti morbosi.</a:t>
            </a:r>
            <a:r>
              <a:rPr lang="it-IT" sz="1600" dirty="0"/>
              <a:t> </a:t>
            </a:r>
          </a:p>
        </p:txBody>
      </p:sp>
      <p:pic>
        <p:nvPicPr>
          <p:cNvPr id="2" name="Immagine 1">
            <a:extLst>
              <a:ext uri="{FF2B5EF4-FFF2-40B4-BE49-F238E27FC236}">
                <a16:creationId xmlns:a16="http://schemas.microsoft.com/office/drawing/2014/main" id="{3FA4F5E3-E9EF-4913-A880-2271CB2ACF87}"/>
              </a:ext>
            </a:extLst>
          </p:cNvPr>
          <p:cNvPicPr>
            <a:picLocks noChangeAspect="1"/>
          </p:cNvPicPr>
          <p:nvPr/>
        </p:nvPicPr>
        <p:blipFill>
          <a:blip r:embed="rId2"/>
          <a:stretch>
            <a:fillRect/>
          </a:stretch>
        </p:blipFill>
        <p:spPr>
          <a:xfrm>
            <a:off x="5066008" y="987256"/>
            <a:ext cx="4077993" cy="2537418"/>
          </a:xfrm>
          <a:prstGeom prst="rect">
            <a:avLst/>
          </a:prstGeom>
        </p:spPr>
      </p:pic>
    </p:spTree>
    <p:extLst>
      <p:ext uri="{BB962C8B-B14F-4D97-AF65-F5344CB8AC3E}">
        <p14:creationId xmlns:p14="http://schemas.microsoft.com/office/powerpoint/2010/main" val="298201770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a:extLst>
              <a:ext uri="{FF2B5EF4-FFF2-40B4-BE49-F238E27FC236}">
                <a16:creationId xmlns:a16="http://schemas.microsoft.com/office/drawing/2014/main" id="{5744B89D-6AA0-41AA-8A56-38D49D30D17C}"/>
              </a:ext>
            </a:extLst>
          </p:cNvPr>
          <p:cNvSpPr/>
          <p:nvPr/>
        </p:nvSpPr>
        <p:spPr>
          <a:xfrm>
            <a:off x="0" y="-20687"/>
            <a:ext cx="4572000" cy="4154984"/>
          </a:xfrm>
          <a:prstGeom prst="rect">
            <a:avLst/>
          </a:prstGeom>
          <a:solidFill>
            <a:schemeClr val="accent4">
              <a:lumMod val="20000"/>
              <a:lumOff val="80000"/>
            </a:schemeClr>
          </a:solidFill>
        </p:spPr>
        <p:txBody>
          <a:bodyPr wrap="square">
            <a:spAutoFit/>
          </a:bodyPr>
          <a:lstStyle/>
          <a:p>
            <a:r>
              <a:rPr lang="it-IT" sz="2400" dirty="0"/>
              <a:t>Gli </a:t>
            </a:r>
            <a:r>
              <a:rPr lang="it-IT" sz="2400" dirty="0" err="1"/>
              <a:t>inflammasomi</a:t>
            </a:r>
            <a:r>
              <a:rPr lang="it-IT" sz="2400" dirty="0"/>
              <a:t> (</a:t>
            </a:r>
            <a:r>
              <a:rPr lang="it-IT" sz="2400" dirty="0" err="1"/>
              <a:t>inflammasomes</a:t>
            </a:r>
            <a:r>
              <a:rPr lang="it-IT" sz="2400" dirty="0"/>
              <a:t>) (</a:t>
            </a:r>
            <a:r>
              <a:rPr lang="it-IT" sz="2400" dirty="0" err="1"/>
              <a:t>ISs</a:t>
            </a:r>
            <a:r>
              <a:rPr lang="it-IT" sz="2400" dirty="0"/>
              <a:t>) (p.m. 700 </a:t>
            </a:r>
            <a:r>
              <a:rPr lang="it-IT" sz="2400" dirty="0" err="1"/>
              <a:t>kDa</a:t>
            </a:r>
            <a:r>
              <a:rPr lang="it-IT" sz="2400" dirty="0"/>
              <a:t>) sono grosse </a:t>
            </a:r>
            <a:r>
              <a:rPr lang="it-IT" sz="2400" b="1" dirty="0">
                <a:solidFill>
                  <a:srgbClr val="C00000"/>
                </a:solidFill>
              </a:rPr>
              <a:t>piattaforme proteiche citoplasmatiche </a:t>
            </a:r>
            <a:r>
              <a:rPr lang="it-IT" sz="2400" b="1" dirty="0" err="1">
                <a:solidFill>
                  <a:srgbClr val="C00000"/>
                </a:solidFill>
              </a:rPr>
              <a:t>eptamodulari</a:t>
            </a:r>
            <a:r>
              <a:rPr lang="it-IT" sz="2400" b="1" dirty="0">
                <a:solidFill>
                  <a:srgbClr val="C00000"/>
                </a:solidFill>
              </a:rPr>
              <a:t> </a:t>
            </a:r>
            <a:r>
              <a:rPr lang="it-IT" sz="2400" dirty="0"/>
              <a:t>(a 7 bracci) in grado di allertarsi e prontamente attivarsi in seguito a stimoli che possono o </a:t>
            </a:r>
            <a:r>
              <a:rPr lang="it-IT" sz="2400" u="sng" dirty="0"/>
              <a:t>potrebbero potenzialmente compromettere l’integrità cellulare</a:t>
            </a:r>
            <a:r>
              <a:rPr lang="it-IT" sz="2400" dirty="0"/>
              <a:t>. </a:t>
            </a:r>
            <a:r>
              <a:rPr lang="it-IT" sz="2400" b="1" dirty="0">
                <a:solidFill>
                  <a:srgbClr val="C00000"/>
                </a:solidFill>
              </a:rPr>
              <a:t>Sono contemporaneamente i rilevatori ed i </a:t>
            </a:r>
            <a:r>
              <a:rPr lang="it-IT" sz="2400" b="1" dirty="0" err="1">
                <a:solidFill>
                  <a:srgbClr val="C00000"/>
                </a:solidFill>
              </a:rPr>
              <a:t>soluzionatori</a:t>
            </a:r>
            <a:r>
              <a:rPr lang="it-IT" sz="2400" b="1" dirty="0">
                <a:solidFill>
                  <a:srgbClr val="C00000"/>
                </a:solidFill>
              </a:rPr>
              <a:t> del problema!</a:t>
            </a:r>
          </a:p>
        </p:txBody>
      </p:sp>
      <p:pic>
        <p:nvPicPr>
          <p:cNvPr id="5" name="Shape 9">
            <a:extLst>
              <a:ext uri="{FF2B5EF4-FFF2-40B4-BE49-F238E27FC236}">
                <a16:creationId xmlns:a16="http://schemas.microsoft.com/office/drawing/2014/main" id="{BD0EB0E9-AC6E-49E0-A133-5145D1CAD037}"/>
              </a:ext>
            </a:extLst>
          </p:cNvPr>
          <p:cNvPicPr/>
          <p:nvPr/>
        </p:nvPicPr>
        <p:blipFill>
          <a:blip r:embed="rId2"/>
          <a:stretch/>
        </p:blipFill>
        <p:spPr>
          <a:xfrm>
            <a:off x="4454524" y="0"/>
            <a:ext cx="4803775" cy="4077970"/>
          </a:xfrm>
          <a:prstGeom prst="rect">
            <a:avLst/>
          </a:prstGeom>
        </p:spPr>
      </p:pic>
      <p:sp>
        <p:nvSpPr>
          <p:cNvPr id="6" name="Rettangolo 5">
            <a:extLst>
              <a:ext uri="{FF2B5EF4-FFF2-40B4-BE49-F238E27FC236}">
                <a16:creationId xmlns:a16="http://schemas.microsoft.com/office/drawing/2014/main" id="{97AE92E0-2DA2-4322-9BAF-998AB6EB4ADF}"/>
              </a:ext>
            </a:extLst>
          </p:cNvPr>
          <p:cNvSpPr/>
          <p:nvPr/>
        </p:nvSpPr>
        <p:spPr>
          <a:xfrm>
            <a:off x="0" y="4598938"/>
            <a:ext cx="9144000" cy="1200329"/>
          </a:xfrm>
          <a:prstGeom prst="rect">
            <a:avLst/>
          </a:prstGeom>
          <a:solidFill>
            <a:schemeClr val="accent6">
              <a:lumMod val="20000"/>
              <a:lumOff val="80000"/>
            </a:schemeClr>
          </a:solidFill>
        </p:spPr>
        <p:txBody>
          <a:bodyPr wrap="square">
            <a:spAutoFit/>
          </a:bodyPr>
          <a:lstStyle/>
          <a:p>
            <a:r>
              <a:rPr lang="it-IT" sz="2400" dirty="0"/>
              <a:t>La prima e più efficace risposta programmata è rappresentata dall’</a:t>
            </a:r>
            <a:r>
              <a:rPr lang="it-IT" sz="2400" b="1" dirty="0">
                <a:solidFill>
                  <a:srgbClr val="C00000"/>
                </a:solidFill>
              </a:rPr>
              <a:t>infiammazione</a:t>
            </a:r>
            <a:r>
              <a:rPr lang="it-IT" sz="2400" dirty="0"/>
              <a:t> che, se non prontamente e radicalmente debellata o modulata, persiste nel tempo, cronicizzando e diffondendosi.</a:t>
            </a:r>
            <a:endParaRPr lang="it-IT" sz="2400" b="1" dirty="0">
              <a:solidFill>
                <a:srgbClr val="C00000"/>
              </a:solidFill>
            </a:endParaRPr>
          </a:p>
        </p:txBody>
      </p:sp>
    </p:spTree>
    <p:extLst>
      <p:ext uri="{BB962C8B-B14F-4D97-AF65-F5344CB8AC3E}">
        <p14:creationId xmlns:p14="http://schemas.microsoft.com/office/powerpoint/2010/main" val="129421472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ttangolo 6">
            <a:extLst>
              <a:ext uri="{FF2B5EF4-FFF2-40B4-BE49-F238E27FC236}">
                <a16:creationId xmlns:a16="http://schemas.microsoft.com/office/drawing/2014/main" id="{BA13EC91-D9B0-448D-AEEE-F71F107D85A7}"/>
              </a:ext>
            </a:extLst>
          </p:cNvPr>
          <p:cNvSpPr/>
          <p:nvPr/>
        </p:nvSpPr>
        <p:spPr>
          <a:xfrm>
            <a:off x="0" y="466725"/>
            <a:ext cx="9144000" cy="3785652"/>
          </a:xfrm>
          <a:prstGeom prst="rect">
            <a:avLst/>
          </a:prstGeom>
          <a:solidFill>
            <a:schemeClr val="accent6">
              <a:lumMod val="20000"/>
              <a:lumOff val="80000"/>
            </a:schemeClr>
          </a:solidFill>
          <a:ln w="57150">
            <a:solidFill>
              <a:srgbClr val="B12827"/>
            </a:solidFill>
            <a:prstDash val="dash"/>
          </a:ln>
        </p:spPr>
        <p:txBody>
          <a:bodyPr wrap="square">
            <a:spAutoFit/>
          </a:bodyPr>
          <a:lstStyle/>
          <a:p>
            <a:r>
              <a:rPr lang="it-IT" sz="2400" dirty="0"/>
              <a:t>Nell’uomo l’attivazione dell’IS determina la </a:t>
            </a:r>
            <a:r>
              <a:rPr lang="it-IT" sz="2400" b="1" dirty="0">
                <a:solidFill>
                  <a:srgbClr val="C00000"/>
                </a:solidFill>
              </a:rPr>
              <a:t>sintesi di Caspasi-1 </a:t>
            </a:r>
            <a:r>
              <a:rPr lang="it-IT" sz="2400" dirty="0"/>
              <a:t>(</a:t>
            </a:r>
            <a:r>
              <a:rPr lang="it-IT" sz="2400" dirty="0" err="1"/>
              <a:t>Mariathasan</a:t>
            </a:r>
            <a:r>
              <a:rPr lang="it-IT" sz="2400" dirty="0"/>
              <a:t> et Al., 2004) che – a propria volta – </a:t>
            </a:r>
            <a:r>
              <a:rPr lang="it-IT" sz="2400" b="1" dirty="0">
                <a:solidFill>
                  <a:srgbClr val="C00000"/>
                </a:solidFill>
              </a:rPr>
              <a:t>promuove la sintesi di IL-1β e di IL-18 </a:t>
            </a:r>
            <a:r>
              <a:rPr lang="it-IT" sz="2400" dirty="0"/>
              <a:t>(</a:t>
            </a:r>
            <a:r>
              <a:rPr lang="it-IT" sz="2400" dirty="0" err="1"/>
              <a:t>Martinon</a:t>
            </a:r>
            <a:r>
              <a:rPr lang="it-IT" sz="2400" dirty="0"/>
              <a:t> et Al., 2002) a partire dai rispettivi precursori (Pro)inattivi.</a:t>
            </a:r>
          </a:p>
          <a:p>
            <a:r>
              <a:rPr lang="it-IT" sz="2400" dirty="0"/>
              <a:t>Queste 2 </a:t>
            </a:r>
            <a:r>
              <a:rPr lang="it-IT" sz="2400" dirty="0" err="1"/>
              <a:t>CKs</a:t>
            </a:r>
            <a:r>
              <a:rPr lang="it-IT" sz="2400" dirty="0"/>
              <a:t> pro-</a:t>
            </a:r>
            <a:r>
              <a:rPr lang="it-IT" sz="2400" dirty="0" err="1"/>
              <a:t>infiammmatorie</a:t>
            </a:r>
            <a:r>
              <a:rPr lang="it-IT" sz="2400" dirty="0"/>
              <a:t> promuovono:</a:t>
            </a:r>
          </a:p>
          <a:p>
            <a:r>
              <a:rPr lang="it-IT" sz="2400" b="1" dirty="0">
                <a:solidFill>
                  <a:srgbClr val="C00000"/>
                </a:solidFill>
              </a:rPr>
              <a:t>• secrezione di </a:t>
            </a:r>
            <a:r>
              <a:rPr lang="it-IT" sz="2400" b="1" dirty="0" err="1">
                <a:solidFill>
                  <a:srgbClr val="C00000"/>
                </a:solidFill>
              </a:rPr>
              <a:t>INFγ</a:t>
            </a:r>
            <a:r>
              <a:rPr lang="it-IT" sz="2400" b="1" dirty="0">
                <a:solidFill>
                  <a:srgbClr val="C00000"/>
                </a:solidFill>
              </a:rPr>
              <a:t>;</a:t>
            </a:r>
          </a:p>
          <a:p>
            <a:r>
              <a:rPr lang="it-IT" sz="2400" b="1" dirty="0">
                <a:solidFill>
                  <a:srgbClr val="C00000"/>
                </a:solidFill>
              </a:rPr>
              <a:t>• attivazione delle cellule Natural Killer (NK);</a:t>
            </a:r>
          </a:p>
          <a:p>
            <a:r>
              <a:rPr lang="it-IT" sz="2400" b="1" dirty="0">
                <a:solidFill>
                  <a:srgbClr val="C00000"/>
                </a:solidFill>
              </a:rPr>
              <a:t>• formazione di pori sulla membrana cellulare (Fink and </a:t>
            </a:r>
            <a:r>
              <a:rPr lang="it-IT" sz="2400" b="1" dirty="0" err="1">
                <a:solidFill>
                  <a:srgbClr val="C00000"/>
                </a:solidFill>
              </a:rPr>
              <a:t>Cookson</a:t>
            </a:r>
            <a:r>
              <a:rPr lang="it-IT" sz="2400" b="1" dirty="0">
                <a:solidFill>
                  <a:srgbClr val="C00000"/>
                </a:solidFill>
              </a:rPr>
              <a:t>, 2006);</a:t>
            </a:r>
          </a:p>
          <a:p>
            <a:r>
              <a:rPr lang="it-IT" sz="2400" b="1" dirty="0">
                <a:solidFill>
                  <a:srgbClr val="C00000"/>
                </a:solidFill>
              </a:rPr>
              <a:t>• ecc.</a:t>
            </a:r>
          </a:p>
        </p:txBody>
      </p:sp>
      <p:sp>
        <p:nvSpPr>
          <p:cNvPr id="8" name="Rettangolo 7">
            <a:extLst>
              <a:ext uri="{FF2B5EF4-FFF2-40B4-BE49-F238E27FC236}">
                <a16:creationId xmlns:a16="http://schemas.microsoft.com/office/drawing/2014/main" id="{8E6CD179-720A-4C52-8C28-8E0B2DF0F3AF}"/>
              </a:ext>
            </a:extLst>
          </p:cNvPr>
          <p:cNvSpPr/>
          <p:nvPr/>
        </p:nvSpPr>
        <p:spPr>
          <a:xfrm>
            <a:off x="-57150" y="4406622"/>
            <a:ext cx="9258299" cy="461665"/>
          </a:xfrm>
          <a:prstGeom prst="rect">
            <a:avLst/>
          </a:prstGeom>
          <a:solidFill>
            <a:schemeClr val="bg1">
              <a:lumMod val="85000"/>
            </a:schemeClr>
          </a:solidFill>
        </p:spPr>
        <p:txBody>
          <a:bodyPr wrap="square">
            <a:spAutoFit/>
          </a:bodyPr>
          <a:lstStyle/>
          <a:p>
            <a:r>
              <a:rPr lang="it-IT" sz="2400" b="1" u="sng" dirty="0"/>
              <a:t>Gli </a:t>
            </a:r>
            <a:r>
              <a:rPr lang="it-IT" sz="2400" b="1" u="sng" dirty="0" err="1"/>
              <a:t>ISs</a:t>
            </a:r>
            <a:r>
              <a:rPr lang="it-IT" sz="2400" b="1" u="sng" dirty="0"/>
              <a:t> sono componenti chiave dell’Immunità Innata</a:t>
            </a:r>
            <a:r>
              <a:rPr lang="it-IT" sz="2400" dirty="0"/>
              <a:t>.</a:t>
            </a:r>
            <a:endParaRPr lang="it-IT" sz="2400" b="1" dirty="0">
              <a:solidFill>
                <a:srgbClr val="C00000"/>
              </a:solidFill>
            </a:endParaRPr>
          </a:p>
        </p:txBody>
      </p:sp>
      <p:pic>
        <p:nvPicPr>
          <p:cNvPr id="2" name="Immagine 1">
            <a:extLst>
              <a:ext uri="{FF2B5EF4-FFF2-40B4-BE49-F238E27FC236}">
                <a16:creationId xmlns:a16="http://schemas.microsoft.com/office/drawing/2014/main" id="{F4601938-E6FB-45A5-84B7-438FF637633F}"/>
              </a:ext>
            </a:extLst>
          </p:cNvPr>
          <p:cNvPicPr>
            <a:picLocks noChangeAspect="1"/>
          </p:cNvPicPr>
          <p:nvPr/>
        </p:nvPicPr>
        <p:blipFill>
          <a:blip r:embed="rId2"/>
          <a:stretch>
            <a:fillRect/>
          </a:stretch>
        </p:blipFill>
        <p:spPr>
          <a:xfrm>
            <a:off x="0" y="857250"/>
            <a:ext cx="9144000" cy="5143500"/>
          </a:xfrm>
          <a:prstGeom prst="rect">
            <a:avLst/>
          </a:prstGeom>
        </p:spPr>
      </p:pic>
      <p:sp>
        <p:nvSpPr>
          <p:cNvPr id="5" name="CasellaDiTesto 4">
            <a:extLst>
              <a:ext uri="{FF2B5EF4-FFF2-40B4-BE49-F238E27FC236}">
                <a16:creationId xmlns:a16="http://schemas.microsoft.com/office/drawing/2014/main" id="{2FF5ABB4-2A1F-4F91-A45C-CEEEA36B694F}"/>
              </a:ext>
            </a:extLst>
          </p:cNvPr>
          <p:cNvSpPr txBox="1"/>
          <p:nvPr/>
        </p:nvSpPr>
        <p:spPr>
          <a:xfrm>
            <a:off x="379428" y="5497919"/>
            <a:ext cx="3271345" cy="369332"/>
          </a:xfrm>
          <a:prstGeom prst="rect">
            <a:avLst/>
          </a:prstGeom>
          <a:solidFill>
            <a:srgbClr val="FFFF00"/>
          </a:solidFill>
          <a:ln w="57150">
            <a:solidFill>
              <a:srgbClr val="FF0000"/>
            </a:solidFill>
          </a:ln>
        </p:spPr>
        <p:txBody>
          <a:bodyPr wrap="none" rtlCol="0">
            <a:spAutoFit/>
          </a:bodyPr>
          <a:lstStyle/>
          <a:p>
            <a:r>
              <a:rPr lang="it-IT" b="1" dirty="0"/>
              <a:t>HARDWARE</a:t>
            </a:r>
            <a:r>
              <a:rPr lang="it-IT" dirty="0"/>
              <a:t>: POTENZA DI FUOCO</a:t>
            </a:r>
          </a:p>
        </p:txBody>
      </p:sp>
      <p:sp>
        <p:nvSpPr>
          <p:cNvPr id="9" name="CasellaDiTesto 8">
            <a:extLst>
              <a:ext uri="{FF2B5EF4-FFF2-40B4-BE49-F238E27FC236}">
                <a16:creationId xmlns:a16="http://schemas.microsoft.com/office/drawing/2014/main" id="{48FAE293-67EA-4F85-838A-9D5009850077}"/>
              </a:ext>
            </a:extLst>
          </p:cNvPr>
          <p:cNvSpPr txBox="1"/>
          <p:nvPr/>
        </p:nvSpPr>
        <p:spPr>
          <a:xfrm>
            <a:off x="5493228" y="5456752"/>
            <a:ext cx="3296223" cy="646331"/>
          </a:xfrm>
          <a:prstGeom prst="rect">
            <a:avLst/>
          </a:prstGeom>
          <a:solidFill>
            <a:schemeClr val="accent6">
              <a:lumMod val="40000"/>
              <a:lumOff val="60000"/>
            </a:schemeClr>
          </a:solidFill>
          <a:ln w="57150">
            <a:solidFill>
              <a:srgbClr val="0070C0"/>
            </a:solidFill>
          </a:ln>
        </p:spPr>
        <p:txBody>
          <a:bodyPr wrap="none" rtlCol="0">
            <a:spAutoFit/>
          </a:bodyPr>
          <a:lstStyle/>
          <a:p>
            <a:pPr algn="ctr"/>
            <a:r>
              <a:rPr lang="it-IT" b="1" dirty="0"/>
              <a:t>SOFTWARE</a:t>
            </a:r>
            <a:r>
              <a:rPr lang="it-IT" dirty="0"/>
              <a:t>: MODULAZIONE E </a:t>
            </a:r>
          </a:p>
          <a:p>
            <a:pPr algn="ctr"/>
            <a:r>
              <a:rPr lang="it-IT" dirty="0"/>
              <a:t>PERSONALIZZAZIONE DEL FUOCO</a:t>
            </a:r>
          </a:p>
        </p:txBody>
      </p:sp>
      <p:sp>
        <p:nvSpPr>
          <p:cNvPr id="10" name="Rettangolo 9">
            <a:extLst>
              <a:ext uri="{FF2B5EF4-FFF2-40B4-BE49-F238E27FC236}">
                <a16:creationId xmlns:a16="http://schemas.microsoft.com/office/drawing/2014/main" id="{62ED62BF-60B0-4DB5-9AD0-75D8393C35AC}"/>
              </a:ext>
            </a:extLst>
          </p:cNvPr>
          <p:cNvSpPr/>
          <p:nvPr/>
        </p:nvSpPr>
        <p:spPr>
          <a:xfrm>
            <a:off x="0" y="3283593"/>
            <a:ext cx="9144000" cy="646331"/>
          </a:xfrm>
          <a:prstGeom prst="rect">
            <a:avLst/>
          </a:prstGeom>
          <a:solidFill>
            <a:srgbClr val="FFFF00"/>
          </a:solidFill>
        </p:spPr>
        <p:txBody>
          <a:bodyPr wrap="square">
            <a:spAutoFit/>
          </a:bodyPr>
          <a:lstStyle/>
          <a:p>
            <a:r>
              <a:rPr lang="it-IT" sz="3600" b="1" dirty="0">
                <a:solidFill>
                  <a:srgbClr val="B12827"/>
                </a:solidFill>
              </a:rPr>
              <a:t>La vita stessa non è forse una fiaccola ardente?</a:t>
            </a:r>
          </a:p>
        </p:txBody>
      </p:sp>
    </p:spTree>
    <p:extLst>
      <p:ext uri="{BB962C8B-B14F-4D97-AF65-F5344CB8AC3E}">
        <p14:creationId xmlns:p14="http://schemas.microsoft.com/office/powerpoint/2010/main" val="26090219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additive="base">
                                        <p:cTn id="14" dur="500" fill="hold"/>
                                        <p:tgtEl>
                                          <p:spTgt spid="5"/>
                                        </p:tgtEl>
                                        <p:attrNameLst>
                                          <p:attrName>ppt_x</p:attrName>
                                        </p:attrNameLst>
                                      </p:cBhvr>
                                      <p:tavLst>
                                        <p:tav tm="0">
                                          <p:val>
                                            <p:strVal val="#ppt_x"/>
                                          </p:val>
                                        </p:tav>
                                        <p:tav tm="100000">
                                          <p:val>
                                            <p:strVal val="#ppt_x"/>
                                          </p:val>
                                        </p:tav>
                                      </p:tavLst>
                                    </p:anim>
                                    <p:anim calcmode="lin" valueType="num">
                                      <p:cBhvr additive="base">
                                        <p:cTn id="1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additive="base">
                                        <p:cTn id="20" dur="500" fill="hold"/>
                                        <p:tgtEl>
                                          <p:spTgt spid="9"/>
                                        </p:tgtEl>
                                        <p:attrNameLst>
                                          <p:attrName>ppt_x</p:attrName>
                                        </p:attrNameLst>
                                      </p:cBhvr>
                                      <p:tavLst>
                                        <p:tav tm="0">
                                          <p:val>
                                            <p:strVal val="#ppt_x"/>
                                          </p:val>
                                        </p:tav>
                                        <p:tav tm="100000">
                                          <p:val>
                                            <p:strVal val="#ppt_x"/>
                                          </p:val>
                                        </p:tav>
                                      </p:tavLst>
                                    </p:anim>
                                    <p:anim calcmode="lin" valueType="num">
                                      <p:cBhvr additive="base">
                                        <p:cTn id="2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53" presetClass="entr" presetSubtype="16" fill="hold" grpId="0" nodeType="clickEffect">
                                  <p:stCondLst>
                                    <p:cond delay="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9" grpId="0" animBg="1"/>
      <p:bldP spid="10"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0" y="2361615"/>
            <a:ext cx="3666388" cy="646331"/>
          </a:xfrm>
          <a:prstGeom prst="rect">
            <a:avLst/>
          </a:prstGeom>
          <a:solidFill>
            <a:srgbClr val="FF0000"/>
          </a:solidFill>
        </p:spPr>
        <p:txBody>
          <a:bodyPr wrap="none" rtlCol="0">
            <a:spAutoFit/>
          </a:bodyPr>
          <a:lstStyle/>
          <a:p>
            <a:r>
              <a:rPr lang="it-IT" sz="3600" b="1" dirty="0">
                <a:solidFill>
                  <a:schemeClr val="bg1"/>
                </a:solidFill>
              </a:rPr>
              <a:t>TERMODINAMICA</a:t>
            </a:r>
          </a:p>
        </p:txBody>
      </p:sp>
      <p:sp>
        <p:nvSpPr>
          <p:cNvPr id="4" name="CasellaDiTesto 3"/>
          <p:cNvSpPr txBox="1"/>
          <p:nvPr/>
        </p:nvSpPr>
        <p:spPr>
          <a:xfrm>
            <a:off x="5180401" y="1226687"/>
            <a:ext cx="2940805" cy="646331"/>
          </a:xfrm>
          <a:prstGeom prst="rect">
            <a:avLst/>
          </a:prstGeom>
          <a:solidFill>
            <a:srgbClr val="FF0000"/>
          </a:solidFill>
        </p:spPr>
        <p:txBody>
          <a:bodyPr wrap="none" rtlCol="0">
            <a:spAutoFit/>
          </a:bodyPr>
          <a:lstStyle/>
          <a:p>
            <a:r>
              <a:rPr lang="it-IT" sz="3600" b="1" dirty="0">
                <a:solidFill>
                  <a:schemeClr val="bg1"/>
                </a:solidFill>
              </a:rPr>
              <a:t>CALDO &gt;&gt;VITA</a:t>
            </a:r>
          </a:p>
        </p:txBody>
      </p:sp>
      <p:sp>
        <p:nvSpPr>
          <p:cNvPr id="5" name="CasellaDiTesto 4"/>
          <p:cNvSpPr txBox="1"/>
          <p:nvPr/>
        </p:nvSpPr>
        <p:spPr>
          <a:xfrm>
            <a:off x="5180401" y="4047801"/>
            <a:ext cx="3660297" cy="646331"/>
          </a:xfrm>
          <a:prstGeom prst="rect">
            <a:avLst/>
          </a:prstGeom>
          <a:solidFill>
            <a:srgbClr val="FF0000"/>
          </a:solidFill>
        </p:spPr>
        <p:txBody>
          <a:bodyPr wrap="none" rtlCol="0">
            <a:spAutoFit/>
          </a:bodyPr>
          <a:lstStyle/>
          <a:p>
            <a:r>
              <a:rPr lang="it-IT" sz="3600" b="1" dirty="0">
                <a:solidFill>
                  <a:schemeClr val="bg1"/>
                </a:solidFill>
              </a:rPr>
              <a:t>FREDDO&gt;&gt;MORTE</a:t>
            </a:r>
          </a:p>
        </p:txBody>
      </p:sp>
      <p:sp>
        <p:nvSpPr>
          <p:cNvPr id="8" name="CasellaDiTesto 7"/>
          <p:cNvSpPr txBox="1"/>
          <p:nvPr/>
        </p:nvSpPr>
        <p:spPr>
          <a:xfrm>
            <a:off x="-31204" y="5109117"/>
            <a:ext cx="9175204" cy="923330"/>
          </a:xfrm>
          <a:prstGeom prst="rect">
            <a:avLst/>
          </a:prstGeom>
          <a:solidFill>
            <a:srgbClr val="FF0000"/>
          </a:solidFill>
        </p:spPr>
        <p:txBody>
          <a:bodyPr wrap="none" rtlCol="0">
            <a:spAutoFit/>
          </a:bodyPr>
          <a:lstStyle/>
          <a:p>
            <a:pPr algn="ctr"/>
            <a:r>
              <a:rPr lang="it-IT" sz="5400" b="1" dirty="0">
                <a:solidFill>
                  <a:srgbClr val="002060"/>
                </a:solidFill>
              </a:rPr>
              <a:t>LA MALATTIA &gt;&gt;CALDO&gt;&gt;VITA</a:t>
            </a:r>
          </a:p>
        </p:txBody>
      </p:sp>
      <p:sp>
        <p:nvSpPr>
          <p:cNvPr id="6" name="Segnaposto contenuto 1">
            <a:extLst>
              <a:ext uri="{FF2B5EF4-FFF2-40B4-BE49-F238E27FC236}">
                <a16:creationId xmlns:a16="http://schemas.microsoft.com/office/drawing/2014/main" id="{6C90C6F8-D9FD-46A8-A948-14BE52445246}"/>
              </a:ext>
            </a:extLst>
          </p:cNvPr>
          <p:cNvSpPr txBox="1">
            <a:spLocks/>
          </p:cNvSpPr>
          <p:nvPr/>
        </p:nvSpPr>
        <p:spPr bwMode="auto">
          <a:xfrm>
            <a:off x="61911" y="93793"/>
            <a:ext cx="9032875" cy="858708"/>
          </a:xfrm>
          <a:prstGeom prst="rect">
            <a:avLst/>
          </a:prstGeom>
          <a:solidFill>
            <a:schemeClr val="accent1">
              <a:lumMod val="20000"/>
              <a:lumOff val="80000"/>
            </a:schemeClr>
          </a:solidFill>
        </p:spPr>
        <p:txBody>
          <a:bodyPr vert="horz" wrap="square" lIns="91440" tIns="45720" rIns="91440" bIns="45720" numCol="1" rtlCol="0" anchor="t" anchorCtr="0" compatLnSpc="1">
            <a:prstTxWarp prst="textNoShape">
              <a:avLst/>
            </a:prstTxWarp>
            <a:noAutofit/>
          </a:bodyPr>
          <a:lstStyle>
            <a:defPPr>
              <a:defRPr lang="it-IT"/>
            </a:defPPr>
            <a:lvl1pPr marL="0" algn="l" defTabSz="914400" rtl="0" eaLnBrk="1" latinLnBrk="0" hangingPunct="1">
              <a:defRPr sz="9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it-IT" altLang="it-IT" sz="2400" b="1" dirty="0">
                <a:solidFill>
                  <a:srgbClr val="C00000"/>
                </a:solidFill>
                <a:effectLst>
                  <a:outerShdw blurRad="38100" dist="38100" dir="2700000" algn="tl">
                    <a:srgbClr val="000000">
                      <a:alpha val="43137"/>
                    </a:srgbClr>
                  </a:outerShdw>
                </a:effectLst>
              </a:rPr>
              <a:t>NELL’INFIAMMAZIONE (= MALATTIA) C’E’ CHE IL METABOLISMO DA FERMENTATIVO DIVENTA RESPIRATORIO &gt; PIU’ ATP &gt; PIU’ ENERGIA</a:t>
            </a:r>
          </a:p>
        </p:txBody>
      </p:sp>
    </p:spTree>
    <p:extLst>
      <p:ext uri="{BB962C8B-B14F-4D97-AF65-F5344CB8AC3E}">
        <p14:creationId xmlns:p14="http://schemas.microsoft.com/office/powerpoint/2010/main" val="1433219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500" fill="hold"/>
                                        <p:tgtEl>
                                          <p:spTgt spid="8"/>
                                        </p:tgtEl>
                                        <p:attrNameLst>
                                          <p:attrName>ppt_w</p:attrName>
                                        </p:attrNameLst>
                                      </p:cBhvr>
                                      <p:tavLst>
                                        <p:tav tm="0">
                                          <p:val>
                                            <p:fltVal val="0"/>
                                          </p:val>
                                        </p:tav>
                                        <p:tav tm="100000">
                                          <p:val>
                                            <p:strVal val="#ppt_w"/>
                                          </p:val>
                                        </p:tav>
                                      </p:tavLst>
                                    </p:anim>
                                    <p:anim calcmode="lin" valueType="num">
                                      <p:cBhvr>
                                        <p:cTn id="26" dur="500" fill="hold"/>
                                        <p:tgtEl>
                                          <p:spTgt spid="8"/>
                                        </p:tgtEl>
                                        <p:attrNameLst>
                                          <p:attrName>ppt_h</p:attrName>
                                        </p:attrNameLst>
                                      </p:cBhvr>
                                      <p:tavLst>
                                        <p:tav tm="0">
                                          <p:val>
                                            <p:fltVal val="0"/>
                                          </p:val>
                                        </p:tav>
                                        <p:tav tm="100000">
                                          <p:val>
                                            <p:strVal val="#ppt_h"/>
                                          </p:val>
                                        </p:tav>
                                      </p:tavLst>
                                    </p:anim>
                                    <p:animEffect transition="in" filter="fade">
                                      <p:cBhvr>
                                        <p:cTn id="27" dur="500"/>
                                        <p:tgtEl>
                                          <p:spTgt spid="8"/>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8">
                                            <p:txEl>
                                              <p:pRg st="0" end="0"/>
                                            </p:txEl>
                                          </p:spTgt>
                                        </p:tgtEl>
                                        <p:attrNameLst>
                                          <p:attrName>style.visibility</p:attrName>
                                        </p:attrNameLst>
                                      </p:cBhvr>
                                      <p:to>
                                        <p:strVal val="visible"/>
                                      </p:to>
                                    </p:set>
                                    <p:anim calcmode="lin" valueType="num">
                                      <p:cBhvr additive="base">
                                        <p:cTn id="32"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6">
                                            <p:bg/>
                                          </p:spTgt>
                                        </p:tgtEl>
                                        <p:attrNameLst>
                                          <p:attrName>style.visibility</p:attrName>
                                        </p:attrNameLst>
                                      </p:cBhvr>
                                      <p:to>
                                        <p:strVal val="visible"/>
                                      </p:to>
                                    </p:set>
                                    <p:anim calcmode="lin" valueType="num">
                                      <p:cBhvr additive="base">
                                        <p:cTn id="38" dur="500" fill="hold"/>
                                        <p:tgtEl>
                                          <p:spTgt spid="6">
                                            <p:bg/>
                                          </p:spTgt>
                                        </p:tgtEl>
                                        <p:attrNameLst>
                                          <p:attrName>ppt_x</p:attrName>
                                        </p:attrNameLst>
                                      </p:cBhvr>
                                      <p:tavLst>
                                        <p:tav tm="0">
                                          <p:val>
                                            <p:strVal val="#ppt_x"/>
                                          </p:val>
                                        </p:tav>
                                        <p:tav tm="100000">
                                          <p:val>
                                            <p:strVal val="#ppt_x"/>
                                          </p:val>
                                        </p:tav>
                                      </p:tavLst>
                                    </p:anim>
                                    <p:anim calcmode="lin" valueType="num">
                                      <p:cBhvr additive="base">
                                        <p:cTn id="39"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6">
                                            <p:txEl>
                                              <p:pRg st="0" end="0"/>
                                            </p:txEl>
                                          </p:spTgt>
                                        </p:tgtEl>
                                        <p:attrNameLst>
                                          <p:attrName>style.visibility</p:attrName>
                                        </p:attrNameLst>
                                      </p:cBhvr>
                                      <p:to>
                                        <p:strVal val="visible"/>
                                      </p:to>
                                    </p:set>
                                    <p:anim calcmode="lin" valueType="num">
                                      <p:cBhvr additive="base">
                                        <p:cTn id="44"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P spid="8" grpId="0" animBg="1"/>
      <p:bldP spid="6" grpId="0" build="p"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0" y="0"/>
            <a:ext cx="4829464" cy="646331"/>
          </a:xfrm>
          <a:prstGeom prst="rect">
            <a:avLst/>
          </a:prstGeom>
          <a:solidFill>
            <a:srgbClr val="00B050"/>
          </a:solidFill>
        </p:spPr>
        <p:txBody>
          <a:bodyPr wrap="none" rtlCol="0">
            <a:spAutoFit/>
          </a:bodyPr>
          <a:lstStyle/>
          <a:p>
            <a:r>
              <a:rPr lang="it-IT" sz="3600" b="1" dirty="0">
                <a:solidFill>
                  <a:schemeClr val="bg1"/>
                </a:solidFill>
              </a:rPr>
              <a:t>METABOLISMO DI BASE</a:t>
            </a:r>
          </a:p>
        </p:txBody>
      </p:sp>
      <p:sp>
        <p:nvSpPr>
          <p:cNvPr id="3" name="CasellaDiTesto 2"/>
          <p:cNvSpPr txBox="1"/>
          <p:nvPr/>
        </p:nvSpPr>
        <p:spPr>
          <a:xfrm>
            <a:off x="4041000" y="809918"/>
            <a:ext cx="5103000" cy="646331"/>
          </a:xfrm>
          <a:prstGeom prst="rect">
            <a:avLst/>
          </a:prstGeom>
          <a:solidFill>
            <a:srgbClr val="00B050"/>
          </a:solidFill>
        </p:spPr>
        <p:txBody>
          <a:bodyPr wrap="none" rtlCol="0">
            <a:spAutoFit/>
          </a:bodyPr>
          <a:lstStyle/>
          <a:p>
            <a:r>
              <a:rPr lang="it-IT" sz="3600" b="1" dirty="0">
                <a:solidFill>
                  <a:schemeClr val="bg1"/>
                </a:solidFill>
              </a:rPr>
              <a:t>INFIAMMAZIONE DI BASE</a:t>
            </a:r>
          </a:p>
        </p:txBody>
      </p:sp>
      <p:sp>
        <p:nvSpPr>
          <p:cNvPr id="4" name="CasellaDiTesto 3"/>
          <p:cNvSpPr txBox="1"/>
          <p:nvPr/>
        </p:nvSpPr>
        <p:spPr>
          <a:xfrm>
            <a:off x="0" y="2695351"/>
            <a:ext cx="4622932" cy="646331"/>
          </a:xfrm>
          <a:prstGeom prst="rect">
            <a:avLst/>
          </a:prstGeom>
          <a:solidFill>
            <a:srgbClr val="002060"/>
          </a:solidFill>
        </p:spPr>
        <p:txBody>
          <a:bodyPr wrap="none" rtlCol="0">
            <a:spAutoFit/>
          </a:bodyPr>
          <a:lstStyle/>
          <a:p>
            <a:r>
              <a:rPr lang="it-IT" sz="3600" b="1" dirty="0">
                <a:solidFill>
                  <a:schemeClr val="bg1"/>
                </a:solidFill>
              </a:rPr>
              <a:t>METABOLISMO ATTIVO</a:t>
            </a:r>
          </a:p>
        </p:txBody>
      </p:sp>
      <p:sp>
        <p:nvSpPr>
          <p:cNvPr id="5" name="CasellaDiTesto 4"/>
          <p:cNvSpPr txBox="1"/>
          <p:nvPr/>
        </p:nvSpPr>
        <p:spPr>
          <a:xfrm>
            <a:off x="4108743" y="3446772"/>
            <a:ext cx="4967514" cy="646331"/>
          </a:xfrm>
          <a:prstGeom prst="rect">
            <a:avLst/>
          </a:prstGeom>
          <a:solidFill>
            <a:srgbClr val="002060"/>
          </a:solidFill>
        </p:spPr>
        <p:txBody>
          <a:bodyPr wrap="none" rtlCol="0">
            <a:spAutoFit/>
          </a:bodyPr>
          <a:lstStyle/>
          <a:p>
            <a:r>
              <a:rPr lang="it-IT" sz="3600" b="1" dirty="0">
                <a:solidFill>
                  <a:schemeClr val="bg1"/>
                </a:solidFill>
              </a:rPr>
              <a:t>INFIAMMAZIONE ATTIVA</a:t>
            </a:r>
          </a:p>
        </p:txBody>
      </p:sp>
      <p:sp>
        <p:nvSpPr>
          <p:cNvPr id="6" name="CasellaDiTesto 5"/>
          <p:cNvSpPr txBox="1"/>
          <p:nvPr/>
        </p:nvSpPr>
        <p:spPr>
          <a:xfrm>
            <a:off x="2065940" y="1584800"/>
            <a:ext cx="4526560" cy="646331"/>
          </a:xfrm>
          <a:prstGeom prst="rect">
            <a:avLst/>
          </a:prstGeom>
          <a:solidFill>
            <a:srgbClr val="00B050"/>
          </a:solidFill>
        </p:spPr>
        <p:txBody>
          <a:bodyPr wrap="none" rtlCol="0">
            <a:spAutoFit/>
          </a:bodyPr>
          <a:lstStyle/>
          <a:p>
            <a:r>
              <a:rPr lang="it-IT" sz="3600" b="1" dirty="0">
                <a:solidFill>
                  <a:schemeClr val="bg1"/>
                </a:solidFill>
              </a:rPr>
              <a:t>NORMALITA’&gt;&gt;SALUTE</a:t>
            </a:r>
          </a:p>
        </p:txBody>
      </p:sp>
      <p:sp>
        <p:nvSpPr>
          <p:cNvPr id="7" name="CasellaDiTesto 6"/>
          <p:cNvSpPr txBox="1"/>
          <p:nvPr/>
        </p:nvSpPr>
        <p:spPr>
          <a:xfrm>
            <a:off x="2057454" y="4207581"/>
            <a:ext cx="5561587" cy="646331"/>
          </a:xfrm>
          <a:prstGeom prst="rect">
            <a:avLst/>
          </a:prstGeom>
          <a:solidFill>
            <a:srgbClr val="002060"/>
          </a:solidFill>
        </p:spPr>
        <p:txBody>
          <a:bodyPr wrap="none" rtlCol="0">
            <a:spAutoFit/>
          </a:bodyPr>
          <a:lstStyle/>
          <a:p>
            <a:r>
              <a:rPr lang="it-IT" sz="3600" b="1" dirty="0">
                <a:solidFill>
                  <a:schemeClr val="bg1"/>
                </a:solidFill>
              </a:rPr>
              <a:t>ANORMALITA’&gt;&gt;PATOLOGIA</a:t>
            </a:r>
          </a:p>
        </p:txBody>
      </p:sp>
      <p:sp>
        <p:nvSpPr>
          <p:cNvPr id="8" name="CasellaDiTesto 7"/>
          <p:cNvSpPr txBox="1"/>
          <p:nvPr/>
        </p:nvSpPr>
        <p:spPr>
          <a:xfrm>
            <a:off x="0" y="5103674"/>
            <a:ext cx="9143999" cy="1754326"/>
          </a:xfrm>
          <a:prstGeom prst="rect">
            <a:avLst/>
          </a:prstGeom>
          <a:solidFill>
            <a:srgbClr val="FF0000"/>
          </a:solidFill>
        </p:spPr>
        <p:txBody>
          <a:bodyPr wrap="square" rtlCol="0">
            <a:spAutoFit/>
          </a:bodyPr>
          <a:lstStyle/>
          <a:p>
            <a:pPr algn="ctr"/>
            <a:r>
              <a:rPr lang="it-IT" sz="5400" b="1" dirty="0">
                <a:solidFill>
                  <a:srgbClr val="002060"/>
                </a:solidFill>
              </a:rPr>
              <a:t>LA MALATTIA E’ UNA FORMA </a:t>
            </a:r>
          </a:p>
          <a:p>
            <a:pPr algn="ctr"/>
            <a:r>
              <a:rPr lang="it-IT" sz="5400" b="1" dirty="0">
                <a:solidFill>
                  <a:srgbClr val="002060"/>
                </a:solidFill>
              </a:rPr>
              <a:t>DI SALUTE INTENSIFICATA</a:t>
            </a:r>
          </a:p>
        </p:txBody>
      </p:sp>
    </p:spTree>
    <p:extLst>
      <p:ext uri="{BB962C8B-B14F-4D97-AF65-F5344CB8AC3E}">
        <p14:creationId xmlns:p14="http://schemas.microsoft.com/office/powerpoint/2010/main" val="11973666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 calcmode="lin" valueType="num">
                                      <p:cBhvr additive="base">
                                        <p:cTn id="37" dur="500" fill="hold"/>
                                        <p:tgtEl>
                                          <p:spTgt spid="7"/>
                                        </p:tgtEl>
                                        <p:attrNameLst>
                                          <p:attrName>ppt_x</p:attrName>
                                        </p:attrNameLst>
                                      </p:cBhvr>
                                      <p:tavLst>
                                        <p:tav tm="0">
                                          <p:val>
                                            <p:strVal val="#ppt_x"/>
                                          </p:val>
                                        </p:tav>
                                        <p:tav tm="100000">
                                          <p:val>
                                            <p:strVal val="#ppt_x"/>
                                          </p:val>
                                        </p:tav>
                                      </p:tavLst>
                                    </p:anim>
                                    <p:anim calcmode="lin" valueType="num">
                                      <p:cBhvr additive="base">
                                        <p:cTn id="3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53" presetClass="entr" presetSubtype="16" fill="hold" grpId="0" nodeType="click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ppt_w</p:attrName>
                                        </p:attrNameLst>
                                      </p:cBhvr>
                                      <p:tavLst>
                                        <p:tav tm="0">
                                          <p:val>
                                            <p:fltVal val="0"/>
                                          </p:val>
                                        </p:tav>
                                        <p:tav tm="100000">
                                          <p:val>
                                            <p:strVal val="#ppt_w"/>
                                          </p:val>
                                        </p:tav>
                                      </p:tavLst>
                                    </p:anim>
                                    <p:anim calcmode="lin" valueType="num">
                                      <p:cBhvr>
                                        <p:cTn id="44" dur="500" fill="hold"/>
                                        <p:tgtEl>
                                          <p:spTgt spid="8"/>
                                        </p:tgtEl>
                                        <p:attrNameLst>
                                          <p:attrName>ppt_h</p:attrName>
                                        </p:attrNameLst>
                                      </p:cBhvr>
                                      <p:tavLst>
                                        <p:tav tm="0">
                                          <p:val>
                                            <p:fltVal val="0"/>
                                          </p:val>
                                        </p:tav>
                                        <p:tav tm="100000">
                                          <p:val>
                                            <p:strVal val="#ppt_h"/>
                                          </p:val>
                                        </p:tav>
                                      </p:tavLst>
                                    </p:anim>
                                    <p:animEffect transition="in" filter="fade">
                                      <p:cBhvr>
                                        <p:cTn id="4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ma 4"/>
          <p:cNvGraphicFramePr/>
          <p:nvPr>
            <p:extLst>
              <p:ext uri="{D42A27DB-BD31-4B8C-83A1-F6EECF244321}">
                <p14:modId xmlns:p14="http://schemas.microsoft.com/office/powerpoint/2010/main" val="2009376072"/>
              </p:ext>
            </p:extLst>
          </p:nvPr>
        </p:nvGraphicFramePr>
        <p:xfrm>
          <a:off x="137433" y="0"/>
          <a:ext cx="8425542" cy="47052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Rettangolo 6"/>
          <p:cNvSpPr/>
          <p:nvPr/>
        </p:nvSpPr>
        <p:spPr>
          <a:xfrm>
            <a:off x="0" y="6018370"/>
            <a:ext cx="9129135" cy="830997"/>
          </a:xfrm>
          <a:prstGeom prst="rect">
            <a:avLst/>
          </a:prstGeom>
          <a:solidFill>
            <a:srgbClr val="FFC000"/>
          </a:solidFill>
        </p:spPr>
        <p:txBody>
          <a:bodyPr wrap="square">
            <a:spAutoFit/>
          </a:bodyPr>
          <a:lstStyle/>
          <a:p>
            <a:r>
              <a:rPr lang="it-IT" sz="2400" dirty="0"/>
              <a:t>Da questa tripla rivoluzione nelle scienze della vita emerge </a:t>
            </a:r>
            <a:r>
              <a:rPr lang="it-IT" sz="2400" b="1" dirty="0"/>
              <a:t>una visione complessa sia dell'individuo sia dei microsistemi vitali</a:t>
            </a:r>
          </a:p>
        </p:txBody>
      </p:sp>
      <p:sp>
        <p:nvSpPr>
          <p:cNvPr id="2" name="Rettangolo con angoli arrotondati 1">
            <a:extLst>
              <a:ext uri="{FF2B5EF4-FFF2-40B4-BE49-F238E27FC236}">
                <a16:creationId xmlns:a16="http://schemas.microsoft.com/office/drawing/2014/main" id="{CFFF3A7C-5FA6-479C-98D5-407D626D3724}"/>
              </a:ext>
            </a:extLst>
          </p:cNvPr>
          <p:cNvSpPr/>
          <p:nvPr/>
        </p:nvSpPr>
        <p:spPr>
          <a:xfrm>
            <a:off x="80282" y="3657601"/>
            <a:ext cx="2415267" cy="1457324"/>
          </a:xfrm>
          <a:prstGeom prst="roundRect">
            <a:avLst/>
          </a:prstGeom>
          <a:solidFill>
            <a:srgbClr val="C0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it-IT" sz="2400" dirty="0"/>
              <a:t>OMEOSINERGIA</a:t>
            </a:r>
          </a:p>
        </p:txBody>
      </p:sp>
      <p:sp>
        <p:nvSpPr>
          <p:cNvPr id="3" name="Freccia a destra 2">
            <a:extLst>
              <a:ext uri="{FF2B5EF4-FFF2-40B4-BE49-F238E27FC236}">
                <a16:creationId xmlns:a16="http://schemas.microsoft.com/office/drawing/2014/main" id="{0AD9C239-E6FD-4F59-B94C-40D6458E3C93}"/>
              </a:ext>
            </a:extLst>
          </p:cNvPr>
          <p:cNvSpPr/>
          <p:nvPr/>
        </p:nvSpPr>
        <p:spPr>
          <a:xfrm>
            <a:off x="2552700" y="3171825"/>
            <a:ext cx="6576435" cy="2628900"/>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it-IT" sz="1600" dirty="0">
                <a:solidFill>
                  <a:srgbClr val="002060"/>
                </a:solidFill>
              </a:rPr>
              <a:t>la realtà non cambia! </a:t>
            </a:r>
            <a:r>
              <a:rPr lang="it-IT" sz="1600" b="1" dirty="0">
                <a:solidFill>
                  <a:srgbClr val="002060"/>
                </a:solidFill>
              </a:rPr>
              <a:t>Può cambiare solo il nostro punto di vista</a:t>
            </a:r>
          </a:p>
          <a:p>
            <a:pPr marL="285750" indent="-285750">
              <a:buFont typeface="Arial" panose="020B0604020202020204" pitchFamily="34" charset="0"/>
              <a:buChar char="•"/>
            </a:pPr>
            <a:r>
              <a:rPr lang="it-IT" sz="1600" b="1" dirty="0">
                <a:solidFill>
                  <a:srgbClr val="002060"/>
                </a:solidFill>
              </a:rPr>
              <a:t>nuove chiavi di lettura per consapevolizzare la nostra esperienza di vita</a:t>
            </a:r>
          </a:p>
          <a:p>
            <a:pPr marL="285750" indent="-285750">
              <a:buFont typeface="Arial" panose="020B0604020202020204" pitchFamily="34" charset="0"/>
              <a:buChar char="•"/>
            </a:pPr>
            <a:r>
              <a:rPr lang="it-IT" sz="1600" b="1" dirty="0">
                <a:solidFill>
                  <a:srgbClr val="002060"/>
                </a:solidFill>
              </a:rPr>
              <a:t>la perfezione è nel tutto e in tutto: </a:t>
            </a:r>
            <a:r>
              <a:rPr lang="it-IT" sz="1600" dirty="0">
                <a:solidFill>
                  <a:srgbClr val="002060"/>
                </a:solidFill>
              </a:rPr>
              <a:t>a noi saperla cogliere e </a:t>
            </a:r>
            <a:r>
              <a:rPr lang="it-IT" sz="1600" b="1" dirty="0">
                <a:solidFill>
                  <a:srgbClr val="002060"/>
                </a:solidFill>
              </a:rPr>
              <a:t>trasformare il problema in opportunità</a:t>
            </a:r>
          </a:p>
        </p:txBody>
      </p:sp>
    </p:spTree>
    <p:extLst>
      <p:ext uri="{BB962C8B-B14F-4D97-AF65-F5344CB8AC3E}">
        <p14:creationId xmlns:p14="http://schemas.microsoft.com/office/powerpoint/2010/main" val="24330610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egnaposto contenuto 3"/>
          <p:cNvSpPr txBox="1">
            <a:spLocks noGrp="1" noChangeArrowheads="1"/>
          </p:cNvSpPr>
          <p:nvPr>
            <p:ph idx="1"/>
          </p:nvPr>
        </p:nvSpPr>
        <p:spPr bwMode="auto">
          <a:xfrm>
            <a:off x="0" y="1263667"/>
            <a:ext cx="2151200" cy="472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indent="0">
              <a:buNone/>
            </a:pPr>
            <a:r>
              <a:rPr lang="it-IT" altLang="it-IT" sz="2738" b="1" dirty="0">
                <a:solidFill>
                  <a:srgbClr val="FF0000"/>
                </a:solidFill>
              </a:rPr>
              <a:t>NOI CERCHIAMO DI OFFRIRE DELLE ALTERNATIVE MA COME SEMPRE C’E’ QUALCUNO CHE NON E’ D’ACCORDO……………….</a:t>
            </a:r>
          </a:p>
        </p:txBody>
      </p:sp>
      <p:pic>
        <p:nvPicPr>
          <p:cNvPr id="5" name="Picture 4" descr="Risultati immagini per IMMAGINI DIVERTENTI SULLA FEBBRE"/>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35258" y="780732"/>
            <a:ext cx="6908743" cy="55144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74051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1" presetClass="entr" presetSubtype="0"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ppt_w</p:attrName>
                                        </p:attrNameLst>
                                      </p:cBhvr>
                                      <p:tavLst>
                                        <p:tav tm="0">
                                          <p:val>
                                            <p:fltVal val="0"/>
                                          </p:val>
                                        </p:tav>
                                        <p:tav tm="100000">
                                          <p:val>
                                            <p:strVal val="#ppt_w"/>
                                          </p:val>
                                        </p:tav>
                                      </p:tavLst>
                                    </p:anim>
                                    <p:anim calcmode="lin" valueType="num">
                                      <p:cBhvr>
                                        <p:cTn id="14" dur="1000" fill="hold"/>
                                        <p:tgtEl>
                                          <p:spTgt spid="5"/>
                                        </p:tgtEl>
                                        <p:attrNameLst>
                                          <p:attrName>ppt_h</p:attrName>
                                        </p:attrNameLst>
                                      </p:cBhvr>
                                      <p:tavLst>
                                        <p:tav tm="0">
                                          <p:val>
                                            <p:fltVal val="0"/>
                                          </p:val>
                                        </p:tav>
                                        <p:tav tm="100000">
                                          <p:val>
                                            <p:strVal val="#ppt_h"/>
                                          </p:val>
                                        </p:tav>
                                      </p:tavLst>
                                    </p:anim>
                                    <p:anim calcmode="lin" valueType="num">
                                      <p:cBhvr>
                                        <p:cTn id="15" dur="1000" fill="hold"/>
                                        <p:tgtEl>
                                          <p:spTgt spid="5"/>
                                        </p:tgtEl>
                                        <p:attrNameLst>
                                          <p:attrName>style.rotation</p:attrName>
                                        </p:attrNameLst>
                                      </p:cBhvr>
                                      <p:tavLst>
                                        <p:tav tm="0">
                                          <p:val>
                                            <p:fltVal val="90"/>
                                          </p:val>
                                        </p:tav>
                                        <p:tav tm="100000">
                                          <p:val>
                                            <p:fltVal val="0"/>
                                          </p:val>
                                        </p:tav>
                                      </p:tavLst>
                                    </p:anim>
                                    <p:animEffect transition="in" filter="fade">
                                      <p:cBhvr>
                                        <p:cTn id="16"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0" y="0"/>
            <a:ext cx="9144000" cy="1938992"/>
          </a:xfrm>
          <a:prstGeom prst="rect">
            <a:avLst/>
          </a:prstGeom>
          <a:solidFill>
            <a:schemeClr val="bg1">
              <a:lumMod val="95000"/>
            </a:schemeClr>
          </a:solidFill>
        </p:spPr>
        <p:txBody>
          <a:bodyPr wrap="square">
            <a:spAutoFit/>
          </a:bodyPr>
          <a:lstStyle/>
          <a:p>
            <a:r>
              <a:rPr lang="it-IT" altLang="it-IT" sz="2400" dirty="0"/>
              <a:t>Farmaci, quali antibiotici, cortisonici </a:t>
            </a:r>
            <a:r>
              <a:rPr lang="it-IT" altLang="it-IT" sz="2400" b="1" dirty="0"/>
              <a:t>hanno salvato la vita di tantissime persone</a:t>
            </a:r>
            <a:r>
              <a:rPr lang="it-IT" altLang="it-IT" sz="2400" dirty="0"/>
              <a:t>, soprattutto nelle gravi tossicosi o nelle gravi reazioni allergiche, ma questo </a:t>
            </a:r>
            <a:r>
              <a:rPr lang="it-IT" altLang="it-IT" sz="2400" b="1" dirty="0"/>
              <a:t>non giustifica l’impiego routinario che se ne è fatto, </a:t>
            </a:r>
            <a:r>
              <a:rPr lang="it-IT" altLang="it-IT" sz="2400" dirty="0"/>
              <a:t>anche per lievi patologie, quali tonsilliti, acne, cistiti, banali malesseri febbrili, ecc.,</a:t>
            </a:r>
            <a:endParaRPr lang="it-IT" sz="2400" b="1" dirty="0"/>
          </a:p>
        </p:txBody>
      </p:sp>
      <p:sp>
        <p:nvSpPr>
          <p:cNvPr id="4" name="Rettangolo 3"/>
          <p:cNvSpPr/>
          <p:nvPr/>
        </p:nvSpPr>
        <p:spPr>
          <a:xfrm>
            <a:off x="0" y="1953556"/>
            <a:ext cx="9144000" cy="1938992"/>
          </a:xfrm>
          <a:prstGeom prst="rect">
            <a:avLst/>
          </a:prstGeom>
          <a:solidFill>
            <a:schemeClr val="accent1">
              <a:lumMod val="20000"/>
              <a:lumOff val="80000"/>
            </a:schemeClr>
          </a:solidFill>
        </p:spPr>
        <p:txBody>
          <a:bodyPr wrap="square">
            <a:spAutoFit/>
          </a:bodyPr>
          <a:lstStyle/>
          <a:p>
            <a:r>
              <a:rPr lang="it-IT" altLang="it-IT" sz="2400" dirty="0"/>
              <a:t>Spesso si riscontrano streptococchi emolitici, pneumococchi, meningococchi ed anche il bacillo della difterite, sulle mucose orali, nasali e faringee di </a:t>
            </a:r>
            <a:r>
              <a:rPr lang="it-IT" altLang="it-IT" sz="2400" b="1" dirty="0"/>
              <a:t>persone perfettamente sane</a:t>
            </a:r>
            <a:r>
              <a:rPr lang="it-IT" altLang="it-IT" sz="2400" dirty="0"/>
              <a:t>, che sono dunque </a:t>
            </a:r>
            <a:r>
              <a:rPr lang="it-IT" altLang="it-IT" sz="2400" b="1" dirty="0"/>
              <a:t>portatori</a:t>
            </a:r>
            <a:r>
              <a:rPr lang="it-IT" altLang="it-IT" sz="2400" dirty="0"/>
              <a:t>, senza essere ammalati, né essere mai stati ammalati, di una delle malattie rispettivamente correlate.</a:t>
            </a:r>
            <a:endParaRPr lang="it-IT" sz="2400" b="1" dirty="0"/>
          </a:p>
        </p:txBody>
      </p:sp>
      <p:sp>
        <p:nvSpPr>
          <p:cNvPr id="5" name="Rettangolo 4">
            <a:extLst>
              <a:ext uri="{FF2B5EF4-FFF2-40B4-BE49-F238E27FC236}">
                <a16:creationId xmlns:a16="http://schemas.microsoft.com/office/drawing/2014/main" id="{9B5655A4-B757-41D0-9483-3FA31D638179}"/>
              </a:ext>
            </a:extLst>
          </p:cNvPr>
          <p:cNvSpPr/>
          <p:nvPr/>
        </p:nvSpPr>
        <p:spPr>
          <a:xfrm>
            <a:off x="0" y="3913023"/>
            <a:ext cx="9144000" cy="1938992"/>
          </a:xfrm>
          <a:prstGeom prst="rect">
            <a:avLst/>
          </a:prstGeom>
          <a:solidFill>
            <a:srgbClr val="002060"/>
          </a:solidFill>
        </p:spPr>
        <p:txBody>
          <a:bodyPr wrap="square">
            <a:spAutoFit/>
          </a:bodyPr>
          <a:lstStyle/>
          <a:p>
            <a:r>
              <a:rPr lang="it-IT" sz="2400" dirty="0">
                <a:solidFill>
                  <a:schemeClr val="bg1"/>
                </a:solidFill>
              </a:rPr>
              <a:t>La popolazione batterica </a:t>
            </a:r>
            <a:r>
              <a:rPr lang="it-IT" sz="2400" b="1" dirty="0">
                <a:solidFill>
                  <a:schemeClr val="bg1"/>
                </a:solidFill>
              </a:rPr>
              <a:t>“residente” </a:t>
            </a:r>
            <a:r>
              <a:rPr lang="it-IT" sz="2400" dirty="0">
                <a:solidFill>
                  <a:schemeClr val="bg1"/>
                </a:solidFill>
              </a:rPr>
              <a:t>svolge </a:t>
            </a:r>
            <a:r>
              <a:rPr lang="it-IT" sz="2400" b="1" dirty="0">
                <a:solidFill>
                  <a:schemeClr val="bg1"/>
                </a:solidFill>
              </a:rPr>
              <a:t>una serie di funzioni </a:t>
            </a:r>
            <a:r>
              <a:rPr lang="it-IT" sz="2400" dirty="0">
                <a:solidFill>
                  <a:schemeClr val="bg1"/>
                </a:solidFill>
              </a:rPr>
              <a:t>che l’organismo ospite ha appreso ad utilizzare, </a:t>
            </a:r>
            <a:r>
              <a:rPr lang="it-IT" sz="2400" b="1" dirty="0">
                <a:solidFill>
                  <a:schemeClr val="bg1"/>
                </a:solidFill>
              </a:rPr>
              <a:t>attraverso un lungo processo di reciproco adattamento selettivo</a:t>
            </a:r>
            <a:r>
              <a:rPr lang="it-IT" sz="2400" dirty="0">
                <a:solidFill>
                  <a:schemeClr val="bg1"/>
                </a:solidFill>
              </a:rPr>
              <a:t>, per cui la colonizzazione batterica ha finito con l’essere </a:t>
            </a:r>
            <a:r>
              <a:rPr lang="it-IT" sz="2400" b="1" dirty="0">
                <a:solidFill>
                  <a:schemeClr val="bg1"/>
                </a:solidFill>
              </a:rPr>
              <a:t>una componente fisiologica dell’intero sistema biologico</a:t>
            </a:r>
            <a:r>
              <a:rPr lang="it-IT" sz="2400" dirty="0">
                <a:solidFill>
                  <a:schemeClr val="bg1"/>
                </a:solidFill>
              </a:rPr>
              <a:t>, rappresentato dall’organismo pluricellulare</a:t>
            </a:r>
            <a:endParaRPr lang="it-IT" sz="2400" b="1" dirty="0">
              <a:solidFill>
                <a:schemeClr val="bg1"/>
              </a:solidFill>
            </a:endParaRPr>
          </a:p>
        </p:txBody>
      </p:sp>
    </p:spTree>
    <p:extLst>
      <p:ext uri="{BB962C8B-B14F-4D97-AF65-F5344CB8AC3E}">
        <p14:creationId xmlns:p14="http://schemas.microsoft.com/office/powerpoint/2010/main" val="16800387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ttangolo 4"/>
          <p:cNvSpPr/>
          <p:nvPr/>
        </p:nvSpPr>
        <p:spPr>
          <a:xfrm>
            <a:off x="0" y="40730"/>
            <a:ext cx="9144000" cy="3416320"/>
          </a:xfrm>
          <a:prstGeom prst="rect">
            <a:avLst/>
          </a:prstGeom>
          <a:solidFill>
            <a:srgbClr val="FFFF00"/>
          </a:solidFill>
        </p:spPr>
        <p:txBody>
          <a:bodyPr wrap="square">
            <a:spAutoFit/>
          </a:bodyPr>
          <a:lstStyle/>
          <a:p>
            <a:pPr marL="457200" indent="-457200">
              <a:buFont typeface="Arial" panose="020B0604020202020204" pitchFamily="34" charset="0"/>
              <a:buChar char="•"/>
            </a:pPr>
            <a:r>
              <a:rPr lang="it-IT" altLang="it-IT" sz="2400" dirty="0"/>
              <a:t>Chi si occupa di igiene sa benissimo che ogni </a:t>
            </a:r>
            <a:r>
              <a:rPr lang="it-IT" altLang="it-IT" sz="2400" b="1" dirty="0">
                <a:solidFill>
                  <a:srgbClr val="FF0000"/>
                </a:solidFill>
              </a:rPr>
              <a:t>batterio ha bisogno di un suo particolare brodo di coltura</a:t>
            </a:r>
            <a:r>
              <a:rPr lang="it-IT" altLang="it-IT" sz="2400" dirty="0"/>
              <a:t>, senza il quale non si può avere una figliolanza batterica. </a:t>
            </a:r>
          </a:p>
          <a:p>
            <a:pPr marL="457200" indent="-457200">
              <a:buFont typeface="Arial" panose="020B0604020202020204" pitchFamily="34" charset="0"/>
              <a:buChar char="•"/>
            </a:pPr>
            <a:r>
              <a:rPr lang="it-IT" altLang="it-IT" sz="2400" dirty="0"/>
              <a:t>Questo brodo di coltura, quando il processo tossinico non viene rapidamente eliminato, </a:t>
            </a:r>
            <a:r>
              <a:rPr lang="it-IT" altLang="it-IT" sz="2400" b="1" dirty="0">
                <a:solidFill>
                  <a:srgbClr val="FF0000"/>
                </a:solidFill>
              </a:rPr>
              <a:t>costituisce un </a:t>
            </a:r>
            <a:r>
              <a:rPr lang="it-IT" altLang="it-IT" sz="2400" b="1" dirty="0" err="1">
                <a:solidFill>
                  <a:srgbClr val="FF0000"/>
                </a:solidFill>
              </a:rPr>
              <a:t>pabulum</a:t>
            </a:r>
            <a:r>
              <a:rPr lang="it-IT" altLang="it-IT" sz="2400" b="1" dirty="0">
                <a:solidFill>
                  <a:srgbClr val="FF0000"/>
                </a:solidFill>
              </a:rPr>
              <a:t> ideale per il batterio</a:t>
            </a:r>
            <a:r>
              <a:rPr lang="it-IT" altLang="it-IT" sz="2400" dirty="0"/>
              <a:t>, che, se anche diventa patogeno, è sempre una condizione secondaria, mai primaria. </a:t>
            </a:r>
          </a:p>
          <a:p>
            <a:pPr marL="457200" indent="-457200">
              <a:buFont typeface="Arial" panose="020B0604020202020204" pitchFamily="34" charset="0"/>
              <a:buChar char="•"/>
            </a:pPr>
            <a:r>
              <a:rPr lang="it-IT" altLang="it-IT" sz="2400" b="1" dirty="0">
                <a:solidFill>
                  <a:srgbClr val="FF0000"/>
                </a:solidFill>
              </a:rPr>
              <a:t>È sufficiente eliminare la condizione tossica</a:t>
            </a:r>
            <a:r>
              <a:rPr lang="it-IT" altLang="it-IT" sz="2400" dirty="0"/>
              <a:t>, perché il batterio non abbia più ragione di essere</a:t>
            </a:r>
            <a:endParaRPr lang="it-IT" sz="2400" dirty="0"/>
          </a:p>
        </p:txBody>
      </p:sp>
      <p:sp>
        <p:nvSpPr>
          <p:cNvPr id="3" name="Rettangolo 2">
            <a:extLst>
              <a:ext uri="{FF2B5EF4-FFF2-40B4-BE49-F238E27FC236}">
                <a16:creationId xmlns:a16="http://schemas.microsoft.com/office/drawing/2014/main" id="{FDE171BB-C7F1-429C-86A0-2666696A0523}"/>
              </a:ext>
            </a:extLst>
          </p:cNvPr>
          <p:cNvSpPr/>
          <p:nvPr/>
        </p:nvSpPr>
        <p:spPr>
          <a:xfrm>
            <a:off x="1" y="3537455"/>
            <a:ext cx="9143999" cy="1569660"/>
          </a:xfrm>
          <a:prstGeom prst="rect">
            <a:avLst/>
          </a:prstGeom>
          <a:solidFill>
            <a:schemeClr val="accent1">
              <a:lumMod val="40000"/>
              <a:lumOff val="60000"/>
            </a:schemeClr>
          </a:solidFill>
        </p:spPr>
        <p:txBody>
          <a:bodyPr wrap="square">
            <a:spAutoFit/>
          </a:bodyPr>
          <a:lstStyle/>
          <a:p>
            <a:r>
              <a:rPr lang="it-IT" sz="2400" dirty="0">
                <a:solidFill>
                  <a:srgbClr val="FF0000"/>
                </a:solidFill>
              </a:rPr>
              <a:t>Nel caso in cui si diano antibiotici a un bambino, quest'ultimo effetto è più grave, poiché in lui le competenze immunitarie non si sono ancora formate del tutto, per cui andiamo a compromettere il completamento della sua risposta immunitaria.</a:t>
            </a:r>
          </a:p>
        </p:txBody>
      </p:sp>
      <p:sp>
        <p:nvSpPr>
          <p:cNvPr id="4" name="Rettangolo 3">
            <a:extLst>
              <a:ext uri="{FF2B5EF4-FFF2-40B4-BE49-F238E27FC236}">
                <a16:creationId xmlns:a16="http://schemas.microsoft.com/office/drawing/2014/main" id="{9D86A62F-3C54-4C2A-91F6-17048BEEA0A5}"/>
              </a:ext>
            </a:extLst>
          </p:cNvPr>
          <p:cNvSpPr/>
          <p:nvPr/>
        </p:nvSpPr>
        <p:spPr>
          <a:xfrm>
            <a:off x="0" y="5146706"/>
            <a:ext cx="9144000" cy="1200329"/>
          </a:xfrm>
          <a:prstGeom prst="rect">
            <a:avLst/>
          </a:prstGeom>
          <a:solidFill>
            <a:srgbClr val="002060"/>
          </a:solidFill>
        </p:spPr>
        <p:txBody>
          <a:bodyPr wrap="square">
            <a:spAutoFit/>
          </a:bodyPr>
          <a:lstStyle/>
          <a:p>
            <a:r>
              <a:rPr lang="it-IT" sz="2400" dirty="0">
                <a:solidFill>
                  <a:schemeClr val="bg1"/>
                </a:solidFill>
              </a:rPr>
              <a:t>Se pensiamo a patologie come AIDS, infezioni da virus, batteri, malattie degenerative, comprendiamo come il problema sia la capacità immunitaria di difesa, e quanto sia importante favorirla. </a:t>
            </a:r>
          </a:p>
        </p:txBody>
      </p:sp>
    </p:spTree>
    <p:extLst>
      <p:ext uri="{BB962C8B-B14F-4D97-AF65-F5344CB8AC3E}">
        <p14:creationId xmlns:p14="http://schemas.microsoft.com/office/powerpoint/2010/main" val="25804557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Immagine 1"/>
          <p:cNvPicPr>
            <a:picLocks noChangeAspect="1"/>
          </p:cNvPicPr>
          <p:nvPr/>
        </p:nvPicPr>
        <p:blipFill>
          <a:blip r:embed="rId2"/>
          <a:stretch>
            <a:fillRect/>
          </a:stretch>
        </p:blipFill>
        <p:spPr>
          <a:xfrm>
            <a:off x="455469" y="427611"/>
            <a:ext cx="7955970" cy="5005250"/>
          </a:xfrm>
          <a:prstGeom prst="rect">
            <a:avLst/>
          </a:prstGeom>
        </p:spPr>
      </p:pic>
      <p:sp>
        <p:nvSpPr>
          <p:cNvPr id="3" name="Rettangolo 2"/>
          <p:cNvSpPr/>
          <p:nvPr/>
        </p:nvSpPr>
        <p:spPr bwMode="auto">
          <a:xfrm>
            <a:off x="1650805" y="5561501"/>
            <a:ext cx="5565306" cy="671594"/>
          </a:xfrm>
          <a:prstGeom prst="rect">
            <a:avLst/>
          </a:prstGeom>
          <a:solidFill>
            <a:schemeClr val="bg2">
              <a:lumMod val="50000"/>
            </a:schemeClr>
          </a:solidFill>
        </p:spPr>
        <p:txBody>
          <a:bodyPr wrap="none">
            <a:spAutoFit/>
          </a:bodyPr>
          <a:lstStyle/>
          <a:p>
            <a:pPr algn="ctr">
              <a:defRPr/>
            </a:pPr>
            <a:r>
              <a:rPr lang="it-IT" sz="3764" b="1" dirty="0">
                <a:ln w="12700">
                  <a:solidFill>
                    <a:schemeClr val="tx2">
                      <a:satMod val="155000"/>
                    </a:schemeClr>
                  </a:solidFill>
                  <a:prstDash val="solid"/>
                </a:ln>
                <a:solidFill>
                  <a:srgbClr val="FFFF00"/>
                </a:solidFill>
                <a:effectLst>
                  <a:outerShdw blurRad="41275" dist="20320" dir="1800000" algn="tl" rotWithShape="0">
                    <a:srgbClr val="000000">
                      <a:alpha val="40000"/>
                    </a:srgbClr>
                  </a:outerShdw>
                </a:effectLst>
                <a:latin typeface="Calibri"/>
                <a:cs typeface="Calibri"/>
              </a:rPr>
              <a:t>Esempio del termometro…</a:t>
            </a:r>
          </a:p>
        </p:txBody>
      </p:sp>
    </p:spTree>
    <p:extLst>
      <p:ext uri="{BB962C8B-B14F-4D97-AF65-F5344CB8AC3E}">
        <p14:creationId xmlns:p14="http://schemas.microsoft.com/office/powerpoint/2010/main" val="231812169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 y="32255"/>
            <a:ext cx="9143999" cy="2062103"/>
          </a:xfrm>
          <a:prstGeom prst="rect">
            <a:avLst/>
          </a:prstGeom>
          <a:solidFill>
            <a:schemeClr val="accent1">
              <a:lumMod val="40000"/>
              <a:lumOff val="60000"/>
            </a:schemeClr>
          </a:solidFill>
        </p:spPr>
        <p:txBody>
          <a:bodyPr wrap="square">
            <a:spAutoFit/>
          </a:bodyPr>
          <a:lstStyle/>
          <a:p>
            <a:r>
              <a:rPr lang="it-IT" sz="3200" dirty="0"/>
              <a:t>Quando usiamo una terapia soppressiva, (ovvero, riprendendo l'esempio: spegniamo il fuoco) noi interveniamo </a:t>
            </a:r>
            <a:r>
              <a:rPr lang="it-IT" sz="3200" b="1" dirty="0">
                <a:solidFill>
                  <a:srgbClr val="C00000"/>
                </a:solidFill>
              </a:rPr>
              <a:t>in modo violento e innaturale </a:t>
            </a:r>
            <a:r>
              <a:rPr lang="it-IT" sz="3200" dirty="0"/>
              <a:t>nel bioritmo del processo infiammatorio. </a:t>
            </a:r>
          </a:p>
        </p:txBody>
      </p:sp>
      <p:sp>
        <p:nvSpPr>
          <p:cNvPr id="6" name="Rettangolo 5"/>
          <p:cNvSpPr/>
          <p:nvPr/>
        </p:nvSpPr>
        <p:spPr>
          <a:xfrm>
            <a:off x="1" y="2494875"/>
            <a:ext cx="9144000" cy="1569660"/>
          </a:xfrm>
          <a:prstGeom prst="rect">
            <a:avLst/>
          </a:prstGeom>
          <a:solidFill>
            <a:schemeClr val="accent6">
              <a:lumMod val="60000"/>
              <a:lumOff val="40000"/>
            </a:schemeClr>
          </a:solidFill>
        </p:spPr>
        <p:txBody>
          <a:bodyPr wrap="square">
            <a:spAutoFit/>
          </a:bodyPr>
          <a:lstStyle/>
          <a:p>
            <a:r>
              <a:rPr lang="it-IT" sz="3200" dirty="0"/>
              <a:t>Creiamo, in termini tecnici, una </a:t>
            </a:r>
            <a:r>
              <a:rPr lang="it-IT" sz="3200" b="1" dirty="0">
                <a:solidFill>
                  <a:srgbClr val="C00000"/>
                </a:solidFill>
              </a:rPr>
              <a:t>defervescenza per lisi</a:t>
            </a:r>
            <a:r>
              <a:rPr lang="it-IT" sz="3200" dirty="0"/>
              <a:t>, cioè abbattiamo la febbre in modo immediato, ma in questo modo paralizziamo la risposta immunitaria. </a:t>
            </a:r>
          </a:p>
        </p:txBody>
      </p:sp>
      <p:sp>
        <p:nvSpPr>
          <p:cNvPr id="7" name="Rettangolo 6"/>
          <p:cNvSpPr/>
          <p:nvPr/>
        </p:nvSpPr>
        <p:spPr>
          <a:xfrm>
            <a:off x="1" y="4450091"/>
            <a:ext cx="9144000" cy="1569660"/>
          </a:xfrm>
          <a:prstGeom prst="rect">
            <a:avLst/>
          </a:prstGeom>
          <a:solidFill>
            <a:srgbClr val="002060"/>
          </a:solidFill>
        </p:spPr>
        <p:txBody>
          <a:bodyPr wrap="square">
            <a:spAutoFit/>
          </a:bodyPr>
          <a:lstStyle/>
          <a:p>
            <a:r>
              <a:rPr lang="it-IT" sz="3200" dirty="0">
                <a:solidFill>
                  <a:schemeClr val="bg1"/>
                </a:solidFill>
              </a:rPr>
              <a:t>Le conseguenze a cascata sono innanzitutto </a:t>
            </a:r>
            <a:r>
              <a:rPr lang="it-IT" sz="3200" b="1" dirty="0">
                <a:solidFill>
                  <a:srgbClr val="FFC000"/>
                </a:solidFill>
              </a:rPr>
              <a:t>un blocco della memoria immunologica</a:t>
            </a:r>
            <a:r>
              <a:rPr lang="it-IT" sz="3200" dirty="0">
                <a:solidFill>
                  <a:schemeClr val="bg1"/>
                </a:solidFill>
              </a:rPr>
              <a:t>, poi </a:t>
            </a:r>
            <a:r>
              <a:rPr lang="it-IT" sz="3200" b="1" dirty="0">
                <a:solidFill>
                  <a:srgbClr val="FFC000"/>
                </a:solidFill>
              </a:rPr>
              <a:t>un rallentamento nella crescita delle difese immunitarie</a:t>
            </a:r>
            <a:r>
              <a:rPr lang="it-IT" sz="3200" b="1" dirty="0">
                <a:solidFill>
                  <a:schemeClr val="bg1"/>
                </a:solidFill>
              </a:rPr>
              <a:t>. </a:t>
            </a:r>
          </a:p>
        </p:txBody>
      </p:sp>
    </p:spTree>
    <p:extLst>
      <p:ext uri="{BB962C8B-B14F-4D97-AF65-F5344CB8AC3E}">
        <p14:creationId xmlns:p14="http://schemas.microsoft.com/office/powerpoint/2010/main" val="214229373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0" y="1569660"/>
            <a:ext cx="2967264" cy="4031873"/>
          </a:xfrm>
          <a:prstGeom prst="rect">
            <a:avLst/>
          </a:prstGeom>
          <a:solidFill>
            <a:schemeClr val="accent4">
              <a:lumMod val="40000"/>
              <a:lumOff val="60000"/>
            </a:schemeClr>
          </a:solidFill>
        </p:spPr>
        <p:txBody>
          <a:bodyPr wrap="square">
            <a:spAutoFit/>
          </a:bodyPr>
          <a:lstStyle/>
          <a:p>
            <a:r>
              <a:rPr lang="it-IT" sz="3200" dirty="0"/>
              <a:t>In realtà quasi </a:t>
            </a:r>
            <a:r>
              <a:rPr lang="it-IT" sz="3200" b="1" dirty="0"/>
              <a:t>il 70% del calo della mortalità per polmonite av­venne prima del 1935 e dell'invenzione dei sulfamidici</a:t>
            </a:r>
            <a:r>
              <a:rPr lang="it-IT" sz="3200" dirty="0"/>
              <a:t>. </a:t>
            </a:r>
            <a:endParaRPr lang="it-IT" sz="3200" b="1" dirty="0"/>
          </a:p>
        </p:txBody>
      </p:sp>
      <p:sp>
        <p:nvSpPr>
          <p:cNvPr id="5" name="Rettangolo 4"/>
          <p:cNvSpPr/>
          <p:nvPr/>
        </p:nvSpPr>
        <p:spPr>
          <a:xfrm>
            <a:off x="14514" y="0"/>
            <a:ext cx="9143999" cy="1569660"/>
          </a:xfrm>
          <a:prstGeom prst="rect">
            <a:avLst/>
          </a:prstGeom>
          <a:solidFill>
            <a:schemeClr val="accent6">
              <a:lumMod val="20000"/>
              <a:lumOff val="80000"/>
            </a:schemeClr>
          </a:solidFill>
        </p:spPr>
        <p:txBody>
          <a:bodyPr wrap="square">
            <a:spAutoFit/>
          </a:bodyPr>
          <a:lstStyle/>
          <a:p>
            <a:r>
              <a:rPr lang="it-IT" sz="3200" dirty="0"/>
              <a:t>Si ritiene che le malattie infettive siano state vinte grazie alla scoperta di nuovi farmaci, </a:t>
            </a:r>
            <a:r>
              <a:rPr lang="it-IT" sz="3200" b="1" dirty="0"/>
              <a:t>ma ciò è vero solo in minima parte</a:t>
            </a:r>
            <a:r>
              <a:rPr lang="it-IT" sz="3200" dirty="0"/>
              <a:t>. </a:t>
            </a:r>
          </a:p>
        </p:txBody>
      </p:sp>
      <p:sp>
        <p:nvSpPr>
          <p:cNvPr id="4" name="Rettangolo 3"/>
          <p:cNvSpPr/>
          <p:nvPr/>
        </p:nvSpPr>
        <p:spPr>
          <a:xfrm>
            <a:off x="14513" y="5903893"/>
            <a:ext cx="9143999" cy="954107"/>
          </a:xfrm>
          <a:prstGeom prst="rect">
            <a:avLst/>
          </a:prstGeom>
          <a:solidFill>
            <a:schemeClr val="bg2"/>
          </a:solidFill>
        </p:spPr>
        <p:txBody>
          <a:bodyPr wrap="square">
            <a:spAutoFit/>
          </a:bodyPr>
          <a:lstStyle/>
          <a:p>
            <a:r>
              <a:rPr lang="it-IT" sz="2800" b="1" dirty="0"/>
              <a:t>Lo stesso vale per la tubercolosi</a:t>
            </a:r>
            <a:r>
              <a:rPr lang="it-IT" sz="2800" dirty="0"/>
              <a:t>, che iniziò a regredire prima della messa a punto, negli anni Cinquanta, di valide terapie. </a:t>
            </a:r>
            <a:endParaRPr lang="it-IT" sz="2800" b="1" dirty="0"/>
          </a:p>
        </p:txBody>
      </p:sp>
      <p:pic>
        <p:nvPicPr>
          <p:cNvPr id="3" name="Immagine 2"/>
          <p:cNvPicPr>
            <a:picLocks noChangeAspect="1"/>
          </p:cNvPicPr>
          <p:nvPr/>
        </p:nvPicPr>
        <p:blipFill>
          <a:blip r:embed="rId2"/>
          <a:stretch>
            <a:fillRect/>
          </a:stretch>
        </p:blipFill>
        <p:spPr>
          <a:xfrm>
            <a:off x="2967264" y="1872020"/>
            <a:ext cx="6191250" cy="3486150"/>
          </a:xfrm>
          <a:prstGeom prst="rect">
            <a:avLst/>
          </a:prstGeom>
        </p:spPr>
      </p:pic>
    </p:spTree>
    <p:extLst>
      <p:ext uri="{BB962C8B-B14F-4D97-AF65-F5344CB8AC3E}">
        <p14:creationId xmlns:p14="http://schemas.microsoft.com/office/powerpoint/2010/main" val="5496131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 calcmode="lin" valueType="num">
                                      <p:cBhvr additive="base">
                                        <p:cTn id="18" dur="500" fill="hold"/>
                                        <p:tgtEl>
                                          <p:spTgt spid="2"/>
                                        </p:tgtEl>
                                        <p:attrNameLst>
                                          <p:attrName>ppt_x</p:attrName>
                                        </p:attrNameLst>
                                      </p:cBhvr>
                                      <p:tavLst>
                                        <p:tav tm="0">
                                          <p:val>
                                            <p:strVal val="#ppt_x"/>
                                          </p:val>
                                        </p:tav>
                                        <p:tav tm="100000">
                                          <p:val>
                                            <p:strVal val="#ppt_x"/>
                                          </p:val>
                                        </p:tav>
                                      </p:tavLst>
                                    </p:anim>
                                    <p:anim calcmode="lin" valueType="num">
                                      <p:cBhvr additive="base">
                                        <p:cTn id="1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additive="base">
                                        <p:cTn id="24" dur="500" fill="hold"/>
                                        <p:tgtEl>
                                          <p:spTgt spid="4"/>
                                        </p:tgtEl>
                                        <p:attrNameLst>
                                          <p:attrName>ppt_x</p:attrName>
                                        </p:attrNameLst>
                                      </p:cBhvr>
                                      <p:tavLst>
                                        <p:tav tm="0">
                                          <p:val>
                                            <p:strVal val="#ppt_x"/>
                                          </p:val>
                                        </p:tav>
                                        <p:tav tm="100000">
                                          <p:val>
                                            <p:strVal val="#ppt_x"/>
                                          </p:val>
                                        </p:tav>
                                      </p:tavLst>
                                    </p:anim>
                                    <p:anim calcmode="lin" valueType="num">
                                      <p:cBhvr additive="base">
                                        <p:cTn id="25"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4"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 y="0"/>
            <a:ext cx="9143999" cy="1569660"/>
          </a:xfrm>
          <a:prstGeom prst="rect">
            <a:avLst/>
          </a:prstGeom>
          <a:solidFill>
            <a:schemeClr val="accent6">
              <a:lumMod val="20000"/>
              <a:lumOff val="80000"/>
            </a:schemeClr>
          </a:solidFill>
        </p:spPr>
        <p:txBody>
          <a:bodyPr wrap="square">
            <a:spAutoFit/>
          </a:bodyPr>
          <a:lstStyle/>
          <a:p>
            <a:r>
              <a:rPr lang="it-IT" sz="3200" b="1" dirty="0"/>
              <a:t>La mortalità da pertosse era già diminuita del 90% </a:t>
            </a:r>
            <a:r>
              <a:rPr lang="it-IT" sz="3200" dirty="0"/>
              <a:t>e </a:t>
            </a:r>
            <a:r>
              <a:rPr lang="it-IT" sz="3200" b="1" dirty="0"/>
              <a:t>quella da scarlattina di oltre il 70% </a:t>
            </a:r>
            <a:r>
              <a:rPr lang="it-IT" sz="3200" dirty="0"/>
              <a:t>prima che fossero disponibili vac­cini efficaci. </a:t>
            </a:r>
          </a:p>
        </p:txBody>
      </p:sp>
      <p:sp>
        <p:nvSpPr>
          <p:cNvPr id="3" name="Rettangolo 2"/>
          <p:cNvSpPr/>
          <p:nvPr/>
        </p:nvSpPr>
        <p:spPr>
          <a:xfrm>
            <a:off x="-55002" y="1841242"/>
            <a:ext cx="4891313" cy="5016758"/>
          </a:xfrm>
          <a:prstGeom prst="rect">
            <a:avLst/>
          </a:prstGeom>
          <a:solidFill>
            <a:schemeClr val="accent4">
              <a:lumMod val="20000"/>
              <a:lumOff val="80000"/>
            </a:schemeClr>
          </a:solidFill>
        </p:spPr>
        <p:txBody>
          <a:bodyPr wrap="square">
            <a:spAutoFit/>
          </a:bodyPr>
          <a:lstStyle/>
          <a:p>
            <a:r>
              <a:rPr lang="it-IT" sz="3200" dirty="0"/>
              <a:t>Una responsabilità dell'industria farmaceutica è quella della comparsa di un nuovo flagello, del tutto sconosciuto all'inizio del Novecento: </a:t>
            </a:r>
            <a:r>
              <a:rPr lang="it-IT" sz="3200" b="1" dirty="0"/>
              <a:t>gli effetti colla­terali da farmaci (ECF), </a:t>
            </a:r>
            <a:r>
              <a:rPr lang="it-IT" sz="3200" dirty="0"/>
              <a:t>classificati oggi al quarto posto tra le principa­li cause di mortalità negli Stati Uniti.</a:t>
            </a:r>
            <a:r>
              <a:rPr lang="it-IT" sz="2800" dirty="0"/>
              <a:t> </a:t>
            </a:r>
          </a:p>
        </p:txBody>
      </p:sp>
      <p:pic>
        <p:nvPicPr>
          <p:cNvPr id="4" name="Immagine 3"/>
          <p:cNvPicPr>
            <a:picLocks noChangeAspect="1"/>
          </p:cNvPicPr>
          <p:nvPr/>
        </p:nvPicPr>
        <p:blipFill>
          <a:blip r:embed="rId2"/>
          <a:stretch>
            <a:fillRect/>
          </a:stretch>
        </p:blipFill>
        <p:spPr>
          <a:xfrm>
            <a:off x="4836311" y="3381829"/>
            <a:ext cx="4307689" cy="2866571"/>
          </a:xfrm>
          <a:prstGeom prst="rect">
            <a:avLst/>
          </a:prstGeom>
        </p:spPr>
      </p:pic>
    </p:spTree>
    <p:extLst>
      <p:ext uri="{BB962C8B-B14F-4D97-AF65-F5344CB8AC3E}">
        <p14:creationId xmlns:p14="http://schemas.microsoft.com/office/powerpoint/2010/main" val="20245602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gtEl>
                                        <p:attrNameLst>
                                          <p:attrName>style.visibility</p:attrName>
                                        </p:attrNameLst>
                                      </p:cBhvr>
                                      <p:to>
                                        <p:strVal val="visible"/>
                                      </p:to>
                                    </p:set>
                                    <p:anim calcmode="lin" valueType="num">
                                      <p:cBhvr additive="base">
                                        <p:cTn id="18" dur="500" fill="hold"/>
                                        <p:tgtEl>
                                          <p:spTgt spid="3"/>
                                        </p:tgtEl>
                                        <p:attrNameLst>
                                          <p:attrName>ppt_x</p:attrName>
                                        </p:attrNameLst>
                                      </p:cBhvr>
                                      <p:tavLst>
                                        <p:tav tm="0">
                                          <p:val>
                                            <p:strVal val="#ppt_x"/>
                                          </p:val>
                                        </p:tav>
                                        <p:tav tm="100000">
                                          <p:val>
                                            <p:strVal val="#ppt_x"/>
                                          </p:val>
                                        </p:tav>
                                      </p:tavLst>
                                    </p:anim>
                                    <p:anim calcmode="lin" valueType="num">
                                      <p:cBhvr additive="base">
                                        <p:cTn id="1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0" y="0"/>
            <a:ext cx="9143999" cy="2062103"/>
          </a:xfrm>
          <a:prstGeom prst="rect">
            <a:avLst/>
          </a:prstGeom>
          <a:solidFill>
            <a:schemeClr val="accent4">
              <a:lumMod val="20000"/>
              <a:lumOff val="80000"/>
            </a:schemeClr>
          </a:solidFill>
        </p:spPr>
        <p:txBody>
          <a:bodyPr wrap="square">
            <a:spAutoFit/>
          </a:bodyPr>
          <a:lstStyle/>
          <a:p>
            <a:r>
              <a:rPr lang="it-IT" sz="3200" dirty="0"/>
              <a:t>E attenzione: non parlo di morti per prescrizioni scorrette o errori di dosaggio da parte dei pazienti, ma mi riferisco a </a:t>
            </a:r>
            <a:r>
              <a:rPr lang="it-IT" sz="3200" b="1" dirty="0"/>
              <a:t>farmaci prescritti e utilizzati nel modo previsto.</a:t>
            </a:r>
          </a:p>
        </p:txBody>
      </p:sp>
      <p:sp>
        <p:nvSpPr>
          <p:cNvPr id="5" name="Rettangolo 4"/>
          <p:cNvSpPr/>
          <p:nvPr/>
        </p:nvSpPr>
        <p:spPr>
          <a:xfrm>
            <a:off x="-1" y="2279817"/>
            <a:ext cx="9143999" cy="2062103"/>
          </a:xfrm>
          <a:prstGeom prst="rect">
            <a:avLst/>
          </a:prstGeom>
          <a:solidFill>
            <a:schemeClr val="accent6">
              <a:lumMod val="20000"/>
              <a:lumOff val="80000"/>
            </a:schemeClr>
          </a:solidFill>
        </p:spPr>
        <p:txBody>
          <a:bodyPr wrap="square">
            <a:spAutoFit/>
          </a:bodyPr>
          <a:lstStyle/>
          <a:p>
            <a:r>
              <a:rPr lang="it-IT" sz="3200" dirty="0"/>
              <a:t>È stata creata </a:t>
            </a:r>
            <a:r>
              <a:rPr lang="it-IT" sz="3200" b="1" dirty="0"/>
              <a:t>una causa di morte che non esisteva</a:t>
            </a:r>
            <a:r>
              <a:rPr lang="it-IT" sz="3200" dirty="0"/>
              <a:t>: si pensi che i decessi provocati dagli ECF </a:t>
            </a:r>
            <a:r>
              <a:rPr lang="it-IT" sz="3200" b="1" dirty="0"/>
              <a:t>sono molto più numerosi di quelli dovuti all'AIDS</a:t>
            </a:r>
            <a:r>
              <a:rPr lang="it-IT" sz="3200" dirty="0"/>
              <a:t>, che negli Stati Uniti è solo la decima causa di mortalità.</a:t>
            </a:r>
          </a:p>
        </p:txBody>
      </p:sp>
    </p:spTree>
    <p:extLst>
      <p:ext uri="{BB962C8B-B14F-4D97-AF65-F5344CB8AC3E}">
        <p14:creationId xmlns:p14="http://schemas.microsoft.com/office/powerpoint/2010/main" val="2266900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magine 5"/>
          <p:cNvPicPr>
            <a:picLocks noChangeAspect="1"/>
          </p:cNvPicPr>
          <p:nvPr/>
        </p:nvPicPr>
        <p:blipFill rotWithShape="1">
          <a:blip r:embed="rId2">
            <a:extLst>
              <a:ext uri="{28A0092B-C50C-407E-A947-70E740481C1C}">
                <a14:useLocalDpi xmlns:a14="http://schemas.microsoft.com/office/drawing/2010/main" val="0"/>
              </a:ext>
            </a:extLst>
          </a:blip>
          <a:srcRect l="-33126" r="33126"/>
          <a:stretch/>
        </p:blipFill>
        <p:spPr>
          <a:xfrm>
            <a:off x="2796418" y="3258588"/>
            <a:ext cx="1992772" cy="1039092"/>
          </a:xfrm>
          <a:prstGeom prst="rect">
            <a:avLst/>
          </a:prstGeom>
        </p:spPr>
      </p:pic>
      <p:pic>
        <p:nvPicPr>
          <p:cNvPr id="7" name="Immagine 6"/>
          <p:cNvPicPr>
            <a:picLocks noChangeAspect="1"/>
          </p:cNvPicPr>
          <p:nvPr/>
        </p:nvPicPr>
        <p:blipFill rotWithShape="1">
          <a:blip r:embed="rId3">
            <a:extLst>
              <a:ext uri="{28A0092B-C50C-407E-A947-70E740481C1C}">
                <a14:useLocalDpi xmlns:a14="http://schemas.microsoft.com/office/drawing/2010/main" val="0"/>
              </a:ext>
            </a:extLst>
          </a:blip>
          <a:srcRect l="3166" t="13212" r="7616" b="8912"/>
          <a:stretch/>
        </p:blipFill>
        <p:spPr>
          <a:xfrm>
            <a:off x="3242145" y="1209491"/>
            <a:ext cx="1728329" cy="1671351"/>
          </a:xfrm>
          <a:prstGeom prst="rect">
            <a:avLst/>
          </a:prstGeom>
        </p:spPr>
      </p:pic>
      <p:pic>
        <p:nvPicPr>
          <p:cNvPr id="9" name="Immagine 8"/>
          <p:cNvPicPr>
            <a:picLocks noChangeAspect="1"/>
          </p:cNvPicPr>
          <p:nvPr/>
        </p:nvPicPr>
        <p:blipFill rotWithShape="1">
          <a:blip r:embed="rId4">
            <a:extLst>
              <a:ext uri="{28A0092B-C50C-407E-A947-70E740481C1C}">
                <a14:useLocalDpi xmlns:a14="http://schemas.microsoft.com/office/drawing/2010/main" val="0"/>
              </a:ext>
            </a:extLst>
          </a:blip>
          <a:srcRect l="-14745" r="14745"/>
          <a:stretch/>
        </p:blipFill>
        <p:spPr>
          <a:xfrm>
            <a:off x="3242145" y="4670193"/>
            <a:ext cx="1547045" cy="1067954"/>
          </a:xfrm>
          <a:prstGeom prst="rect">
            <a:avLst/>
          </a:prstGeom>
        </p:spPr>
      </p:pic>
      <p:pic>
        <p:nvPicPr>
          <p:cNvPr id="12" name="Immagin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119767" y="1681420"/>
            <a:ext cx="1815804" cy="1325134"/>
          </a:xfrm>
          <a:prstGeom prst="rect">
            <a:avLst/>
          </a:prstGeom>
        </p:spPr>
      </p:pic>
      <p:sp>
        <p:nvSpPr>
          <p:cNvPr id="14" name="CasellaDiTesto 13"/>
          <p:cNvSpPr txBox="1"/>
          <p:nvPr/>
        </p:nvSpPr>
        <p:spPr>
          <a:xfrm>
            <a:off x="3404966" y="997726"/>
            <a:ext cx="1423788" cy="369332"/>
          </a:xfrm>
          <a:prstGeom prst="rect">
            <a:avLst/>
          </a:prstGeom>
          <a:noFill/>
        </p:spPr>
        <p:txBody>
          <a:bodyPr wrap="none" rtlCol="0">
            <a:spAutoFit/>
          </a:bodyPr>
          <a:lstStyle/>
          <a:p>
            <a:pPr algn="ctr"/>
            <a:r>
              <a:rPr lang="it-IT" sz="900" b="1" dirty="0"/>
              <a:t>Psiche</a:t>
            </a:r>
          </a:p>
          <a:p>
            <a:pPr algn="ctr"/>
            <a:r>
              <a:rPr lang="it-IT" sz="900" b="1" dirty="0"/>
              <a:t>Sistema Nervoso Centrale</a:t>
            </a:r>
          </a:p>
        </p:txBody>
      </p:sp>
      <p:sp>
        <p:nvSpPr>
          <p:cNvPr id="15" name="CasellaDiTesto 14"/>
          <p:cNvSpPr txBox="1"/>
          <p:nvPr/>
        </p:nvSpPr>
        <p:spPr>
          <a:xfrm>
            <a:off x="5703570" y="1236174"/>
            <a:ext cx="1301030" cy="507831"/>
          </a:xfrm>
          <a:prstGeom prst="rect">
            <a:avLst/>
          </a:prstGeom>
          <a:solidFill>
            <a:schemeClr val="accent1">
              <a:lumMod val="20000"/>
              <a:lumOff val="80000"/>
            </a:schemeClr>
          </a:solidFill>
          <a:ln>
            <a:solidFill>
              <a:srgbClr val="00206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it-IT" sz="900" dirty="0"/>
              <a:t>Cultura Ambiente </a:t>
            </a:r>
          </a:p>
          <a:p>
            <a:pPr algn="ctr"/>
            <a:r>
              <a:rPr lang="it-IT" sz="900" dirty="0"/>
              <a:t>Determinanti  socio -economiche</a:t>
            </a:r>
          </a:p>
        </p:txBody>
      </p:sp>
      <p:sp>
        <p:nvSpPr>
          <p:cNvPr id="16" name="CasellaDiTesto 15"/>
          <p:cNvSpPr txBox="1"/>
          <p:nvPr/>
        </p:nvSpPr>
        <p:spPr>
          <a:xfrm>
            <a:off x="7290434" y="1401809"/>
            <a:ext cx="1474470" cy="230832"/>
          </a:xfrm>
          <a:prstGeom prst="rect">
            <a:avLst/>
          </a:prstGeom>
          <a:noFill/>
        </p:spPr>
        <p:txBody>
          <a:bodyPr wrap="square" rtlCol="0">
            <a:spAutoFit/>
          </a:bodyPr>
          <a:lstStyle/>
          <a:p>
            <a:pPr algn="ctr"/>
            <a:r>
              <a:rPr lang="it-IT" sz="900" b="1" dirty="0"/>
              <a:t>Ambiente fisico e sociale</a:t>
            </a:r>
          </a:p>
        </p:txBody>
      </p:sp>
      <p:sp>
        <p:nvSpPr>
          <p:cNvPr id="17" name="CasellaDiTesto 16"/>
          <p:cNvSpPr txBox="1"/>
          <p:nvPr/>
        </p:nvSpPr>
        <p:spPr>
          <a:xfrm>
            <a:off x="5825598" y="2240113"/>
            <a:ext cx="1179002" cy="230832"/>
          </a:xfrm>
          <a:prstGeom prst="rect">
            <a:avLst/>
          </a:prstGeom>
          <a:solidFill>
            <a:schemeClr val="accent1">
              <a:lumMod val="75000"/>
            </a:schemeClr>
          </a:solidFill>
          <a:ln>
            <a:solidFill>
              <a:srgbClr val="00206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it-IT" sz="900" dirty="0" err="1">
                <a:solidFill>
                  <a:schemeClr val="bg1"/>
                </a:solidFill>
              </a:rPr>
              <a:t>Connession</a:t>
            </a:r>
            <a:r>
              <a:rPr lang="it-IT" sz="900" dirty="0">
                <a:solidFill>
                  <a:schemeClr val="bg1"/>
                </a:solidFill>
              </a:rPr>
              <a:t> MEGA</a:t>
            </a:r>
          </a:p>
        </p:txBody>
      </p:sp>
      <p:sp>
        <p:nvSpPr>
          <p:cNvPr id="18" name="CasellaDiTesto 17"/>
          <p:cNvSpPr txBox="1"/>
          <p:nvPr/>
        </p:nvSpPr>
        <p:spPr>
          <a:xfrm>
            <a:off x="5679862" y="2963001"/>
            <a:ext cx="1348446" cy="230832"/>
          </a:xfrm>
          <a:prstGeom prst="rect">
            <a:avLst/>
          </a:prstGeom>
          <a:solidFill>
            <a:schemeClr val="accent1">
              <a:lumMod val="20000"/>
              <a:lumOff val="80000"/>
            </a:schemeClr>
          </a:solidFill>
          <a:ln>
            <a:solidFill>
              <a:srgbClr val="002060"/>
            </a:solidFill>
          </a:ln>
        </p:spPr>
        <p:style>
          <a:lnRef idx="2">
            <a:schemeClr val="dk1"/>
          </a:lnRef>
          <a:fillRef idx="1">
            <a:schemeClr val="lt1"/>
          </a:fillRef>
          <a:effectRef idx="0">
            <a:schemeClr val="dk1"/>
          </a:effectRef>
          <a:fontRef idx="minor">
            <a:schemeClr val="dk1"/>
          </a:fontRef>
        </p:style>
        <p:txBody>
          <a:bodyPr wrap="none" rtlCol="0">
            <a:spAutoFit/>
          </a:bodyPr>
          <a:lstStyle/>
          <a:p>
            <a:pPr algn="ctr"/>
            <a:r>
              <a:rPr lang="it-IT" sz="900" dirty="0"/>
              <a:t>Costruzione della nicchia</a:t>
            </a:r>
          </a:p>
        </p:txBody>
      </p:sp>
      <p:sp>
        <p:nvSpPr>
          <p:cNvPr id="19" name="CasellaDiTesto 18"/>
          <p:cNvSpPr txBox="1"/>
          <p:nvPr/>
        </p:nvSpPr>
        <p:spPr>
          <a:xfrm>
            <a:off x="3529199" y="2973556"/>
            <a:ext cx="1175323" cy="230832"/>
          </a:xfrm>
          <a:prstGeom prst="rect">
            <a:avLst/>
          </a:prstGeom>
          <a:solidFill>
            <a:schemeClr val="accent1">
              <a:lumMod val="75000"/>
            </a:schemeClr>
          </a:solidFill>
          <a:ln>
            <a:solidFill>
              <a:srgbClr val="002060"/>
            </a:solidFill>
          </a:ln>
        </p:spPr>
        <p:style>
          <a:lnRef idx="2">
            <a:schemeClr val="dk1"/>
          </a:lnRef>
          <a:fillRef idx="1">
            <a:schemeClr val="lt1"/>
          </a:fillRef>
          <a:effectRef idx="0">
            <a:schemeClr val="dk1"/>
          </a:effectRef>
          <a:fontRef idx="minor">
            <a:schemeClr val="dk1"/>
          </a:fontRef>
        </p:style>
        <p:txBody>
          <a:bodyPr wrap="none" rtlCol="0">
            <a:spAutoFit/>
          </a:bodyPr>
          <a:lstStyle/>
          <a:p>
            <a:pPr algn="ctr"/>
            <a:r>
              <a:rPr lang="it-IT" sz="900" dirty="0">
                <a:solidFill>
                  <a:schemeClr val="bg1"/>
                </a:solidFill>
              </a:rPr>
              <a:t>Connessione MACRO</a:t>
            </a:r>
          </a:p>
        </p:txBody>
      </p:sp>
      <p:sp>
        <p:nvSpPr>
          <p:cNvPr id="20" name="CasellaDiTesto 19"/>
          <p:cNvSpPr txBox="1"/>
          <p:nvPr/>
        </p:nvSpPr>
        <p:spPr>
          <a:xfrm>
            <a:off x="3548435" y="4385161"/>
            <a:ext cx="1136850" cy="230832"/>
          </a:xfrm>
          <a:prstGeom prst="rect">
            <a:avLst/>
          </a:prstGeom>
          <a:solidFill>
            <a:schemeClr val="accent1">
              <a:lumMod val="75000"/>
            </a:schemeClr>
          </a:solidFill>
          <a:ln>
            <a:solidFill>
              <a:srgbClr val="002060"/>
            </a:solidFill>
          </a:ln>
        </p:spPr>
        <p:style>
          <a:lnRef idx="2">
            <a:schemeClr val="dk1"/>
          </a:lnRef>
          <a:fillRef idx="1">
            <a:schemeClr val="lt1"/>
          </a:fillRef>
          <a:effectRef idx="0">
            <a:schemeClr val="dk1"/>
          </a:effectRef>
          <a:fontRef idx="minor">
            <a:schemeClr val="dk1"/>
          </a:fontRef>
        </p:style>
        <p:txBody>
          <a:bodyPr wrap="none" rtlCol="0">
            <a:spAutoFit/>
          </a:bodyPr>
          <a:lstStyle/>
          <a:p>
            <a:pPr algn="ctr"/>
            <a:r>
              <a:rPr lang="it-IT" sz="900" dirty="0">
                <a:solidFill>
                  <a:schemeClr val="bg1"/>
                </a:solidFill>
              </a:rPr>
              <a:t>Connessione MICRO</a:t>
            </a:r>
          </a:p>
        </p:txBody>
      </p:sp>
      <p:sp>
        <p:nvSpPr>
          <p:cNvPr id="21" name="CasellaDiTesto 20"/>
          <p:cNvSpPr txBox="1"/>
          <p:nvPr/>
        </p:nvSpPr>
        <p:spPr>
          <a:xfrm>
            <a:off x="5137406" y="3323906"/>
            <a:ext cx="1132329" cy="230832"/>
          </a:xfrm>
          <a:prstGeom prst="rect">
            <a:avLst/>
          </a:prstGeom>
          <a:solidFill>
            <a:schemeClr val="accent1">
              <a:lumMod val="20000"/>
              <a:lumOff val="80000"/>
            </a:schemeClr>
          </a:solidFill>
          <a:ln>
            <a:solidFill>
              <a:srgbClr val="00206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it-IT" sz="900" dirty="0"/>
              <a:t>Citochine</a:t>
            </a:r>
          </a:p>
        </p:txBody>
      </p:sp>
      <p:sp>
        <p:nvSpPr>
          <p:cNvPr id="22" name="CasellaDiTesto 21"/>
          <p:cNvSpPr txBox="1"/>
          <p:nvPr/>
        </p:nvSpPr>
        <p:spPr>
          <a:xfrm>
            <a:off x="5072486" y="4752418"/>
            <a:ext cx="1183337" cy="230832"/>
          </a:xfrm>
          <a:prstGeom prst="rect">
            <a:avLst/>
          </a:prstGeom>
          <a:solidFill>
            <a:schemeClr val="accent1">
              <a:lumMod val="20000"/>
              <a:lumOff val="80000"/>
            </a:schemeClr>
          </a:solidFill>
          <a:ln>
            <a:solidFill>
              <a:srgbClr val="002060"/>
            </a:solidFill>
          </a:ln>
        </p:spPr>
        <p:style>
          <a:lnRef idx="2">
            <a:schemeClr val="dk1"/>
          </a:lnRef>
          <a:fillRef idx="1">
            <a:schemeClr val="lt1"/>
          </a:fillRef>
          <a:effectRef idx="0">
            <a:schemeClr val="dk1"/>
          </a:effectRef>
          <a:fontRef idx="minor">
            <a:schemeClr val="dk1"/>
          </a:fontRef>
        </p:style>
        <p:txBody>
          <a:bodyPr wrap="none" rtlCol="0">
            <a:spAutoFit/>
          </a:bodyPr>
          <a:lstStyle/>
          <a:p>
            <a:pPr algn="ctr"/>
            <a:r>
              <a:rPr lang="it-IT" sz="900" dirty="0"/>
              <a:t>Risposta Immunitaria</a:t>
            </a:r>
          </a:p>
        </p:txBody>
      </p:sp>
      <p:sp>
        <p:nvSpPr>
          <p:cNvPr id="23" name="CasellaDiTesto 22"/>
          <p:cNvSpPr txBox="1"/>
          <p:nvPr/>
        </p:nvSpPr>
        <p:spPr>
          <a:xfrm>
            <a:off x="1904993" y="4592088"/>
            <a:ext cx="1250727" cy="507831"/>
          </a:xfrm>
          <a:prstGeom prst="rect">
            <a:avLst/>
          </a:prstGeom>
          <a:solidFill>
            <a:schemeClr val="accent1">
              <a:lumMod val="20000"/>
              <a:lumOff val="80000"/>
            </a:schemeClr>
          </a:solidFill>
          <a:ln>
            <a:solidFill>
              <a:srgbClr val="002060"/>
            </a:solidFill>
          </a:ln>
        </p:spPr>
        <p:style>
          <a:lnRef idx="2">
            <a:schemeClr val="dk1"/>
          </a:lnRef>
          <a:fillRef idx="1">
            <a:schemeClr val="lt1"/>
          </a:fillRef>
          <a:effectRef idx="0">
            <a:schemeClr val="dk1"/>
          </a:effectRef>
          <a:fontRef idx="minor">
            <a:schemeClr val="dk1"/>
          </a:fontRef>
        </p:style>
        <p:txBody>
          <a:bodyPr wrap="square" rtlCol="0">
            <a:spAutoFit/>
          </a:bodyPr>
          <a:lstStyle/>
          <a:p>
            <a:pPr algn="ctr"/>
            <a:r>
              <a:rPr lang="it-IT" sz="900" dirty="0"/>
              <a:t>Attivazione e regolazione immunitaria</a:t>
            </a:r>
          </a:p>
        </p:txBody>
      </p:sp>
      <p:sp>
        <p:nvSpPr>
          <p:cNvPr id="24" name="CasellaDiTesto 23"/>
          <p:cNvSpPr txBox="1"/>
          <p:nvPr/>
        </p:nvSpPr>
        <p:spPr>
          <a:xfrm>
            <a:off x="1870042" y="3181306"/>
            <a:ext cx="1300356" cy="507831"/>
          </a:xfrm>
          <a:prstGeom prst="rect">
            <a:avLst/>
          </a:prstGeom>
          <a:solidFill>
            <a:schemeClr val="accent1">
              <a:lumMod val="20000"/>
              <a:lumOff val="80000"/>
            </a:schemeClr>
          </a:solidFill>
          <a:ln>
            <a:solidFill>
              <a:srgbClr val="002060"/>
            </a:solidFill>
          </a:ln>
        </p:spPr>
        <p:style>
          <a:lnRef idx="2">
            <a:schemeClr val="dk1"/>
          </a:lnRef>
          <a:fillRef idx="1">
            <a:schemeClr val="lt1"/>
          </a:fillRef>
          <a:effectRef idx="0">
            <a:schemeClr val="dk1"/>
          </a:effectRef>
          <a:fontRef idx="minor">
            <a:schemeClr val="dk1"/>
          </a:fontRef>
        </p:style>
        <p:txBody>
          <a:bodyPr wrap="none" rtlCol="0">
            <a:spAutoFit/>
          </a:bodyPr>
          <a:lstStyle/>
          <a:p>
            <a:pPr algn="ctr"/>
            <a:r>
              <a:rPr lang="it-IT" sz="900" dirty="0"/>
              <a:t>Asse dello stress </a:t>
            </a:r>
          </a:p>
          <a:p>
            <a:pPr algn="ctr"/>
            <a:r>
              <a:rPr lang="it-IT" sz="900" dirty="0"/>
              <a:t>Assi neuroendocrini</a:t>
            </a:r>
          </a:p>
          <a:p>
            <a:pPr algn="ctr"/>
            <a:r>
              <a:rPr lang="it-IT" sz="900" dirty="0"/>
              <a:t>Asse cervello - intestino</a:t>
            </a:r>
          </a:p>
        </p:txBody>
      </p:sp>
      <p:cxnSp>
        <p:nvCxnSpPr>
          <p:cNvPr id="34" name="Connettore 1 33"/>
          <p:cNvCxnSpPr>
            <a:stCxn id="6" idx="3"/>
          </p:cNvCxnSpPr>
          <p:nvPr/>
        </p:nvCxnSpPr>
        <p:spPr>
          <a:xfrm flipV="1">
            <a:off x="4789190" y="3778134"/>
            <a:ext cx="181284" cy="1"/>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6" name="Connettore 1 35"/>
          <p:cNvCxnSpPr/>
          <p:nvPr/>
        </p:nvCxnSpPr>
        <p:spPr>
          <a:xfrm flipV="1">
            <a:off x="4970474" y="3077431"/>
            <a:ext cx="0" cy="700703"/>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39" name="Connettore 2 38"/>
          <p:cNvCxnSpPr>
            <a:endCxn id="19" idx="3"/>
          </p:cNvCxnSpPr>
          <p:nvPr/>
        </p:nvCxnSpPr>
        <p:spPr>
          <a:xfrm flipH="1">
            <a:off x="4704522" y="3077430"/>
            <a:ext cx="265953" cy="11542"/>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Connettore 1 40"/>
          <p:cNvCxnSpPr/>
          <p:nvPr/>
        </p:nvCxnSpPr>
        <p:spPr>
          <a:xfrm>
            <a:off x="3290569" y="3077429"/>
            <a:ext cx="262652" cy="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2" name="Connettore 1 41"/>
          <p:cNvCxnSpPr/>
          <p:nvPr/>
        </p:nvCxnSpPr>
        <p:spPr>
          <a:xfrm flipV="1">
            <a:off x="3290569" y="3077431"/>
            <a:ext cx="1" cy="700703"/>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49" name="Connettore 2 48"/>
          <p:cNvCxnSpPr/>
          <p:nvPr/>
        </p:nvCxnSpPr>
        <p:spPr>
          <a:xfrm>
            <a:off x="3290569" y="3778133"/>
            <a:ext cx="154919"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52" name="Connettore 1 51"/>
          <p:cNvCxnSpPr>
            <a:stCxn id="20" idx="3"/>
          </p:cNvCxnSpPr>
          <p:nvPr/>
        </p:nvCxnSpPr>
        <p:spPr>
          <a:xfrm flipV="1">
            <a:off x="4685285" y="4489450"/>
            <a:ext cx="285189" cy="11127"/>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4" name="Connettore 1 53"/>
          <p:cNvCxnSpPr/>
          <p:nvPr/>
        </p:nvCxnSpPr>
        <p:spPr>
          <a:xfrm>
            <a:off x="4970474" y="4489036"/>
            <a:ext cx="0" cy="73451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59" name="Connettore 2 58"/>
          <p:cNvCxnSpPr/>
          <p:nvPr/>
        </p:nvCxnSpPr>
        <p:spPr>
          <a:xfrm flipH="1" flipV="1">
            <a:off x="4789190" y="5223550"/>
            <a:ext cx="181284"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1" name="Connettore 1 60"/>
          <p:cNvCxnSpPr/>
          <p:nvPr/>
        </p:nvCxnSpPr>
        <p:spPr>
          <a:xfrm flipH="1" flipV="1">
            <a:off x="3347357" y="5223550"/>
            <a:ext cx="114035" cy="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3" name="Connettore 1 62"/>
          <p:cNvCxnSpPr/>
          <p:nvPr/>
        </p:nvCxnSpPr>
        <p:spPr>
          <a:xfrm flipH="1">
            <a:off x="3341915" y="4489036"/>
            <a:ext cx="5443" cy="734514"/>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65" name="Connettore 2 64"/>
          <p:cNvCxnSpPr>
            <a:endCxn id="20" idx="1"/>
          </p:cNvCxnSpPr>
          <p:nvPr/>
        </p:nvCxnSpPr>
        <p:spPr>
          <a:xfrm>
            <a:off x="3347358" y="4486083"/>
            <a:ext cx="201077" cy="14494"/>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69" name="Connettore 4 68"/>
          <p:cNvCxnSpPr>
            <a:endCxn id="17" idx="0"/>
          </p:cNvCxnSpPr>
          <p:nvPr/>
        </p:nvCxnSpPr>
        <p:spPr>
          <a:xfrm rot="10800000" flipV="1">
            <a:off x="6415099" y="1917121"/>
            <a:ext cx="704670" cy="322991"/>
          </a:xfrm>
          <a:prstGeom prst="bentConnector2">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72" name="Connettore 1 71"/>
          <p:cNvCxnSpPr>
            <a:stCxn id="17" idx="2"/>
          </p:cNvCxnSpPr>
          <p:nvPr/>
        </p:nvCxnSpPr>
        <p:spPr>
          <a:xfrm>
            <a:off x="6415099" y="2470945"/>
            <a:ext cx="0" cy="301202"/>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75" name="Connettore 2 74"/>
          <p:cNvCxnSpPr/>
          <p:nvPr/>
        </p:nvCxnSpPr>
        <p:spPr>
          <a:xfrm>
            <a:off x="6415099" y="2772146"/>
            <a:ext cx="704669" cy="0"/>
          </a:xfrm>
          <a:prstGeom prst="straightConnector1">
            <a:avLst/>
          </a:prstGeom>
          <a:ln>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76" name="CasellaDiTesto 75"/>
          <p:cNvSpPr txBox="1"/>
          <p:nvPr/>
        </p:nvSpPr>
        <p:spPr>
          <a:xfrm>
            <a:off x="4789190" y="4073744"/>
            <a:ext cx="633507" cy="230832"/>
          </a:xfrm>
          <a:prstGeom prst="rect">
            <a:avLst/>
          </a:prstGeom>
          <a:noFill/>
        </p:spPr>
        <p:txBody>
          <a:bodyPr wrap="none" rtlCol="0">
            <a:spAutoFit/>
          </a:bodyPr>
          <a:lstStyle/>
          <a:p>
            <a:r>
              <a:rPr lang="it-IT" sz="900" dirty="0">
                <a:latin typeface="+mj-lt"/>
              </a:rPr>
              <a:t>Immunità</a:t>
            </a:r>
          </a:p>
        </p:txBody>
      </p:sp>
      <p:sp>
        <p:nvSpPr>
          <p:cNvPr id="77" name="CasellaDiTesto 76"/>
          <p:cNvSpPr txBox="1"/>
          <p:nvPr/>
        </p:nvSpPr>
        <p:spPr>
          <a:xfrm>
            <a:off x="4787897" y="5532379"/>
            <a:ext cx="854721" cy="230832"/>
          </a:xfrm>
          <a:prstGeom prst="rect">
            <a:avLst/>
          </a:prstGeom>
          <a:noFill/>
        </p:spPr>
        <p:txBody>
          <a:bodyPr wrap="none" rtlCol="0">
            <a:spAutoFit/>
          </a:bodyPr>
          <a:lstStyle/>
          <a:p>
            <a:r>
              <a:rPr lang="it-IT" sz="900" dirty="0">
                <a:latin typeface="+mj-lt"/>
              </a:rPr>
              <a:t>Microrganismi</a:t>
            </a:r>
          </a:p>
        </p:txBody>
      </p:sp>
      <p:sp>
        <p:nvSpPr>
          <p:cNvPr id="35" name="Segnaposto contenuto 2">
            <a:extLst>
              <a:ext uri="{FF2B5EF4-FFF2-40B4-BE49-F238E27FC236}">
                <a16:creationId xmlns:a16="http://schemas.microsoft.com/office/drawing/2014/main" id="{FE5B76DE-241F-4AE2-95B4-064B48B22E53}"/>
              </a:ext>
            </a:extLst>
          </p:cNvPr>
          <p:cNvSpPr>
            <a:spLocks noGrp="1"/>
          </p:cNvSpPr>
          <p:nvPr>
            <p:ph idx="1"/>
          </p:nvPr>
        </p:nvSpPr>
        <p:spPr>
          <a:xfrm>
            <a:off x="-1" y="0"/>
            <a:ext cx="2796419" cy="2772147"/>
          </a:xfrm>
          <a:solidFill>
            <a:srgbClr val="FFC000"/>
          </a:solidFill>
        </p:spPr>
        <p:txBody>
          <a:bodyPr>
            <a:normAutofit fontScale="77500" lnSpcReduction="20000"/>
          </a:bodyPr>
          <a:lstStyle/>
          <a:p>
            <a:pPr marL="0" indent="0">
              <a:buNone/>
            </a:pPr>
            <a:r>
              <a:rPr lang="it-IT" sz="3000" dirty="0"/>
              <a:t>un approccio che spiega in modo non riduzionista sia il </a:t>
            </a:r>
            <a:r>
              <a:rPr lang="it-IT" sz="3000" b="1" dirty="0"/>
              <a:t>micro</a:t>
            </a:r>
            <a:r>
              <a:rPr lang="it-IT" sz="3000" dirty="0"/>
              <a:t> sia il </a:t>
            </a:r>
            <a:r>
              <a:rPr lang="it-IT" sz="3000" b="1" dirty="0"/>
              <a:t>macro</a:t>
            </a:r>
            <a:r>
              <a:rPr lang="it-IT" sz="3000" dirty="0"/>
              <a:t> e il </a:t>
            </a:r>
            <a:r>
              <a:rPr lang="it-IT" sz="3000" b="1" dirty="0"/>
              <a:t>mega</a:t>
            </a:r>
            <a:r>
              <a:rPr lang="it-IT" sz="3000" dirty="0"/>
              <a:t>, interpretando quindi </a:t>
            </a:r>
            <a:r>
              <a:rPr lang="it-IT" sz="3000" b="1" dirty="0">
                <a:solidFill>
                  <a:srgbClr val="FF0000"/>
                </a:solidFill>
              </a:rPr>
              <a:t>in modo nuovo </a:t>
            </a:r>
            <a:r>
              <a:rPr lang="it-IT" sz="3000" dirty="0"/>
              <a:t>e scientificamente solido l'individuo umano</a:t>
            </a:r>
            <a:endParaRPr lang="it-IT" sz="2800" dirty="0"/>
          </a:p>
        </p:txBody>
      </p:sp>
      <p:sp>
        <p:nvSpPr>
          <p:cNvPr id="37" name="Segnaposto contenuto 2">
            <a:extLst>
              <a:ext uri="{FF2B5EF4-FFF2-40B4-BE49-F238E27FC236}">
                <a16:creationId xmlns:a16="http://schemas.microsoft.com/office/drawing/2014/main" id="{D8E3E0AD-4C10-46CF-B465-EAB821133E8D}"/>
              </a:ext>
            </a:extLst>
          </p:cNvPr>
          <p:cNvSpPr txBox="1">
            <a:spLocks/>
          </p:cNvSpPr>
          <p:nvPr/>
        </p:nvSpPr>
        <p:spPr>
          <a:xfrm>
            <a:off x="6422754" y="3384686"/>
            <a:ext cx="2706687" cy="2835137"/>
          </a:xfrm>
          <a:prstGeom prst="rect">
            <a:avLst/>
          </a:prstGeom>
          <a:solidFill>
            <a:schemeClr val="accent6">
              <a:lumMod val="60000"/>
              <a:lumOff val="40000"/>
            </a:schemeClr>
          </a:solidFill>
        </p:spPr>
        <p:txBody>
          <a:bodyPr vert="horz" lIns="91440" tIns="45720" rIns="91440" bIns="45720" rtlCol="0">
            <a:normAutofit fontScale="70000" lnSpcReduction="20000"/>
          </a:bodyPr>
          <a:lstStyle>
            <a:lvl1pPr marL="171450" indent="-171450" algn="l" defTabSz="685800" rtl="0" eaLnBrk="1" latinLnBrk="0" hangingPunct="1">
              <a:lnSpc>
                <a:spcPct val="90000"/>
              </a:lnSpc>
              <a:spcBef>
                <a:spcPts val="750"/>
              </a:spcBef>
              <a:buFont typeface="Arial" panose="020B0604020202020204" pitchFamily="34" charset="0"/>
              <a:buChar char="•"/>
              <a:defRPr sz="3600" kern="1200">
                <a:solidFill>
                  <a:schemeClr val="tx1"/>
                </a:solidFill>
                <a:latin typeface="Calibri" panose="020F0502020204030204" pitchFamily="34"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3600" kern="1200">
                <a:solidFill>
                  <a:schemeClr val="tx1"/>
                </a:solidFill>
                <a:latin typeface="Calibri" panose="020F0502020204030204" pitchFamily="34"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3600" kern="1200">
                <a:solidFill>
                  <a:schemeClr val="tx1"/>
                </a:solidFill>
                <a:latin typeface="Calibri" panose="020F0502020204030204" pitchFamily="34"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3600" kern="1200">
                <a:solidFill>
                  <a:schemeClr val="tx1"/>
                </a:solidFill>
                <a:latin typeface="Calibri" panose="020F0502020204030204" pitchFamily="34"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3600" kern="1200">
                <a:solidFill>
                  <a:schemeClr val="tx1"/>
                </a:solidFill>
                <a:latin typeface="Calibri" panose="020F0502020204030204" pitchFamily="34"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buNone/>
            </a:pPr>
            <a:r>
              <a:rPr lang="it-IT" sz="3400" dirty="0"/>
              <a:t>superando la semplificazione del reale e riorientando l'insieme della </a:t>
            </a:r>
            <a:r>
              <a:rPr lang="it-IT" sz="3400" b="1" dirty="0"/>
              <a:t>ricerca sull'essere umano, fondandola su un </a:t>
            </a:r>
            <a:r>
              <a:rPr lang="it-IT" sz="3400" b="1" dirty="0">
                <a:solidFill>
                  <a:srgbClr val="FF0000"/>
                </a:solidFill>
              </a:rPr>
              <a:t>approccio interdisciplinare e interdipartimentale</a:t>
            </a:r>
            <a:endParaRPr lang="it-IT" sz="3400" dirty="0">
              <a:solidFill>
                <a:srgbClr val="FF0000"/>
              </a:solidFill>
            </a:endParaRPr>
          </a:p>
        </p:txBody>
      </p:sp>
    </p:spTree>
    <p:extLst>
      <p:ext uri="{BB962C8B-B14F-4D97-AF65-F5344CB8AC3E}">
        <p14:creationId xmlns:p14="http://schemas.microsoft.com/office/powerpoint/2010/main" val="474021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asellaDiTesto 4">
            <a:extLst>
              <a:ext uri="{FF2B5EF4-FFF2-40B4-BE49-F238E27FC236}">
                <a16:creationId xmlns:a16="http://schemas.microsoft.com/office/drawing/2014/main" id="{3CED7D8B-A6F9-40CA-ABB9-AAEBB16D9EDB}"/>
              </a:ext>
            </a:extLst>
          </p:cNvPr>
          <p:cNvSpPr txBox="1"/>
          <p:nvPr/>
        </p:nvSpPr>
        <p:spPr>
          <a:xfrm>
            <a:off x="526704" y="86855"/>
            <a:ext cx="8580784" cy="369332"/>
          </a:xfrm>
          <a:prstGeom prst="rect">
            <a:avLst/>
          </a:prstGeom>
          <a:solidFill>
            <a:schemeClr val="bg1"/>
          </a:solidFill>
        </p:spPr>
        <p:txBody>
          <a:bodyPr wrap="square" rtlCol="0">
            <a:spAutoFit/>
          </a:bodyPr>
          <a:lstStyle/>
          <a:p>
            <a:pPr algn="ctr"/>
            <a:r>
              <a:rPr lang="it-IT" b="1" dirty="0">
                <a:solidFill>
                  <a:srgbClr val="C00000"/>
                </a:solidFill>
                <a:effectLst>
                  <a:outerShdw blurRad="38100" dist="38100" dir="2700000" algn="tl">
                    <a:srgbClr val="000000">
                      <a:alpha val="43137"/>
                    </a:srgbClr>
                  </a:outerShdw>
                </a:effectLst>
              </a:rPr>
              <a:t>MEDICINA OMEOSINERGETICA </a:t>
            </a:r>
            <a:r>
              <a:rPr lang="it-IT" b="1" dirty="0">
                <a:solidFill>
                  <a:srgbClr val="C00000"/>
                </a:solidFill>
              </a:rPr>
              <a:t>(</a:t>
            </a:r>
            <a:r>
              <a:rPr lang="it-IT" b="1" dirty="0" err="1">
                <a:solidFill>
                  <a:srgbClr val="C00000"/>
                </a:solidFill>
                <a:effectLst>
                  <a:outerShdw blurRad="38100" dist="38100" dir="2700000" algn="tl">
                    <a:srgbClr val="000000">
                      <a:alpha val="43137"/>
                    </a:srgbClr>
                  </a:outerShdw>
                </a:effectLst>
              </a:rPr>
              <a:t>o.medi.sine</a:t>
            </a:r>
            <a:r>
              <a:rPr lang="it-IT" b="1" dirty="0">
                <a:solidFill>
                  <a:srgbClr val="C00000"/>
                </a:solidFill>
              </a:rPr>
              <a:t>)</a:t>
            </a:r>
          </a:p>
        </p:txBody>
      </p:sp>
      <p:sp>
        <p:nvSpPr>
          <p:cNvPr id="7" name="CasellaDiTesto 6">
            <a:extLst>
              <a:ext uri="{FF2B5EF4-FFF2-40B4-BE49-F238E27FC236}">
                <a16:creationId xmlns:a16="http://schemas.microsoft.com/office/drawing/2014/main" id="{4C447A08-0269-46D9-BBA1-D5645567883B}"/>
              </a:ext>
            </a:extLst>
          </p:cNvPr>
          <p:cNvSpPr txBox="1"/>
          <p:nvPr/>
        </p:nvSpPr>
        <p:spPr>
          <a:xfrm>
            <a:off x="0" y="508708"/>
            <a:ext cx="9107488" cy="1754326"/>
          </a:xfrm>
          <a:prstGeom prst="rect">
            <a:avLst/>
          </a:prstGeom>
          <a:solidFill>
            <a:schemeClr val="accent5">
              <a:lumMod val="20000"/>
              <a:lumOff val="80000"/>
            </a:schemeClr>
          </a:solidFill>
          <a:ln w="57150">
            <a:solidFill>
              <a:srgbClr val="C00000"/>
            </a:solidFill>
          </a:ln>
        </p:spPr>
        <p:txBody>
          <a:bodyPr wrap="square">
            <a:spAutoFit/>
          </a:bodyPr>
          <a:lstStyle/>
          <a:p>
            <a:r>
              <a:rPr lang="it-IT" dirty="0"/>
              <a:t>Secondo i fisici </a:t>
            </a:r>
            <a:r>
              <a:rPr lang="it-IT" dirty="0" err="1"/>
              <a:t>Nicolis</a:t>
            </a:r>
            <a:r>
              <a:rPr lang="it-IT" dirty="0"/>
              <a:t> e </a:t>
            </a:r>
            <a:r>
              <a:rPr lang="it-IT" dirty="0" err="1"/>
              <a:t>Prigogine</a:t>
            </a:r>
            <a:r>
              <a:rPr lang="it-IT" dirty="0"/>
              <a:t> “</a:t>
            </a:r>
            <a:r>
              <a:rPr lang="it-IT" i="1" dirty="0"/>
              <a:t>Il nostro universo fisico </a:t>
            </a:r>
            <a:r>
              <a:rPr lang="it-IT" b="1" i="1" dirty="0">
                <a:solidFill>
                  <a:srgbClr val="C00000"/>
                </a:solidFill>
              </a:rPr>
              <a:t>non ha più </a:t>
            </a:r>
            <a:r>
              <a:rPr lang="it-IT" i="1" dirty="0"/>
              <a:t>come simbolo il moto regolare e periodico dei pianeti, moto che è alla base della meccanica classica. È invece </a:t>
            </a:r>
            <a:r>
              <a:rPr lang="it-IT" b="1" i="1" dirty="0">
                <a:solidFill>
                  <a:srgbClr val="C00000"/>
                </a:solidFill>
              </a:rPr>
              <a:t>un universo di instabilità e fluttuazioni</a:t>
            </a:r>
            <a:r>
              <a:rPr lang="it-IT" i="1" dirty="0"/>
              <a:t>, che sono all’origine dell’incredibile ricchezza di forme e strutture che vediamo nel mondo intorno a noi&gt; bisogno di nuovi concetti e nuovi strumenti per descrivere una natura in cui </a:t>
            </a:r>
            <a:r>
              <a:rPr lang="it-IT" b="1" i="1" dirty="0">
                <a:solidFill>
                  <a:srgbClr val="C00000"/>
                </a:solidFill>
              </a:rPr>
              <a:t>evoluzione e pluralismo sono divenuti le parole fondamentali</a:t>
            </a:r>
            <a:r>
              <a:rPr lang="it-IT" b="1" dirty="0">
                <a:solidFill>
                  <a:srgbClr val="C00000"/>
                </a:solidFill>
              </a:rPr>
              <a:t>.“ </a:t>
            </a:r>
            <a:r>
              <a:rPr lang="it-IT" dirty="0"/>
              <a:t>(</a:t>
            </a:r>
            <a:r>
              <a:rPr lang="it-IT" dirty="0" err="1"/>
              <a:t>Nicolis</a:t>
            </a:r>
            <a:r>
              <a:rPr lang="it-IT" dirty="0"/>
              <a:t>, </a:t>
            </a:r>
            <a:r>
              <a:rPr lang="it-IT" dirty="0" err="1"/>
              <a:t>Prigogine</a:t>
            </a:r>
            <a:r>
              <a:rPr lang="it-IT" dirty="0"/>
              <a:t>, 1991).</a:t>
            </a:r>
          </a:p>
        </p:txBody>
      </p:sp>
      <p:sp>
        <p:nvSpPr>
          <p:cNvPr id="10" name="Rettangolo 9">
            <a:extLst>
              <a:ext uri="{FF2B5EF4-FFF2-40B4-BE49-F238E27FC236}">
                <a16:creationId xmlns:a16="http://schemas.microsoft.com/office/drawing/2014/main" id="{EA868F18-940E-4CFF-9646-322164985BC1}"/>
              </a:ext>
            </a:extLst>
          </p:cNvPr>
          <p:cNvSpPr/>
          <p:nvPr/>
        </p:nvSpPr>
        <p:spPr>
          <a:xfrm>
            <a:off x="66124" y="2542059"/>
            <a:ext cx="9041363" cy="1200329"/>
          </a:xfrm>
          <a:prstGeom prst="rect">
            <a:avLst/>
          </a:prstGeom>
          <a:solidFill>
            <a:schemeClr val="accent4">
              <a:lumMod val="20000"/>
              <a:lumOff val="80000"/>
            </a:schemeClr>
          </a:solidFill>
          <a:ln w="38100">
            <a:solidFill>
              <a:srgbClr val="0070C0"/>
            </a:solidFill>
          </a:ln>
        </p:spPr>
        <p:txBody>
          <a:bodyPr wrap="square">
            <a:spAutoFit/>
          </a:bodyPr>
          <a:lstStyle/>
          <a:p>
            <a:r>
              <a:rPr lang="it-IT" dirty="0"/>
              <a:t>Negli organismi viventi, </a:t>
            </a:r>
            <a:r>
              <a:rPr lang="it-IT" b="1" u="sng" dirty="0"/>
              <a:t>ordine e disordine, stabilità e instabilità si embricano armoniosamente</a:t>
            </a:r>
            <a:r>
              <a:rPr lang="it-IT" dirty="0"/>
              <a:t>; i fenomeni a prima vista irregolari, le leggi della complessità, che modulano anche molti eventi naturali, biologici e fisiopatologici, si sta scoprendo che sono conformi al movimento della vita: la vita è un "</a:t>
            </a:r>
            <a:r>
              <a:rPr lang="it-IT" b="1" dirty="0">
                <a:solidFill>
                  <a:srgbClr val="B12827"/>
                </a:solidFill>
              </a:rPr>
              <a:t>disequilibrio controllato</a:t>
            </a:r>
            <a:r>
              <a:rPr lang="it-IT" dirty="0"/>
              <a:t>" (Guidotti, 1990). </a:t>
            </a:r>
          </a:p>
        </p:txBody>
      </p:sp>
    </p:spTree>
    <p:extLst>
      <p:ext uri="{BB962C8B-B14F-4D97-AF65-F5344CB8AC3E}">
        <p14:creationId xmlns:p14="http://schemas.microsoft.com/office/powerpoint/2010/main" val="18626513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 presetClass="entr" presetSubtype="4" fill="hold" grpId="0"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additive="base">
                                        <p:cTn id="14" dur="500" fill="hold"/>
                                        <p:tgtEl>
                                          <p:spTgt spid="10"/>
                                        </p:tgtEl>
                                        <p:attrNameLst>
                                          <p:attrName>ppt_x</p:attrName>
                                        </p:attrNameLst>
                                      </p:cBhvr>
                                      <p:tavLst>
                                        <p:tav tm="0">
                                          <p:val>
                                            <p:strVal val="#ppt_x"/>
                                          </p:val>
                                        </p:tav>
                                        <p:tav tm="100000">
                                          <p:val>
                                            <p:strVal val="#ppt_x"/>
                                          </p:val>
                                        </p:tav>
                                      </p:tavLst>
                                    </p:anim>
                                    <p:anim calcmode="lin" valueType="num">
                                      <p:cBhvr additive="base">
                                        <p:cTn id="1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4315" y="1641933"/>
            <a:ext cx="8540750" cy="2257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627" name="Rettangolo 4"/>
          <p:cNvSpPr>
            <a:spLocks noChangeArrowheads="1"/>
          </p:cNvSpPr>
          <p:nvPr/>
        </p:nvSpPr>
        <p:spPr bwMode="auto">
          <a:xfrm>
            <a:off x="1143000" y="485066"/>
            <a:ext cx="6858000" cy="646331"/>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200" dirty="0">
                <a:solidFill>
                  <a:prstClr val="black"/>
                </a:solidFill>
                <a:latin typeface="Calibri" pitchFamily="34" charset="0"/>
              </a:rPr>
              <a:t>History has the habit of creating  </a:t>
            </a:r>
            <a:r>
              <a:rPr lang="en-US" altLang="it-IT" sz="1200" b="1" i="1" u="sng" dirty="0">
                <a:solidFill>
                  <a:prstClr val="black"/>
                </a:solidFill>
                <a:latin typeface="Calibri" pitchFamily="34" charset="0"/>
              </a:rPr>
              <a:t>heroes</a:t>
            </a:r>
            <a:r>
              <a:rPr lang="en-US" altLang="it-IT" sz="1200" dirty="0">
                <a:solidFill>
                  <a:prstClr val="black"/>
                </a:solidFill>
                <a:latin typeface="Calibri" pitchFamily="34" charset="0"/>
              </a:rPr>
              <a:t>  and </a:t>
            </a:r>
            <a:r>
              <a:rPr lang="en-US" altLang="it-IT" sz="1200" b="1" i="1" u="sng" dirty="0">
                <a:solidFill>
                  <a:prstClr val="black"/>
                </a:solidFill>
                <a:latin typeface="Calibri" pitchFamily="34" charset="0"/>
              </a:rPr>
              <a:t>anti-heroes</a:t>
            </a:r>
            <a:r>
              <a:rPr lang="en-US" altLang="it-IT" sz="1200" dirty="0">
                <a:solidFill>
                  <a:prstClr val="black"/>
                </a:solidFill>
                <a:latin typeface="Calibri" pitchFamily="34" charset="0"/>
              </a:rPr>
              <a:t>, and so Darwin triumphed while Lamarck bore the brunt of ridicule and obscurity. The reason is that the </a:t>
            </a:r>
            <a:r>
              <a:rPr lang="en-US" altLang="it-IT" sz="1200" b="1" dirty="0">
                <a:solidFill>
                  <a:prstClr val="black"/>
                </a:solidFill>
                <a:latin typeface="Calibri" pitchFamily="34" charset="0"/>
              </a:rPr>
              <a:t>theories</a:t>
            </a:r>
            <a:r>
              <a:rPr lang="en-US" altLang="it-IT" sz="1200" dirty="0">
                <a:solidFill>
                  <a:prstClr val="black"/>
                </a:solidFill>
                <a:latin typeface="Calibri" pitchFamily="34" charset="0"/>
              </a:rPr>
              <a:t> of the two men are </a:t>
            </a:r>
            <a:r>
              <a:rPr lang="en-US" altLang="it-IT" sz="1200" b="1" i="1" dirty="0">
                <a:solidFill>
                  <a:prstClr val="black"/>
                </a:solidFill>
                <a:latin typeface="Calibri" pitchFamily="34" charset="0"/>
              </a:rPr>
              <a:t>logically</a:t>
            </a:r>
            <a:r>
              <a:rPr lang="en-US" altLang="it-IT" sz="1200" b="1" dirty="0">
                <a:solidFill>
                  <a:prstClr val="black"/>
                </a:solidFill>
                <a:latin typeface="Calibri" pitchFamily="34" charset="0"/>
              </a:rPr>
              <a:t> diametrically opposed</a:t>
            </a:r>
            <a:r>
              <a:rPr lang="en-US" altLang="it-IT" sz="1200" dirty="0">
                <a:solidFill>
                  <a:prstClr val="black"/>
                </a:solidFill>
                <a:latin typeface="Calibri" pitchFamily="34" charset="0"/>
              </a:rPr>
              <a:t>.</a:t>
            </a:r>
            <a:endParaRPr lang="it-IT" altLang="it-IT" sz="1200" b="1" i="1" u="sng" dirty="0">
              <a:solidFill>
                <a:prstClr val="black"/>
              </a:solidFill>
              <a:latin typeface="Calibri" pitchFamily="34" charset="0"/>
            </a:endParaRPr>
          </a:p>
        </p:txBody>
      </p:sp>
      <p:sp>
        <p:nvSpPr>
          <p:cNvPr id="26628" name="Rettangolo 5"/>
          <p:cNvSpPr>
            <a:spLocks noChangeArrowheads="1"/>
          </p:cNvSpPr>
          <p:nvPr/>
        </p:nvSpPr>
        <p:spPr bwMode="auto">
          <a:xfrm>
            <a:off x="214315" y="3870783"/>
            <a:ext cx="3244850" cy="1061829"/>
          </a:xfrm>
          <a:prstGeom prst="rect">
            <a:avLst/>
          </a:prstGeom>
          <a:solidFill>
            <a:srgbClr val="FFFF99"/>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050" b="1" dirty="0">
                <a:solidFill>
                  <a:prstClr val="black"/>
                </a:solidFill>
                <a:latin typeface="Calibri" pitchFamily="34" charset="0"/>
              </a:rPr>
              <a:t>Darwin's</a:t>
            </a:r>
            <a:r>
              <a:rPr lang="en-US" altLang="it-IT" sz="1050" dirty="0">
                <a:solidFill>
                  <a:prstClr val="black"/>
                </a:solidFill>
                <a:latin typeface="Calibri" pitchFamily="34" charset="0"/>
              </a:rPr>
              <a:t> theory is </a:t>
            </a:r>
            <a:r>
              <a:rPr lang="en-US" altLang="it-IT" sz="1050" b="1" i="1" u="sng" dirty="0">
                <a:solidFill>
                  <a:srgbClr val="C00000"/>
                </a:solidFill>
                <a:effectLst>
                  <a:outerShdw blurRad="38100" dist="38100" dir="2700000" algn="tl">
                    <a:srgbClr val="000000">
                      <a:alpha val="43137"/>
                    </a:srgbClr>
                  </a:outerShdw>
                </a:effectLst>
                <a:latin typeface="Calibri" pitchFamily="34" charset="0"/>
              </a:rPr>
              <a:t>natural selection</a:t>
            </a:r>
            <a:r>
              <a:rPr lang="en-US" altLang="it-IT" sz="1050" dirty="0">
                <a:solidFill>
                  <a:prstClr val="black"/>
                </a:solidFill>
                <a:latin typeface="Calibri" pitchFamily="34" charset="0"/>
              </a:rPr>
              <a:t>, and selection entails a </a:t>
            </a:r>
            <a:r>
              <a:rPr lang="en-US" altLang="it-IT" sz="1050" b="1" u="sng" dirty="0">
                <a:solidFill>
                  <a:srgbClr val="C00000"/>
                </a:solidFill>
                <a:latin typeface="Calibri" pitchFamily="34" charset="0"/>
              </a:rPr>
              <a:t>separation of the organism from its environment.</a:t>
            </a:r>
            <a:r>
              <a:rPr lang="en-US" altLang="it-IT" sz="1050" b="1" dirty="0">
                <a:solidFill>
                  <a:srgbClr val="C00000"/>
                </a:solidFill>
                <a:latin typeface="Calibri" pitchFamily="34" charset="0"/>
              </a:rPr>
              <a:t> </a:t>
            </a:r>
            <a:r>
              <a:rPr lang="en-US" altLang="it-IT" sz="1050" dirty="0">
                <a:solidFill>
                  <a:prstClr val="black"/>
                </a:solidFill>
                <a:latin typeface="Calibri" pitchFamily="34" charset="0"/>
              </a:rPr>
              <a:t>The organism is thus conceptually closed off from its experience, </a:t>
            </a:r>
            <a:r>
              <a:rPr lang="en-US" altLang="it-IT" sz="1050" b="1" dirty="0">
                <a:solidFill>
                  <a:srgbClr val="C00000"/>
                </a:solidFill>
                <a:latin typeface="Calibri" pitchFamily="34" charset="0"/>
              </a:rPr>
              <a:t>leading logically to </a:t>
            </a:r>
            <a:r>
              <a:rPr lang="en-US" altLang="it-IT" sz="1050" b="1" u="sng" dirty="0">
                <a:solidFill>
                  <a:srgbClr val="C00000"/>
                </a:solidFill>
                <a:latin typeface="Calibri" pitchFamily="34" charset="0"/>
              </a:rPr>
              <a:t>Weismann's </a:t>
            </a:r>
            <a:r>
              <a:rPr lang="en-US" altLang="it-IT" sz="1050" b="1" i="1" u="sng" dirty="0">
                <a:solidFill>
                  <a:srgbClr val="C00000"/>
                </a:solidFill>
                <a:latin typeface="Calibri" pitchFamily="34" charset="0"/>
              </a:rPr>
              <a:t>barrier</a:t>
            </a:r>
            <a:r>
              <a:rPr lang="en-US" altLang="it-IT" sz="1050" b="1" u="sng" dirty="0">
                <a:solidFill>
                  <a:srgbClr val="C00000"/>
                </a:solidFill>
                <a:latin typeface="Calibri" pitchFamily="34" charset="0"/>
              </a:rPr>
              <a:t> </a:t>
            </a:r>
            <a:r>
              <a:rPr lang="en-US" altLang="it-IT" sz="1050" b="1" dirty="0">
                <a:solidFill>
                  <a:srgbClr val="C00000"/>
                </a:solidFill>
                <a:latin typeface="Calibri" pitchFamily="34" charset="0"/>
              </a:rPr>
              <a:t>and the </a:t>
            </a:r>
            <a:r>
              <a:rPr lang="en-US" altLang="it-IT" sz="1050" b="1" u="sng" dirty="0">
                <a:solidFill>
                  <a:srgbClr val="C00000"/>
                </a:solidFill>
                <a:latin typeface="Calibri" pitchFamily="34" charset="0"/>
              </a:rPr>
              <a:t>central dogma </a:t>
            </a:r>
            <a:r>
              <a:rPr lang="en-US" altLang="it-IT" sz="1050" b="1" dirty="0">
                <a:solidFill>
                  <a:srgbClr val="C00000"/>
                </a:solidFill>
                <a:latin typeface="Calibri" pitchFamily="34" charset="0"/>
              </a:rPr>
              <a:t>of the genetic paradigm, </a:t>
            </a:r>
            <a:r>
              <a:rPr lang="en-US" altLang="it-IT" sz="1050" dirty="0">
                <a:solidFill>
                  <a:srgbClr val="C00000"/>
                </a:solidFill>
                <a:latin typeface="Calibri" pitchFamily="34" charset="0"/>
              </a:rPr>
              <a:t>which is </a:t>
            </a:r>
            <a:r>
              <a:rPr lang="en-US" altLang="it-IT" sz="1050" b="1" i="1" u="sng" dirty="0" err="1">
                <a:solidFill>
                  <a:srgbClr val="C00000"/>
                </a:solidFill>
                <a:latin typeface="Calibri" pitchFamily="34" charset="0"/>
              </a:rPr>
              <a:t>reductionistic</a:t>
            </a:r>
            <a:r>
              <a:rPr lang="en-US" altLang="it-IT" sz="1050" dirty="0">
                <a:solidFill>
                  <a:srgbClr val="C00000"/>
                </a:solidFill>
                <a:latin typeface="Calibri" pitchFamily="34" charset="0"/>
              </a:rPr>
              <a:t> </a:t>
            </a:r>
            <a:r>
              <a:rPr lang="en-US" altLang="it-IT" sz="1050" dirty="0">
                <a:solidFill>
                  <a:prstClr val="black"/>
                </a:solidFill>
                <a:latin typeface="Calibri" pitchFamily="34" charset="0"/>
              </a:rPr>
              <a:t>in intent and in actuality</a:t>
            </a:r>
            <a:endParaRPr lang="it-IT" altLang="it-IT" sz="1050" dirty="0">
              <a:solidFill>
                <a:prstClr val="black"/>
              </a:solidFill>
              <a:latin typeface="Calibri" pitchFamily="34" charset="0"/>
            </a:endParaRPr>
          </a:p>
        </p:txBody>
      </p:sp>
      <p:sp>
        <p:nvSpPr>
          <p:cNvPr id="26629" name="Rettangolo 6"/>
          <p:cNvSpPr>
            <a:spLocks noChangeArrowheads="1"/>
          </p:cNvSpPr>
          <p:nvPr/>
        </p:nvSpPr>
        <p:spPr bwMode="auto">
          <a:xfrm>
            <a:off x="3575950" y="3830142"/>
            <a:ext cx="4217773" cy="1223412"/>
          </a:xfrm>
          <a:prstGeom prst="rect">
            <a:avLst/>
          </a:prstGeom>
          <a:solidFill>
            <a:srgbClr val="FFFF00"/>
          </a:solidFill>
          <a:ln w="28575">
            <a:solidFill>
              <a:srgbClr val="FF0000"/>
            </a:solidFill>
            <a:miter lim="800000"/>
            <a:headEnd/>
            <a:tailEnd/>
          </a:ln>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1050" b="1" dirty="0">
                <a:solidFill>
                  <a:srgbClr val="0000FF"/>
                </a:solidFill>
                <a:latin typeface="Calibri" pitchFamily="34" charset="0"/>
              </a:rPr>
              <a:t>Lamarck's</a:t>
            </a:r>
            <a:r>
              <a:rPr lang="en-US" altLang="it-IT" sz="1050" dirty="0">
                <a:solidFill>
                  <a:srgbClr val="0000FF"/>
                </a:solidFill>
                <a:latin typeface="Calibri" pitchFamily="34" charset="0"/>
              </a:rPr>
              <a:t> theory, on the other hand, is of </a:t>
            </a:r>
            <a:r>
              <a:rPr lang="en-US" altLang="it-IT" sz="1050" b="1" i="1" dirty="0">
                <a:solidFill>
                  <a:srgbClr val="0000FF"/>
                </a:solidFill>
                <a:latin typeface="Calibri" pitchFamily="34" charset="0"/>
              </a:rPr>
              <a:t>transformation</a:t>
            </a:r>
            <a:r>
              <a:rPr lang="en-US" altLang="it-IT" sz="1050" b="1" dirty="0">
                <a:solidFill>
                  <a:srgbClr val="0000FF"/>
                </a:solidFill>
                <a:latin typeface="Calibri" pitchFamily="34" charset="0"/>
              </a:rPr>
              <a:t> </a:t>
            </a:r>
            <a:r>
              <a:rPr lang="en-US" altLang="it-IT" sz="1050" dirty="0">
                <a:solidFill>
                  <a:srgbClr val="0000FF"/>
                </a:solidFill>
                <a:latin typeface="Calibri" pitchFamily="34" charset="0"/>
              </a:rPr>
              <a:t>arising from the </a:t>
            </a:r>
            <a:r>
              <a:rPr lang="en-US" altLang="it-IT" sz="1050" b="1" u="sng" dirty="0">
                <a:solidFill>
                  <a:srgbClr val="0000FF"/>
                </a:solidFill>
                <a:latin typeface="Calibri" pitchFamily="34" charset="0"/>
              </a:rPr>
              <a:t>organism's own experience of the environment</a:t>
            </a:r>
            <a:r>
              <a:rPr lang="en-US" altLang="it-IT" sz="1050" dirty="0">
                <a:solidFill>
                  <a:srgbClr val="0000FF"/>
                </a:solidFill>
                <a:latin typeface="Calibri" pitchFamily="34" charset="0"/>
              </a:rPr>
              <a:t>. </a:t>
            </a:r>
            <a:r>
              <a:rPr lang="en-US" altLang="it-IT" sz="1050" dirty="0">
                <a:solidFill>
                  <a:prstClr val="black"/>
                </a:solidFill>
                <a:latin typeface="Calibri" pitchFamily="34" charset="0"/>
              </a:rPr>
              <a:t>It </a:t>
            </a:r>
            <a:r>
              <a:rPr lang="en-US" altLang="it-IT" sz="1050" i="1" dirty="0">
                <a:solidFill>
                  <a:prstClr val="black"/>
                </a:solidFill>
                <a:latin typeface="Calibri" pitchFamily="34" charset="0"/>
              </a:rPr>
              <a:t>requires</a:t>
            </a:r>
            <a:r>
              <a:rPr lang="en-US" altLang="it-IT" sz="1050" dirty="0">
                <a:solidFill>
                  <a:prstClr val="black"/>
                </a:solidFill>
                <a:latin typeface="Calibri" pitchFamily="34" charset="0"/>
              </a:rPr>
              <a:t> a conception of </a:t>
            </a:r>
            <a:r>
              <a:rPr lang="en-US" altLang="it-IT" sz="1050" dirty="0">
                <a:solidFill>
                  <a:srgbClr val="0000FF"/>
                </a:solidFill>
                <a:latin typeface="Calibri" pitchFamily="34" charset="0"/>
              </a:rPr>
              <a:t>the </a:t>
            </a:r>
            <a:r>
              <a:rPr lang="en-US" altLang="it-IT" sz="1050" b="1" u="sng" dirty="0">
                <a:solidFill>
                  <a:srgbClr val="0000FF"/>
                </a:solidFill>
                <a:latin typeface="Calibri" pitchFamily="34" charset="0"/>
              </a:rPr>
              <a:t>organism</a:t>
            </a:r>
            <a:r>
              <a:rPr lang="en-US" altLang="it-IT" sz="1050" b="1" dirty="0">
                <a:solidFill>
                  <a:srgbClr val="0000FF"/>
                </a:solidFill>
                <a:latin typeface="Calibri" pitchFamily="34" charset="0"/>
              </a:rPr>
              <a:t> as </a:t>
            </a:r>
            <a:r>
              <a:rPr lang="en-US" altLang="it-IT" sz="1050" b="1" i="1" u="sng" dirty="0">
                <a:solidFill>
                  <a:srgbClr val="0000FF"/>
                </a:solidFill>
                <a:latin typeface="Calibri" pitchFamily="34" charset="0"/>
              </a:rPr>
              <a:t>open</a:t>
            </a:r>
            <a:r>
              <a:rPr lang="en-US" altLang="it-IT" sz="1050" b="1" u="sng" dirty="0">
                <a:solidFill>
                  <a:srgbClr val="0000FF"/>
                </a:solidFill>
                <a:latin typeface="Calibri" pitchFamily="34" charset="0"/>
              </a:rPr>
              <a:t> to the environment </a:t>
            </a:r>
            <a:r>
              <a:rPr lang="en-US" altLang="it-IT" sz="1050" dirty="0">
                <a:solidFill>
                  <a:prstClr val="black"/>
                </a:solidFill>
                <a:latin typeface="Calibri" pitchFamily="34" charset="0"/>
              </a:rPr>
              <a:t>- which it actually is - and invites us to examine the </a:t>
            </a:r>
            <a:r>
              <a:rPr lang="en-US" altLang="it-IT" sz="1050" b="1" u="sng" dirty="0">
                <a:solidFill>
                  <a:srgbClr val="0000FF"/>
                </a:solidFill>
                <a:latin typeface="Calibri" pitchFamily="34" charset="0"/>
              </a:rPr>
              <a:t>dynamics of transformation</a:t>
            </a:r>
            <a:r>
              <a:rPr lang="en-US" altLang="it-IT" sz="1050" dirty="0">
                <a:solidFill>
                  <a:srgbClr val="0000FF"/>
                </a:solidFill>
                <a:latin typeface="Calibri" pitchFamily="34" charset="0"/>
              </a:rPr>
              <a:t>, as well as </a:t>
            </a:r>
            <a:r>
              <a:rPr lang="en-US" altLang="it-IT" sz="1050" b="1" dirty="0">
                <a:solidFill>
                  <a:srgbClr val="0000FF"/>
                </a:solidFill>
                <a:latin typeface="Calibri" pitchFamily="34" charset="0"/>
              </a:rPr>
              <a:t>mechanisms whereby the transformation could become 'internalized'. </a:t>
            </a:r>
          </a:p>
          <a:p>
            <a:pPr eaLnBrk="1" fontAlgn="base" hangingPunct="1">
              <a:spcBef>
                <a:spcPct val="0"/>
              </a:spcBef>
              <a:spcAft>
                <a:spcPct val="0"/>
              </a:spcAft>
            </a:pPr>
            <a:r>
              <a:rPr lang="en-US" altLang="it-IT" sz="1050" dirty="0">
                <a:solidFill>
                  <a:srgbClr val="0000FF"/>
                </a:solidFill>
                <a:latin typeface="Calibri" pitchFamily="34" charset="0"/>
              </a:rPr>
              <a:t>Hence it leads logically to the </a:t>
            </a:r>
            <a:r>
              <a:rPr lang="en-US" altLang="it-IT" sz="1050" b="1" i="1" u="sng" dirty="0">
                <a:solidFill>
                  <a:srgbClr val="0000FF"/>
                </a:solidFill>
                <a:latin typeface="Calibri" pitchFamily="34" charset="0"/>
              </a:rPr>
              <a:t>epigenetic</a:t>
            </a:r>
            <a:r>
              <a:rPr lang="en-US" altLang="it-IT" sz="1050" dirty="0">
                <a:solidFill>
                  <a:srgbClr val="0000FF"/>
                </a:solidFill>
                <a:latin typeface="Calibri" pitchFamily="34" charset="0"/>
              </a:rPr>
              <a:t> approach</a:t>
            </a:r>
            <a:r>
              <a:rPr lang="en-US" altLang="it-IT" sz="1050" dirty="0">
                <a:solidFill>
                  <a:prstClr val="black"/>
                </a:solidFill>
                <a:latin typeface="Calibri" pitchFamily="34" charset="0"/>
              </a:rPr>
              <a:t>, which embraces the same </a:t>
            </a:r>
            <a:r>
              <a:rPr lang="en-US" altLang="it-IT" sz="1050" b="1" i="1" u="sng" dirty="0">
                <a:solidFill>
                  <a:srgbClr val="0000FF"/>
                </a:solidFill>
                <a:effectLst>
                  <a:outerShdw blurRad="38100" dist="38100" dir="2700000" algn="tl">
                    <a:srgbClr val="000000">
                      <a:alpha val="43137"/>
                    </a:srgbClr>
                  </a:outerShdw>
                </a:effectLst>
                <a:latin typeface="Calibri" pitchFamily="34" charset="0"/>
              </a:rPr>
              <a:t>holistic</a:t>
            </a:r>
            <a:r>
              <a:rPr lang="en-US" altLang="it-IT" sz="1050" b="1" u="sng" dirty="0">
                <a:solidFill>
                  <a:srgbClr val="0000FF"/>
                </a:solidFill>
                <a:effectLst>
                  <a:outerShdw blurRad="38100" dist="38100" dir="2700000" algn="tl">
                    <a:srgbClr val="000000">
                      <a:alpha val="43137"/>
                    </a:srgbClr>
                  </a:outerShdw>
                </a:effectLst>
                <a:latin typeface="Calibri" pitchFamily="34" charset="0"/>
              </a:rPr>
              <a:t>, systems thinking </a:t>
            </a:r>
            <a:r>
              <a:rPr lang="en-US" altLang="it-IT" sz="1050" u="sng" dirty="0">
                <a:solidFill>
                  <a:prstClr val="black"/>
                </a:solidFill>
                <a:latin typeface="Calibri" pitchFamily="34" charset="0"/>
              </a:rPr>
              <a:t>that Lamarck exemplifies </a:t>
            </a:r>
            <a:endParaRPr lang="it-IT" altLang="it-IT" sz="1050" u="sng" dirty="0">
              <a:solidFill>
                <a:prstClr val="black"/>
              </a:solidFill>
              <a:latin typeface="Calibri" pitchFamily="34" charset="0"/>
            </a:endParaRPr>
          </a:p>
        </p:txBody>
      </p:sp>
      <p:sp>
        <p:nvSpPr>
          <p:cNvPr id="26630" name="Rettangolo 7"/>
          <p:cNvSpPr>
            <a:spLocks noChangeArrowheads="1"/>
          </p:cNvSpPr>
          <p:nvPr/>
        </p:nvSpPr>
        <p:spPr bwMode="auto">
          <a:xfrm>
            <a:off x="111907" y="4919844"/>
            <a:ext cx="3448978" cy="346249"/>
          </a:xfrm>
          <a:prstGeom prst="rect">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it-IT" sz="825">
                <a:solidFill>
                  <a:prstClr val="black"/>
                </a:solidFill>
                <a:latin typeface="Calibri" pitchFamily="34" charset="0"/>
              </a:rPr>
              <a:t>Burkhardt, R. (1977). </a:t>
            </a:r>
            <a:r>
              <a:rPr lang="en-US" altLang="it-IT" sz="825" i="1">
                <a:solidFill>
                  <a:prstClr val="black"/>
                </a:solidFill>
                <a:latin typeface="Calibri" pitchFamily="34" charset="0"/>
              </a:rPr>
              <a:t>The Spirit of Systems</a:t>
            </a:r>
            <a:r>
              <a:rPr lang="en-US" altLang="it-IT" sz="825">
                <a:solidFill>
                  <a:prstClr val="black"/>
                </a:solidFill>
                <a:latin typeface="Calibri" pitchFamily="34" charset="0"/>
              </a:rPr>
              <a:t>, Harvard University Press, Cambridge, Mass. </a:t>
            </a:r>
          </a:p>
        </p:txBody>
      </p:sp>
      <p:pic>
        <p:nvPicPr>
          <p:cNvPr id="26631" name="Picture 4" descr="C:\Documents and Settings\Utente\Documenti\Immagini\EVOLUTION\charles_darwin_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81834" y="599610"/>
            <a:ext cx="1019432" cy="1002506"/>
          </a:xfrm>
          <a:prstGeom prst="rect">
            <a:avLst/>
          </a:prstGeom>
          <a:noFill/>
          <a:ln w="38100">
            <a:solidFill>
              <a:srgbClr val="00B050"/>
            </a:solidFill>
            <a:miter lim="800000"/>
            <a:headEnd/>
            <a:tailEnd/>
          </a:ln>
          <a:extLst>
            <a:ext uri="{909E8E84-426E-40DD-AFC4-6F175D3DCCD1}">
              <a14:hiddenFill xmlns:a14="http://schemas.microsoft.com/office/drawing/2010/main">
                <a:solidFill>
                  <a:srgbClr val="FFFFFF"/>
                </a:solidFill>
              </a14:hiddenFill>
            </a:ext>
          </a:extLst>
        </p:spPr>
      </p:pic>
      <p:pic>
        <p:nvPicPr>
          <p:cNvPr id="26632" name="Picture 3" descr="C:\Documents and Settings\Utente\Documenti\Immagini\EVOLUTION\lamarck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734" y="539959"/>
            <a:ext cx="1019432" cy="941785"/>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pic>
      <p:sp>
        <p:nvSpPr>
          <p:cNvPr id="26633" name="Line 10"/>
          <p:cNvSpPr>
            <a:spLocks noChangeShapeType="1"/>
          </p:cNvSpPr>
          <p:nvPr/>
        </p:nvSpPr>
        <p:spPr bwMode="auto">
          <a:xfrm>
            <a:off x="4645056" y="1350170"/>
            <a:ext cx="2232025" cy="0"/>
          </a:xfrm>
          <a:prstGeom prst="line">
            <a:avLst/>
          </a:prstGeom>
          <a:noFill/>
          <a:ln w="9525">
            <a:solidFill>
              <a:srgbClr val="FF0000"/>
            </a:solidFill>
            <a:round/>
            <a:headEnd/>
            <a:tailEnd/>
          </a:ln>
          <a:effectLst>
            <a:prstShdw prst="shdw17" dist="17961" dir="2700000">
              <a:srgbClr val="990000"/>
            </a:prstShdw>
          </a:effectLst>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z="1350">
              <a:solidFill>
                <a:prstClr val="black"/>
              </a:solidFill>
              <a:latin typeface="Arial" pitchFamily="34" charset="0"/>
            </a:endParaRPr>
          </a:p>
        </p:txBody>
      </p:sp>
      <p:sp>
        <p:nvSpPr>
          <p:cNvPr id="26634" name="Line 11"/>
          <p:cNvSpPr>
            <a:spLocks noChangeShapeType="1"/>
          </p:cNvSpPr>
          <p:nvPr/>
        </p:nvSpPr>
        <p:spPr bwMode="auto">
          <a:xfrm>
            <a:off x="2427288" y="1360885"/>
            <a:ext cx="1223962" cy="0"/>
          </a:xfrm>
          <a:prstGeom prst="line">
            <a:avLst/>
          </a:prstGeom>
          <a:noFill/>
          <a:ln w="9525">
            <a:solidFill>
              <a:srgbClr val="000066"/>
            </a:solidFill>
            <a:round/>
            <a:headEnd/>
            <a:tailEnd type="triangle" w="med" len="med"/>
          </a:ln>
          <a:effectLst>
            <a:prstShdw prst="shdw17" dist="17961" dir="2700000">
              <a:srgbClr val="00003D"/>
            </a:prstShdw>
          </a:effectLst>
          <a:extLst>
            <a:ext uri="{909E8E84-426E-40DD-AFC4-6F175D3DCCD1}">
              <a14:hiddenFill xmlns:a14="http://schemas.microsoft.com/office/drawing/2010/main">
                <a:noFill/>
              </a14:hiddenFill>
            </a:ext>
          </a:extLst>
        </p:spPr>
        <p:txBody>
          <a:bodyPr/>
          <a:lstStyle/>
          <a:p>
            <a:pPr fontAlgn="base">
              <a:spcBef>
                <a:spcPct val="0"/>
              </a:spcBef>
              <a:spcAft>
                <a:spcPct val="0"/>
              </a:spcAft>
            </a:pPr>
            <a:endParaRPr lang="it-IT" sz="1350">
              <a:solidFill>
                <a:prstClr val="black"/>
              </a:solidFill>
              <a:latin typeface="Arial" pitchFamily="34" charset="0"/>
            </a:endParaRPr>
          </a:p>
        </p:txBody>
      </p:sp>
      <p:pic>
        <p:nvPicPr>
          <p:cNvPr id="26635" name="Picture 12" descr="mae-wan%20ho"/>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10508" y="3642415"/>
            <a:ext cx="1143002" cy="13756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ttangolo 1">
            <a:extLst>
              <a:ext uri="{FF2B5EF4-FFF2-40B4-BE49-F238E27FC236}">
                <a16:creationId xmlns:a16="http://schemas.microsoft.com/office/drawing/2014/main" id="{07CA3F4B-13E3-4133-8FF9-57DCC4F9A4B3}"/>
              </a:ext>
            </a:extLst>
          </p:cNvPr>
          <p:cNvSpPr/>
          <p:nvPr/>
        </p:nvSpPr>
        <p:spPr>
          <a:xfrm>
            <a:off x="0" y="0"/>
            <a:ext cx="9143935" cy="523220"/>
          </a:xfrm>
          <a:prstGeom prst="rect">
            <a:avLst/>
          </a:prstGeom>
          <a:solidFill>
            <a:schemeClr val="accent6">
              <a:lumMod val="20000"/>
              <a:lumOff val="80000"/>
            </a:schemeClr>
          </a:solidFill>
        </p:spPr>
        <p:txBody>
          <a:bodyPr wrap="square">
            <a:spAutoFit/>
          </a:bodyPr>
          <a:lstStyle/>
          <a:p>
            <a:r>
              <a:rPr lang="it-IT" sz="1400" dirty="0"/>
              <a:t>La storia ha l'abitudine di creare eroi e antieroi, e così Darwin ha trionfato mentre Lamarck ha sopportato il peso del ridicolo e dell'oscurità. Il motivo è che le teorie dei due uomini sono logicamente diametralmente opposte.</a:t>
            </a:r>
          </a:p>
        </p:txBody>
      </p:sp>
      <p:sp>
        <p:nvSpPr>
          <p:cNvPr id="3" name="Rettangolo 2">
            <a:extLst>
              <a:ext uri="{FF2B5EF4-FFF2-40B4-BE49-F238E27FC236}">
                <a16:creationId xmlns:a16="http://schemas.microsoft.com/office/drawing/2014/main" id="{ACEDD957-92C0-4601-BFD8-F30B57758023}"/>
              </a:ext>
            </a:extLst>
          </p:cNvPr>
          <p:cNvSpPr/>
          <p:nvPr/>
        </p:nvSpPr>
        <p:spPr>
          <a:xfrm>
            <a:off x="15065" y="5305469"/>
            <a:ext cx="4023535" cy="1600438"/>
          </a:xfrm>
          <a:prstGeom prst="rect">
            <a:avLst/>
          </a:prstGeom>
          <a:solidFill>
            <a:schemeClr val="accent4">
              <a:lumMod val="20000"/>
              <a:lumOff val="80000"/>
            </a:schemeClr>
          </a:solidFill>
        </p:spPr>
        <p:txBody>
          <a:bodyPr wrap="square">
            <a:spAutoFit/>
          </a:bodyPr>
          <a:lstStyle/>
          <a:p>
            <a:r>
              <a:rPr lang="it-IT" sz="1400" u="sng" dirty="0"/>
              <a:t>La teoria di Darwin è la </a:t>
            </a:r>
            <a:r>
              <a:rPr lang="it-IT" sz="1400" b="1" u="sng" dirty="0"/>
              <a:t>selezione naturale </a:t>
            </a:r>
            <a:r>
              <a:rPr lang="it-IT" sz="1400" u="sng" dirty="0"/>
              <a:t>e la selezione comporta </a:t>
            </a:r>
            <a:r>
              <a:rPr lang="it-IT" sz="1400" b="1" u="sng" dirty="0">
                <a:solidFill>
                  <a:srgbClr val="B12827"/>
                </a:solidFill>
              </a:rPr>
              <a:t>una separazione dell'organismo dal suo ambiente</a:t>
            </a:r>
            <a:r>
              <a:rPr lang="it-IT" sz="1400" u="sng" dirty="0"/>
              <a:t>. </a:t>
            </a:r>
            <a:r>
              <a:rPr lang="it-IT" sz="1400" b="1" dirty="0"/>
              <a:t>L'organismo è quindi concettualmente escluso dalla sua esperienza, </a:t>
            </a:r>
            <a:r>
              <a:rPr lang="it-IT" sz="1400" dirty="0"/>
              <a:t>portando logicamente alla barriera di </a:t>
            </a:r>
            <a:r>
              <a:rPr lang="it-IT" sz="1400" dirty="0" err="1"/>
              <a:t>Weismann</a:t>
            </a:r>
            <a:r>
              <a:rPr lang="it-IT" sz="1400" dirty="0"/>
              <a:t> e al dogma centrale del paradigma genetico, che è riduzionista nell'intento e nell'attualità</a:t>
            </a:r>
          </a:p>
        </p:txBody>
      </p:sp>
      <p:sp>
        <p:nvSpPr>
          <p:cNvPr id="4" name="Rectangle 1">
            <a:extLst>
              <a:ext uri="{FF2B5EF4-FFF2-40B4-BE49-F238E27FC236}">
                <a16:creationId xmlns:a16="http://schemas.microsoft.com/office/drawing/2014/main" id="{465F7130-98B3-4AC6-A9EF-9C0287D436BF}"/>
              </a:ext>
            </a:extLst>
          </p:cNvPr>
          <p:cNvSpPr>
            <a:spLocks noChangeArrowheads="1"/>
          </p:cNvSpPr>
          <p:nvPr/>
        </p:nvSpPr>
        <p:spPr bwMode="auto">
          <a:xfrm>
            <a:off x="4038601" y="5137402"/>
            <a:ext cx="5136741" cy="1815882"/>
          </a:xfrm>
          <a:prstGeom prst="rect">
            <a:avLst/>
          </a:prstGeom>
          <a:solidFill>
            <a:schemeClr val="accent1">
              <a:lumMod val="20000"/>
              <a:lumOff val="80000"/>
            </a:schemeClr>
          </a:solidFill>
          <a:ln>
            <a:noFill/>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a:ln>
                  <a:noFill/>
                </a:ln>
                <a:solidFill>
                  <a:schemeClr val="tx1"/>
                </a:solidFill>
                <a:effectLst/>
                <a:latin typeface="Arial Unicode MS"/>
              </a:rPr>
              <a:t>La teoria di Lamarck, d'altra parte, è di </a:t>
            </a:r>
            <a:r>
              <a:rPr kumimoji="0" lang="it-IT" altLang="it-IT" sz="1400" b="1" i="0" u="none" strike="noStrike" cap="none" normalizeH="0" baseline="0" dirty="0">
                <a:ln>
                  <a:noFill/>
                </a:ln>
                <a:solidFill>
                  <a:srgbClr val="B12827"/>
                </a:solidFill>
                <a:effectLst/>
                <a:latin typeface="Arial Unicode MS"/>
              </a:rPr>
              <a:t>trasformazione</a:t>
            </a:r>
            <a:r>
              <a:rPr kumimoji="0" lang="it-IT" altLang="it-IT" sz="1400" b="0" i="0" u="none" strike="noStrike" cap="none" normalizeH="0" baseline="0" dirty="0">
                <a:ln>
                  <a:noFill/>
                </a:ln>
                <a:solidFill>
                  <a:schemeClr val="tx1"/>
                </a:solidFill>
                <a:effectLst/>
                <a:latin typeface="Arial Unicode MS"/>
              </a:rPr>
              <a:t> </a:t>
            </a:r>
            <a:r>
              <a:rPr kumimoji="0" lang="it-IT" altLang="it-IT" sz="1400" i="0" u="sng" strike="noStrike" cap="none" normalizeH="0" baseline="0" dirty="0">
                <a:ln>
                  <a:noFill/>
                </a:ln>
                <a:solidFill>
                  <a:schemeClr val="tx1"/>
                </a:solidFill>
                <a:effectLst/>
                <a:latin typeface="Arial Unicode MS"/>
              </a:rPr>
              <a:t>derivante dall'esperienza ambientale dell'organismo</a:t>
            </a:r>
            <a:r>
              <a:rPr kumimoji="0" lang="it-IT" altLang="it-IT" sz="1400" b="0" i="0" u="none" strike="noStrike" cap="none" normalizeH="0" baseline="0" dirty="0">
                <a:ln>
                  <a:noFill/>
                </a:ln>
                <a:solidFill>
                  <a:schemeClr val="tx1"/>
                </a:solidFill>
                <a:effectLst/>
                <a:latin typeface="Arial Unicode MS"/>
              </a:rPr>
              <a:t>. Richiede una concezione dell'organismo come </a:t>
            </a:r>
            <a:r>
              <a:rPr kumimoji="0" lang="it-IT" altLang="it-IT" sz="1400" b="1" i="0" u="none" strike="noStrike" cap="none" normalizeH="0" baseline="0" dirty="0">
                <a:ln>
                  <a:noFill/>
                </a:ln>
                <a:solidFill>
                  <a:srgbClr val="B12827"/>
                </a:solidFill>
                <a:effectLst/>
                <a:latin typeface="Arial Unicode MS"/>
              </a:rPr>
              <a:t>aperta  all'ambiente </a:t>
            </a:r>
            <a:r>
              <a:rPr kumimoji="0" lang="it-IT" altLang="it-IT" sz="1400" b="0" i="0" u="none" strike="noStrike" cap="none" normalizeH="0" baseline="0" dirty="0">
                <a:ln>
                  <a:noFill/>
                </a:ln>
                <a:solidFill>
                  <a:schemeClr val="tx1"/>
                </a:solidFill>
                <a:effectLst/>
                <a:latin typeface="Arial Unicode MS"/>
              </a:rPr>
              <a:t>- che in realtà è - e ci invita a esaminare </a:t>
            </a:r>
            <a:r>
              <a:rPr kumimoji="0" lang="it-IT" altLang="it-IT" sz="1400" b="1" i="0" u="none" strike="noStrike" cap="none" normalizeH="0" baseline="0" dirty="0">
                <a:ln>
                  <a:noFill/>
                </a:ln>
                <a:solidFill>
                  <a:schemeClr val="tx1"/>
                </a:solidFill>
                <a:effectLst/>
                <a:latin typeface="Arial Unicode MS"/>
              </a:rPr>
              <a:t>le dinamiche della trasformazione</a:t>
            </a:r>
            <a:r>
              <a:rPr kumimoji="0" lang="it-IT" altLang="it-IT" sz="1400" b="0" i="0" u="none" strike="noStrike" cap="none" normalizeH="0" baseline="0" dirty="0">
                <a:ln>
                  <a:noFill/>
                </a:ln>
                <a:solidFill>
                  <a:schemeClr val="tx1"/>
                </a:solidFill>
                <a:effectLst/>
                <a:latin typeface="Arial Unicode MS"/>
              </a:rPr>
              <a:t>, nonché i meccanismi in base ai quali la trasformazione potrebbe essere  "interiorizzata". Quindi conduce logicamente all'approccio epigenetico, che abbraccia gli stessi sistemi olistici, pensando che Lamarck esemplifichi</a:t>
            </a:r>
            <a:endParaRPr kumimoji="0" lang="it-IT" altLang="it-IT" sz="14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9249955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F1414405-F157-438F-9E7F-2E14B983EE1D}"/>
              </a:ext>
            </a:extLst>
          </p:cNvPr>
          <p:cNvSpPr txBox="1"/>
          <p:nvPr/>
        </p:nvSpPr>
        <p:spPr>
          <a:xfrm>
            <a:off x="3563888" y="404664"/>
            <a:ext cx="1877758" cy="646331"/>
          </a:xfrm>
          <a:prstGeom prst="rect">
            <a:avLst/>
          </a:prstGeom>
          <a:noFill/>
        </p:spPr>
        <p:txBody>
          <a:bodyPr wrap="none" rtlCol="0">
            <a:prstTxWarp prst="textCanUp">
              <a:avLst/>
            </a:prstTxWarp>
            <a:spAutoFit/>
          </a:bodyPr>
          <a:lstStyle/>
          <a:p>
            <a:r>
              <a:rPr lang="it-IT" sz="36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6">
                      <a:satMod val="175000"/>
                      <a:alpha val="40000"/>
                    </a:schemeClr>
                  </a:glow>
                  <a:outerShdw blurRad="50800" dist="38100" dir="18900000" algn="bl" rotWithShape="0">
                    <a:prstClr val="black">
                      <a:alpha val="40000"/>
                    </a:prstClr>
                  </a:outerShdw>
                </a:effectLst>
              </a:rPr>
              <a:t>SISTEMA</a:t>
            </a:r>
          </a:p>
        </p:txBody>
      </p:sp>
      <p:sp>
        <p:nvSpPr>
          <p:cNvPr id="4" name="CasellaDiTesto 3">
            <a:extLst>
              <a:ext uri="{FF2B5EF4-FFF2-40B4-BE49-F238E27FC236}">
                <a16:creationId xmlns:a16="http://schemas.microsoft.com/office/drawing/2014/main" id="{91D290C3-3A82-4C40-8C87-6916016652B8}"/>
              </a:ext>
            </a:extLst>
          </p:cNvPr>
          <p:cNvSpPr txBox="1"/>
          <p:nvPr/>
        </p:nvSpPr>
        <p:spPr>
          <a:xfrm>
            <a:off x="4244840" y="1214879"/>
            <a:ext cx="402674" cy="584775"/>
          </a:xfrm>
          <a:prstGeom prst="rect">
            <a:avLst/>
          </a:prstGeom>
          <a:noFill/>
        </p:spPr>
        <p:txBody>
          <a:bodyPr wrap="none" rtlCol="0">
            <a:spAutoFit/>
          </a:bodyPr>
          <a:lstStyle/>
          <a:p>
            <a:r>
              <a:rPr lang="it-IT" sz="32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1">
                      <a:satMod val="175000"/>
                      <a:alpha val="40000"/>
                    </a:schemeClr>
                  </a:glow>
                  <a:outerShdw dist="38100" dir="2640000" algn="bl" rotWithShape="0">
                    <a:schemeClr val="accent1"/>
                  </a:outerShdw>
                </a:effectLst>
              </a:rPr>
              <a:t>P</a:t>
            </a:r>
          </a:p>
        </p:txBody>
      </p:sp>
      <p:sp>
        <p:nvSpPr>
          <p:cNvPr id="6" name="CasellaDiTesto 5">
            <a:extLst>
              <a:ext uri="{FF2B5EF4-FFF2-40B4-BE49-F238E27FC236}">
                <a16:creationId xmlns:a16="http://schemas.microsoft.com/office/drawing/2014/main" id="{1F75B75A-D983-49F3-BDA7-46DF136BB4B9}"/>
              </a:ext>
            </a:extLst>
          </p:cNvPr>
          <p:cNvSpPr txBox="1"/>
          <p:nvPr/>
        </p:nvSpPr>
        <p:spPr>
          <a:xfrm>
            <a:off x="4244840" y="1861680"/>
            <a:ext cx="455574" cy="584775"/>
          </a:xfrm>
          <a:prstGeom prst="rect">
            <a:avLst/>
          </a:prstGeom>
          <a:noFill/>
        </p:spPr>
        <p:txBody>
          <a:bodyPr wrap="none" rtlCol="0">
            <a:spAutoFit/>
          </a:bodyPr>
          <a:lstStyle/>
          <a:p>
            <a:r>
              <a:rPr lang="it-IT" sz="32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1">
                      <a:satMod val="175000"/>
                      <a:alpha val="40000"/>
                    </a:schemeClr>
                  </a:glow>
                  <a:outerShdw dist="38100" dir="2640000" algn="bl" rotWithShape="0">
                    <a:schemeClr val="accent1"/>
                  </a:outerShdw>
                </a:effectLst>
              </a:rPr>
              <a:t>N</a:t>
            </a:r>
          </a:p>
        </p:txBody>
      </p:sp>
      <p:sp>
        <p:nvSpPr>
          <p:cNvPr id="8" name="CasellaDiTesto 7">
            <a:extLst>
              <a:ext uri="{FF2B5EF4-FFF2-40B4-BE49-F238E27FC236}">
                <a16:creationId xmlns:a16="http://schemas.microsoft.com/office/drawing/2014/main" id="{19E47C40-A376-407E-A71A-DEF3F52EFB3D}"/>
              </a:ext>
            </a:extLst>
          </p:cNvPr>
          <p:cNvSpPr txBox="1"/>
          <p:nvPr/>
        </p:nvSpPr>
        <p:spPr>
          <a:xfrm>
            <a:off x="4211960" y="3945219"/>
            <a:ext cx="461986" cy="584775"/>
          </a:xfrm>
          <a:prstGeom prst="rect">
            <a:avLst/>
          </a:prstGeom>
          <a:noFill/>
        </p:spPr>
        <p:txBody>
          <a:bodyPr wrap="none" rtlCol="0">
            <a:spAutoFit/>
          </a:bodyPr>
          <a:lstStyle/>
          <a:p>
            <a:r>
              <a:rPr lang="it-IT" sz="32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1">
                      <a:satMod val="175000"/>
                      <a:alpha val="40000"/>
                    </a:schemeClr>
                  </a:glow>
                  <a:outerShdw dist="38100" dir="2640000" algn="bl" rotWithShape="0">
                    <a:schemeClr val="accent1"/>
                  </a:outerShdw>
                </a:effectLst>
              </a:rPr>
              <a:t>O</a:t>
            </a:r>
          </a:p>
        </p:txBody>
      </p:sp>
      <p:sp>
        <p:nvSpPr>
          <p:cNvPr id="10" name="CasellaDiTesto 9">
            <a:extLst>
              <a:ext uri="{FF2B5EF4-FFF2-40B4-BE49-F238E27FC236}">
                <a16:creationId xmlns:a16="http://schemas.microsoft.com/office/drawing/2014/main" id="{FDDBE774-E20C-43BC-8322-C1CC8C9D0D85}"/>
              </a:ext>
            </a:extLst>
          </p:cNvPr>
          <p:cNvSpPr txBox="1"/>
          <p:nvPr/>
        </p:nvSpPr>
        <p:spPr>
          <a:xfrm>
            <a:off x="4271290" y="2556193"/>
            <a:ext cx="396262" cy="584775"/>
          </a:xfrm>
          <a:prstGeom prst="rect">
            <a:avLst/>
          </a:prstGeom>
          <a:noFill/>
        </p:spPr>
        <p:txBody>
          <a:bodyPr wrap="none" rtlCol="0">
            <a:spAutoFit/>
          </a:bodyPr>
          <a:lstStyle/>
          <a:p>
            <a:r>
              <a:rPr lang="it-IT" sz="32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1">
                      <a:satMod val="175000"/>
                      <a:alpha val="40000"/>
                    </a:schemeClr>
                  </a:glow>
                  <a:outerShdw dist="38100" dir="2640000" algn="bl" rotWithShape="0">
                    <a:schemeClr val="accent1"/>
                  </a:outerShdw>
                </a:effectLst>
              </a:rPr>
              <a:t>E</a:t>
            </a:r>
          </a:p>
        </p:txBody>
      </p:sp>
      <p:sp>
        <p:nvSpPr>
          <p:cNvPr id="12" name="CasellaDiTesto 11">
            <a:extLst>
              <a:ext uri="{FF2B5EF4-FFF2-40B4-BE49-F238E27FC236}">
                <a16:creationId xmlns:a16="http://schemas.microsoft.com/office/drawing/2014/main" id="{1D582710-2C3F-4479-8A5A-218259D98890}"/>
              </a:ext>
            </a:extLst>
          </p:cNvPr>
          <p:cNvSpPr txBox="1"/>
          <p:nvPr/>
        </p:nvSpPr>
        <p:spPr>
          <a:xfrm flipH="1">
            <a:off x="4289560" y="3250706"/>
            <a:ext cx="282440" cy="584775"/>
          </a:xfrm>
          <a:prstGeom prst="rect">
            <a:avLst/>
          </a:prstGeom>
          <a:noFill/>
        </p:spPr>
        <p:txBody>
          <a:bodyPr wrap="square" rtlCol="0">
            <a:spAutoFit/>
          </a:bodyPr>
          <a:lstStyle/>
          <a:p>
            <a:r>
              <a:rPr lang="it-IT" sz="3200" b="1" dirty="0">
                <a:ln w="12700">
                  <a:solidFill>
                    <a:schemeClr val="accent1"/>
                  </a:solidFill>
                  <a:prstDash val="solid"/>
                </a:ln>
                <a:pattFill prst="pct50">
                  <a:fgClr>
                    <a:schemeClr val="accent1"/>
                  </a:fgClr>
                  <a:bgClr>
                    <a:schemeClr val="accent1">
                      <a:lumMod val="20000"/>
                      <a:lumOff val="80000"/>
                    </a:schemeClr>
                  </a:bgClr>
                </a:pattFill>
                <a:effectLst>
                  <a:glow rad="228600">
                    <a:schemeClr val="accent1">
                      <a:satMod val="175000"/>
                      <a:alpha val="40000"/>
                    </a:schemeClr>
                  </a:glow>
                  <a:outerShdw dist="38100" dir="2640000" algn="bl" rotWithShape="0">
                    <a:schemeClr val="accent1"/>
                  </a:outerShdw>
                </a:effectLst>
              </a:rPr>
              <a:t>I</a:t>
            </a:r>
          </a:p>
        </p:txBody>
      </p:sp>
      <p:sp>
        <p:nvSpPr>
          <p:cNvPr id="13" name="CasellaDiTesto 12">
            <a:extLst>
              <a:ext uri="{FF2B5EF4-FFF2-40B4-BE49-F238E27FC236}">
                <a16:creationId xmlns:a16="http://schemas.microsoft.com/office/drawing/2014/main" id="{7EEB7FA5-C020-45C4-BF49-93F91B845BBE}"/>
              </a:ext>
            </a:extLst>
          </p:cNvPr>
          <p:cNvSpPr txBox="1"/>
          <p:nvPr/>
        </p:nvSpPr>
        <p:spPr>
          <a:xfrm>
            <a:off x="4788024" y="1316730"/>
            <a:ext cx="1152128" cy="369332"/>
          </a:xfrm>
          <a:prstGeom prst="rect">
            <a:avLst/>
          </a:prstGeom>
          <a:noFill/>
        </p:spPr>
        <p:txBody>
          <a:bodyPr wrap="square" rtlCol="0">
            <a:spAutoFit/>
          </a:bodyPr>
          <a:lstStyle/>
          <a:p>
            <a:r>
              <a:rPr lang="it-IT" dirty="0">
                <a:effectLst>
                  <a:reflection blurRad="6350" stA="55000" endA="50" endPos="85000" dist="29997" dir="5400000" sy="-100000" algn="bl" rotWithShape="0"/>
                </a:effectLst>
                <a:latin typeface="Castellar" panose="020A0402060406010301" pitchFamily="18" charset="0"/>
              </a:rPr>
              <a:t>PSICHE</a:t>
            </a:r>
          </a:p>
        </p:txBody>
      </p:sp>
      <p:sp>
        <p:nvSpPr>
          <p:cNvPr id="15" name="CasellaDiTesto 14">
            <a:extLst>
              <a:ext uri="{FF2B5EF4-FFF2-40B4-BE49-F238E27FC236}">
                <a16:creationId xmlns:a16="http://schemas.microsoft.com/office/drawing/2014/main" id="{924442F4-4F99-4B5D-B57A-1E8A93D30019}"/>
              </a:ext>
            </a:extLst>
          </p:cNvPr>
          <p:cNvSpPr txBox="1"/>
          <p:nvPr/>
        </p:nvSpPr>
        <p:spPr>
          <a:xfrm>
            <a:off x="4788024" y="1969401"/>
            <a:ext cx="1630048" cy="369332"/>
          </a:xfrm>
          <a:prstGeom prst="rect">
            <a:avLst/>
          </a:prstGeom>
          <a:noFill/>
        </p:spPr>
        <p:txBody>
          <a:bodyPr wrap="square" rtlCol="0">
            <a:spAutoFit/>
          </a:bodyPr>
          <a:lstStyle/>
          <a:p>
            <a:r>
              <a:rPr lang="it-IT" dirty="0">
                <a:effectLst>
                  <a:reflection blurRad="6350" stA="55000" endA="50" endPos="85000" dir="5400000" sy="-100000" algn="bl" rotWithShape="0"/>
                </a:effectLst>
                <a:latin typeface="Castellar" panose="020A0402060406010301" pitchFamily="18" charset="0"/>
              </a:rPr>
              <a:t>CERVELLO</a:t>
            </a:r>
          </a:p>
        </p:txBody>
      </p:sp>
      <p:sp>
        <p:nvSpPr>
          <p:cNvPr id="17" name="CasellaDiTesto 16">
            <a:extLst>
              <a:ext uri="{FF2B5EF4-FFF2-40B4-BE49-F238E27FC236}">
                <a16:creationId xmlns:a16="http://schemas.microsoft.com/office/drawing/2014/main" id="{8C5B2C98-214B-433A-9AA5-A979B17A67AD}"/>
              </a:ext>
            </a:extLst>
          </p:cNvPr>
          <p:cNvSpPr txBox="1"/>
          <p:nvPr/>
        </p:nvSpPr>
        <p:spPr>
          <a:xfrm>
            <a:off x="4790296" y="2699628"/>
            <a:ext cx="1797928" cy="369332"/>
          </a:xfrm>
          <a:prstGeom prst="rect">
            <a:avLst/>
          </a:prstGeom>
          <a:noFill/>
        </p:spPr>
        <p:txBody>
          <a:bodyPr wrap="square" rtlCol="0">
            <a:spAutoFit/>
          </a:bodyPr>
          <a:lstStyle/>
          <a:p>
            <a:r>
              <a:rPr lang="it-IT" dirty="0">
                <a:effectLst>
                  <a:reflection blurRad="6350" stA="55000" endA="50" endPos="85000" dir="5400000" sy="-100000" algn="bl" rotWithShape="0"/>
                </a:effectLst>
                <a:latin typeface="Castellar" panose="020A0402060406010301" pitchFamily="18" charset="0"/>
              </a:rPr>
              <a:t>ENDOCRINO</a:t>
            </a:r>
          </a:p>
        </p:txBody>
      </p:sp>
      <p:sp>
        <p:nvSpPr>
          <p:cNvPr id="19" name="CasellaDiTesto 18">
            <a:extLst>
              <a:ext uri="{FF2B5EF4-FFF2-40B4-BE49-F238E27FC236}">
                <a16:creationId xmlns:a16="http://schemas.microsoft.com/office/drawing/2014/main" id="{3BDC2077-85D6-4396-BD6B-7CC5356A2FE2}"/>
              </a:ext>
            </a:extLst>
          </p:cNvPr>
          <p:cNvSpPr txBox="1"/>
          <p:nvPr/>
        </p:nvSpPr>
        <p:spPr>
          <a:xfrm>
            <a:off x="4790296" y="3358427"/>
            <a:ext cx="1797928" cy="369332"/>
          </a:xfrm>
          <a:prstGeom prst="rect">
            <a:avLst/>
          </a:prstGeom>
          <a:noFill/>
        </p:spPr>
        <p:txBody>
          <a:bodyPr wrap="square" rtlCol="0">
            <a:spAutoFit/>
          </a:bodyPr>
          <a:lstStyle/>
          <a:p>
            <a:r>
              <a:rPr lang="it-IT" dirty="0">
                <a:effectLst>
                  <a:reflection blurRad="6350" stA="55000" endA="50" endPos="85000" dir="5400000" sy="-100000" algn="bl" rotWithShape="0"/>
                </a:effectLst>
                <a:latin typeface="Castellar" panose="020A0402060406010301" pitchFamily="18" charset="0"/>
              </a:rPr>
              <a:t>IMMUNITA’</a:t>
            </a:r>
          </a:p>
        </p:txBody>
      </p:sp>
      <p:sp>
        <p:nvSpPr>
          <p:cNvPr id="21" name="CasellaDiTesto 20">
            <a:extLst>
              <a:ext uri="{FF2B5EF4-FFF2-40B4-BE49-F238E27FC236}">
                <a16:creationId xmlns:a16="http://schemas.microsoft.com/office/drawing/2014/main" id="{6F03D358-7D7E-4CEC-957B-8FC15CBFD0E5}"/>
              </a:ext>
            </a:extLst>
          </p:cNvPr>
          <p:cNvSpPr txBox="1"/>
          <p:nvPr/>
        </p:nvSpPr>
        <p:spPr>
          <a:xfrm>
            <a:off x="4788023" y="4052940"/>
            <a:ext cx="2245969" cy="369332"/>
          </a:xfrm>
          <a:prstGeom prst="rect">
            <a:avLst/>
          </a:prstGeom>
          <a:noFill/>
        </p:spPr>
        <p:txBody>
          <a:bodyPr wrap="square" rtlCol="0">
            <a:spAutoFit/>
          </a:bodyPr>
          <a:lstStyle/>
          <a:p>
            <a:r>
              <a:rPr lang="it-IT" dirty="0">
                <a:effectLst>
                  <a:reflection blurRad="6350" stA="55000" endA="50" endPos="85000" dir="5400000" sy="-100000" algn="bl" rotWithShape="0"/>
                </a:effectLst>
                <a:latin typeface="Castellar" panose="020A0402060406010301" pitchFamily="18" charset="0"/>
              </a:rPr>
              <a:t>ORGANISMICO</a:t>
            </a:r>
          </a:p>
        </p:txBody>
      </p:sp>
      <p:sp>
        <p:nvSpPr>
          <p:cNvPr id="25" name="CasellaDiTesto 24">
            <a:extLst>
              <a:ext uri="{FF2B5EF4-FFF2-40B4-BE49-F238E27FC236}">
                <a16:creationId xmlns:a16="http://schemas.microsoft.com/office/drawing/2014/main" id="{4928922B-F7B1-48B4-B4A7-22021FAFBA40}"/>
              </a:ext>
            </a:extLst>
          </p:cNvPr>
          <p:cNvSpPr txBox="1"/>
          <p:nvPr/>
        </p:nvSpPr>
        <p:spPr>
          <a:xfrm>
            <a:off x="2507578" y="4067780"/>
            <a:ext cx="1911348" cy="369332"/>
          </a:xfrm>
          <a:prstGeom prst="rect">
            <a:avLst/>
          </a:prstGeom>
          <a:noFill/>
        </p:spPr>
        <p:txBody>
          <a:bodyPr wrap="square" rtlCol="0">
            <a:spAutoFit/>
          </a:bodyPr>
          <a:lstStyle/>
          <a:p>
            <a:r>
              <a:rPr lang="it-IT" dirty="0">
                <a:latin typeface="Mistral" panose="03090702030407020403" pitchFamily="66" charset="0"/>
              </a:rPr>
              <a:t>SOMATIZZAZIONE</a:t>
            </a:r>
          </a:p>
        </p:txBody>
      </p:sp>
      <p:sp>
        <p:nvSpPr>
          <p:cNvPr id="27" name="CasellaDiTesto 26">
            <a:extLst>
              <a:ext uri="{FF2B5EF4-FFF2-40B4-BE49-F238E27FC236}">
                <a16:creationId xmlns:a16="http://schemas.microsoft.com/office/drawing/2014/main" id="{C9DF8F10-4299-4140-9ECD-75F3C7140D30}"/>
              </a:ext>
            </a:extLst>
          </p:cNvPr>
          <p:cNvSpPr txBox="1"/>
          <p:nvPr/>
        </p:nvSpPr>
        <p:spPr>
          <a:xfrm>
            <a:off x="3275856" y="3419708"/>
            <a:ext cx="864096" cy="369332"/>
          </a:xfrm>
          <a:prstGeom prst="rect">
            <a:avLst/>
          </a:prstGeom>
          <a:noFill/>
        </p:spPr>
        <p:txBody>
          <a:bodyPr wrap="square" rtlCol="0">
            <a:spAutoFit/>
          </a:bodyPr>
          <a:lstStyle/>
          <a:p>
            <a:r>
              <a:rPr lang="it-IT" dirty="0">
                <a:latin typeface="Mistral" panose="03090702030407020403" pitchFamily="66" charset="0"/>
              </a:rPr>
              <a:t>DIFESA</a:t>
            </a:r>
          </a:p>
        </p:txBody>
      </p:sp>
      <p:sp>
        <p:nvSpPr>
          <p:cNvPr id="29" name="CasellaDiTesto 28">
            <a:extLst>
              <a:ext uri="{FF2B5EF4-FFF2-40B4-BE49-F238E27FC236}">
                <a16:creationId xmlns:a16="http://schemas.microsoft.com/office/drawing/2014/main" id="{0C93E47B-79B1-4E2F-AE3E-5C5B7E005624}"/>
              </a:ext>
            </a:extLst>
          </p:cNvPr>
          <p:cNvSpPr txBox="1"/>
          <p:nvPr/>
        </p:nvSpPr>
        <p:spPr>
          <a:xfrm>
            <a:off x="3242988" y="2699628"/>
            <a:ext cx="979884" cy="369332"/>
          </a:xfrm>
          <a:prstGeom prst="rect">
            <a:avLst/>
          </a:prstGeom>
          <a:noFill/>
        </p:spPr>
        <p:txBody>
          <a:bodyPr wrap="square" rtlCol="0">
            <a:spAutoFit/>
          </a:bodyPr>
          <a:lstStyle/>
          <a:p>
            <a:r>
              <a:rPr lang="it-IT" dirty="0">
                <a:latin typeface="Mistral" panose="03090702030407020403" pitchFamily="66" charset="0"/>
              </a:rPr>
              <a:t>RITMO</a:t>
            </a:r>
          </a:p>
        </p:txBody>
      </p:sp>
      <p:sp>
        <p:nvSpPr>
          <p:cNvPr id="31" name="CasellaDiTesto 30">
            <a:extLst>
              <a:ext uri="{FF2B5EF4-FFF2-40B4-BE49-F238E27FC236}">
                <a16:creationId xmlns:a16="http://schemas.microsoft.com/office/drawing/2014/main" id="{E59BB99E-E15F-4DF0-B737-AEC034737D31}"/>
              </a:ext>
            </a:extLst>
          </p:cNvPr>
          <p:cNvSpPr txBox="1"/>
          <p:nvPr/>
        </p:nvSpPr>
        <p:spPr>
          <a:xfrm>
            <a:off x="3131840" y="2021343"/>
            <a:ext cx="1119260" cy="369332"/>
          </a:xfrm>
          <a:prstGeom prst="rect">
            <a:avLst/>
          </a:prstGeom>
          <a:noFill/>
        </p:spPr>
        <p:txBody>
          <a:bodyPr wrap="square" rtlCol="0">
            <a:spAutoFit/>
          </a:bodyPr>
          <a:lstStyle/>
          <a:p>
            <a:r>
              <a:rPr lang="it-IT" dirty="0">
                <a:latin typeface="Mistral" panose="03090702030407020403" pitchFamily="66" charset="0"/>
              </a:rPr>
              <a:t>ENERGIA</a:t>
            </a:r>
          </a:p>
        </p:txBody>
      </p:sp>
      <p:sp>
        <p:nvSpPr>
          <p:cNvPr id="33" name="CasellaDiTesto 32">
            <a:extLst>
              <a:ext uri="{FF2B5EF4-FFF2-40B4-BE49-F238E27FC236}">
                <a16:creationId xmlns:a16="http://schemas.microsoft.com/office/drawing/2014/main" id="{9840ABDC-F933-44DA-A623-FAA5358D57C6}"/>
              </a:ext>
            </a:extLst>
          </p:cNvPr>
          <p:cNvSpPr txBox="1"/>
          <p:nvPr/>
        </p:nvSpPr>
        <p:spPr>
          <a:xfrm>
            <a:off x="3168226" y="1336552"/>
            <a:ext cx="966554" cy="369332"/>
          </a:xfrm>
          <a:prstGeom prst="rect">
            <a:avLst/>
          </a:prstGeom>
          <a:noFill/>
        </p:spPr>
        <p:txBody>
          <a:bodyPr wrap="square" rtlCol="0">
            <a:spAutoFit/>
          </a:bodyPr>
          <a:lstStyle/>
          <a:p>
            <a:r>
              <a:rPr lang="it-IT" dirty="0">
                <a:latin typeface="Mistral" panose="03090702030407020403" pitchFamily="66" charset="0"/>
              </a:rPr>
              <a:t>UMORE</a:t>
            </a:r>
          </a:p>
        </p:txBody>
      </p:sp>
      <p:sp>
        <p:nvSpPr>
          <p:cNvPr id="37" name="CasellaDiTesto 36">
            <a:extLst>
              <a:ext uri="{FF2B5EF4-FFF2-40B4-BE49-F238E27FC236}">
                <a16:creationId xmlns:a16="http://schemas.microsoft.com/office/drawing/2014/main" id="{0814D032-1E99-4B27-AE50-C05924E6B7C7}"/>
              </a:ext>
            </a:extLst>
          </p:cNvPr>
          <p:cNvSpPr txBox="1"/>
          <p:nvPr/>
        </p:nvSpPr>
        <p:spPr>
          <a:xfrm>
            <a:off x="4700414" y="5217848"/>
            <a:ext cx="2734659" cy="646331"/>
          </a:xfrm>
          <a:prstGeom prst="rect">
            <a:avLst/>
          </a:prstGeom>
          <a:noFill/>
          <a:effectLst>
            <a:glow rad="228600">
              <a:srgbClr val="00B0F0">
                <a:alpha val="40000"/>
              </a:srgbClr>
            </a:glow>
            <a:softEdge rad="12700"/>
          </a:effectLst>
        </p:spPr>
        <p:txBody>
          <a:bodyPr wrap="none" rtlCol="0">
            <a:spAutoFit/>
          </a:bodyPr>
          <a:lstStyle/>
          <a:p>
            <a:r>
              <a:rPr lang="it-IT" sz="3600" b="1" dirty="0">
                <a:ln w="22225">
                  <a:solidFill>
                    <a:schemeClr val="accent2"/>
                  </a:solidFill>
                  <a:prstDash val="solid"/>
                </a:ln>
                <a:solidFill>
                  <a:schemeClr val="accent2">
                    <a:lumMod val="40000"/>
                    <a:lumOff val="60000"/>
                  </a:schemeClr>
                </a:solidFill>
                <a:effectLst>
                  <a:glow rad="228600">
                    <a:schemeClr val="accent2">
                      <a:satMod val="175000"/>
                      <a:alpha val="40000"/>
                    </a:schemeClr>
                  </a:glow>
                  <a:outerShdw blurRad="50800" dist="50800" dir="5400000" algn="ctr" rotWithShape="0">
                    <a:srgbClr val="00B0F0"/>
                  </a:outerShdw>
                  <a:reflection blurRad="6350" stA="60000" endA="900" endPos="58000" dir="5400000" sy="-100000" algn="bl" rotWithShape="0"/>
                </a:effectLst>
              </a:rPr>
              <a:t>CONNETTIVO</a:t>
            </a:r>
          </a:p>
        </p:txBody>
      </p:sp>
      <p:sp>
        <p:nvSpPr>
          <p:cNvPr id="39" name="CasellaDiTesto 38">
            <a:extLst>
              <a:ext uri="{FF2B5EF4-FFF2-40B4-BE49-F238E27FC236}">
                <a16:creationId xmlns:a16="http://schemas.microsoft.com/office/drawing/2014/main" id="{02B04605-D478-4D86-B5A5-5FF3E494C855}"/>
              </a:ext>
            </a:extLst>
          </p:cNvPr>
          <p:cNvSpPr txBox="1"/>
          <p:nvPr/>
        </p:nvSpPr>
        <p:spPr>
          <a:xfrm>
            <a:off x="5724128" y="764704"/>
            <a:ext cx="2016224" cy="523220"/>
          </a:xfrm>
          <a:prstGeom prst="rect">
            <a:avLst/>
          </a:prstGeom>
          <a:noFill/>
          <a:effectLst>
            <a:glow rad="228600">
              <a:schemeClr val="accent1">
                <a:satMod val="175000"/>
                <a:alpha val="40000"/>
              </a:schemeClr>
            </a:glow>
          </a:effectLst>
        </p:spPr>
        <p:txBody>
          <a:bodyPr wrap="square" rtlCol="0">
            <a:spAutoFit/>
            <a:scene3d>
              <a:camera prst="isometricLeftDown"/>
              <a:lightRig rig="threePt" dir="t"/>
            </a:scene3d>
          </a:bodyPr>
          <a:lstStyle/>
          <a:p>
            <a:r>
              <a:rPr lang="it-IT" sz="2800" b="1" dirty="0">
                <a:ln w="22225">
                  <a:solidFill>
                    <a:schemeClr val="accent2"/>
                  </a:solidFill>
                  <a:prstDash val="solid"/>
                </a:ln>
                <a:solidFill>
                  <a:schemeClr val="accent2">
                    <a:lumMod val="40000"/>
                    <a:lumOff val="60000"/>
                  </a:schemeClr>
                </a:solidFill>
                <a:effectLst>
                  <a:glow rad="228600">
                    <a:schemeClr val="accent2">
                      <a:satMod val="175000"/>
                      <a:alpha val="40000"/>
                    </a:schemeClr>
                  </a:glow>
                  <a:outerShdw blurRad="50800" dist="50800" dir="5400000" algn="ctr" rotWithShape="0">
                    <a:srgbClr val="00B0F0"/>
                  </a:outerShdw>
                </a:effectLst>
              </a:rPr>
              <a:t>STRUTTURA</a:t>
            </a:r>
          </a:p>
        </p:txBody>
      </p:sp>
      <p:sp>
        <p:nvSpPr>
          <p:cNvPr id="41" name="CasellaDiTesto 40">
            <a:extLst>
              <a:ext uri="{FF2B5EF4-FFF2-40B4-BE49-F238E27FC236}">
                <a16:creationId xmlns:a16="http://schemas.microsoft.com/office/drawing/2014/main" id="{83C0430C-84B6-43D2-9DEE-6A65ECA60393}"/>
              </a:ext>
            </a:extLst>
          </p:cNvPr>
          <p:cNvSpPr txBox="1"/>
          <p:nvPr/>
        </p:nvSpPr>
        <p:spPr>
          <a:xfrm>
            <a:off x="2914816" y="4651416"/>
            <a:ext cx="3314368" cy="369332"/>
          </a:xfrm>
          <a:prstGeom prst="rect">
            <a:avLst/>
          </a:prstGeom>
          <a:solidFill>
            <a:srgbClr val="FFC000"/>
          </a:solidFill>
        </p:spPr>
        <p:txBody>
          <a:bodyPr wrap="square" rtlCol="0">
            <a:spAutoFit/>
          </a:bodyPr>
          <a:lstStyle/>
          <a:p>
            <a:r>
              <a:rPr lang="it-IT" b="1" dirty="0"/>
              <a:t>SCORIE TOSSICHE-ROS-ACIDOSI</a:t>
            </a:r>
          </a:p>
        </p:txBody>
      </p:sp>
      <p:sp>
        <p:nvSpPr>
          <p:cNvPr id="43" name="CasellaDiTesto 42">
            <a:extLst>
              <a:ext uri="{FF2B5EF4-FFF2-40B4-BE49-F238E27FC236}">
                <a16:creationId xmlns:a16="http://schemas.microsoft.com/office/drawing/2014/main" id="{42DEFE61-6832-4DE2-BEAC-6F82A12E396D}"/>
              </a:ext>
            </a:extLst>
          </p:cNvPr>
          <p:cNvSpPr txBox="1"/>
          <p:nvPr/>
        </p:nvSpPr>
        <p:spPr>
          <a:xfrm>
            <a:off x="1734158" y="1687448"/>
            <a:ext cx="455574" cy="2677656"/>
          </a:xfrm>
          <a:prstGeom prst="rect">
            <a:avLst/>
          </a:prstGeom>
          <a:noFill/>
          <a:effectLst>
            <a:outerShdw blurRad="50800" dist="38100" dir="10800000" algn="r" rotWithShape="0">
              <a:prstClr val="black">
                <a:alpha val="40000"/>
              </a:prstClr>
            </a:outerShdw>
          </a:effectLst>
        </p:spPr>
        <p:txBody>
          <a:bodyPr wrap="square" rtlCol="0">
            <a:spAutoFit/>
          </a:bodyPr>
          <a:lstStyle/>
          <a:p>
            <a:r>
              <a:rPr lang="it-IT" sz="2800" b="1" dirty="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rPr>
              <a:t>STRE</a:t>
            </a:r>
          </a:p>
          <a:p>
            <a:r>
              <a:rPr lang="it-IT" sz="2800" b="1" dirty="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rPr>
              <a:t>S</a:t>
            </a:r>
          </a:p>
          <a:p>
            <a:r>
              <a:rPr lang="it-IT" sz="2800" b="1" dirty="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rPr>
              <a:t>S</a:t>
            </a:r>
          </a:p>
        </p:txBody>
      </p:sp>
      <p:sp>
        <p:nvSpPr>
          <p:cNvPr id="45" name="CasellaDiTesto 44">
            <a:extLst>
              <a:ext uri="{FF2B5EF4-FFF2-40B4-BE49-F238E27FC236}">
                <a16:creationId xmlns:a16="http://schemas.microsoft.com/office/drawing/2014/main" id="{9A5A9B0F-071B-4820-B3BC-A011AE247873}"/>
              </a:ext>
            </a:extLst>
          </p:cNvPr>
          <p:cNvSpPr txBox="1"/>
          <p:nvPr/>
        </p:nvSpPr>
        <p:spPr>
          <a:xfrm>
            <a:off x="6814486" y="1448491"/>
            <a:ext cx="455574" cy="3108543"/>
          </a:xfrm>
          <a:prstGeom prst="rect">
            <a:avLst/>
          </a:prstGeom>
          <a:noFill/>
          <a:effectLst>
            <a:outerShdw blurRad="50800" dist="38100" algn="l" rotWithShape="0">
              <a:prstClr val="black">
                <a:alpha val="40000"/>
              </a:prstClr>
            </a:outerShdw>
          </a:effectLst>
        </p:spPr>
        <p:txBody>
          <a:bodyPr wrap="square" rtlCol="0">
            <a:spAutoFit/>
          </a:bodyPr>
          <a:lstStyle/>
          <a:p>
            <a:r>
              <a:rPr lang="it-IT" sz="2800" b="1" dirty="0">
                <a:ln w="22225">
                  <a:solidFill>
                    <a:schemeClr val="accent2"/>
                  </a:solidFill>
                  <a:prstDash val="solid"/>
                </a:ln>
                <a:solidFill>
                  <a:schemeClr val="accent2">
                    <a:lumMod val="40000"/>
                    <a:lumOff val="60000"/>
                  </a:schemeClr>
                </a:solidFill>
                <a:effectLst>
                  <a:glow rad="228600">
                    <a:schemeClr val="accent2">
                      <a:satMod val="175000"/>
                      <a:alpha val="40000"/>
                    </a:schemeClr>
                  </a:glow>
                </a:effectLst>
              </a:rPr>
              <a:t>IPOSS</a:t>
            </a:r>
          </a:p>
          <a:p>
            <a:r>
              <a:rPr lang="it-IT" sz="2800" b="1" dirty="0">
                <a:ln w="22225">
                  <a:solidFill>
                    <a:schemeClr val="accent2"/>
                  </a:solidFill>
                  <a:prstDash val="solid"/>
                </a:ln>
                <a:solidFill>
                  <a:schemeClr val="accent2">
                    <a:lumMod val="40000"/>
                    <a:lumOff val="60000"/>
                  </a:schemeClr>
                </a:solidFill>
                <a:effectLst>
                  <a:glow rad="228600">
                    <a:schemeClr val="accent2">
                      <a:satMod val="175000"/>
                      <a:alpha val="40000"/>
                    </a:schemeClr>
                  </a:glow>
                </a:effectLst>
              </a:rPr>
              <a:t>IA</a:t>
            </a:r>
          </a:p>
        </p:txBody>
      </p:sp>
      <p:sp>
        <p:nvSpPr>
          <p:cNvPr id="47" name="CasellaDiTesto 46">
            <a:extLst>
              <a:ext uri="{FF2B5EF4-FFF2-40B4-BE49-F238E27FC236}">
                <a16:creationId xmlns:a16="http://schemas.microsoft.com/office/drawing/2014/main" id="{CDAAFE1E-6A4A-4ED7-937E-95E137BF00EA}"/>
              </a:ext>
            </a:extLst>
          </p:cNvPr>
          <p:cNvSpPr txBox="1"/>
          <p:nvPr/>
        </p:nvSpPr>
        <p:spPr>
          <a:xfrm>
            <a:off x="3008226" y="6125367"/>
            <a:ext cx="3384376" cy="461665"/>
          </a:xfrm>
          <a:prstGeom prst="rect">
            <a:avLst/>
          </a:prstGeom>
          <a:noFill/>
        </p:spPr>
        <p:txBody>
          <a:bodyPr wrap="square" rtlCol="0">
            <a:prstTxWarp prst="textCanDown">
              <a:avLst/>
            </a:prstTxWarp>
            <a:spAutoFit/>
            <a:scene3d>
              <a:camera prst="orthographicFront"/>
              <a:lightRig rig="threePt" dir="t"/>
            </a:scene3d>
            <a:sp3d extrusionH="57150">
              <a:bevelT w="38100" h="38100"/>
            </a:sp3d>
          </a:bodyPr>
          <a:lstStyle/>
          <a:p>
            <a:r>
              <a:rPr lang="it-IT" sz="2400" b="1" dirty="0">
                <a:ln w="22225">
                  <a:solidFill>
                    <a:schemeClr val="accent2"/>
                  </a:solidFill>
                  <a:prstDash val="solid"/>
                </a:ln>
                <a:solidFill>
                  <a:schemeClr val="accent2">
                    <a:lumMod val="40000"/>
                    <a:lumOff val="60000"/>
                  </a:schemeClr>
                </a:solidFill>
                <a:effectLst>
                  <a:outerShdw blurRad="50800" dist="50800" dir="5400000" sx="115000" sy="115000" algn="ctr" rotWithShape="0">
                    <a:schemeClr val="tx2">
                      <a:lumMod val="40000"/>
                      <a:lumOff val="60000"/>
                      <a:alpha val="96000"/>
                    </a:schemeClr>
                  </a:outerShdw>
                </a:effectLst>
              </a:rPr>
              <a:t>REGOLAZIONE DI BASE</a:t>
            </a:r>
          </a:p>
        </p:txBody>
      </p:sp>
      <p:sp>
        <p:nvSpPr>
          <p:cNvPr id="49" name="CasellaDiTesto 48">
            <a:extLst>
              <a:ext uri="{FF2B5EF4-FFF2-40B4-BE49-F238E27FC236}">
                <a16:creationId xmlns:a16="http://schemas.microsoft.com/office/drawing/2014/main" id="{DE8D951C-CF95-4376-9489-CA7A5E72F8D0}"/>
              </a:ext>
            </a:extLst>
          </p:cNvPr>
          <p:cNvSpPr txBox="1"/>
          <p:nvPr/>
        </p:nvSpPr>
        <p:spPr>
          <a:xfrm>
            <a:off x="1259632" y="5249892"/>
            <a:ext cx="2198935" cy="646331"/>
          </a:xfrm>
          <a:prstGeom prst="rect">
            <a:avLst/>
          </a:prstGeom>
          <a:noFill/>
        </p:spPr>
        <p:txBody>
          <a:bodyPr wrap="none" rtlCol="0">
            <a:spAutoFit/>
          </a:bodyPr>
          <a:lstStyle/>
          <a:p>
            <a:r>
              <a:rPr lang="it-IT" sz="3600" b="1" dirty="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rPr>
              <a:t>STRESS OX</a:t>
            </a:r>
          </a:p>
        </p:txBody>
      </p:sp>
      <p:sp>
        <p:nvSpPr>
          <p:cNvPr id="51" name="CasellaDiTesto 50">
            <a:extLst>
              <a:ext uri="{FF2B5EF4-FFF2-40B4-BE49-F238E27FC236}">
                <a16:creationId xmlns:a16="http://schemas.microsoft.com/office/drawing/2014/main" id="{91E32E01-8FB4-4FF4-943D-935AB2B6C268}"/>
              </a:ext>
            </a:extLst>
          </p:cNvPr>
          <p:cNvSpPr txBox="1"/>
          <p:nvPr/>
        </p:nvSpPr>
        <p:spPr>
          <a:xfrm>
            <a:off x="794915" y="6221683"/>
            <a:ext cx="1570455" cy="400110"/>
          </a:xfrm>
          <a:prstGeom prst="rect">
            <a:avLst/>
          </a:prstGeom>
          <a:solidFill>
            <a:srgbClr val="002060"/>
          </a:solidFill>
          <a:ln/>
        </p:spPr>
        <p:style>
          <a:lnRef idx="0">
            <a:schemeClr val="accent3"/>
          </a:lnRef>
          <a:fillRef idx="3">
            <a:schemeClr val="accent3"/>
          </a:fillRef>
          <a:effectRef idx="3">
            <a:schemeClr val="accent3"/>
          </a:effectRef>
          <a:fontRef idx="minor">
            <a:schemeClr val="lt1"/>
          </a:fontRef>
        </p:style>
        <p:txBody>
          <a:bodyPr wrap="square" rtlCol="0">
            <a:spAutoFit/>
          </a:bodyPr>
          <a:lstStyle/>
          <a:p>
            <a:r>
              <a:rPr lang="it-IT" sz="2000" dirty="0">
                <a:solidFill>
                  <a:schemeClr val="bg1"/>
                </a:solidFill>
              </a:rPr>
              <a:t>pH, rH2, </a:t>
            </a:r>
            <a:r>
              <a:rPr lang="it-IT" sz="2000" dirty="0" err="1">
                <a:solidFill>
                  <a:schemeClr val="bg1"/>
                </a:solidFill>
              </a:rPr>
              <a:t>rHo</a:t>
            </a:r>
            <a:endParaRPr lang="it-IT" sz="2000" dirty="0">
              <a:solidFill>
                <a:schemeClr val="bg1"/>
              </a:solidFill>
            </a:endParaRPr>
          </a:p>
        </p:txBody>
      </p:sp>
      <p:sp>
        <p:nvSpPr>
          <p:cNvPr id="57" name="CasellaDiTesto 56">
            <a:extLst>
              <a:ext uri="{FF2B5EF4-FFF2-40B4-BE49-F238E27FC236}">
                <a16:creationId xmlns:a16="http://schemas.microsoft.com/office/drawing/2014/main" id="{0E372A5B-BDA1-4F5D-ACFF-13AB16FE5A8E}"/>
              </a:ext>
            </a:extLst>
          </p:cNvPr>
          <p:cNvSpPr txBox="1"/>
          <p:nvPr/>
        </p:nvSpPr>
        <p:spPr>
          <a:xfrm>
            <a:off x="1404649" y="745540"/>
            <a:ext cx="1727191" cy="523220"/>
          </a:xfrm>
          <a:prstGeom prst="rect">
            <a:avLst/>
          </a:prstGeom>
          <a:noFill/>
          <a:scene3d>
            <a:camera prst="isometricRightUp"/>
            <a:lightRig rig="threePt" dir="t"/>
          </a:scene3d>
        </p:spPr>
        <p:txBody>
          <a:bodyPr wrap="square" rtlCol="0">
            <a:spAutoFit/>
          </a:bodyPr>
          <a:lstStyle/>
          <a:p>
            <a:r>
              <a:rPr lang="it-IT" sz="2800" b="1" dirty="0">
                <a:ln w="22225">
                  <a:solidFill>
                    <a:schemeClr val="accent2"/>
                  </a:solidFill>
                  <a:prstDash val="solid"/>
                </a:ln>
                <a:solidFill>
                  <a:schemeClr val="accent2">
                    <a:lumMod val="40000"/>
                    <a:lumOff val="60000"/>
                  </a:schemeClr>
                </a:solidFill>
                <a:effectLst>
                  <a:glow rad="228600">
                    <a:schemeClr val="accent3">
                      <a:satMod val="175000"/>
                      <a:alpha val="40000"/>
                    </a:schemeClr>
                  </a:glow>
                </a:effectLst>
              </a:rPr>
              <a:t>FUNZIONE</a:t>
            </a:r>
          </a:p>
        </p:txBody>
      </p:sp>
      <p:cxnSp>
        <p:nvCxnSpPr>
          <p:cNvPr id="59" name="Connettore curvo 58">
            <a:extLst>
              <a:ext uri="{FF2B5EF4-FFF2-40B4-BE49-F238E27FC236}">
                <a16:creationId xmlns:a16="http://schemas.microsoft.com/office/drawing/2014/main" id="{CCF846C1-1AA6-4F3E-B0BC-A7BA63885482}"/>
              </a:ext>
            </a:extLst>
          </p:cNvPr>
          <p:cNvCxnSpPr>
            <a:cxnSpLocks/>
            <a:endCxn id="33" idx="1"/>
          </p:cNvCxnSpPr>
          <p:nvPr/>
        </p:nvCxnSpPr>
        <p:spPr>
          <a:xfrm flipV="1">
            <a:off x="2329515" y="1521218"/>
            <a:ext cx="838711" cy="611638"/>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3" name="Connettore 2 62">
            <a:extLst>
              <a:ext uri="{FF2B5EF4-FFF2-40B4-BE49-F238E27FC236}">
                <a16:creationId xmlns:a16="http://schemas.microsoft.com/office/drawing/2014/main" id="{27D170F3-9566-4A2C-A851-A4F9C828E9FD}"/>
              </a:ext>
            </a:extLst>
          </p:cNvPr>
          <p:cNvCxnSpPr>
            <a:cxnSpLocks/>
            <a:endCxn id="31" idx="1"/>
          </p:cNvCxnSpPr>
          <p:nvPr/>
        </p:nvCxnSpPr>
        <p:spPr>
          <a:xfrm flipV="1">
            <a:off x="2268244" y="2206009"/>
            <a:ext cx="863596" cy="350184"/>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66" name="Connettore 2 65">
            <a:extLst>
              <a:ext uri="{FF2B5EF4-FFF2-40B4-BE49-F238E27FC236}">
                <a16:creationId xmlns:a16="http://schemas.microsoft.com/office/drawing/2014/main" id="{04A70307-235A-4156-A2AA-6E15F0CD21E6}"/>
              </a:ext>
            </a:extLst>
          </p:cNvPr>
          <p:cNvCxnSpPr>
            <a:cxnSpLocks/>
            <a:endCxn id="29" idx="1"/>
          </p:cNvCxnSpPr>
          <p:nvPr/>
        </p:nvCxnSpPr>
        <p:spPr>
          <a:xfrm>
            <a:off x="2268244" y="2884294"/>
            <a:ext cx="974744" cy="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1" name="Connettore curvo 70">
            <a:extLst>
              <a:ext uri="{FF2B5EF4-FFF2-40B4-BE49-F238E27FC236}">
                <a16:creationId xmlns:a16="http://schemas.microsoft.com/office/drawing/2014/main" id="{9857287F-4278-49E9-AC7A-0F3A51B0FC40}"/>
              </a:ext>
            </a:extLst>
          </p:cNvPr>
          <p:cNvCxnSpPr>
            <a:cxnSpLocks/>
            <a:endCxn id="27" idx="1"/>
          </p:cNvCxnSpPr>
          <p:nvPr/>
        </p:nvCxnSpPr>
        <p:spPr>
          <a:xfrm>
            <a:off x="2128946" y="3184707"/>
            <a:ext cx="1146910" cy="419667"/>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5" name="Connettore curvo 74">
            <a:extLst>
              <a:ext uri="{FF2B5EF4-FFF2-40B4-BE49-F238E27FC236}">
                <a16:creationId xmlns:a16="http://schemas.microsoft.com/office/drawing/2014/main" id="{725F3C04-ACD6-43A0-9BC8-B63DD22AD498}"/>
              </a:ext>
            </a:extLst>
          </p:cNvPr>
          <p:cNvCxnSpPr>
            <a:cxnSpLocks/>
            <a:endCxn id="25" idx="1"/>
          </p:cNvCxnSpPr>
          <p:nvPr/>
        </p:nvCxnSpPr>
        <p:spPr>
          <a:xfrm>
            <a:off x="2110009" y="3859599"/>
            <a:ext cx="397569" cy="392847"/>
          </a:xfrm>
          <a:prstGeom prst="curvedConnector3">
            <a:avLst/>
          </a:prstGeom>
          <a:ln>
            <a:tailEnd type="triangle"/>
          </a:ln>
        </p:spPr>
        <p:style>
          <a:lnRef idx="1">
            <a:schemeClr val="accent1"/>
          </a:lnRef>
          <a:fillRef idx="0">
            <a:schemeClr val="accent1"/>
          </a:fillRef>
          <a:effectRef idx="0">
            <a:schemeClr val="accent1"/>
          </a:effectRef>
          <a:fontRef idx="minor">
            <a:schemeClr val="tx1"/>
          </a:fontRef>
        </p:style>
      </p:cxnSp>
      <p:sp>
        <p:nvSpPr>
          <p:cNvPr id="2" name="CasellaDiTesto 1">
            <a:extLst>
              <a:ext uri="{FF2B5EF4-FFF2-40B4-BE49-F238E27FC236}">
                <a16:creationId xmlns:a16="http://schemas.microsoft.com/office/drawing/2014/main" id="{F6F32B2D-422B-480A-8494-5C157174AD4F}"/>
              </a:ext>
            </a:extLst>
          </p:cNvPr>
          <p:cNvSpPr txBox="1"/>
          <p:nvPr/>
        </p:nvSpPr>
        <p:spPr>
          <a:xfrm>
            <a:off x="-3818" y="1332289"/>
            <a:ext cx="1597466" cy="830997"/>
          </a:xfrm>
          <a:prstGeom prst="rect">
            <a:avLst/>
          </a:prstGeom>
          <a:solidFill>
            <a:schemeClr val="accent2">
              <a:lumMod val="20000"/>
              <a:lumOff val="80000"/>
            </a:schemeClr>
          </a:solidFill>
        </p:spPr>
        <p:txBody>
          <a:bodyPr wrap="square" rtlCol="0">
            <a:spAutoFit/>
          </a:bodyPr>
          <a:lstStyle/>
          <a:p>
            <a:r>
              <a:rPr lang="it-IT" sz="1600" dirty="0"/>
              <a:t>La parte superiore è quella CONSCIA</a:t>
            </a:r>
          </a:p>
        </p:txBody>
      </p:sp>
      <p:sp>
        <p:nvSpPr>
          <p:cNvPr id="5" name="CasellaDiTesto 4">
            <a:extLst>
              <a:ext uri="{FF2B5EF4-FFF2-40B4-BE49-F238E27FC236}">
                <a16:creationId xmlns:a16="http://schemas.microsoft.com/office/drawing/2014/main" id="{9F33A8F4-22E4-4175-BFA5-1776FEA2BA88}"/>
              </a:ext>
            </a:extLst>
          </p:cNvPr>
          <p:cNvSpPr txBox="1"/>
          <p:nvPr/>
        </p:nvSpPr>
        <p:spPr>
          <a:xfrm>
            <a:off x="12295" y="3468165"/>
            <a:ext cx="1721863" cy="830997"/>
          </a:xfrm>
          <a:prstGeom prst="rect">
            <a:avLst/>
          </a:prstGeom>
          <a:solidFill>
            <a:schemeClr val="accent6">
              <a:lumMod val="20000"/>
              <a:lumOff val="80000"/>
            </a:schemeClr>
          </a:solidFill>
        </p:spPr>
        <p:txBody>
          <a:bodyPr wrap="square" rtlCol="0">
            <a:spAutoFit/>
          </a:bodyPr>
          <a:lstStyle/>
          <a:p>
            <a:r>
              <a:rPr lang="it-IT" sz="1600" dirty="0"/>
              <a:t>La parte inferiore è quella INCONSCIA</a:t>
            </a:r>
          </a:p>
        </p:txBody>
      </p:sp>
      <p:sp>
        <p:nvSpPr>
          <p:cNvPr id="7" name="CasellaDiTesto 6">
            <a:extLst>
              <a:ext uri="{FF2B5EF4-FFF2-40B4-BE49-F238E27FC236}">
                <a16:creationId xmlns:a16="http://schemas.microsoft.com/office/drawing/2014/main" id="{0DFE3C49-67B3-4826-ADEA-3E95053508FC}"/>
              </a:ext>
            </a:extLst>
          </p:cNvPr>
          <p:cNvSpPr txBox="1"/>
          <p:nvPr/>
        </p:nvSpPr>
        <p:spPr>
          <a:xfrm>
            <a:off x="7438748" y="11234"/>
            <a:ext cx="1772574" cy="1600438"/>
          </a:xfrm>
          <a:prstGeom prst="rect">
            <a:avLst/>
          </a:prstGeom>
          <a:solidFill>
            <a:schemeClr val="accent3">
              <a:lumMod val="20000"/>
              <a:lumOff val="80000"/>
            </a:schemeClr>
          </a:solidFill>
        </p:spPr>
        <p:txBody>
          <a:bodyPr wrap="square" rtlCol="0">
            <a:spAutoFit/>
          </a:bodyPr>
          <a:lstStyle/>
          <a:p>
            <a:r>
              <a:rPr lang="it-IT" sz="1400" dirty="0"/>
              <a:t>-E’ </a:t>
            </a:r>
            <a:r>
              <a:rPr lang="it-IT" sz="1400" u="sng" dirty="0"/>
              <a:t>assimilabile al nostro terreno</a:t>
            </a:r>
          </a:p>
          <a:p>
            <a:r>
              <a:rPr lang="it-IT" sz="1400" dirty="0"/>
              <a:t>-</a:t>
            </a:r>
            <a:r>
              <a:rPr lang="it-IT" sz="1400" b="1" dirty="0"/>
              <a:t>connette</a:t>
            </a:r>
            <a:r>
              <a:rPr lang="it-IT" sz="1400" dirty="0"/>
              <a:t>: </a:t>
            </a:r>
            <a:r>
              <a:rPr lang="it-IT" sz="1400" u="sng" dirty="0"/>
              <a:t>permette alle parti di essere un tutto</a:t>
            </a:r>
            <a:r>
              <a:rPr lang="it-IT" sz="1400" dirty="0"/>
              <a:t>, sia a livello strutturale che funzionale</a:t>
            </a:r>
            <a:endParaRPr lang="it-IT" sz="1400" u="sng" dirty="0"/>
          </a:p>
        </p:txBody>
      </p:sp>
      <p:sp>
        <p:nvSpPr>
          <p:cNvPr id="40" name="CasellaDiTesto 39">
            <a:extLst>
              <a:ext uri="{FF2B5EF4-FFF2-40B4-BE49-F238E27FC236}">
                <a16:creationId xmlns:a16="http://schemas.microsoft.com/office/drawing/2014/main" id="{1BEBCE21-577D-4967-B898-80DB8B4F5C80}"/>
              </a:ext>
            </a:extLst>
          </p:cNvPr>
          <p:cNvSpPr txBox="1"/>
          <p:nvPr/>
        </p:nvSpPr>
        <p:spPr>
          <a:xfrm>
            <a:off x="7406306" y="1618201"/>
            <a:ext cx="1762325" cy="2031325"/>
          </a:xfrm>
          <a:prstGeom prst="rect">
            <a:avLst/>
          </a:prstGeom>
          <a:solidFill>
            <a:schemeClr val="bg1">
              <a:lumMod val="95000"/>
            </a:schemeClr>
          </a:solidFill>
        </p:spPr>
        <p:txBody>
          <a:bodyPr wrap="square" rtlCol="0">
            <a:spAutoFit/>
          </a:bodyPr>
          <a:lstStyle/>
          <a:p>
            <a:r>
              <a:rPr lang="it-IT" sz="1400" dirty="0"/>
              <a:t>-in esso si svolge la </a:t>
            </a:r>
            <a:r>
              <a:rPr lang="it-IT" sz="1400" b="1" dirty="0"/>
              <a:t>Regolazione di Base </a:t>
            </a:r>
            <a:r>
              <a:rPr lang="it-IT" sz="1400" dirty="0"/>
              <a:t>che mantiene </a:t>
            </a:r>
            <a:r>
              <a:rPr lang="it-IT" sz="1400" u="sng" dirty="0"/>
              <a:t>l’equilibrio di tutto il sistema </a:t>
            </a:r>
            <a:r>
              <a:rPr lang="it-IT" sz="1400" dirty="0"/>
              <a:t>attraverso l: l’equilibrio acido-</a:t>
            </a:r>
            <a:r>
              <a:rPr lang="it-IT" sz="1400" dirty="0" err="1"/>
              <a:t>basea</a:t>
            </a:r>
            <a:r>
              <a:rPr lang="it-IT" sz="1400" dirty="0"/>
              <a:t> modulazione dei parametri che regolano il sistema:</a:t>
            </a:r>
            <a:endParaRPr lang="it-IT" sz="1400" u="sng" dirty="0"/>
          </a:p>
        </p:txBody>
      </p:sp>
      <p:sp>
        <p:nvSpPr>
          <p:cNvPr id="42" name="CasellaDiTesto 41">
            <a:extLst>
              <a:ext uri="{FF2B5EF4-FFF2-40B4-BE49-F238E27FC236}">
                <a16:creationId xmlns:a16="http://schemas.microsoft.com/office/drawing/2014/main" id="{A28297E3-B5C7-43DD-A400-9A75351927C9}"/>
              </a:ext>
            </a:extLst>
          </p:cNvPr>
          <p:cNvSpPr txBox="1"/>
          <p:nvPr/>
        </p:nvSpPr>
        <p:spPr>
          <a:xfrm>
            <a:off x="7398797" y="3643882"/>
            <a:ext cx="1762325" cy="1600438"/>
          </a:xfrm>
          <a:prstGeom prst="rect">
            <a:avLst/>
          </a:prstGeom>
          <a:solidFill>
            <a:schemeClr val="accent5">
              <a:lumMod val="20000"/>
              <a:lumOff val="80000"/>
            </a:schemeClr>
          </a:solidFill>
        </p:spPr>
        <p:txBody>
          <a:bodyPr wrap="square" rtlCol="0">
            <a:spAutoFit/>
          </a:bodyPr>
          <a:lstStyle/>
          <a:p>
            <a:r>
              <a:rPr lang="it-IT" sz="1400" dirty="0"/>
              <a:t>l’</a:t>
            </a:r>
            <a:r>
              <a:rPr lang="it-IT" sz="1400" b="1" u="sng" dirty="0"/>
              <a:t>equilibrio acido-base </a:t>
            </a:r>
            <a:r>
              <a:rPr lang="it-IT" sz="1400" dirty="0"/>
              <a:t>(in connessione con l’equilibrio </a:t>
            </a:r>
            <a:r>
              <a:rPr lang="it-IT" sz="1400" dirty="0" err="1"/>
              <a:t>idroelettrolitico</a:t>
            </a:r>
            <a:r>
              <a:rPr lang="it-IT" sz="1400" dirty="0"/>
              <a:t> che a sua volta è il risultato di un equilibrio endocrino)</a:t>
            </a:r>
            <a:endParaRPr lang="it-IT" sz="1400" u="sng" dirty="0"/>
          </a:p>
        </p:txBody>
      </p:sp>
      <p:sp>
        <p:nvSpPr>
          <p:cNvPr id="44" name="CasellaDiTesto 43">
            <a:extLst>
              <a:ext uri="{FF2B5EF4-FFF2-40B4-BE49-F238E27FC236}">
                <a16:creationId xmlns:a16="http://schemas.microsoft.com/office/drawing/2014/main" id="{943E86F7-C8A5-4BFA-A5F3-22A442BFD420}"/>
              </a:ext>
            </a:extLst>
          </p:cNvPr>
          <p:cNvSpPr txBox="1"/>
          <p:nvPr/>
        </p:nvSpPr>
        <p:spPr>
          <a:xfrm>
            <a:off x="7381675" y="5203004"/>
            <a:ext cx="1762325" cy="954107"/>
          </a:xfrm>
          <a:prstGeom prst="rect">
            <a:avLst/>
          </a:prstGeom>
          <a:solidFill>
            <a:srgbClr val="FFFF00"/>
          </a:solidFill>
        </p:spPr>
        <p:txBody>
          <a:bodyPr wrap="square" rtlCol="0">
            <a:spAutoFit/>
          </a:bodyPr>
          <a:lstStyle/>
          <a:p>
            <a:r>
              <a:rPr lang="it-IT" sz="1400" dirty="0"/>
              <a:t>quello</a:t>
            </a:r>
            <a:r>
              <a:rPr lang="it-IT" sz="1400" b="1" dirty="0"/>
              <a:t> </a:t>
            </a:r>
            <a:r>
              <a:rPr lang="it-IT" sz="1400" b="1" u="sng" dirty="0"/>
              <a:t>ossido-riduttivo </a:t>
            </a:r>
            <a:r>
              <a:rPr lang="it-IT" sz="1400" u="sng" dirty="0"/>
              <a:t>(la capacità di eliminare i radicali liberi)</a:t>
            </a:r>
          </a:p>
        </p:txBody>
      </p:sp>
      <p:sp>
        <p:nvSpPr>
          <p:cNvPr id="46" name="CasellaDiTesto 45">
            <a:extLst>
              <a:ext uri="{FF2B5EF4-FFF2-40B4-BE49-F238E27FC236}">
                <a16:creationId xmlns:a16="http://schemas.microsoft.com/office/drawing/2014/main" id="{04E9AEF3-9FDA-4EF0-8C2D-FFF56644153D}"/>
              </a:ext>
            </a:extLst>
          </p:cNvPr>
          <p:cNvSpPr txBox="1"/>
          <p:nvPr/>
        </p:nvSpPr>
        <p:spPr>
          <a:xfrm>
            <a:off x="7380312" y="6155661"/>
            <a:ext cx="1762325" cy="738664"/>
          </a:xfrm>
          <a:prstGeom prst="rect">
            <a:avLst/>
          </a:prstGeom>
          <a:solidFill>
            <a:schemeClr val="accent6">
              <a:lumMod val="60000"/>
              <a:lumOff val="40000"/>
            </a:schemeClr>
          </a:solidFill>
        </p:spPr>
        <p:txBody>
          <a:bodyPr wrap="square" rtlCol="0">
            <a:spAutoFit/>
          </a:bodyPr>
          <a:lstStyle/>
          <a:p>
            <a:r>
              <a:rPr lang="it-IT" sz="1400" dirty="0"/>
              <a:t>e la </a:t>
            </a:r>
            <a:r>
              <a:rPr lang="it-IT" sz="1400" b="1" u="sng" dirty="0"/>
              <a:t>resistività</a:t>
            </a:r>
            <a:r>
              <a:rPr lang="it-IT" sz="1400" u="sng" dirty="0"/>
              <a:t> (l’indice di accumulo di scorie).</a:t>
            </a:r>
          </a:p>
        </p:txBody>
      </p:sp>
      <p:sp>
        <p:nvSpPr>
          <p:cNvPr id="9" name="CasellaDiTesto 8">
            <a:extLst>
              <a:ext uri="{FF2B5EF4-FFF2-40B4-BE49-F238E27FC236}">
                <a16:creationId xmlns:a16="http://schemas.microsoft.com/office/drawing/2014/main" id="{9CEF68D1-AC86-4012-82D6-FC83BF25B3E3}"/>
              </a:ext>
            </a:extLst>
          </p:cNvPr>
          <p:cNvSpPr txBox="1"/>
          <p:nvPr/>
        </p:nvSpPr>
        <p:spPr>
          <a:xfrm>
            <a:off x="1266351" y="2528329"/>
            <a:ext cx="7234481" cy="369332"/>
          </a:xfrm>
          <a:prstGeom prst="rect">
            <a:avLst/>
          </a:prstGeom>
          <a:solidFill>
            <a:srgbClr val="FFFF00"/>
          </a:solidFill>
          <a:ln w="57150">
            <a:solidFill>
              <a:srgbClr val="C00000"/>
            </a:solidFill>
          </a:ln>
        </p:spPr>
        <p:txBody>
          <a:bodyPr wrap="none" rtlCol="0">
            <a:spAutoFit/>
          </a:bodyPr>
          <a:lstStyle/>
          <a:p>
            <a:r>
              <a:rPr lang="it-IT" dirty="0"/>
              <a:t>IL CONNETTIVO E’ COME LO SPIRITO: STA DA TUTTE PARTI MA NON SI VEDE</a:t>
            </a:r>
          </a:p>
        </p:txBody>
      </p:sp>
      <p:sp>
        <p:nvSpPr>
          <p:cNvPr id="48" name="CasellaDiTesto 47">
            <a:extLst>
              <a:ext uri="{FF2B5EF4-FFF2-40B4-BE49-F238E27FC236}">
                <a16:creationId xmlns:a16="http://schemas.microsoft.com/office/drawing/2014/main" id="{01D7C07A-B67A-4E79-8F51-50B65A8E7CE6}"/>
              </a:ext>
            </a:extLst>
          </p:cNvPr>
          <p:cNvSpPr txBox="1"/>
          <p:nvPr/>
        </p:nvSpPr>
        <p:spPr>
          <a:xfrm>
            <a:off x="-21358" y="-49943"/>
            <a:ext cx="3816884" cy="923330"/>
          </a:xfrm>
          <a:prstGeom prst="rect">
            <a:avLst/>
          </a:prstGeom>
          <a:noFill/>
        </p:spPr>
        <p:txBody>
          <a:bodyPr wrap="square">
            <a:spAutoFit/>
          </a:bodyPr>
          <a:lstStyle/>
          <a:p>
            <a:r>
              <a:rPr lang="it-IT" sz="900" dirty="0">
                <a:effectLst/>
                <a:latin typeface="Arial" panose="020B0604020202020204" pitchFamily="34" charset="0"/>
              </a:rPr>
              <a:t>Nel </a:t>
            </a:r>
            <a:r>
              <a:rPr lang="it-IT" sz="900" b="1" dirty="0">
                <a:solidFill>
                  <a:srgbClr val="C00000"/>
                </a:solidFill>
                <a:effectLst/>
                <a:latin typeface="Arial" panose="020B0604020202020204" pitchFamily="34" charset="0"/>
              </a:rPr>
              <a:t>1964</a:t>
            </a:r>
            <a:r>
              <a:rPr lang="it-IT" sz="900" dirty="0">
                <a:effectLst/>
                <a:latin typeface="Arial" panose="020B0604020202020204" pitchFamily="34" charset="0"/>
              </a:rPr>
              <a:t> due ricercatori dell’Università della California, il medico </a:t>
            </a:r>
            <a:r>
              <a:rPr lang="it-IT" sz="900" b="1" dirty="0">
                <a:solidFill>
                  <a:srgbClr val="C00000"/>
                </a:solidFill>
                <a:effectLst/>
                <a:latin typeface="Arial" panose="020B0604020202020204" pitchFamily="34" charset="0"/>
              </a:rPr>
              <a:t>George Solomon </a:t>
            </a:r>
            <a:r>
              <a:rPr lang="it-IT" sz="900" dirty="0">
                <a:effectLst/>
                <a:latin typeface="Arial" panose="020B0604020202020204" pitchFamily="34" charset="0"/>
              </a:rPr>
              <a:t>e lo psicologo </a:t>
            </a:r>
            <a:r>
              <a:rPr lang="it-IT" sz="900" b="1" dirty="0">
                <a:solidFill>
                  <a:srgbClr val="C00000"/>
                </a:solidFill>
                <a:effectLst/>
                <a:latin typeface="Arial" panose="020B0604020202020204" pitchFamily="34" charset="0"/>
              </a:rPr>
              <a:t>Rudolf </a:t>
            </a:r>
            <a:r>
              <a:rPr lang="it-IT" sz="900" b="1" dirty="0" err="1">
                <a:solidFill>
                  <a:srgbClr val="C00000"/>
                </a:solidFill>
                <a:effectLst/>
                <a:latin typeface="Arial" panose="020B0604020202020204" pitchFamily="34" charset="0"/>
              </a:rPr>
              <a:t>Moos</a:t>
            </a:r>
            <a:r>
              <a:rPr lang="it-IT" sz="900" dirty="0">
                <a:effectLst/>
                <a:latin typeface="Arial" panose="020B0604020202020204" pitchFamily="34" charset="0"/>
              </a:rPr>
              <a:t>, dopo aver condotto degli studi sui fattori psichici che influiscono sulla malattia (in particolare sull’artrite reumatoide) pubblicano il saggio “</a:t>
            </a:r>
            <a:r>
              <a:rPr lang="it-IT" sz="900" u="sng" dirty="0">
                <a:effectLst/>
                <a:latin typeface="Arial" panose="020B0604020202020204" pitchFamily="34" charset="0"/>
              </a:rPr>
              <a:t>Emozioni, immunità e malattia: un’integrazione teorica speculativa</a:t>
            </a:r>
            <a:r>
              <a:rPr lang="it-IT" sz="900" dirty="0">
                <a:effectLst/>
                <a:latin typeface="Arial" panose="020B0604020202020204" pitchFamily="34" charset="0"/>
              </a:rPr>
              <a:t>” coniando il termine “</a:t>
            </a:r>
            <a:r>
              <a:rPr lang="it-IT" sz="900" b="1" u="sng" dirty="0" err="1">
                <a:solidFill>
                  <a:srgbClr val="C00000"/>
                </a:solidFill>
                <a:effectLst/>
                <a:latin typeface="Arial" panose="020B0604020202020204" pitchFamily="34" charset="0"/>
              </a:rPr>
              <a:t>psiconeuroimmunologia</a:t>
            </a:r>
            <a:r>
              <a:rPr lang="it-IT" sz="900" dirty="0">
                <a:effectLst/>
                <a:latin typeface="Arial" panose="020B0604020202020204" pitchFamily="34" charset="0"/>
              </a:rPr>
              <a:t>”</a:t>
            </a:r>
            <a:endParaRPr lang="it-IT" sz="900" dirty="0"/>
          </a:p>
        </p:txBody>
      </p:sp>
    </p:spTree>
    <p:extLst>
      <p:ext uri="{BB962C8B-B14F-4D97-AF65-F5344CB8AC3E}">
        <p14:creationId xmlns:p14="http://schemas.microsoft.com/office/powerpoint/2010/main" val="10701965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500" fill="hold"/>
                                        <p:tgtEl>
                                          <p:spTgt spid="37"/>
                                        </p:tgtEl>
                                        <p:attrNameLst>
                                          <p:attrName>ppt_x</p:attrName>
                                        </p:attrNameLst>
                                      </p:cBhvr>
                                      <p:tavLst>
                                        <p:tav tm="0">
                                          <p:val>
                                            <p:strVal val="#ppt_x"/>
                                          </p:val>
                                        </p:tav>
                                        <p:tav tm="100000">
                                          <p:val>
                                            <p:strVal val="#ppt_x"/>
                                          </p:val>
                                        </p:tav>
                                      </p:tavLst>
                                    </p:anim>
                                    <p:anim calcmode="lin" valueType="num">
                                      <p:cBhvr additive="base">
                                        <p:cTn id="8"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0"/>
                                        </p:tgtEl>
                                        <p:attrNameLst>
                                          <p:attrName>style.visibility</p:attrName>
                                        </p:attrNameLst>
                                      </p:cBhvr>
                                      <p:to>
                                        <p:strVal val="visible"/>
                                      </p:to>
                                    </p:set>
                                    <p:anim calcmode="lin" valueType="num">
                                      <p:cBhvr additive="base">
                                        <p:cTn id="19" dur="500" fill="hold"/>
                                        <p:tgtEl>
                                          <p:spTgt spid="40"/>
                                        </p:tgtEl>
                                        <p:attrNameLst>
                                          <p:attrName>ppt_x</p:attrName>
                                        </p:attrNameLst>
                                      </p:cBhvr>
                                      <p:tavLst>
                                        <p:tav tm="0">
                                          <p:val>
                                            <p:strVal val="#ppt_x"/>
                                          </p:val>
                                        </p:tav>
                                        <p:tav tm="100000">
                                          <p:val>
                                            <p:strVal val="#ppt_x"/>
                                          </p:val>
                                        </p:tav>
                                      </p:tavLst>
                                    </p:anim>
                                    <p:anim calcmode="lin" valueType="num">
                                      <p:cBhvr additive="base">
                                        <p:cTn id="20"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7"/>
                                        </p:tgtEl>
                                        <p:attrNameLst>
                                          <p:attrName>style.visibility</p:attrName>
                                        </p:attrNameLst>
                                      </p:cBhvr>
                                      <p:to>
                                        <p:strVal val="visible"/>
                                      </p:to>
                                    </p:set>
                                    <p:anim calcmode="lin" valueType="num">
                                      <p:cBhvr additive="base">
                                        <p:cTn id="25" dur="500" fill="hold"/>
                                        <p:tgtEl>
                                          <p:spTgt spid="47"/>
                                        </p:tgtEl>
                                        <p:attrNameLst>
                                          <p:attrName>ppt_x</p:attrName>
                                        </p:attrNameLst>
                                      </p:cBhvr>
                                      <p:tavLst>
                                        <p:tav tm="0">
                                          <p:val>
                                            <p:strVal val="#ppt_x"/>
                                          </p:val>
                                        </p:tav>
                                        <p:tav tm="100000">
                                          <p:val>
                                            <p:strVal val="#ppt_x"/>
                                          </p:val>
                                        </p:tav>
                                      </p:tavLst>
                                    </p:anim>
                                    <p:anim calcmode="lin" valueType="num">
                                      <p:cBhvr additive="base">
                                        <p:cTn id="26"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additive="base">
                                        <p:cTn id="31" dur="500" fill="hold"/>
                                        <p:tgtEl>
                                          <p:spTgt spid="42"/>
                                        </p:tgtEl>
                                        <p:attrNameLst>
                                          <p:attrName>ppt_x</p:attrName>
                                        </p:attrNameLst>
                                      </p:cBhvr>
                                      <p:tavLst>
                                        <p:tav tm="0">
                                          <p:val>
                                            <p:strVal val="#ppt_x"/>
                                          </p:val>
                                        </p:tav>
                                        <p:tav tm="100000">
                                          <p:val>
                                            <p:strVal val="#ppt_x"/>
                                          </p:val>
                                        </p:tav>
                                      </p:tavLst>
                                    </p:anim>
                                    <p:anim calcmode="lin" valueType="num">
                                      <p:cBhvr additive="base">
                                        <p:cTn id="32"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41"/>
                                        </p:tgtEl>
                                        <p:attrNameLst>
                                          <p:attrName>style.visibility</p:attrName>
                                        </p:attrNameLst>
                                      </p:cBhvr>
                                      <p:to>
                                        <p:strVal val="visible"/>
                                      </p:to>
                                    </p:set>
                                    <p:anim calcmode="lin" valueType="num">
                                      <p:cBhvr additive="base">
                                        <p:cTn id="37" dur="500" fill="hold"/>
                                        <p:tgtEl>
                                          <p:spTgt spid="41"/>
                                        </p:tgtEl>
                                        <p:attrNameLst>
                                          <p:attrName>ppt_x</p:attrName>
                                        </p:attrNameLst>
                                      </p:cBhvr>
                                      <p:tavLst>
                                        <p:tav tm="0">
                                          <p:val>
                                            <p:strVal val="#ppt_x"/>
                                          </p:val>
                                        </p:tav>
                                        <p:tav tm="100000">
                                          <p:val>
                                            <p:strVal val="#ppt_x"/>
                                          </p:val>
                                        </p:tav>
                                      </p:tavLst>
                                    </p:anim>
                                    <p:anim calcmode="lin" valueType="num">
                                      <p:cBhvr additive="base">
                                        <p:cTn id="38"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500" fill="hold"/>
                                        <p:tgtEl>
                                          <p:spTgt spid="44"/>
                                        </p:tgtEl>
                                        <p:attrNameLst>
                                          <p:attrName>ppt_x</p:attrName>
                                        </p:attrNameLst>
                                      </p:cBhvr>
                                      <p:tavLst>
                                        <p:tav tm="0">
                                          <p:val>
                                            <p:strVal val="#ppt_x"/>
                                          </p:val>
                                        </p:tav>
                                        <p:tav tm="100000">
                                          <p:val>
                                            <p:strVal val="#ppt_x"/>
                                          </p:val>
                                        </p:tav>
                                      </p:tavLst>
                                    </p:anim>
                                    <p:anim calcmode="lin" valueType="num">
                                      <p:cBhvr additive="base">
                                        <p:cTn id="4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500" fill="hold"/>
                                        <p:tgtEl>
                                          <p:spTgt spid="49"/>
                                        </p:tgtEl>
                                        <p:attrNameLst>
                                          <p:attrName>ppt_x</p:attrName>
                                        </p:attrNameLst>
                                      </p:cBhvr>
                                      <p:tavLst>
                                        <p:tav tm="0">
                                          <p:val>
                                            <p:strVal val="#ppt_x"/>
                                          </p:val>
                                        </p:tav>
                                        <p:tav tm="100000">
                                          <p:val>
                                            <p:strVal val="#ppt_x"/>
                                          </p:val>
                                        </p:tav>
                                      </p:tavLst>
                                    </p:anim>
                                    <p:anim calcmode="lin" valueType="num">
                                      <p:cBhvr additive="base">
                                        <p:cTn id="50"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46"/>
                                        </p:tgtEl>
                                        <p:attrNameLst>
                                          <p:attrName>style.visibility</p:attrName>
                                        </p:attrNameLst>
                                      </p:cBhvr>
                                      <p:to>
                                        <p:strVal val="visible"/>
                                      </p:to>
                                    </p:set>
                                    <p:anim calcmode="lin" valueType="num">
                                      <p:cBhvr additive="base">
                                        <p:cTn id="55" dur="500" fill="hold"/>
                                        <p:tgtEl>
                                          <p:spTgt spid="46"/>
                                        </p:tgtEl>
                                        <p:attrNameLst>
                                          <p:attrName>ppt_x</p:attrName>
                                        </p:attrNameLst>
                                      </p:cBhvr>
                                      <p:tavLst>
                                        <p:tav tm="0">
                                          <p:val>
                                            <p:strVal val="#ppt_x"/>
                                          </p:val>
                                        </p:tav>
                                        <p:tav tm="100000">
                                          <p:val>
                                            <p:strVal val="#ppt_x"/>
                                          </p:val>
                                        </p:tav>
                                      </p:tavLst>
                                    </p:anim>
                                    <p:anim calcmode="lin" valueType="num">
                                      <p:cBhvr additive="base">
                                        <p:cTn id="56"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fill="hold"/>
                                        <p:tgtEl>
                                          <p:spTgt spid="51"/>
                                        </p:tgtEl>
                                        <p:attrNameLst>
                                          <p:attrName>ppt_x</p:attrName>
                                        </p:attrNameLst>
                                      </p:cBhvr>
                                      <p:tavLst>
                                        <p:tav tm="0">
                                          <p:val>
                                            <p:strVal val="#ppt_x"/>
                                          </p:val>
                                        </p:tav>
                                        <p:tav tm="100000">
                                          <p:val>
                                            <p:strVal val="#ppt_x"/>
                                          </p:val>
                                        </p:tav>
                                      </p:tavLst>
                                    </p:anim>
                                    <p:anim calcmode="lin" valueType="num">
                                      <p:cBhvr additive="base">
                                        <p:cTn id="62" dur="500" fill="hold"/>
                                        <p:tgtEl>
                                          <p:spTgt spid="51"/>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42" presetClass="entr" presetSubtype="0"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fade">
                                      <p:cBhvr>
                                        <p:cTn id="67" dur="1000"/>
                                        <p:tgtEl>
                                          <p:spTgt spid="9"/>
                                        </p:tgtEl>
                                      </p:cBhvr>
                                    </p:animEffect>
                                    <p:anim calcmode="lin" valueType="num">
                                      <p:cBhvr>
                                        <p:cTn id="68" dur="1000" fill="hold"/>
                                        <p:tgtEl>
                                          <p:spTgt spid="9"/>
                                        </p:tgtEl>
                                        <p:attrNameLst>
                                          <p:attrName>ppt_x</p:attrName>
                                        </p:attrNameLst>
                                      </p:cBhvr>
                                      <p:tavLst>
                                        <p:tav tm="0">
                                          <p:val>
                                            <p:strVal val="#ppt_x"/>
                                          </p:val>
                                        </p:tav>
                                        <p:tav tm="100000">
                                          <p:val>
                                            <p:strVal val="#ppt_x"/>
                                          </p:val>
                                        </p:tav>
                                      </p:tavLst>
                                    </p:anim>
                                    <p:anim calcmode="lin" valueType="num">
                                      <p:cBhvr>
                                        <p:cTn id="6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41" grpId="0" animBg="1"/>
      <p:bldP spid="47" grpId="0"/>
      <p:bldP spid="49" grpId="0"/>
      <p:bldP spid="51" grpId="0" animBg="1"/>
      <p:bldP spid="7" grpId="0" animBg="1"/>
      <p:bldP spid="40" grpId="0" animBg="1"/>
      <p:bldP spid="42" grpId="0" animBg="1"/>
      <p:bldP spid="44" grpId="0" animBg="1"/>
      <p:bldP spid="46" grpId="0" animBg="1"/>
      <p:bldP spid="9" grpId="0" animBg="1"/>
    </p:bldLst>
  </p:timing>
</p:sld>
</file>

<file path=ppt/theme/theme1.xml><?xml version="1.0" encoding="utf-8"?>
<a:theme xmlns:a="http://schemas.openxmlformats.org/drawingml/2006/main" name="Personalizza struttura">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33248</TotalTime>
  <Words>5304</Words>
  <Application>Microsoft Office PowerPoint</Application>
  <PresentationFormat>Presentazione su schermo (4:3)</PresentationFormat>
  <Paragraphs>422</Paragraphs>
  <Slides>57</Slides>
  <Notes>9</Notes>
  <HiddenSlides>0</HiddenSlides>
  <MMClips>0</MMClips>
  <ScaleCrop>false</ScaleCrop>
  <HeadingPairs>
    <vt:vector size="8" baseType="variant">
      <vt:variant>
        <vt:lpstr>Caratteri utilizzati</vt:lpstr>
      </vt:variant>
      <vt:variant>
        <vt:i4>13</vt:i4>
      </vt:variant>
      <vt:variant>
        <vt:lpstr>Tema</vt:lpstr>
      </vt:variant>
      <vt:variant>
        <vt:i4>1</vt:i4>
      </vt:variant>
      <vt:variant>
        <vt:lpstr>Server OLE incorporati</vt:lpstr>
      </vt:variant>
      <vt:variant>
        <vt:i4>1</vt:i4>
      </vt:variant>
      <vt:variant>
        <vt:lpstr>Titoli diapositive</vt:lpstr>
      </vt:variant>
      <vt:variant>
        <vt:i4>57</vt:i4>
      </vt:variant>
    </vt:vector>
  </HeadingPairs>
  <TitlesOfParts>
    <vt:vector size="72" baseType="lpstr">
      <vt:lpstr>Arial</vt:lpstr>
      <vt:lpstr>Arial Black</vt:lpstr>
      <vt:lpstr>Arial Unicode MS</vt:lpstr>
      <vt:lpstr>Bookman Old Style</vt:lpstr>
      <vt:lpstr>Britannic Bold</vt:lpstr>
      <vt:lpstr>Calibri</vt:lpstr>
      <vt:lpstr>Calibri Light</vt:lpstr>
      <vt:lpstr>Castellar</vt:lpstr>
      <vt:lpstr>Helvetica</vt:lpstr>
      <vt:lpstr>Mistral</vt:lpstr>
      <vt:lpstr>Rockwell Extra Bold</vt:lpstr>
      <vt:lpstr>Times New Roman</vt:lpstr>
      <vt:lpstr>Verdana</vt:lpstr>
      <vt:lpstr>Personalizza struttura</vt:lpstr>
      <vt:lpstr>Fotografia di Photo Editor</vt:lpstr>
      <vt:lpstr>LE NUOVE FRONTIERE</vt:lpstr>
      <vt:lpstr>Presentazione standard di PowerPoint</vt:lpstr>
      <vt:lpstr>Presentazione standard di PowerPoint</vt:lpstr>
      <vt:lpstr>E’ sotto attacco il paradigma della modernità</vt:lpstr>
      <vt:lpstr>Presentazione standard di PowerPoint</vt:lpstr>
      <vt:lpstr>Presentazione standard di PowerPoint</vt:lpstr>
      <vt:lpstr>Presentazione standard di PowerPoint</vt:lpstr>
      <vt:lpstr>Presentazione standard di PowerPoint</vt:lpstr>
      <vt:lpstr>Presentazione standard di PowerPoint</vt:lpstr>
      <vt:lpstr>ESSERE UMANO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   </vt:lpstr>
      <vt:lpstr>Presentazione standard di PowerPoint</vt:lpstr>
      <vt:lpstr> Extremely Low Frequency (ELF) to Radio Frequency (RF)</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VITA</vt:lpstr>
      <vt:lpstr>CONNETTIVO = SISTEMA DI DIFESA = SISTEMA IMMUNITARIO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Giuseppe Calò</dc:creator>
  <cp:lastModifiedBy>Monsellato</cp:lastModifiedBy>
  <cp:revision>295</cp:revision>
  <dcterms:created xsi:type="dcterms:W3CDTF">2017-09-06T16:23:12Z</dcterms:created>
  <dcterms:modified xsi:type="dcterms:W3CDTF">2020-11-22T17:29:01Z</dcterms:modified>
</cp:coreProperties>
</file>