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71"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2"/>
    <p:restoredTop sz="94674"/>
  </p:normalViewPr>
  <p:slideViewPr>
    <p:cSldViewPr snapToGrid="0" snapToObjects="1">
      <p:cViewPr>
        <p:scale>
          <a:sx n="95" d="100"/>
          <a:sy n="95" d="100"/>
        </p:scale>
        <p:origin x="1144"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10/11/20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10/11/20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10/11/20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10/11/20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10/11/20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10/11/20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sp>
        <p:nvSpPr>
          <p:cNvPr id="4" name="Titolo 1">
            <a:extLst>
              <a:ext uri="{FF2B5EF4-FFF2-40B4-BE49-F238E27FC236}">
                <a16:creationId xmlns="" xmlns:a16="http://schemas.microsoft.com/office/drawing/2014/main" id="{F762F31B-0670-2542-9B4D-C0CC351303BB}"/>
              </a:ext>
            </a:extLst>
          </p:cNvPr>
          <p:cNvSpPr txBox="1">
            <a:spLocks/>
          </p:cNvSpPr>
          <p:nvPr/>
        </p:nvSpPr>
        <p:spPr>
          <a:xfrm>
            <a:off x="422910" y="1565910"/>
            <a:ext cx="5879036" cy="66167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sz="2400" b="1" dirty="0" smtClean="0">
                <a:solidFill>
                  <a:schemeClr val="bg1"/>
                </a:solidFill>
                <a:latin typeface="Montserrat Light" pitchFamily="2" charset="77"/>
              </a:rPr>
              <a:t>GLI OTTO PRINCIPI DELL’OMEOSINERGIA</a:t>
            </a:r>
            <a:endParaRPr lang="it-IT" sz="2400" b="1" dirty="0" smtClean="0">
              <a:solidFill>
                <a:schemeClr val="bg1"/>
              </a:solidFill>
              <a:latin typeface="Montserrat Light" pitchFamily="2" charset="77"/>
            </a:endParaRPr>
          </a:p>
          <a:p>
            <a:pPr algn="l"/>
            <a:endParaRPr lang="it-IT" sz="2400" b="1" dirty="0">
              <a:solidFill>
                <a:schemeClr val="bg1"/>
              </a:solidFill>
              <a:latin typeface="Montserrat Light" pitchFamily="2" charset="77"/>
            </a:endParaRPr>
          </a:p>
        </p:txBody>
      </p:sp>
      <p:sp>
        <p:nvSpPr>
          <p:cNvPr id="6"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9" name="Rettangolo 8"/>
          <p:cNvSpPr/>
          <p:nvPr/>
        </p:nvSpPr>
        <p:spPr>
          <a:xfrm>
            <a:off x="422909" y="3884895"/>
            <a:ext cx="6187955"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73621" y="986176"/>
            <a:ext cx="7886700" cy="4351338"/>
          </a:xfrm>
        </p:spPr>
        <p:txBody>
          <a:bodyPr/>
          <a:lstStyle/>
          <a:p>
            <a:r>
              <a:rPr lang="it-IT" dirty="0">
                <a:solidFill>
                  <a:srgbClr val="002060"/>
                </a:solidFill>
              </a:rPr>
              <a:t>Citando le parole di SOCRATE “</a:t>
            </a:r>
            <a:r>
              <a:rPr lang="it-IT" b="1" dirty="0">
                <a:solidFill>
                  <a:srgbClr val="002060"/>
                </a:solidFill>
              </a:rPr>
              <a:t>conosci te stesso e sarai più vicino</a:t>
            </a:r>
            <a:r>
              <a:rPr lang="it-IT" dirty="0">
                <a:solidFill>
                  <a:srgbClr val="002060"/>
                </a:solidFill>
              </a:rPr>
              <a:t> alla verità”, personalmente aggiungo: “</a:t>
            </a:r>
            <a:r>
              <a:rPr lang="it-IT" b="1" dirty="0">
                <a:solidFill>
                  <a:srgbClr val="002060"/>
                </a:solidFill>
              </a:rPr>
              <a:t>alla nostra intima verità</a:t>
            </a:r>
            <a:r>
              <a:rPr lang="it-IT" dirty="0">
                <a:solidFill>
                  <a:srgbClr val="002060"/>
                </a:solidFill>
              </a:rPr>
              <a:t>”.</a:t>
            </a:r>
          </a:p>
          <a:p>
            <a:r>
              <a:rPr lang="it-IT" dirty="0">
                <a:solidFill>
                  <a:srgbClr val="002060"/>
                </a:solidFill>
              </a:rPr>
              <a:t>Non dimentichiamoci tra l’altro che di fianco ad ogni principio vi è un </a:t>
            </a:r>
            <a:r>
              <a:rPr lang="it-IT" b="1" dirty="0">
                <a:solidFill>
                  <a:srgbClr val="002060"/>
                </a:solidFill>
              </a:rPr>
              <a:t>movimento</a:t>
            </a:r>
            <a:r>
              <a:rPr lang="it-IT" dirty="0">
                <a:solidFill>
                  <a:srgbClr val="002060"/>
                </a:solidFill>
              </a:rPr>
              <a:t>, che nel caso del secondo principio è la </a:t>
            </a:r>
            <a:r>
              <a:rPr lang="it-IT" b="1" dirty="0">
                <a:solidFill>
                  <a:srgbClr val="002060"/>
                </a:solidFill>
              </a:rPr>
              <a:t>reazione</a:t>
            </a:r>
            <a:r>
              <a:rPr lang="it-IT" dirty="0">
                <a:solidFill>
                  <a:srgbClr val="002060"/>
                </a:solidFill>
              </a:rPr>
              <a:t>.</a:t>
            </a:r>
          </a:p>
          <a:p>
            <a:r>
              <a:rPr lang="it-IT" dirty="0">
                <a:solidFill>
                  <a:srgbClr val="002060"/>
                </a:solidFill>
              </a:rPr>
              <a:t>Reazione che può evidenziarsi e non. Dipende sempre dall’accumulo presente in noi. Siamo carichi, reagiamo e quindi scarichiamo</a:t>
            </a:r>
            <a:r>
              <a:rPr lang="it-IT" dirty="0" smtClean="0">
                <a:solidFill>
                  <a:srgbClr val="002060"/>
                </a:solidFill>
              </a:rPr>
              <a:t>.</a:t>
            </a:r>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1344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18591" y="971186"/>
            <a:ext cx="7886700" cy="4351338"/>
          </a:xfrm>
        </p:spPr>
        <p:txBody>
          <a:bodyPr/>
          <a:lstStyle/>
          <a:p>
            <a:pPr marL="0" indent="0">
              <a:buNone/>
            </a:pPr>
            <a:r>
              <a:rPr lang="it-IT" b="1" dirty="0" smtClean="0">
                <a:solidFill>
                  <a:srgbClr val="002060"/>
                </a:solidFill>
              </a:rPr>
              <a:t>Il primo</a:t>
            </a:r>
            <a:r>
              <a:rPr lang="it-IT" dirty="0" smtClean="0">
                <a:solidFill>
                  <a:srgbClr val="002060"/>
                </a:solidFill>
              </a:rPr>
              <a:t> </a:t>
            </a:r>
            <a:r>
              <a:rPr lang="it-IT" b="1" dirty="0">
                <a:solidFill>
                  <a:srgbClr val="002060"/>
                </a:solidFill>
              </a:rPr>
              <a:t>principio</a:t>
            </a:r>
            <a:r>
              <a:rPr lang="it-IT" dirty="0">
                <a:solidFill>
                  <a:srgbClr val="002060"/>
                </a:solidFill>
              </a:rPr>
              <a:t> “</a:t>
            </a:r>
            <a:r>
              <a:rPr lang="it-IT" b="1" dirty="0">
                <a:solidFill>
                  <a:srgbClr val="002060"/>
                </a:solidFill>
              </a:rPr>
              <a:t>ogni esperienza è un’opportunità</a:t>
            </a:r>
            <a:r>
              <a:rPr lang="it-IT" dirty="0">
                <a:solidFill>
                  <a:srgbClr val="002060"/>
                </a:solidFill>
              </a:rPr>
              <a:t>”, il cui movimento è la </a:t>
            </a:r>
            <a:r>
              <a:rPr lang="it-IT" b="1" dirty="0">
                <a:solidFill>
                  <a:srgbClr val="002060"/>
                </a:solidFill>
              </a:rPr>
              <a:t>relazione</a:t>
            </a:r>
            <a:r>
              <a:rPr lang="it-IT" dirty="0">
                <a:solidFill>
                  <a:srgbClr val="002060"/>
                </a:solidFill>
              </a:rPr>
              <a:t>.</a:t>
            </a:r>
          </a:p>
          <a:p>
            <a:r>
              <a:rPr lang="it-IT" dirty="0">
                <a:solidFill>
                  <a:srgbClr val="002060"/>
                </a:solidFill>
              </a:rPr>
              <a:t>La relazione è quella realtà che permette la </a:t>
            </a:r>
            <a:r>
              <a:rPr lang="it-IT" b="1" dirty="0">
                <a:solidFill>
                  <a:srgbClr val="002060"/>
                </a:solidFill>
              </a:rPr>
              <a:t>condivisione</a:t>
            </a:r>
            <a:r>
              <a:rPr lang="it-IT" dirty="0">
                <a:solidFill>
                  <a:srgbClr val="002060"/>
                </a:solidFill>
              </a:rPr>
              <a:t>, il </a:t>
            </a:r>
            <a:r>
              <a:rPr lang="it-IT" b="1" dirty="0">
                <a:solidFill>
                  <a:srgbClr val="002060"/>
                </a:solidFill>
              </a:rPr>
              <a:t>rapportarci</a:t>
            </a:r>
            <a:r>
              <a:rPr lang="it-IT" dirty="0">
                <a:solidFill>
                  <a:srgbClr val="002060"/>
                </a:solidFill>
              </a:rPr>
              <a:t>, la </a:t>
            </a:r>
            <a:r>
              <a:rPr lang="it-IT" b="1" dirty="0">
                <a:solidFill>
                  <a:srgbClr val="002060"/>
                </a:solidFill>
              </a:rPr>
              <a:t>comunicazione</a:t>
            </a:r>
            <a:r>
              <a:rPr lang="it-IT" dirty="0">
                <a:solidFill>
                  <a:srgbClr val="002060"/>
                </a:solidFill>
              </a:rPr>
              <a:t> con un esterno che è simile a noi, perciò è importante l’altro, è importante l’esterno, perché poi alla fine il movimento stesso legato alla Vita continua ad esprimersi con la sua dinamicità di sempre. Immaginatevi la Vita senza relazione: non avrebbe motivo di esistere.</a:t>
            </a:r>
          </a:p>
          <a:p>
            <a:endParaRPr lang="it-IT" dirty="0"/>
          </a:p>
        </p:txBody>
      </p:sp>
      <p:sp>
        <p:nvSpPr>
          <p:cNvPr id="4" name="Rettangolo 3"/>
          <p:cNvSpPr/>
          <p:nvPr/>
        </p:nvSpPr>
        <p:spPr>
          <a:xfrm>
            <a:off x="802113" y="197241"/>
            <a:ext cx="574196" cy="1015663"/>
          </a:xfrm>
          <a:prstGeom prst="rect">
            <a:avLst/>
          </a:prstGeom>
          <a:noFill/>
        </p:spPr>
        <p:txBody>
          <a:bodyPr wrap="none" lIns="91440" tIns="45720" rIns="91440" bIns="45720">
            <a:spAutoFit/>
          </a:bodyPr>
          <a:lstStyle/>
          <a:p>
            <a:pPr algn="ctr"/>
            <a:r>
              <a:rPr lang="it-IT" sz="6000" b="1" cap="none" spc="0" dirty="0" smtClean="0">
                <a:ln w="22225">
                  <a:solidFill>
                    <a:schemeClr val="accent2"/>
                  </a:solidFill>
                  <a:prstDash val="solid"/>
                </a:ln>
                <a:solidFill>
                  <a:schemeClr val="accent2">
                    <a:lumMod val="40000"/>
                    <a:lumOff val="60000"/>
                  </a:schemeClr>
                </a:solidFill>
                <a:effectLst/>
              </a:rPr>
              <a:t>1</a:t>
            </a:r>
            <a:endParaRPr lang="it-IT" sz="60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73641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98669" y="911225"/>
            <a:ext cx="7886700" cy="4351338"/>
          </a:xfrm>
        </p:spPr>
        <p:txBody>
          <a:bodyPr>
            <a:normAutofit/>
          </a:bodyPr>
          <a:lstStyle/>
          <a:p>
            <a:r>
              <a:rPr lang="it-IT" dirty="0">
                <a:solidFill>
                  <a:srgbClr val="002060"/>
                </a:solidFill>
              </a:rPr>
              <a:t>L’esperienza che attiriamo è un’opportunità, per tre motivi:</a:t>
            </a:r>
          </a:p>
          <a:p>
            <a:pPr lvl="0"/>
            <a:r>
              <a:rPr lang="it-IT" dirty="0">
                <a:solidFill>
                  <a:srgbClr val="002060"/>
                </a:solidFill>
              </a:rPr>
              <a:t>Il primo è quello legato alla </a:t>
            </a:r>
            <a:r>
              <a:rPr lang="it-IT" b="1" dirty="0">
                <a:solidFill>
                  <a:srgbClr val="002060"/>
                </a:solidFill>
              </a:rPr>
              <a:t>relazione</a:t>
            </a:r>
            <a:r>
              <a:rPr lang="it-IT" dirty="0">
                <a:solidFill>
                  <a:srgbClr val="002060"/>
                </a:solidFill>
              </a:rPr>
              <a:t>, perciò al movimento.</a:t>
            </a:r>
          </a:p>
          <a:p>
            <a:pPr lvl="0"/>
            <a:r>
              <a:rPr lang="it-IT" dirty="0">
                <a:solidFill>
                  <a:srgbClr val="002060"/>
                </a:solidFill>
              </a:rPr>
              <a:t>Il secondo è legato al </a:t>
            </a:r>
            <a:r>
              <a:rPr lang="it-IT" b="1" dirty="0">
                <a:solidFill>
                  <a:srgbClr val="002060"/>
                </a:solidFill>
              </a:rPr>
              <a:t>nutrimento</a:t>
            </a:r>
            <a:r>
              <a:rPr lang="it-IT" dirty="0">
                <a:solidFill>
                  <a:srgbClr val="002060"/>
                </a:solidFill>
              </a:rPr>
              <a:t>, perciò alla continuità della crescita e quindi alla evidenziazione dell’Io Sono e del Se che comunque si esprime.</a:t>
            </a:r>
          </a:p>
          <a:p>
            <a:pPr lvl="0"/>
            <a:r>
              <a:rPr lang="it-IT" dirty="0">
                <a:solidFill>
                  <a:srgbClr val="002060"/>
                </a:solidFill>
              </a:rPr>
              <a:t>Il terzo è legato all’</a:t>
            </a:r>
            <a:r>
              <a:rPr lang="it-IT" b="1" dirty="0">
                <a:solidFill>
                  <a:srgbClr val="002060"/>
                </a:solidFill>
              </a:rPr>
              <a:t>esperienza</a:t>
            </a:r>
            <a:r>
              <a:rPr lang="it-IT" dirty="0">
                <a:solidFill>
                  <a:srgbClr val="002060"/>
                </a:solidFill>
              </a:rPr>
              <a:t>, come realtà che determina la vita sulla Terra</a:t>
            </a:r>
            <a:r>
              <a:rPr lang="it-IT" dirty="0" smtClean="0">
                <a:solidFill>
                  <a:srgbClr val="002060"/>
                </a:solidFill>
              </a:rPr>
              <a:t>.</a:t>
            </a:r>
            <a:endParaRPr lang="it-IT" dirty="0">
              <a:solidFill>
                <a:srgbClr val="002060"/>
              </a:solidFill>
            </a:endParaRPr>
          </a:p>
          <a:p>
            <a:endParaRPr lang="it-IT" dirty="0"/>
          </a:p>
        </p:txBody>
      </p:sp>
    </p:spTree>
    <p:extLst>
      <p:ext uri="{BB962C8B-B14F-4D97-AF65-F5344CB8AC3E}">
        <p14:creationId xmlns:p14="http://schemas.microsoft.com/office/powerpoint/2010/main" val="354266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e 12"/>
          <p:cNvSpPr/>
          <p:nvPr/>
        </p:nvSpPr>
        <p:spPr>
          <a:xfrm>
            <a:off x="1268907" y="2142630"/>
            <a:ext cx="1690748" cy="16221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it-IT" sz="2000" dirty="0">
                <a:solidFill>
                  <a:srgbClr val="000000"/>
                </a:solidFill>
                <a:effectLst/>
                <a:ea typeface="Calibri" charset="0"/>
                <a:cs typeface="Arial" charset="0"/>
              </a:rPr>
              <a:t>2° principio</a:t>
            </a:r>
            <a:endParaRPr lang="it-IT" sz="2000" dirty="0">
              <a:effectLst/>
              <a:ea typeface="Calibri" charset="0"/>
              <a:cs typeface="Arial" charset="0"/>
            </a:endParaRPr>
          </a:p>
        </p:txBody>
      </p:sp>
      <p:sp>
        <p:nvSpPr>
          <p:cNvPr id="14" name="Ovale 13"/>
          <p:cNvSpPr/>
          <p:nvPr/>
        </p:nvSpPr>
        <p:spPr>
          <a:xfrm>
            <a:off x="4708900" y="986541"/>
            <a:ext cx="2606300" cy="96583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it-IT" sz="2000" dirty="0">
                <a:solidFill>
                  <a:srgbClr val="000000"/>
                </a:solidFill>
                <a:effectLst/>
                <a:ea typeface="Calibri" charset="0"/>
                <a:cs typeface="Arial" charset="0"/>
              </a:rPr>
              <a:t>relazione</a:t>
            </a:r>
            <a:endParaRPr lang="it-IT" sz="2000" dirty="0">
              <a:effectLst/>
              <a:ea typeface="Calibri" charset="0"/>
              <a:cs typeface="Arial" charset="0"/>
            </a:endParaRPr>
          </a:p>
        </p:txBody>
      </p:sp>
      <p:sp>
        <p:nvSpPr>
          <p:cNvPr id="15" name="Ovale 14"/>
          <p:cNvSpPr/>
          <p:nvPr/>
        </p:nvSpPr>
        <p:spPr>
          <a:xfrm>
            <a:off x="4665085" y="2481716"/>
            <a:ext cx="2650115" cy="9440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it-IT" dirty="0">
                <a:solidFill>
                  <a:srgbClr val="000000"/>
                </a:solidFill>
                <a:effectLst/>
                <a:ea typeface="Calibri" charset="0"/>
                <a:cs typeface="Arial" charset="0"/>
              </a:rPr>
              <a:t>nutrimento</a:t>
            </a:r>
            <a:endParaRPr lang="it-IT" dirty="0">
              <a:effectLst/>
              <a:ea typeface="Calibri" charset="0"/>
              <a:cs typeface="Arial" charset="0"/>
            </a:endParaRPr>
          </a:p>
        </p:txBody>
      </p:sp>
      <p:sp>
        <p:nvSpPr>
          <p:cNvPr id="16" name="Ovale 15"/>
          <p:cNvSpPr/>
          <p:nvPr/>
        </p:nvSpPr>
        <p:spPr>
          <a:xfrm>
            <a:off x="4708900" y="4206491"/>
            <a:ext cx="2606300" cy="9501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it-IT" dirty="0">
                <a:solidFill>
                  <a:srgbClr val="000000"/>
                </a:solidFill>
                <a:effectLst/>
                <a:ea typeface="Calibri" charset="0"/>
                <a:cs typeface="Arial" charset="0"/>
              </a:rPr>
              <a:t>esperienza</a:t>
            </a:r>
            <a:endParaRPr lang="it-IT" sz="1200" dirty="0">
              <a:effectLst/>
              <a:ea typeface="Calibri" charset="0"/>
              <a:cs typeface="Arial" charset="0"/>
            </a:endParaRPr>
          </a:p>
        </p:txBody>
      </p:sp>
      <p:sp>
        <p:nvSpPr>
          <p:cNvPr id="17" name="Freccia destra 16"/>
          <p:cNvSpPr/>
          <p:nvPr/>
        </p:nvSpPr>
        <p:spPr>
          <a:xfrm rot="19977014">
            <a:off x="3369610" y="1768327"/>
            <a:ext cx="689797" cy="3680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18" name="Freccia destra 17"/>
          <p:cNvSpPr/>
          <p:nvPr/>
        </p:nvSpPr>
        <p:spPr>
          <a:xfrm>
            <a:off x="3443498" y="2770271"/>
            <a:ext cx="685391" cy="3830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19" name="Freccia destra 18"/>
          <p:cNvSpPr/>
          <p:nvPr/>
        </p:nvSpPr>
        <p:spPr>
          <a:xfrm rot="1951235">
            <a:off x="3375134" y="3901783"/>
            <a:ext cx="702260" cy="3963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2" name="Rettangolo 21"/>
          <p:cNvSpPr/>
          <p:nvPr/>
        </p:nvSpPr>
        <p:spPr>
          <a:xfrm>
            <a:off x="346697" y="312561"/>
            <a:ext cx="1186267" cy="1015663"/>
          </a:xfrm>
          <a:prstGeom prst="rect">
            <a:avLst/>
          </a:prstGeom>
        </p:spPr>
        <p:txBody>
          <a:bodyPr wrap="square">
            <a:spAutoFit/>
          </a:bodyPr>
          <a:lstStyle/>
          <a:p>
            <a:pPr algn="ctr"/>
            <a:r>
              <a:rPr lang="it-IT" sz="6000" b="1" dirty="0" smtClean="0">
                <a:ln w="22225">
                  <a:solidFill>
                    <a:schemeClr val="accent2"/>
                  </a:solidFill>
                  <a:prstDash val="solid"/>
                </a:ln>
                <a:solidFill>
                  <a:schemeClr val="accent2">
                    <a:lumMod val="40000"/>
                    <a:lumOff val="60000"/>
                  </a:schemeClr>
                </a:solidFill>
              </a:rPr>
              <a:t>2</a:t>
            </a:r>
            <a:endParaRPr lang="it-IT" sz="6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654746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3640" y="731343"/>
            <a:ext cx="7886700" cy="4351338"/>
          </a:xfrm>
        </p:spPr>
        <p:txBody>
          <a:bodyPr>
            <a:normAutofit/>
          </a:bodyPr>
          <a:lstStyle/>
          <a:p>
            <a:endParaRPr lang="it-IT" dirty="0" smtClean="0">
              <a:solidFill>
                <a:srgbClr val="002060"/>
              </a:solidFill>
            </a:endParaRPr>
          </a:p>
          <a:p>
            <a:pPr marL="0" indent="0">
              <a:buNone/>
            </a:pPr>
            <a:r>
              <a:rPr lang="it-IT" dirty="0" smtClean="0">
                <a:solidFill>
                  <a:srgbClr val="002060"/>
                </a:solidFill>
              </a:rPr>
              <a:t>Passiamo ora al </a:t>
            </a:r>
            <a:r>
              <a:rPr lang="it-IT" b="1" dirty="0" smtClean="0">
                <a:solidFill>
                  <a:srgbClr val="002060"/>
                </a:solidFill>
              </a:rPr>
              <a:t>terzo principio</a:t>
            </a:r>
            <a:r>
              <a:rPr lang="it-IT" dirty="0" smtClean="0">
                <a:solidFill>
                  <a:srgbClr val="002060"/>
                </a:solidFill>
              </a:rPr>
              <a:t>, “</a:t>
            </a:r>
            <a:r>
              <a:rPr lang="it-IT" b="1" dirty="0" smtClean="0">
                <a:solidFill>
                  <a:srgbClr val="002060"/>
                </a:solidFill>
              </a:rPr>
              <a:t>la malattia nasce dal rifiuto</a:t>
            </a:r>
            <a:r>
              <a:rPr lang="it-IT" dirty="0" smtClean="0">
                <a:solidFill>
                  <a:srgbClr val="002060"/>
                </a:solidFill>
              </a:rPr>
              <a:t>” che dimostra con profonda chiarezza quello che è il marchio dell’essere umano, che è il rifiuto. </a:t>
            </a:r>
            <a:r>
              <a:rPr lang="it-IT" b="1" dirty="0" smtClean="0">
                <a:solidFill>
                  <a:srgbClr val="002060"/>
                </a:solidFill>
              </a:rPr>
              <a:t>Riconoscimento</a:t>
            </a:r>
            <a:r>
              <a:rPr lang="it-IT" dirty="0" smtClean="0">
                <a:solidFill>
                  <a:srgbClr val="002060"/>
                </a:solidFill>
              </a:rPr>
              <a:t> è il movimento che lo affianca.</a:t>
            </a:r>
          </a:p>
          <a:p>
            <a:r>
              <a:rPr lang="it-IT" dirty="0" smtClean="0">
                <a:solidFill>
                  <a:srgbClr val="002060"/>
                </a:solidFill>
              </a:rPr>
              <a:t>Riconoscersi nel proprio marchio di fabbrica è importante, oserei dire è un diritto oltre che un dovere. Negando a noi stessi il rifiuto, è come dire che stiamo negando la nostra esistenza.</a:t>
            </a:r>
            <a:endParaRPr lang="it-IT" dirty="0">
              <a:solidFill>
                <a:srgbClr val="002060"/>
              </a:solidFill>
            </a:endParaRPr>
          </a:p>
        </p:txBody>
      </p:sp>
      <p:sp>
        <p:nvSpPr>
          <p:cNvPr id="4" name="Rettangolo 3"/>
          <p:cNvSpPr/>
          <p:nvPr/>
        </p:nvSpPr>
        <p:spPr>
          <a:xfrm>
            <a:off x="643640" y="353217"/>
            <a:ext cx="574196" cy="1015663"/>
          </a:xfrm>
          <a:prstGeom prst="rect">
            <a:avLst/>
          </a:prstGeom>
        </p:spPr>
        <p:txBody>
          <a:bodyPr wrap="none">
            <a:spAutoFit/>
          </a:bodyPr>
          <a:lstStyle/>
          <a:p>
            <a:pPr algn="ctr"/>
            <a:r>
              <a:rPr lang="it-IT" sz="6000" b="1" smtClean="0">
                <a:ln w="22225">
                  <a:solidFill>
                    <a:schemeClr val="accent2"/>
                  </a:solidFill>
                  <a:prstDash val="solid"/>
                </a:ln>
                <a:solidFill>
                  <a:schemeClr val="accent2">
                    <a:lumMod val="40000"/>
                    <a:lumOff val="60000"/>
                  </a:schemeClr>
                </a:solidFill>
              </a:rPr>
              <a:t>3</a:t>
            </a:r>
            <a:endParaRPr lang="it-IT" sz="6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2110832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84095" y="537883"/>
            <a:ext cx="8367432" cy="5325609"/>
          </a:xfrm>
        </p:spPr>
        <p:txBody>
          <a:bodyPr>
            <a:normAutofit fontScale="85000" lnSpcReduction="20000"/>
          </a:bodyPr>
          <a:lstStyle/>
          <a:p>
            <a:r>
              <a:rPr lang="it-IT" dirty="0">
                <a:solidFill>
                  <a:srgbClr val="002060"/>
                </a:solidFill>
              </a:rPr>
              <a:t>Secondo la filosofia e la medicina Omeosinergetica, il rifiuto è lo “starter” della vita, ovvero il promotore</a:t>
            </a:r>
            <a:r>
              <a:rPr lang="it-IT" dirty="0" smtClean="0">
                <a:solidFill>
                  <a:srgbClr val="002060"/>
                </a:solidFill>
              </a:rPr>
              <a:t>.</a:t>
            </a:r>
          </a:p>
          <a:p>
            <a:endParaRPr lang="it-IT" dirty="0">
              <a:solidFill>
                <a:srgbClr val="002060"/>
              </a:solidFill>
            </a:endParaRPr>
          </a:p>
          <a:p>
            <a:r>
              <a:rPr lang="it-IT" dirty="0">
                <a:solidFill>
                  <a:srgbClr val="002060"/>
                </a:solidFill>
              </a:rPr>
              <a:t>Grazie al rifiuto vi è l’inizio di una nuova vita. Vi </a:t>
            </a:r>
            <a:r>
              <a:rPr lang="it-IT" dirty="0" smtClean="0">
                <a:solidFill>
                  <a:srgbClr val="002060"/>
                </a:solidFill>
              </a:rPr>
              <a:t>è </a:t>
            </a:r>
            <a:r>
              <a:rPr lang="it-IT" dirty="0">
                <a:solidFill>
                  <a:srgbClr val="002060"/>
                </a:solidFill>
              </a:rPr>
              <a:t>il rifiuto alla nascita che fa capolinea, sia nella mamma che nel nascituro, ed è proprio la </a:t>
            </a:r>
            <a:r>
              <a:rPr lang="it-IT" b="1" dirty="0">
                <a:solidFill>
                  <a:srgbClr val="002060"/>
                </a:solidFill>
              </a:rPr>
              <a:t>sofferenza</a:t>
            </a:r>
            <a:r>
              <a:rPr lang="it-IT" dirty="0">
                <a:solidFill>
                  <a:srgbClr val="002060"/>
                </a:solidFill>
              </a:rPr>
              <a:t> che evidenzia tutto il meccanismo legato al rifiuto, una sofferenza </a:t>
            </a:r>
            <a:r>
              <a:rPr lang="it-IT" b="1" dirty="0">
                <a:solidFill>
                  <a:srgbClr val="002060"/>
                </a:solidFill>
              </a:rPr>
              <a:t>primaria</a:t>
            </a:r>
            <a:r>
              <a:rPr lang="it-IT" dirty="0">
                <a:solidFill>
                  <a:srgbClr val="002060"/>
                </a:solidFill>
              </a:rPr>
              <a:t> e </a:t>
            </a:r>
            <a:r>
              <a:rPr lang="it-IT" b="1" dirty="0">
                <a:solidFill>
                  <a:srgbClr val="002060"/>
                </a:solidFill>
              </a:rPr>
              <a:t>secondaria</a:t>
            </a:r>
            <a:r>
              <a:rPr lang="it-IT" dirty="0">
                <a:solidFill>
                  <a:srgbClr val="002060"/>
                </a:solidFill>
              </a:rPr>
              <a:t>, con </a:t>
            </a:r>
            <a:r>
              <a:rPr lang="it-IT" b="1" dirty="0">
                <a:solidFill>
                  <a:srgbClr val="002060"/>
                </a:solidFill>
              </a:rPr>
              <a:t>sintomi</a:t>
            </a:r>
            <a:r>
              <a:rPr lang="it-IT" dirty="0">
                <a:solidFill>
                  <a:srgbClr val="002060"/>
                </a:solidFill>
              </a:rPr>
              <a:t> e </a:t>
            </a:r>
            <a:r>
              <a:rPr lang="it-IT" b="1" dirty="0">
                <a:solidFill>
                  <a:srgbClr val="002060"/>
                </a:solidFill>
              </a:rPr>
              <a:t>dolore</a:t>
            </a:r>
            <a:r>
              <a:rPr lang="it-IT" dirty="0">
                <a:solidFill>
                  <a:srgbClr val="002060"/>
                </a:solidFill>
              </a:rPr>
              <a:t> </a:t>
            </a:r>
            <a:r>
              <a:rPr lang="it-IT" dirty="0" smtClean="0">
                <a:solidFill>
                  <a:srgbClr val="002060"/>
                </a:solidFill>
              </a:rPr>
              <a:t>fisico.</a:t>
            </a:r>
          </a:p>
          <a:p>
            <a:r>
              <a:rPr lang="it-IT" dirty="0">
                <a:solidFill>
                  <a:srgbClr val="002060"/>
                </a:solidFill>
              </a:rPr>
              <a:t>L</a:t>
            </a:r>
            <a:r>
              <a:rPr lang="it-IT" dirty="0" smtClean="0">
                <a:solidFill>
                  <a:srgbClr val="002060"/>
                </a:solidFill>
              </a:rPr>
              <a:t>a </a:t>
            </a:r>
            <a:r>
              <a:rPr lang="it-IT" dirty="0">
                <a:solidFill>
                  <a:srgbClr val="002060"/>
                </a:solidFill>
              </a:rPr>
              <a:t>grande magia legata al parto, due corpi in procinto di assumersi la naturale responsabilità di contrazione e non, che permette ad entrambi di definirsi in quel cosa siamo “DONNE, COMPAGNE, MADRI”, di crearsi comunque lo spazio di entrare in un nuovo che aspetta solo di essere vissuto “LA VITA SUL PIANETA”. </a:t>
            </a:r>
            <a:endParaRPr lang="it-IT" dirty="0" smtClean="0">
              <a:solidFill>
                <a:srgbClr val="002060"/>
              </a:solidFill>
            </a:endParaRPr>
          </a:p>
          <a:p>
            <a:endParaRPr lang="it-IT" dirty="0">
              <a:solidFill>
                <a:srgbClr val="002060"/>
              </a:solidFill>
            </a:endParaRPr>
          </a:p>
          <a:p>
            <a:r>
              <a:rPr lang="it-IT" dirty="0" smtClean="0">
                <a:solidFill>
                  <a:srgbClr val="002060"/>
                </a:solidFill>
              </a:rPr>
              <a:t>Alla </a:t>
            </a:r>
            <a:r>
              <a:rPr lang="it-IT" dirty="0">
                <a:solidFill>
                  <a:srgbClr val="002060"/>
                </a:solidFill>
              </a:rPr>
              <a:t>morte avviene lo stesso passaggio, siamo di fronte al </a:t>
            </a:r>
            <a:r>
              <a:rPr lang="it-IT" b="1" dirty="0">
                <a:solidFill>
                  <a:srgbClr val="002060"/>
                </a:solidFill>
              </a:rPr>
              <a:t>rifiuto</a:t>
            </a:r>
            <a:r>
              <a:rPr lang="it-IT" dirty="0">
                <a:solidFill>
                  <a:srgbClr val="002060"/>
                </a:solidFill>
              </a:rPr>
              <a:t> </a:t>
            </a:r>
            <a:r>
              <a:rPr lang="it-IT" b="1" dirty="0">
                <a:solidFill>
                  <a:srgbClr val="002060"/>
                </a:solidFill>
              </a:rPr>
              <a:t>universale</a:t>
            </a:r>
            <a:r>
              <a:rPr lang="it-IT" dirty="0">
                <a:solidFill>
                  <a:srgbClr val="002060"/>
                </a:solidFill>
              </a:rPr>
              <a:t>.</a:t>
            </a:r>
          </a:p>
          <a:p>
            <a:endParaRPr lang="it-IT" dirty="0"/>
          </a:p>
        </p:txBody>
      </p:sp>
    </p:spTree>
    <p:extLst>
      <p:ext uri="{BB962C8B-B14F-4D97-AF65-F5344CB8AC3E}">
        <p14:creationId xmlns:p14="http://schemas.microsoft.com/office/powerpoint/2010/main" val="225954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97591" y="373343"/>
            <a:ext cx="7886700" cy="5543364"/>
          </a:xfrm>
        </p:spPr>
        <p:txBody>
          <a:bodyPr>
            <a:normAutofit fontScale="77500" lnSpcReduction="20000"/>
          </a:bodyPr>
          <a:lstStyle/>
          <a:p>
            <a:r>
              <a:rPr lang="it-IT" dirty="0">
                <a:solidFill>
                  <a:srgbClr val="002060"/>
                </a:solidFill>
              </a:rPr>
              <a:t>IL rifiuto sarà il nostro compagno di viaggio, proprio come lo sono le 7 emozioni, perciò nasce e muore con noi, fedele amico, ed ha la funzione di tenere sempre attivi i meccanismi principali del corpo, carica-scarica, perciò è un movimento continuo.</a:t>
            </a:r>
          </a:p>
          <a:p>
            <a:r>
              <a:rPr lang="it-IT" dirty="0">
                <a:solidFill>
                  <a:srgbClr val="002060"/>
                </a:solidFill>
              </a:rPr>
              <a:t>Rifiutiamo un’esperienza? creiamo un accumulo, successivamente ci lamentiamo, non stiamo facendo altro che scaricare. Tra l’altro è proprio grazie alla lamentela che siamo consapevoli del rifiuto che è in atto</a:t>
            </a:r>
            <a:r>
              <a:rPr lang="it-IT" dirty="0" smtClean="0">
                <a:solidFill>
                  <a:srgbClr val="002060"/>
                </a:solidFill>
              </a:rPr>
              <a:t>.</a:t>
            </a:r>
          </a:p>
          <a:p>
            <a:endParaRPr lang="it-IT" dirty="0">
              <a:solidFill>
                <a:srgbClr val="002060"/>
              </a:solidFill>
            </a:endParaRPr>
          </a:p>
          <a:p>
            <a:r>
              <a:rPr lang="it-IT" dirty="0">
                <a:solidFill>
                  <a:srgbClr val="002060"/>
                </a:solidFill>
              </a:rPr>
              <a:t>A questo punto dovrebbe sorgere spontanea la domanda: </a:t>
            </a:r>
            <a:r>
              <a:rPr lang="it-IT" b="1" dirty="0">
                <a:solidFill>
                  <a:srgbClr val="002060"/>
                </a:solidFill>
              </a:rPr>
              <a:t>perché la malattia nasce dal rifiuto?</a:t>
            </a:r>
            <a:endParaRPr lang="it-IT" dirty="0">
              <a:solidFill>
                <a:srgbClr val="002060"/>
              </a:solidFill>
            </a:endParaRPr>
          </a:p>
          <a:p>
            <a:endParaRPr lang="it-IT" dirty="0" smtClean="0">
              <a:solidFill>
                <a:srgbClr val="002060"/>
              </a:solidFill>
            </a:endParaRPr>
          </a:p>
          <a:p>
            <a:r>
              <a:rPr lang="it-IT" dirty="0" smtClean="0">
                <a:solidFill>
                  <a:srgbClr val="002060"/>
                </a:solidFill>
              </a:rPr>
              <a:t>Siamo </a:t>
            </a:r>
            <a:r>
              <a:rPr lang="it-IT" b="1" dirty="0">
                <a:solidFill>
                  <a:srgbClr val="002060"/>
                </a:solidFill>
              </a:rPr>
              <a:t>inconsapevoli</a:t>
            </a:r>
            <a:r>
              <a:rPr lang="it-IT" dirty="0">
                <a:solidFill>
                  <a:srgbClr val="002060"/>
                </a:solidFill>
              </a:rPr>
              <a:t> di come tutto abbia una sua logica, però continuiamo a eliminare tutto ciò che è </a:t>
            </a:r>
            <a:r>
              <a:rPr lang="it-IT" b="1" dirty="0">
                <a:solidFill>
                  <a:srgbClr val="002060"/>
                </a:solidFill>
              </a:rPr>
              <a:t>naturale</a:t>
            </a:r>
            <a:r>
              <a:rPr lang="it-IT" dirty="0">
                <a:solidFill>
                  <a:srgbClr val="002060"/>
                </a:solidFill>
              </a:rPr>
              <a:t>, per rincorrere la </a:t>
            </a:r>
            <a:r>
              <a:rPr lang="it-IT" b="1" dirty="0">
                <a:solidFill>
                  <a:srgbClr val="002060"/>
                </a:solidFill>
              </a:rPr>
              <a:t>normalità</a:t>
            </a:r>
            <a:r>
              <a:rPr lang="it-IT" dirty="0">
                <a:solidFill>
                  <a:srgbClr val="002060"/>
                </a:solidFill>
              </a:rPr>
              <a:t>, fatta di condizionamenti, legati tra l’altro ad atteggiamenti e pensieri del tipo “questo si fa, questo non si fa” e ancora “questo va bene, questo va male” oppure “questo è negativo e va eliminato”.</a:t>
            </a:r>
          </a:p>
          <a:p>
            <a:endParaRPr lang="it-IT" dirty="0"/>
          </a:p>
        </p:txBody>
      </p:sp>
    </p:spTree>
    <p:extLst>
      <p:ext uri="{BB962C8B-B14F-4D97-AF65-F5344CB8AC3E}">
        <p14:creationId xmlns:p14="http://schemas.microsoft.com/office/powerpoint/2010/main" val="1113846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solidFill>
                  <a:srgbClr val="002060"/>
                </a:solidFill>
              </a:rPr>
              <a:t>A questo punto, il </a:t>
            </a:r>
            <a:r>
              <a:rPr lang="it-IT" b="1" dirty="0">
                <a:solidFill>
                  <a:srgbClr val="002060"/>
                </a:solidFill>
              </a:rPr>
              <a:t>rifiuto</a:t>
            </a:r>
            <a:r>
              <a:rPr lang="it-IT" dirty="0">
                <a:solidFill>
                  <a:srgbClr val="002060"/>
                </a:solidFill>
              </a:rPr>
              <a:t> diventa </a:t>
            </a:r>
            <a:r>
              <a:rPr lang="it-IT" b="1" dirty="0">
                <a:solidFill>
                  <a:srgbClr val="002060"/>
                </a:solidFill>
              </a:rPr>
              <a:t>passivo</a:t>
            </a:r>
            <a:r>
              <a:rPr lang="it-IT" dirty="0">
                <a:solidFill>
                  <a:srgbClr val="002060"/>
                </a:solidFill>
              </a:rPr>
              <a:t>, creando un ulteriore accumulo tossico cui segue l’eliminazione non solo della lamentela, bensì anche della sofferenza, del sintomo e del dolore, pilastri tutti dell’essere umano, perciò in soccorso arriva la malattia che altro non è che una </a:t>
            </a:r>
            <a:r>
              <a:rPr lang="it-IT" b="1" dirty="0">
                <a:solidFill>
                  <a:srgbClr val="002060"/>
                </a:solidFill>
              </a:rPr>
              <a:t>benattia</a:t>
            </a:r>
            <a:r>
              <a:rPr lang="it-IT" dirty="0">
                <a:solidFill>
                  <a:srgbClr val="002060"/>
                </a:solidFill>
              </a:rPr>
              <a:t>.</a:t>
            </a:r>
          </a:p>
          <a:p>
            <a:r>
              <a:rPr lang="it-IT" dirty="0">
                <a:solidFill>
                  <a:srgbClr val="002060"/>
                </a:solidFill>
              </a:rPr>
              <a:t>Benattia cosa significa: guarigione biologica naturale che il corpo mette in essere.</a:t>
            </a:r>
          </a:p>
          <a:p>
            <a:endParaRPr lang="it-IT" dirty="0"/>
          </a:p>
        </p:txBody>
      </p:sp>
    </p:spTree>
    <p:extLst>
      <p:ext uri="{BB962C8B-B14F-4D97-AF65-F5344CB8AC3E}">
        <p14:creationId xmlns:p14="http://schemas.microsoft.com/office/powerpoint/2010/main" val="1050977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2097" y="978460"/>
            <a:ext cx="7886700" cy="4351338"/>
          </a:xfrm>
        </p:spPr>
        <p:txBody>
          <a:bodyPr>
            <a:normAutofit fontScale="77500" lnSpcReduction="20000"/>
          </a:bodyPr>
          <a:lstStyle/>
          <a:p>
            <a:pPr marL="0" indent="0">
              <a:buNone/>
            </a:pPr>
            <a:r>
              <a:rPr lang="it-IT" dirty="0">
                <a:solidFill>
                  <a:srgbClr val="002060"/>
                </a:solidFill>
              </a:rPr>
              <a:t>Il </a:t>
            </a:r>
            <a:r>
              <a:rPr lang="it-IT" b="1" dirty="0">
                <a:solidFill>
                  <a:srgbClr val="002060"/>
                </a:solidFill>
              </a:rPr>
              <a:t>quarto</a:t>
            </a:r>
            <a:r>
              <a:rPr lang="it-IT" dirty="0">
                <a:solidFill>
                  <a:srgbClr val="002060"/>
                </a:solidFill>
              </a:rPr>
              <a:t> </a:t>
            </a:r>
            <a:r>
              <a:rPr lang="it-IT" b="1" dirty="0">
                <a:solidFill>
                  <a:srgbClr val="002060"/>
                </a:solidFill>
              </a:rPr>
              <a:t>principio</a:t>
            </a:r>
            <a:r>
              <a:rPr lang="it-IT" dirty="0">
                <a:solidFill>
                  <a:srgbClr val="002060"/>
                </a:solidFill>
              </a:rPr>
              <a:t> è “</a:t>
            </a:r>
            <a:r>
              <a:rPr lang="it-IT" b="1" dirty="0">
                <a:solidFill>
                  <a:srgbClr val="002060"/>
                </a:solidFill>
              </a:rPr>
              <a:t>la malattia è una benattia</a:t>
            </a:r>
            <a:r>
              <a:rPr lang="it-IT" dirty="0">
                <a:solidFill>
                  <a:srgbClr val="002060"/>
                </a:solidFill>
              </a:rPr>
              <a:t>”, il cui movimento è </a:t>
            </a:r>
            <a:r>
              <a:rPr lang="it-IT" b="1" dirty="0">
                <a:solidFill>
                  <a:srgbClr val="002060"/>
                </a:solidFill>
              </a:rPr>
              <a:t>l’attivazione</a:t>
            </a:r>
            <a:r>
              <a:rPr lang="it-IT" dirty="0">
                <a:solidFill>
                  <a:srgbClr val="002060"/>
                </a:solidFill>
              </a:rPr>
              <a:t>.</a:t>
            </a:r>
          </a:p>
          <a:p>
            <a:r>
              <a:rPr lang="it-IT" dirty="0">
                <a:solidFill>
                  <a:srgbClr val="002060"/>
                </a:solidFill>
              </a:rPr>
              <a:t>Questo principio lo spiegherà nei dettagli il dottor Monsellato.</a:t>
            </a:r>
          </a:p>
          <a:p>
            <a:r>
              <a:rPr lang="it-IT" dirty="0">
                <a:solidFill>
                  <a:srgbClr val="002060"/>
                </a:solidFill>
              </a:rPr>
              <a:t>Chiarisco solo l’aspetto legato al movimento, che è l’attivazione. </a:t>
            </a:r>
          </a:p>
          <a:p>
            <a:r>
              <a:rPr lang="it-IT" dirty="0">
                <a:solidFill>
                  <a:srgbClr val="002060"/>
                </a:solidFill>
              </a:rPr>
              <a:t>Quando si è consapevoli che ogni esperienza è un’opportunità e la si vive come tale, sapendo che grazie ad essa abbiamo l’opportunità di avere una relazione, quando siamo consapevoli di essere tutti simili e uguali e che grazie all’altro scarichiamo, inoltre quando siamo consapevoli del rifiuto dell’Io Sono, oltre che del proprio Se, vi è l’attrazione del nostro essere e non solo del nostro fare, per cui sia la nostra parte a che la parte opposta b, inizia ad essere sempre presente, i due poli opposti diventano equilibrati.</a:t>
            </a:r>
          </a:p>
          <a:p>
            <a:r>
              <a:rPr lang="it-IT" dirty="0">
                <a:solidFill>
                  <a:srgbClr val="002060"/>
                </a:solidFill>
              </a:rPr>
              <a:t>Si attivano quelle aree dei nostri due emisferi cerebrali destro e sinistro, vivendo le azioni ad essi corrisposte in egual misura.</a:t>
            </a:r>
          </a:p>
          <a:p>
            <a:endParaRPr lang="it-IT" dirty="0"/>
          </a:p>
        </p:txBody>
      </p:sp>
      <p:sp>
        <p:nvSpPr>
          <p:cNvPr id="4" name="Rettangolo 3"/>
          <p:cNvSpPr/>
          <p:nvPr/>
        </p:nvSpPr>
        <p:spPr>
          <a:xfrm>
            <a:off x="748326" y="0"/>
            <a:ext cx="574196" cy="1015663"/>
          </a:xfrm>
          <a:prstGeom prst="rect">
            <a:avLst/>
          </a:prstGeom>
        </p:spPr>
        <p:txBody>
          <a:bodyPr wrap="none">
            <a:spAutoFit/>
          </a:bodyPr>
          <a:lstStyle/>
          <a:p>
            <a:pPr algn="ctr"/>
            <a:r>
              <a:rPr lang="it-IT" sz="6000" b="1" dirty="0" smtClean="0">
                <a:ln w="22225">
                  <a:solidFill>
                    <a:schemeClr val="accent2"/>
                  </a:solidFill>
                  <a:prstDash val="solid"/>
                </a:ln>
                <a:solidFill>
                  <a:schemeClr val="accent2">
                    <a:lumMod val="40000"/>
                    <a:lumOff val="60000"/>
                  </a:schemeClr>
                </a:solidFill>
              </a:rPr>
              <a:t>4</a:t>
            </a:r>
            <a:endParaRPr lang="it-IT" sz="6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877109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2438" y="1220507"/>
            <a:ext cx="7886700" cy="4351338"/>
          </a:xfrm>
        </p:spPr>
        <p:txBody>
          <a:bodyPr>
            <a:normAutofit fontScale="85000" lnSpcReduction="20000"/>
          </a:bodyPr>
          <a:lstStyle/>
          <a:p>
            <a:pPr marL="0" indent="0">
              <a:buNone/>
            </a:pPr>
            <a:r>
              <a:rPr lang="it-IT" dirty="0"/>
              <a:t>“</a:t>
            </a:r>
            <a:r>
              <a:rPr lang="it-IT" b="1" dirty="0">
                <a:solidFill>
                  <a:srgbClr val="002060"/>
                </a:solidFill>
              </a:rPr>
              <a:t>Sofferenza e consapevolezza</a:t>
            </a:r>
            <a:r>
              <a:rPr lang="it-IT" dirty="0">
                <a:solidFill>
                  <a:srgbClr val="002060"/>
                </a:solidFill>
              </a:rPr>
              <a:t>”, </a:t>
            </a:r>
            <a:r>
              <a:rPr lang="it-IT" b="1" dirty="0">
                <a:solidFill>
                  <a:srgbClr val="002060"/>
                </a:solidFill>
              </a:rPr>
              <a:t>quinto</a:t>
            </a:r>
            <a:r>
              <a:rPr lang="it-IT" dirty="0">
                <a:solidFill>
                  <a:srgbClr val="002060"/>
                </a:solidFill>
              </a:rPr>
              <a:t> </a:t>
            </a:r>
            <a:r>
              <a:rPr lang="it-IT" b="1" dirty="0">
                <a:solidFill>
                  <a:srgbClr val="002060"/>
                </a:solidFill>
              </a:rPr>
              <a:t>principio</a:t>
            </a:r>
            <a:r>
              <a:rPr lang="it-IT" dirty="0">
                <a:solidFill>
                  <a:srgbClr val="002060"/>
                </a:solidFill>
              </a:rPr>
              <a:t>, il cui movimento è la </a:t>
            </a:r>
            <a:r>
              <a:rPr lang="it-IT" b="1" dirty="0">
                <a:solidFill>
                  <a:srgbClr val="002060"/>
                </a:solidFill>
              </a:rPr>
              <a:t>trasformazione</a:t>
            </a:r>
            <a:r>
              <a:rPr lang="it-IT" dirty="0">
                <a:solidFill>
                  <a:srgbClr val="002060"/>
                </a:solidFill>
              </a:rPr>
              <a:t>.</a:t>
            </a:r>
          </a:p>
          <a:p>
            <a:r>
              <a:rPr lang="it-IT" dirty="0">
                <a:solidFill>
                  <a:srgbClr val="002060"/>
                </a:solidFill>
              </a:rPr>
              <a:t>Secondo la filosofia Omeosinergetica trasformazione non significa cambiare qualcosa, nel caso di questo principio verrebbe meno la sofferenza. NO!!!!</a:t>
            </a:r>
          </a:p>
          <a:p>
            <a:r>
              <a:rPr lang="it-IT" dirty="0">
                <a:solidFill>
                  <a:srgbClr val="002060"/>
                </a:solidFill>
              </a:rPr>
              <a:t>La trasformazione intesa in questo principio è legata al concetto espresso nel principio terzo. </a:t>
            </a:r>
          </a:p>
          <a:p>
            <a:r>
              <a:rPr lang="it-IT" dirty="0">
                <a:solidFill>
                  <a:srgbClr val="002060"/>
                </a:solidFill>
              </a:rPr>
              <a:t>La sofferenza è la definizione del rifiuto in atto, il linguaggio della nostra Anima. Possiamo dire che siamo consapevoli che la sofferenza è efficace e non va eliminata, anche perché eliminare la sofferenza diventa impossibile, quello che potremmo invece eliminare è il sintomo, in quanto il sintomo si vede, es: ansia, attacchi di panico, vertigini, tachicardia, nausea, tremolio, </a:t>
            </a:r>
            <a:r>
              <a:rPr lang="it-IT" dirty="0" err="1" smtClean="0">
                <a:solidFill>
                  <a:srgbClr val="002060"/>
                </a:solidFill>
              </a:rPr>
              <a:t>etc</a:t>
            </a:r>
            <a:r>
              <a:rPr lang="mr-IN" dirty="0" smtClean="0">
                <a:solidFill>
                  <a:srgbClr val="002060"/>
                </a:solidFill>
              </a:rPr>
              <a:t>…</a:t>
            </a:r>
            <a:endParaRPr lang="it-IT" dirty="0">
              <a:solidFill>
                <a:srgbClr val="002060"/>
              </a:solidFill>
            </a:endParaRPr>
          </a:p>
          <a:p>
            <a:endParaRPr lang="it-IT" dirty="0"/>
          </a:p>
        </p:txBody>
      </p:sp>
      <p:sp>
        <p:nvSpPr>
          <p:cNvPr id="4" name="CasellaDiTesto 3"/>
          <p:cNvSpPr txBox="1"/>
          <p:nvPr/>
        </p:nvSpPr>
        <p:spPr>
          <a:xfrm>
            <a:off x="816908" y="231738"/>
            <a:ext cx="574196" cy="1015663"/>
          </a:xfrm>
          <a:prstGeom prst="rect">
            <a:avLst/>
          </a:prstGeom>
          <a:noFill/>
        </p:spPr>
        <p:txBody>
          <a:bodyPr wrap="none" rtlCol="0">
            <a:spAutoFit/>
          </a:bodyPr>
          <a:lstStyle/>
          <a:p>
            <a:r>
              <a:rPr lang="it-IT" sz="6000" b="1" dirty="0" smtClean="0">
                <a:ln w="22225">
                  <a:solidFill>
                    <a:schemeClr val="accent2"/>
                  </a:solidFill>
                  <a:prstDash val="solid"/>
                </a:ln>
                <a:solidFill>
                  <a:schemeClr val="accent2">
                    <a:lumMod val="40000"/>
                    <a:lumOff val="60000"/>
                  </a:schemeClr>
                </a:solidFill>
              </a:rPr>
              <a:t>5</a:t>
            </a:r>
            <a:endParaRPr lang="it-IT" sz="6000" dirty="0"/>
          </a:p>
        </p:txBody>
      </p:sp>
    </p:spTree>
    <p:extLst>
      <p:ext uri="{BB962C8B-B14F-4D97-AF65-F5344CB8AC3E}">
        <p14:creationId xmlns:p14="http://schemas.microsoft.com/office/powerpoint/2010/main" val="190522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8847" y="716352"/>
            <a:ext cx="8470379" cy="5189771"/>
          </a:xfrm>
        </p:spPr>
        <p:txBody>
          <a:bodyPr>
            <a:normAutofit fontScale="85000" lnSpcReduction="10000"/>
          </a:bodyPr>
          <a:lstStyle/>
          <a:p>
            <a:pPr marL="0" indent="0">
              <a:buNone/>
            </a:pPr>
            <a:r>
              <a:rPr lang="it-IT" dirty="0">
                <a:solidFill>
                  <a:srgbClr val="002060"/>
                </a:solidFill>
              </a:rPr>
              <a:t>Socrate sosteneva: “Conosci te stesso e sarai più vicino alla verità”.</a:t>
            </a:r>
          </a:p>
          <a:p>
            <a:pPr marL="0" indent="0">
              <a:buNone/>
            </a:pPr>
            <a:r>
              <a:rPr lang="it-IT" dirty="0">
                <a:solidFill>
                  <a:srgbClr val="002060"/>
                </a:solidFill>
              </a:rPr>
              <a:t>Una domanda da porsi è: Come possiamo conoscere noi stessi?</a:t>
            </a:r>
          </a:p>
          <a:p>
            <a:pPr marL="0" indent="0">
              <a:buNone/>
            </a:pPr>
            <a:r>
              <a:rPr lang="it-IT" dirty="0">
                <a:solidFill>
                  <a:srgbClr val="002060"/>
                </a:solidFill>
              </a:rPr>
              <a:t>Vi sono in atto tante discipline, tra l’altro esaustive, che raccontano, parlano di </a:t>
            </a:r>
            <a:r>
              <a:rPr lang="it-IT" b="1" dirty="0">
                <a:solidFill>
                  <a:srgbClr val="002060"/>
                </a:solidFill>
              </a:rPr>
              <a:t>consapevolezza</a:t>
            </a:r>
            <a:r>
              <a:rPr lang="it-IT" dirty="0">
                <a:solidFill>
                  <a:srgbClr val="002060"/>
                </a:solidFill>
              </a:rPr>
              <a:t> e di quanto sia importante essere </a:t>
            </a:r>
            <a:r>
              <a:rPr lang="it-IT" b="1" dirty="0">
                <a:solidFill>
                  <a:srgbClr val="002060"/>
                </a:solidFill>
              </a:rPr>
              <a:t>consapevoli</a:t>
            </a:r>
            <a:r>
              <a:rPr lang="it-IT" dirty="0">
                <a:solidFill>
                  <a:srgbClr val="002060"/>
                </a:solidFill>
              </a:rPr>
              <a:t>, alla fine però nessuna ci fornisce gli strumenti pratici per poter essere tali.</a:t>
            </a:r>
          </a:p>
          <a:p>
            <a:pPr marL="0" indent="0">
              <a:buNone/>
            </a:pPr>
            <a:r>
              <a:rPr lang="it-IT" dirty="0">
                <a:solidFill>
                  <a:srgbClr val="002060"/>
                </a:solidFill>
              </a:rPr>
              <a:t>Quello che vi fornirò oggi sono i </a:t>
            </a:r>
            <a:r>
              <a:rPr lang="it-IT" b="1" dirty="0">
                <a:solidFill>
                  <a:srgbClr val="002060"/>
                </a:solidFill>
              </a:rPr>
              <a:t>principi di base</a:t>
            </a:r>
            <a:r>
              <a:rPr lang="it-IT" dirty="0">
                <a:solidFill>
                  <a:srgbClr val="002060"/>
                </a:solidFill>
              </a:rPr>
              <a:t> che fanno da garante per la vita stessa, della quale senza di essi non ci sarebbe l’esistenza. </a:t>
            </a:r>
          </a:p>
          <a:p>
            <a:r>
              <a:rPr lang="it-IT" dirty="0">
                <a:solidFill>
                  <a:srgbClr val="002060"/>
                </a:solidFill>
              </a:rPr>
              <a:t>Gli </a:t>
            </a:r>
            <a:r>
              <a:rPr lang="it-IT" b="1" dirty="0">
                <a:solidFill>
                  <a:srgbClr val="002060"/>
                </a:solidFill>
              </a:rPr>
              <a:t>8 principi della filosofia Omeosinergetica</a:t>
            </a:r>
            <a:r>
              <a:rPr lang="it-IT" dirty="0">
                <a:solidFill>
                  <a:srgbClr val="002060"/>
                </a:solidFill>
              </a:rPr>
              <a:t> sono la chiave di apertura verso il nostro essere consapevoli di “</a:t>
            </a:r>
            <a:r>
              <a:rPr lang="it-IT" b="1" dirty="0">
                <a:solidFill>
                  <a:srgbClr val="002060"/>
                </a:solidFill>
              </a:rPr>
              <a:t>come siamo</a:t>
            </a:r>
            <a:r>
              <a:rPr lang="it-IT" dirty="0">
                <a:solidFill>
                  <a:srgbClr val="002060"/>
                </a:solidFill>
              </a:rPr>
              <a:t>” e verso l’essere consapevoli che </a:t>
            </a:r>
            <a:r>
              <a:rPr lang="it-IT" b="1" dirty="0">
                <a:solidFill>
                  <a:srgbClr val="002060"/>
                </a:solidFill>
              </a:rPr>
              <a:t>l’esterno è solo la rappresentanza di quella parte di noi, VERA, che giace addormentata</a:t>
            </a:r>
            <a:r>
              <a:rPr lang="it-IT" dirty="0">
                <a:solidFill>
                  <a:srgbClr val="002060"/>
                </a:solidFill>
              </a:rPr>
              <a:t>.</a:t>
            </a:r>
          </a:p>
          <a:p>
            <a:r>
              <a:rPr lang="it-IT" dirty="0">
                <a:solidFill>
                  <a:srgbClr val="002060"/>
                </a:solidFill>
              </a:rPr>
              <a:t>Risvegliarla è facile, più di quanto non si creda, basta solo alzare il sipario e vedere tutto ciò che vi è nello scenario quotidiano. </a:t>
            </a:r>
          </a:p>
          <a:p>
            <a:endParaRPr lang="it-IT" dirty="0">
              <a:solidFill>
                <a:srgbClr val="002060"/>
              </a:solidFill>
            </a:endParaRPr>
          </a:p>
        </p:txBody>
      </p:sp>
    </p:spTree>
    <p:extLst>
      <p:ext uri="{BB962C8B-B14F-4D97-AF65-F5344CB8AC3E}">
        <p14:creationId xmlns:p14="http://schemas.microsoft.com/office/powerpoint/2010/main" val="2067909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2438" y="1045695"/>
            <a:ext cx="7886700" cy="4351338"/>
          </a:xfrm>
        </p:spPr>
        <p:txBody>
          <a:bodyPr/>
          <a:lstStyle/>
          <a:p>
            <a:pPr marL="0" indent="0">
              <a:buNone/>
            </a:pPr>
            <a:r>
              <a:rPr lang="it-IT" b="1" dirty="0">
                <a:solidFill>
                  <a:srgbClr val="002060"/>
                </a:solidFill>
              </a:rPr>
              <a:t>Sesto principio</a:t>
            </a:r>
            <a:r>
              <a:rPr lang="it-IT" dirty="0">
                <a:solidFill>
                  <a:srgbClr val="002060"/>
                </a:solidFill>
              </a:rPr>
              <a:t>, “</a:t>
            </a:r>
            <a:r>
              <a:rPr lang="it-IT" b="1" dirty="0">
                <a:solidFill>
                  <a:srgbClr val="002060"/>
                </a:solidFill>
              </a:rPr>
              <a:t>Resistenza e persistenza</a:t>
            </a:r>
            <a:r>
              <a:rPr lang="it-IT" dirty="0">
                <a:solidFill>
                  <a:srgbClr val="002060"/>
                </a:solidFill>
              </a:rPr>
              <a:t>”, il cui movimento è il </a:t>
            </a:r>
            <a:r>
              <a:rPr lang="it-IT" b="1" dirty="0">
                <a:solidFill>
                  <a:srgbClr val="002060"/>
                </a:solidFill>
              </a:rPr>
              <a:t>cambiamento</a:t>
            </a:r>
            <a:r>
              <a:rPr lang="it-IT" dirty="0">
                <a:solidFill>
                  <a:srgbClr val="002060"/>
                </a:solidFill>
              </a:rPr>
              <a:t>.</a:t>
            </a:r>
          </a:p>
          <a:p>
            <a:r>
              <a:rPr lang="it-IT" dirty="0">
                <a:solidFill>
                  <a:srgbClr val="002060"/>
                </a:solidFill>
              </a:rPr>
              <a:t>Se ci soffermiamo a osservare la natura, vediamo una persistenza di determinati principi di base quali: la notte e il giorno, il caldo e il freddo, l’uomo e la donna, le quattro stagioni, le ricorrenze quali compleanni, le feste, il natale, la pasqua, la nascita e la morte. Tutto presuppone una resistenza da parte della natura. Perché questo?</a:t>
            </a:r>
          </a:p>
          <a:p>
            <a:endParaRPr lang="it-IT" dirty="0"/>
          </a:p>
        </p:txBody>
      </p:sp>
      <p:sp>
        <p:nvSpPr>
          <p:cNvPr id="4" name="Rettangolo 3"/>
          <p:cNvSpPr/>
          <p:nvPr/>
        </p:nvSpPr>
        <p:spPr>
          <a:xfrm>
            <a:off x="682438" y="164957"/>
            <a:ext cx="796302" cy="1015663"/>
          </a:xfrm>
          <a:prstGeom prst="rect">
            <a:avLst/>
          </a:prstGeom>
        </p:spPr>
        <p:txBody>
          <a:bodyPr wrap="square">
            <a:spAutoFit/>
          </a:bodyPr>
          <a:lstStyle/>
          <a:p>
            <a:pPr algn="ctr"/>
            <a:r>
              <a:rPr lang="it-IT" sz="6000" b="1" smtClean="0">
                <a:ln w="22225">
                  <a:solidFill>
                    <a:schemeClr val="accent2"/>
                  </a:solidFill>
                  <a:prstDash val="solid"/>
                </a:ln>
                <a:solidFill>
                  <a:schemeClr val="accent2">
                    <a:lumMod val="40000"/>
                    <a:lumOff val="60000"/>
                  </a:schemeClr>
                </a:solidFill>
              </a:rPr>
              <a:t>6</a:t>
            </a:r>
            <a:endParaRPr lang="it-IT" sz="6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675754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26944" y="561601"/>
            <a:ext cx="8367432" cy="5314764"/>
          </a:xfrm>
        </p:spPr>
        <p:txBody>
          <a:bodyPr>
            <a:normAutofit fontScale="85000" lnSpcReduction="20000"/>
          </a:bodyPr>
          <a:lstStyle/>
          <a:p>
            <a:r>
              <a:rPr lang="it-IT" dirty="0">
                <a:solidFill>
                  <a:srgbClr val="002060"/>
                </a:solidFill>
              </a:rPr>
              <a:t>La resistenza in realtà è funzionale purché non viene definita solo </a:t>
            </a:r>
            <a:r>
              <a:rPr lang="it-IT" b="1" dirty="0">
                <a:solidFill>
                  <a:srgbClr val="002060"/>
                </a:solidFill>
              </a:rPr>
              <a:t>negativa</a:t>
            </a:r>
            <a:r>
              <a:rPr lang="it-IT" dirty="0">
                <a:solidFill>
                  <a:srgbClr val="002060"/>
                </a:solidFill>
              </a:rPr>
              <a:t>, ma anche </a:t>
            </a:r>
            <a:r>
              <a:rPr lang="it-IT" b="1" dirty="0">
                <a:solidFill>
                  <a:srgbClr val="002060"/>
                </a:solidFill>
              </a:rPr>
              <a:t>positiva</a:t>
            </a:r>
            <a:r>
              <a:rPr lang="it-IT" dirty="0">
                <a:solidFill>
                  <a:srgbClr val="002060"/>
                </a:solidFill>
              </a:rPr>
              <a:t>. Dipende dove la inseriamo, comunque rimane sempre una realtà </a:t>
            </a:r>
            <a:r>
              <a:rPr lang="it-IT" b="1" dirty="0">
                <a:solidFill>
                  <a:srgbClr val="002060"/>
                </a:solidFill>
              </a:rPr>
              <a:t>perfetta</a:t>
            </a:r>
            <a:r>
              <a:rPr lang="it-IT" dirty="0">
                <a:solidFill>
                  <a:srgbClr val="002060"/>
                </a:solidFill>
              </a:rPr>
              <a:t>. Noi sappiamo tra l’altro quanto entrambi i due poli siano funzionali per creare il movimento stesso. </a:t>
            </a:r>
            <a:endParaRPr lang="it-IT" dirty="0" smtClean="0">
              <a:solidFill>
                <a:srgbClr val="002060"/>
              </a:solidFill>
            </a:endParaRPr>
          </a:p>
          <a:p>
            <a:r>
              <a:rPr lang="it-IT" dirty="0" smtClean="0">
                <a:solidFill>
                  <a:srgbClr val="002060"/>
                </a:solidFill>
              </a:rPr>
              <a:t>Da </a:t>
            </a:r>
            <a:r>
              <a:rPr lang="it-IT" dirty="0">
                <a:solidFill>
                  <a:srgbClr val="002060"/>
                </a:solidFill>
              </a:rPr>
              <a:t>questo punto di vista, vi sarà sempre una resistenza da parte nostra che ci aiuterà a vederci nelle nostre abitudini e dipendenze, vi sarà sempre la nostra resistenza verso il nuovo che si esprime, vi sarà sempre la resistenza nel vedere perfetta un’esperienza organizzata procedere in una direzione diversa, perché tutto questo? </a:t>
            </a:r>
            <a:endParaRPr lang="it-IT" dirty="0" smtClean="0">
              <a:solidFill>
                <a:srgbClr val="002060"/>
              </a:solidFill>
            </a:endParaRPr>
          </a:p>
          <a:p>
            <a:endParaRPr lang="it-IT" dirty="0">
              <a:solidFill>
                <a:srgbClr val="002060"/>
              </a:solidFill>
            </a:endParaRPr>
          </a:p>
          <a:p>
            <a:r>
              <a:rPr lang="it-IT" dirty="0" smtClean="0">
                <a:solidFill>
                  <a:srgbClr val="002060"/>
                </a:solidFill>
              </a:rPr>
              <a:t>Semplicemente </a:t>
            </a:r>
            <a:r>
              <a:rPr lang="it-IT" dirty="0">
                <a:solidFill>
                  <a:srgbClr val="002060"/>
                </a:solidFill>
              </a:rPr>
              <a:t>perché siamo di fronte al </a:t>
            </a:r>
            <a:r>
              <a:rPr lang="it-IT" b="1" dirty="0">
                <a:solidFill>
                  <a:srgbClr val="002060"/>
                </a:solidFill>
              </a:rPr>
              <a:t>rifiuto Trino</a:t>
            </a:r>
            <a:r>
              <a:rPr lang="it-IT" dirty="0">
                <a:solidFill>
                  <a:srgbClr val="002060"/>
                </a:solidFill>
              </a:rPr>
              <a:t>, che governa tra l’altro l’intera popolazione. Oggi per esempio vi è il </a:t>
            </a:r>
            <a:r>
              <a:rPr lang="it-IT" b="1" dirty="0">
                <a:solidFill>
                  <a:srgbClr val="002060"/>
                </a:solidFill>
              </a:rPr>
              <a:t>rifiuto universale</a:t>
            </a:r>
            <a:r>
              <a:rPr lang="it-IT" dirty="0">
                <a:solidFill>
                  <a:srgbClr val="002060"/>
                </a:solidFill>
              </a:rPr>
              <a:t> legato al distacco, nascita-morte, che precede il </a:t>
            </a:r>
            <a:r>
              <a:rPr lang="it-IT" b="1" dirty="0">
                <a:solidFill>
                  <a:srgbClr val="002060"/>
                </a:solidFill>
              </a:rPr>
              <a:t>rifiuto dell’esperienza</a:t>
            </a:r>
            <a:r>
              <a:rPr lang="it-IT" dirty="0">
                <a:solidFill>
                  <a:srgbClr val="002060"/>
                </a:solidFill>
              </a:rPr>
              <a:t>. Di meno conosciamo il </a:t>
            </a:r>
            <a:r>
              <a:rPr lang="it-IT" b="1" dirty="0">
                <a:solidFill>
                  <a:srgbClr val="002060"/>
                </a:solidFill>
              </a:rPr>
              <a:t>rifiuto dell’Io Sono</a:t>
            </a:r>
            <a:r>
              <a:rPr lang="it-IT" dirty="0">
                <a:solidFill>
                  <a:srgbClr val="002060"/>
                </a:solidFill>
              </a:rPr>
              <a:t>, perché? Perché nessuno è consapevole del rifiuto stesso. </a:t>
            </a:r>
          </a:p>
          <a:p>
            <a:endParaRPr lang="it-IT" dirty="0"/>
          </a:p>
        </p:txBody>
      </p:sp>
    </p:spTree>
    <p:extLst>
      <p:ext uri="{BB962C8B-B14F-4D97-AF65-F5344CB8AC3E}">
        <p14:creationId xmlns:p14="http://schemas.microsoft.com/office/powerpoint/2010/main" val="2130139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22779" y="1112931"/>
            <a:ext cx="7886700" cy="4351338"/>
          </a:xfrm>
        </p:spPr>
        <p:txBody>
          <a:bodyPr>
            <a:normAutofit fontScale="92500" lnSpcReduction="10000"/>
          </a:bodyPr>
          <a:lstStyle/>
          <a:p>
            <a:r>
              <a:rPr lang="it-IT" dirty="0">
                <a:solidFill>
                  <a:srgbClr val="002060"/>
                </a:solidFill>
              </a:rPr>
              <a:t>Siamo tutti abituati a spostare sempre la nostra attenzione sul positivo, tralasciando il negativo, questo comporta una separazione da se stessi, si diventa incoerenti, si crea un ulteriore accumulo, vengono bypassate tutte le forme di scarica e il gioco è fatto. </a:t>
            </a:r>
            <a:endParaRPr lang="it-IT" dirty="0" smtClean="0">
              <a:solidFill>
                <a:srgbClr val="002060"/>
              </a:solidFill>
            </a:endParaRPr>
          </a:p>
          <a:p>
            <a:endParaRPr lang="it-IT" dirty="0">
              <a:solidFill>
                <a:srgbClr val="002060"/>
              </a:solidFill>
            </a:endParaRPr>
          </a:p>
          <a:p>
            <a:endParaRPr lang="it-IT" dirty="0">
              <a:solidFill>
                <a:srgbClr val="002060"/>
              </a:solidFill>
            </a:endParaRPr>
          </a:p>
          <a:p>
            <a:r>
              <a:rPr lang="it-IT" dirty="0">
                <a:solidFill>
                  <a:srgbClr val="002060"/>
                </a:solidFill>
              </a:rPr>
              <a:t>Il movimento che è il cambiamento, non costa di un cambio di azioni e quindi comportamenti. La questione è più semplice, quello che deve cambiare è solo il </a:t>
            </a:r>
            <a:r>
              <a:rPr lang="it-IT" b="1" dirty="0">
                <a:solidFill>
                  <a:srgbClr val="002060"/>
                </a:solidFill>
              </a:rPr>
              <a:t>punto di vista</a:t>
            </a:r>
            <a:r>
              <a:rPr lang="it-IT" dirty="0">
                <a:solidFill>
                  <a:srgbClr val="002060"/>
                </a:solidFill>
              </a:rPr>
              <a:t> nei confronti degli stessi eventi che saranno sempre presenti.</a:t>
            </a:r>
          </a:p>
          <a:p>
            <a:endParaRPr lang="it-IT" dirty="0">
              <a:solidFill>
                <a:srgbClr val="002060"/>
              </a:solidFill>
            </a:endParaRPr>
          </a:p>
        </p:txBody>
      </p:sp>
    </p:spTree>
    <p:extLst>
      <p:ext uri="{BB962C8B-B14F-4D97-AF65-F5344CB8AC3E}">
        <p14:creationId xmlns:p14="http://schemas.microsoft.com/office/powerpoint/2010/main" val="12250863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7626" y="1358154"/>
            <a:ext cx="8300197" cy="5047410"/>
          </a:xfrm>
        </p:spPr>
        <p:txBody>
          <a:bodyPr>
            <a:normAutofit fontScale="77500" lnSpcReduction="20000"/>
          </a:bodyPr>
          <a:lstStyle/>
          <a:p>
            <a:pPr marL="0" indent="0">
              <a:buNone/>
            </a:pPr>
            <a:r>
              <a:rPr lang="it-IT" b="1" dirty="0">
                <a:solidFill>
                  <a:srgbClr val="002060"/>
                </a:solidFill>
              </a:rPr>
              <a:t>Settimo principio</a:t>
            </a:r>
            <a:r>
              <a:rPr lang="it-IT" dirty="0">
                <a:solidFill>
                  <a:srgbClr val="002060"/>
                </a:solidFill>
              </a:rPr>
              <a:t> “</a:t>
            </a:r>
            <a:r>
              <a:rPr lang="it-IT" b="1" dirty="0">
                <a:solidFill>
                  <a:srgbClr val="002060"/>
                </a:solidFill>
              </a:rPr>
              <a:t>Tutto è Perfetto</a:t>
            </a:r>
            <a:r>
              <a:rPr lang="it-IT" dirty="0">
                <a:solidFill>
                  <a:srgbClr val="002060"/>
                </a:solidFill>
              </a:rPr>
              <a:t>”</a:t>
            </a:r>
          </a:p>
          <a:p>
            <a:r>
              <a:rPr lang="it-IT" dirty="0">
                <a:solidFill>
                  <a:srgbClr val="002060"/>
                </a:solidFill>
              </a:rPr>
              <a:t>La Filosofia Omeosinergetica parte da questo principio di base “Tutto è Perfetto”.</a:t>
            </a:r>
          </a:p>
          <a:p>
            <a:r>
              <a:rPr lang="it-IT" dirty="0">
                <a:solidFill>
                  <a:srgbClr val="002060"/>
                </a:solidFill>
              </a:rPr>
              <a:t>Codesta </a:t>
            </a:r>
            <a:r>
              <a:rPr lang="it-IT" b="1" dirty="0">
                <a:solidFill>
                  <a:srgbClr val="002060"/>
                </a:solidFill>
              </a:rPr>
              <a:t>perfezione</a:t>
            </a:r>
            <a:r>
              <a:rPr lang="it-IT" dirty="0">
                <a:solidFill>
                  <a:srgbClr val="002060"/>
                </a:solidFill>
              </a:rPr>
              <a:t> la vediamo nell’espressione di chi, cosa e come siamo, la vediamo manifestarsi nella trinità iniziale, dove vi è un negativo e un positivo abbracciati dalla neutralità. </a:t>
            </a:r>
          </a:p>
          <a:p>
            <a:r>
              <a:rPr lang="it-IT" dirty="0">
                <a:solidFill>
                  <a:srgbClr val="002060"/>
                </a:solidFill>
              </a:rPr>
              <a:t>La perfezione è neutra, ma lo è anche l’insieme della trinità stessa. Il Tutto è perfetto, nel momento in cui iniziamo a riappropriarci di quella neutralità che giace in noi, la risvegliamo, rendendola attiva. Non dimentichiamoci mai che ciò che è perfetto non è altro che l’ENERGIA PRIMORDIALE, che si esprime in noi usando il RESPIRO.</a:t>
            </a:r>
          </a:p>
          <a:p>
            <a:r>
              <a:rPr lang="it-IT" dirty="0">
                <a:solidFill>
                  <a:srgbClr val="002060"/>
                </a:solidFill>
              </a:rPr>
              <a:t>Tutto è perfetto, in quanto tutto nasce da quella essenza chiamata AMORE UNIVERSALE. </a:t>
            </a:r>
          </a:p>
          <a:p>
            <a:r>
              <a:rPr lang="it-IT" dirty="0">
                <a:solidFill>
                  <a:srgbClr val="002060"/>
                </a:solidFill>
              </a:rPr>
              <a:t>In questa perfezione del tutto vi è la manifestazione dell’Energia Primordiale: l’importante è viverne l’essenza, che è l’amore.</a:t>
            </a:r>
          </a:p>
          <a:p>
            <a:endParaRPr lang="it-IT" dirty="0"/>
          </a:p>
        </p:txBody>
      </p:sp>
      <p:sp>
        <p:nvSpPr>
          <p:cNvPr id="4" name="Rettangolo 3"/>
          <p:cNvSpPr/>
          <p:nvPr/>
        </p:nvSpPr>
        <p:spPr>
          <a:xfrm>
            <a:off x="748326" y="342491"/>
            <a:ext cx="574196" cy="1015663"/>
          </a:xfrm>
          <a:prstGeom prst="rect">
            <a:avLst/>
          </a:prstGeom>
        </p:spPr>
        <p:txBody>
          <a:bodyPr wrap="none">
            <a:spAutoFit/>
          </a:bodyPr>
          <a:lstStyle/>
          <a:p>
            <a:pPr algn="ctr"/>
            <a:r>
              <a:rPr lang="it-IT" sz="6000" b="1" dirty="0" smtClean="0">
                <a:ln w="22225">
                  <a:solidFill>
                    <a:schemeClr val="accent2"/>
                  </a:solidFill>
                  <a:prstDash val="solid"/>
                </a:ln>
                <a:solidFill>
                  <a:schemeClr val="accent2">
                    <a:lumMod val="40000"/>
                    <a:lumOff val="60000"/>
                  </a:schemeClr>
                </a:solidFill>
              </a:rPr>
              <a:t>7</a:t>
            </a:r>
            <a:endParaRPr lang="it-IT" sz="6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867351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2097" y="1086037"/>
            <a:ext cx="7886700" cy="4351338"/>
          </a:xfrm>
        </p:spPr>
        <p:txBody>
          <a:bodyPr>
            <a:normAutofit/>
          </a:bodyPr>
          <a:lstStyle/>
          <a:p>
            <a:pPr marL="0" indent="0">
              <a:buNone/>
            </a:pPr>
            <a:r>
              <a:rPr lang="it-IT" dirty="0">
                <a:solidFill>
                  <a:srgbClr val="002060"/>
                </a:solidFill>
              </a:rPr>
              <a:t>Amore significa</a:t>
            </a:r>
            <a:r>
              <a:rPr lang="it-IT" dirty="0" smtClean="0">
                <a:solidFill>
                  <a:srgbClr val="002060"/>
                </a:solidFill>
              </a:rPr>
              <a:t>:</a:t>
            </a:r>
          </a:p>
          <a:p>
            <a:pPr marL="0" indent="0">
              <a:buNone/>
            </a:pPr>
            <a:endParaRPr lang="it-IT" dirty="0">
              <a:solidFill>
                <a:srgbClr val="002060"/>
              </a:solidFill>
            </a:endParaRPr>
          </a:p>
          <a:p>
            <a:r>
              <a:rPr lang="it-IT" dirty="0">
                <a:solidFill>
                  <a:srgbClr val="002060"/>
                </a:solidFill>
              </a:rPr>
              <a:t>A -L’ASSOLUTO CHE SI </a:t>
            </a:r>
          </a:p>
          <a:p>
            <a:r>
              <a:rPr lang="it-IT" dirty="0">
                <a:solidFill>
                  <a:srgbClr val="002060"/>
                </a:solidFill>
              </a:rPr>
              <a:t>M-MANIFESTA E VA </a:t>
            </a:r>
          </a:p>
          <a:p>
            <a:r>
              <a:rPr lang="it-IT" dirty="0">
                <a:solidFill>
                  <a:srgbClr val="002060"/>
                </a:solidFill>
              </a:rPr>
              <a:t>O-OLTRE LA</a:t>
            </a:r>
          </a:p>
          <a:p>
            <a:r>
              <a:rPr lang="it-IT" dirty="0">
                <a:solidFill>
                  <a:srgbClr val="002060"/>
                </a:solidFill>
              </a:rPr>
              <a:t>R-RAGIONE </a:t>
            </a:r>
          </a:p>
          <a:p>
            <a:r>
              <a:rPr lang="it-IT" dirty="0">
                <a:solidFill>
                  <a:srgbClr val="002060"/>
                </a:solidFill>
              </a:rPr>
              <a:t>E-ESPANDENDOSI GRAZIE AD UN CORPO CHE VIVE MEDIANTE UN CONTINUO MOVIMENTO ARMONICO</a:t>
            </a:r>
            <a:r>
              <a:rPr lang="it-IT" dirty="0" smtClean="0">
                <a:solidFill>
                  <a:srgbClr val="002060"/>
                </a:solidFill>
              </a:rPr>
              <a:t>.</a:t>
            </a:r>
            <a:endParaRPr lang="it-IT" dirty="0">
              <a:solidFill>
                <a:srgbClr val="002060"/>
              </a:solidFill>
            </a:endParaRPr>
          </a:p>
          <a:p>
            <a:endParaRPr lang="it-IT" dirty="0"/>
          </a:p>
        </p:txBody>
      </p:sp>
    </p:spTree>
    <p:extLst>
      <p:ext uri="{BB962C8B-B14F-4D97-AF65-F5344CB8AC3E}">
        <p14:creationId xmlns:p14="http://schemas.microsoft.com/office/powerpoint/2010/main" val="2050447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solidFill>
                  <a:srgbClr val="002060"/>
                </a:solidFill>
              </a:rPr>
              <a:t>Non esiste l’imperfezione nella quotidianità.</a:t>
            </a:r>
          </a:p>
          <a:p>
            <a:r>
              <a:rPr lang="it-IT" dirty="0">
                <a:solidFill>
                  <a:srgbClr val="002060"/>
                </a:solidFill>
              </a:rPr>
              <a:t>Guardando la materia, sia nel mondo minerale, vegetale, animale e umano tutto ciò che È, si muove in maniera sistemica. </a:t>
            </a:r>
          </a:p>
          <a:p>
            <a:r>
              <a:rPr lang="it-IT" dirty="0">
                <a:solidFill>
                  <a:srgbClr val="002060"/>
                </a:solidFill>
              </a:rPr>
              <a:t>Questo non solo sulla Terra, anche nel firmamento tutto si muove in una perfezione reale. Le stelle, i pianeti, l’infinito stesso è PERFETTO. </a:t>
            </a:r>
          </a:p>
        </p:txBody>
      </p:sp>
    </p:spTree>
    <p:extLst>
      <p:ext uri="{BB962C8B-B14F-4D97-AF65-F5344CB8AC3E}">
        <p14:creationId xmlns:p14="http://schemas.microsoft.com/office/powerpoint/2010/main" val="1203767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22780" y="991907"/>
            <a:ext cx="7886700" cy="4351338"/>
          </a:xfrm>
        </p:spPr>
        <p:txBody>
          <a:bodyPr>
            <a:normAutofit fontScale="85000" lnSpcReduction="20000"/>
          </a:bodyPr>
          <a:lstStyle/>
          <a:p>
            <a:r>
              <a:rPr lang="it-IT" dirty="0">
                <a:solidFill>
                  <a:srgbClr val="002060"/>
                </a:solidFill>
              </a:rPr>
              <a:t>Cosa significa? </a:t>
            </a:r>
          </a:p>
          <a:p>
            <a:r>
              <a:rPr lang="it-IT" dirty="0">
                <a:solidFill>
                  <a:srgbClr val="002060"/>
                </a:solidFill>
              </a:rPr>
              <a:t>Che esiste un sistema “Vita” che continua all’infinito, senza fermarsi mai, la Vita continua anche dopo la morte e, nel caso della materia, un corpo non c’è più ma comunque c’è sempre un’Anima che tiene le fila della Vita stessa.</a:t>
            </a:r>
          </a:p>
          <a:p>
            <a:r>
              <a:rPr lang="it-IT" dirty="0">
                <a:solidFill>
                  <a:srgbClr val="002060"/>
                </a:solidFill>
              </a:rPr>
              <a:t>Lo stesso vale per il mondo animale. </a:t>
            </a:r>
          </a:p>
          <a:p>
            <a:r>
              <a:rPr lang="it-IT" dirty="0">
                <a:solidFill>
                  <a:srgbClr val="002060"/>
                </a:solidFill>
              </a:rPr>
              <a:t>Nel mondo vegetale, una pianta o un albero ha sempre una continuità nell’esprimere se stesso, usando il medesimo procedimento della materia: il seme è l’anima, il frutto è il corpo.</a:t>
            </a:r>
          </a:p>
          <a:p>
            <a:r>
              <a:rPr lang="it-IT" dirty="0">
                <a:solidFill>
                  <a:srgbClr val="002060"/>
                </a:solidFill>
              </a:rPr>
              <a:t>Il movimento che affianca questo principio è la </a:t>
            </a:r>
            <a:r>
              <a:rPr lang="it-IT" b="1" dirty="0">
                <a:solidFill>
                  <a:srgbClr val="002060"/>
                </a:solidFill>
              </a:rPr>
              <a:t>guarigione</a:t>
            </a:r>
            <a:r>
              <a:rPr lang="it-IT" dirty="0">
                <a:solidFill>
                  <a:srgbClr val="002060"/>
                </a:solidFill>
              </a:rPr>
              <a:t>, non di certo quella fisica ma quella legata alla PERFEZIONE DEL TUTTO. </a:t>
            </a:r>
          </a:p>
          <a:p>
            <a:endParaRPr lang="it-IT" dirty="0"/>
          </a:p>
        </p:txBody>
      </p:sp>
    </p:spTree>
    <p:extLst>
      <p:ext uri="{BB962C8B-B14F-4D97-AF65-F5344CB8AC3E}">
        <p14:creationId xmlns:p14="http://schemas.microsoft.com/office/powerpoint/2010/main" val="422986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01756" y="870884"/>
            <a:ext cx="7886700" cy="4351338"/>
          </a:xfrm>
        </p:spPr>
        <p:txBody>
          <a:bodyPr>
            <a:normAutofit fontScale="77500" lnSpcReduction="20000"/>
          </a:bodyPr>
          <a:lstStyle/>
          <a:p>
            <a:r>
              <a:rPr lang="it-IT" dirty="0">
                <a:solidFill>
                  <a:srgbClr val="002060"/>
                </a:solidFill>
              </a:rPr>
              <a:t>VI è una malattia camuffata nell’uomo dove non esiste cura, ed è la mancanza di fede.</a:t>
            </a:r>
          </a:p>
          <a:p>
            <a:r>
              <a:rPr lang="it-IT" dirty="0">
                <a:solidFill>
                  <a:srgbClr val="002060"/>
                </a:solidFill>
              </a:rPr>
              <a:t>Camuffata perché?</a:t>
            </a:r>
          </a:p>
          <a:p>
            <a:r>
              <a:rPr lang="it-IT" dirty="0">
                <a:solidFill>
                  <a:srgbClr val="002060"/>
                </a:solidFill>
              </a:rPr>
              <a:t>Perché si maschera dietro l’illusione di un sistema completamente falso, dove vige l’amore, ma non quello vero, universale neutro, è mediato solo dall’Amore Condizionato. </a:t>
            </a:r>
          </a:p>
          <a:p>
            <a:r>
              <a:rPr lang="it-IT" dirty="0">
                <a:solidFill>
                  <a:srgbClr val="002060"/>
                </a:solidFill>
              </a:rPr>
              <a:t>Amo a condizione che...</a:t>
            </a:r>
          </a:p>
          <a:p>
            <a:r>
              <a:rPr lang="it-IT" dirty="0">
                <a:solidFill>
                  <a:srgbClr val="002060"/>
                </a:solidFill>
              </a:rPr>
              <a:t>Sei perfetto solo se...</a:t>
            </a:r>
          </a:p>
          <a:p>
            <a:r>
              <a:rPr lang="it-IT" dirty="0">
                <a:solidFill>
                  <a:srgbClr val="002060"/>
                </a:solidFill>
              </a:rPr>
              <a:t>Questa è la vera grande malattia, la mancanza di fede, che altro non è che la mancanza di fiducia nella vita oltre che in se stessi.</a:t>
            </a:r>
          </a:p>
          <a:p>
            <a:r>
              <a:rPr lang="it-IT" dirty="0">
                <a:solidFill>
                  <a:srgbClr val="002060"/>
                </a:solidFill>
              </a:rPr>
              <a:t>È un principio questo che coincide con il numero 7. Sappiamo quanto è perfetto questo numero, ce lo racconta la storia. </a:t>
            </a:r>
          </a:p>
          <a:p>
            <a:endParaRPr lang="it-IT" dirty="0"/>
          </a:p>
        </p:txBody>
      </p:sp>
    </p:spTree>
    <p:extLst>
      <p:ext uri="{BB962C8B-B14F-4D97-AF65-F5344CB8AC3E}">
        <p14:creationId xmlns:p14="http://schemas.microsoft.com/office/powerpoint/2010/main" val="14942934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59709" y="359896"/>
            <a:ext cx="8609480" cy="5570256"/>
          </a:xfrm>
        </p:spPr>
        <p:txBody>
          <a:bodyPr>
            <a:noAutofit/>
          </a:bodyPr>
          <a:lstStyle/>
          <a:p>
            <a:pPr marL="0" indent="0">
              <a:buNone/>
            </a:pPr>
            <a:r>
              <a:rPr lang="it-IT" sz="2000" dirty="0">
                <a:solidFill>
                  <a:srgbClr val="002060"/>
                </a:solidFill>
              </a:rPr>
              <a:t>l numero Sette, simbolo per eccellenza della ricerca mistica, rappresenta ogni forma di scoperta e </a:t>
            </a:r>
            <a:r>
              <a:rPr lang="it-IT" sz="2000" dirty="0" smtClean="0">
                <a:solidFill>
                  <a:srgbClr val="002060"/>
                </a:solidFill>
              </a:rPr>
              <a:t>conoscenza.</a:t>
            </a:r>
            <a:r>
              <a:rPr lang="it-IT" sz="2000" dirty="0">
                <a:solidFill>
                  <a:srgbClr val="002060"/>
                </a:solidFill>
              </a:rPr>
              <a:t> </a:t>
            </a:r>
            <a:r>
              <a:rPr lang="it-IT" sz="2000" dirty="0" smtClean="0">
                <a:solidFill>
                  <a:srgbClr val="002060"/>
                </a:solidFill>
              </a:rPr>
              <a:t>Con </a:t>
            </a:r>
            <a:r>
              <a:rPr lang="it-IT" sz="2000" dirty="0">
                <a:solidFill>
                  <a:srgbClr val="002060"/>
                </a:solidFill>
              </a:rPr>
              <a:t>il numero Sette andiamo all’esplorazione delle parti più intrinseche dell’esistenza fino a giungere alla scoperta, non solo del suo scopo, ma anche del suo significato può profondo</a:t>
            </a:r>
            <a:r>
              <a:rPr lang="it-IT" sz="2000" dirty="0" smtClean="0">
                <a:solidFill>
                  <a:srgbClr val="002060"/>
                </a:solidFill>
              </a:rPr>
              <a:t>.</a:t>
            </a:r>
            <a:endParaRPr lang="it-IT" sz="2000" dirty="0">
              <a:solidFill>
                <a:srgbClr val="002060"/>
              </a:solidFill>
            </a:endParaRPr>
          </a:p>
          <a:p>
            <a:pPr marL="0" indent="0">
              <a:buNone/>
            </a:pPr>
            <a:r>
              <a:rPr lang="it-IT" sz="2000" dirty="0">
                <a:solidFill>
                  <a:srgbClr val="002060"/>
                </a:solidFill>
              </a:rPr>
              <a:t>Il Sette è considerato il numero della filosofia e dell’analisi, ma anche della solitudine e della completezza. </a:t>
            </a:r>
            <a:r>
              <a:rPr lang="it-IT" sz="2000" dirty="0" smtClean="0">
                <a:solidFill>
                  <a:srgbClr val="002060"/>
                </a:solidFill>
              </a:rPr>
              <a:t>L’importanza </a:t>
            </a:r>
            <a:r>
              <a:rPr lang="it-IT" sz="2000" dirty="0">
                <a:solidFill>
                  <a:srgbClr val="002060"/>
                </a:solidFill>
              </a:rPr>
              <a:t>del numero Sette, sotto questi aspetti, è riscontrabile dall’elevato numero di volte in cui ricorre in materie sia spirituali che religiose:</a:t>
            </a:r>
          </a:p>
          <a:p>
            <a:pPr marL="0" indent="0">
              <a:buNone/>
            </a:pPr>
            <a:r>
              <a:rPr lang="it-IT" sz="2000" i="1" dirty="0">
                <a:solidFill>
                  <a:srgbClr val="002060"/>
                </a:solidFill>
              </a:rPr>
              <a:t>“Il sette, per le sue virtù celate, mantiene nell’essere tutte le cose; esso è dispensatore di vita, di movimento ed è determinante nell’influenzare gli esseri celesti</a:t>
            </a:r>
            <a:r>
              <a:rPr lang="it-IT" sz="2000" dirty="0">
                <a:solidFill>
                  <a:srgbClr val="002060"/>
                </a:solidFill>
              </a:rPr>
              <a:t>”. </a:t>
            </a:r>
            <a:r>
              <a:rPr lang="it-IT" sz="2000" dirty="0" smtClean="0">
                <a:solidFill>
                  <a:srgbClr val="002060"/>
                </a:solidFill>
              </a:rPr>
              <a:t>Ippocrate.</a:t>
            </a:r>
          </a:p>
          <a:p>
            <a:pPr marL="0" indent="0">
              <a:buNone/>
            </a:pPr>
            <a:r>
              <a:rPr lang="it-IT" sz="2000" dirty="0" smtClean="0">
                <a:solidFill>
                  <a:srgbClr val="002060"/>
                </a:solidFill>
              </a:rPr>
              <a:t>Per </a:t>
            </a:r>
            <a:r>
              <a:rPr lang="it-IT" sz="2000" dirty="0">
                <a:solidFill>
                  <a:srgbClr val="002060"/>
                </a:solidFill>
              </a:rPr>
              <a:t>me il numero 7 è perfetto perché racchiude tre trinità: 3-3-1= la somma dei tre numeri dispari è una trinità</a:t>
            </a:r>
          </a:p>
          <a:p>
            <a:pPr marL="0" indent="0">
              <a:buNone/>
            </a:pPr>
            <a:r>
              <a:rPr lang="it-IT" sz="2000" dirty="0">
                <a:solidFill>
                  <a:srgbClr val="002060"/>
                </a:solidFill>
              </a:rPr>
              <a:t>Tre </a:t>
            </a:r>
            <a:r>
              <a:rPr lang="it-IT" sz="2000" dirty="0">
                <a:solidFill>
                  <a:srgbClr val="002060"/>
                </a:solidFill>
                <a:sym typeface="Wingdings" charset="2"/>
              </a:rPr>
              <a:t></a:t>
            </a:r>
            <a:r>
              <a:rPr lang="it-IT" sz="2000" dirty="0">
                <a:solidFill>
                  <a:srgbClr val="002060"/>
                </a:solidFill>
              </a:rPr>
              <a:t> atomo</a:t>
            </a:r>
          </a:p>
          <a:p>
            <a:pPr marL="0" indent="0">
              <a:buNone/>
            </a:pPr>
            <a:r>
              <a:rPr lang="it-IT" sz="2000" dirty="0">
                <a:solidFill>
                  <a:srgbClr val="002060"/>
                </a:solidFill>
              </a:rPr>
              <a:t>Tre </a:t>
            </a:r>
            <a:r>
              <a:rPr lang="it-IT" sz="2000" dirty="0">
                <a:solidFill>
                  <a:srgbClr val="002060"/>
                </a:solidFill>
                <a:sym typeface="Wingdings" charset="2"/>
              </a:rPr>
              <a:t></a:t>
            </a:r>
            <a:r>
              <a:rPr lang="it-IT" sz="2000" dirty="0">
                <a:solidFill>
                  <a:srgbClr val="002060"/>
                </a:solidFill>
              </a:rPr>
              <a:t> chi siamo</a:t>
            </a:r>
          </a:p>
          <a:p>
            <a:pPr marL="0" indent="0">
              <a:buNone/>
            </a:pPr>
            <a:r>
              <a:rPr lang="it-IT" sz="2000" dirty="0">
                <a:solidFill>
                  <a:srgbClr val="002060"/>
                </a:solidFill>
              </a:rPr>
              <a:t>Uno </a:t>
            </a:r>
            <a:r>
              <a:rPr lang="it-IT" sz="2000" dirty="0">
                <a:solidFill>
                  <a:srgbClr val="002060"/>
                </a:solidFill>
                <a:sym typeface="Wingdings" charset="2"/>
              </a:rPr>
              <a:t></a:t>
            </a:r>
            <a:r>
              <a:rPr lang="it-IT" sz="2000" dirty="0">
                <a:solidFill>
                  <a:srgbClr val="002060"/>
                </a:solidFill>
              </a:rPr>
              <a:t> unisce e dà la somma di 7.</a:t>
            </a:r>
          </a:p>
          <a:p>
            <a:pPr marL="0" indent="0">
              <a:buNone/>
            </a:pPr>
            <a:r>
              <a:rPr lang="it-IT" sz="2000" dirty="0">
                <a:solidFill>
                  <a:srgbClr val="002060"/>
                </a:solidFill>
              </a:rPr>
              <a:t> </a:t>
            </a:r>
            <a:r>
              <a:rPr lang="it-IT" sz="2000" dirty="0" smtClean="0">
                <a:solidFill>
                  <a:srgbClr val="002060"/>
                </a:solidFill>
              </a:rPr>
              <a:t>La </a:t>
            </a:r>
            <a:r>
              <a:rPr lang="it-IT" sz="2000" dirty="0">
                <a:solidFill>
                  <a:srgbClr val="002060"/>
                </a:solidFill>
              </a:rPr>
              <a:t>somma dei tre numeri dispari è la Trinità, e quindi è perfetta.</a:t>
            </a:r>
          </a:p>
          <a:p>
            <a:endParaRPr lang="it-IT" sz="2000" dirty="0"/>
          </a:p>
        </p:txBody>
      </p:sp>
    </p:spTree>
    <p:extLst>
      <p:ext uri="{BB962C8B-B14F-4D97-AF65-F5344CB8AC3E}">
        <p14:creationId xmlns:p14="http://schemas.microsoft.com/office/powerpoint/2010/main" val="2061181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01756" y="1422213"/>
            <a:ext cx="7886700" cy="4351338"/>
          </a:xfrm>
        </p:spPr>
        <p:txBody>
          <a:bodyPr>
            <a:normAutofit fontScale="92500" lnSpcReduction="20000"/>
          </a:bodyPr>
          <a:lstStyle/>
          <a:p>
            <a:pPr marL="0" indent="0">
              <a:buNone/>
            </a:pPr>
            <a:r>
              <a:rPr lang="it-IT" dirty="0">
                <a:solidFill>
                  <a:srgbClr val="002060"/>
                </a:solidFill>
              </a:rPr>
              <a:t>Ultimo </a:t>
            </a:r>
            <a:r>
              <a:rPr lang="it-IT" b="1" dirty="0">
                <a:solidFill>
                  <a:srgbClr val="002060"/>
                </a:solidFill>
              </a:rPr>
              <a:t>principio</a:t>
            </a:r>
            <a:r>
              <a:rPr lang="it-IT" dirty="0">
                <a:solidFill>
                  <a:srgbClr val="002060"/>
                </a:solidFill>
              </a:rPr>
              <a:t>, </a:t>
            </a:r>
            <a:r>
              <a:rPr lang="it-IT" b="1" dirty="0">
                <a:solidFill>
                  <a:srgbClr val="002060"/>
                </a:solidFill>
              </a:rPr>
              <a:t>l’ottavo</a:t>
            </a:r>
            <a:r>
              <a:rPr lang="it-IT" dirty="0">
                <a:solidFill>
                  <a:srgbClr val="002060"/>
                </a:solidFill>
              </a:rPr>
              <a:t>.</a:t>
            </a:r>
          </a:p>
          <a:p>
            <a:r>
              <a:rPr lang="it-IT" dirty="0">
                <a:solidFill>
                  <a:srgbClr val="002060"/>
                </a:solidFill>
              </a:rPr>
              <a:t>L’otto è un numero perfetto, rappresenta l’infinito.</a:t>
            </a:r>
          </a:p>
          <a:p>
            <a:r>
              <a:rPr lang="it-IT" dirty="0">
                <a:solidFill>
                  <a:srgbClr val="002060"/>
                </a:solidFill>
              </a:rPr>
              <a:t>Il principio ottavo è “</a:t>
            </a:r>
            <a:r>
              <a:rPr lang="it-IT" b="1" dirty="0">
                <a:solidFill>
                  <a:srgbClr val="002060"/>
                </a:solidFill>
              </a:rPr>
              <a:t>Tutto e Uno</a:t>
            </a:r>
            <a:r>
              <a:rPr lang="it-IT" dirty="0">
                <a:solidFill>
                  <a:srgbClr val="002060"/>
                </a:solidFill>
              </a:rPr>
              <a:t>”, il cui movimento è </a:t>
            </a:r>
            <a:r>
              <a:rPr lang="it-IT" b="1" dirty="0">
                <a:solidFill>
                  <a:srgbClr val="002060"/>
                </a:solidFill>
              </a:rPr>
              <a:t>l’evoluzione</a:t>
            </a:r>
            <a:r>
              <a:rPr lang="it-IT" dirty="0">
                <a:solidFill>
                  <a:srgbClr val="002060"/>
                </a:solidFill>
              </a:rPr>
              <a:t>.</a:t>
            </a:r>
          </a:p>
          <a:p>
            <a:r>
              <a:rPr lang="it-IT" dirty="0">
                <a:solidFill>
                  <a:srgbClr val="002060"/>
                </a:solidFill>
              </a:rPr>
              <a:t>È importante essere consapevoli che la “e” non è voce del verbo essere ma è una congiunzione. Da questo punto di vista, significa che noi diventiamo il “tutto perfetto” nel momento in cui entriamo in unione con l’Uno, che rappresenta la nostra Anima che altro non è che il filo conduttore dell’Energia Primordiale. Evoluzione quindi non è sinonimo di “diventare di più”, ma semplicemente entrare in unione con la nostra Trinità.</a:t>
            </a:r>
          </a:p>
          <a:p>
            <a:endParaRPr lang="it-IT" dirty="0"/>
          </a:p>
        </p:txBody>
      </p:sp>
      <p:sp>
        <p:nvSpPr>
          <p:cNvPr id="4" name="CasellaDiTesto 3"/>
          <p:cNvSpPr txBox="1"/>
          <p:nvPr/>
        </p:nvSpPr>
        <p:spPr>
          <a:xfrm>
            <a:off x="827244" y="406550"/>
            <a:ext cx="574196" cy="1015663"/>
          </a:xfrm>
          <a:prstGeom prst="rect">
            <a:avLst/>
          </a:prstGeom>
          <a:noFill/>
        </p:spPr>
        <p:txBody>
          <a:bodyPr wrap="none" rtlCol="0">
            <a:spAutoFit/>
          </a:bodyPr>
          <a:lstStyle/>
          <a:p>
            <a:r>
              <a:rPr lang="it-IT" sz="6000" b="1" dirty="0" smtClean="0">
                <a:ln w="22225">
                  <a:solidFill>
                    <a:schemeClr val="accent2"/>
                  </a:solidFill>
                  <a:prstDash val="solid"/>
                </a:ln>
                <a:solidFill>
                  <a:schemeClr val="accent2">
                    <a:lumMod val="40000"/>
                    <a:lumOff val="60000"/>
                  </a:schemeClr>
                </a:solidFill>
              </a:rPr>
              <a:t>8</a:t>
            </a:r>
            <a:endParaRPr lang="it-IT" sz="6000" dirty="0"/>
          </a:p>
        </p:txBody>
      </p:sp>
    </p:spTree>
    <p:extLst>
      <p:ext uri="{BB962C8B-B14F-4D97-AF65-F5344CB8AC3E}">
        <p14:creationId xmlns:p14="http://schemas.microsoft.com/office/powerpoint/2010/main" val="2012831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881245"/>
            <a:ext cx="7886700" cy="4351338"/>
          </a:xfrm>
        </p:spPr>
        <p:txBody>
          <a:bodyPr>
            <a:normAutofit fontScale="92500"/>
          </a:bodyPr>
          <a:lstStyle/>
          <a:p>
            <a:r>
              <a:rPr lang="it-IT" b="1" dirty="0">
                <a:solidFill>
                  <a:srgbClr val="002060"/>
                </a:solidFill>
              </a:rPr>
              <a:t>Vedere</a:t>
            </a:r>
            <a:r>
              <a:rPr lang="it-IT" dirty="0">
                <a:solidFill>
                  <a:srgbClr val="002060"/>
                </a:solidFill>
              </a:rPr>
              <a:t> e </a:t>
            </a:r>
            <a:r>
              <a:rPr lang="it-IT" b="1" dirty="0">
                <a:solidFill>
                  <a:srgbClr val="002060"/>
                </a:solidFill>
              </a:rPr>
              <a:t>non credere</a:t>
            </a:r>
            <a:r>
              <a:rPr lang="it-IT" dirty="0">
                <a:solidFill>
                  <a:srgbClr val="002060"/>
                </a:solidFill>
              </a:rPr>
              <a:t>: il vedere è reale, mentre il credere è costruito su fondamenta fatte di </a:t>
            </a:r>
            <a:r>
              <a:rPr lang="it-IT" b="1" dirty="0">
                <a:solidFill>
                  <a:srgbClr val="002060"/>
                </a:solidFill>
              </a:rPr>
              <a:t>convinzioni</a:t>
            </a:r>
            <a:r>
              <a:rPr lang="it-IT" dirty="0">
                <a:solidFill>
                  <a:srgbClr val="002060"/>
                </a:solidFill>
              </a:rPr>
              <a:t> pregresse, fatte di </a:t>
            </a:r>
            <a:r>
              <a:rPr lang="it-IT" b="1" dirty="0">
                <a:solidFill>
                  <a:srgbClr val="002060"/>
                </a:solidFill>
              </a:rPr>
              <a:t>condizionamenti</a:t>
            </a:r>
            <a:r>
              <a:rPr lang="it-IT" dirty="0">
                <a:solidFill>
                  <a:srgbClr val="002060"/>
                </a:solidFill>
              </a:rPr>
              <a:t>, fatte di </a:t>
            </a:r>
            <a:r>
              <a:rPr lang="it-IT" b="1" dirty="0">
                <a:solidFill>
                  <a:srgbClr val="002060"/>
                </a:solidFill>
              </a:rPr>
              <a:t>abitudini</a:t>
            </a:r>
            <a:r>
              <a:rPr lang="it-IT" dirty="0">
                <a:solidFill>
                  <a:srgbClr val="002060"/>
                </a:solidFill>
              </a:rPr>
              <a:t> e </a:t>
            </a:r>
            <a:r>
              <a:rPr lang="it-IT" b="1" dirty="0">
                <a:solidFill>
                  <a:srgbClr val="002060"/>
                </a:solidFill>
              </a:rPr>
              <a:t>dipendenze</a:t>
            </a:r>
            <a:r>
              <a:rPr lang="it-IT" dirty="0">
                <a:solidFill>
                  <a:srgbClr val="002060"/>
                </a:solidFill>
              </a:rPr>
              <a:t>, che non lasciano spazio alla vera natura. </a:t>
            </a:r>
          </a:p>
          <a:p>
            <a:r>
              <a:rPr lang="it-IT" dirty="0">
                <a:solidFill>
                  <a:srgbClr val="002060"/>
                </a:solidFill>
              </a:rPr>
              <a:t>Tutto è illogico e logico allo stesso tempo se ci guardiamo attorno. </a:t>
            </a:r>
          </a:p>
          <a:p>
            <a:r>
              <a:rPr lang="it-IT" dirty="0">
                <a:solidFill>
                  <a:srgbClr val="002060"/>
                </a:solidFill>
              </a:rPr>
              <a:t>Siamo sempre alla ricerca di dover o poter </a:t>
            </a:r>
            <a:r>
              <a:rPr lang="it-IT" b="1" dirty="0">
                <a:solidFill>
                  <a:srgbClr val="002060"/>
                </a:solidFill>
              </a:rPr>
              <a:t>cambiare</a:t>
            </a:r>
            <a:r>
              <a:rPr lang="it-IT" dirty="0">
                <a:solidFill>
                  <a:srgbClr val="002060"/>
                </a:solidFill>
              </a:rPr>
              <a:t> le cose, di convincere noi e gli altri che ad ogni forma di </a:t>
            </a:r>
            <a:r>
              <a:rPr lang="it-IT" b="1" dirty="0">
                <a:solidFill>
                  <a:srgbClr val="002060"/>
                </a:solidFill>
              </a:rPr>
              <a:t>reazione</a:t>
            </a:r>
            <a:r>
              <a:rPr lang="it-IT" dirty="0">
                <a:solidFill>
                  <a:srgbClr val="002060"/>
                </a:solidFill>
              </a:rPr>
              <a:t> esiste qualche </a:t>
            </a:r>
            <a:r>
              <a:rPr lang="it-IT" b="1" dirty="0">
                <a:solidFill>
                  <a:srgbClr val="002060"/>
                </a:solidFill>
              </a:rPr>
              <a:t>ricordo</a:t>
            </a:r>
            <a:r>
              <a:rPr lang="it-IT" dirty="0">
                <a:solidFill>
                  <a:srgbClr val="002060"/>
                </a:solidFill>
              </a:rPr>
              <a:t> </a:t>
            </a:r>
            <a:r>
              <a:rPr lang="it-IT" b="1" dirty="0">
                <a:solidFill>
                  <a:srgbClr val="002060"/>
                </a:solidFill>
              </a:rPr>
              <a:t>colpevole</a:t>
            </a:r>
            <a:r>
              <a:rPr lang="it-IT" dirty="0">
                <a:solidFill>
                  <a:srgbClr val="002060"/>
                </a:solidFill>
              </a:rPr>
              <a:t> che la scatena, demonizzando sempre di più ogni </a:t>
            </a:r>
            <a:r>
              <a:rPr lang="it-IT" b="1" dirty="0">
                <a:solidFill>
                  <a:srgbClr val="002060"/>
                </a:solidFill>
              </a:rPr>
              <a:t>reazione naturale</a:t>
            </a:r>
            <a:r>
              <a:rPr lang="it-IT" dirty="0">
                <a:solidFill>
                  <a:srgbClr val="002060"/>
                </a:solidFill>
              </a:rPr>
              <a:t> che il nostro corpo Perfetto mette in essere. </a:t>
            </a:r>
          </a:p>
          <a:p>
            <a:endParaRPr lang="it-IT" dirty="0">
              <a:solidFill>
                <a:srgbClr val="002060"/>
              </a:solidFill>
            </a:endParaRPr>
          </a:p>
        </p:txBody>
      </p:sp>
    </p:spTree>
    <p:extLst>
      <p:ext uri="{BB962C8B-B14F-4D97-AF65-F5344CB8AC3E}">
        <p14:creationId xmlns:p14="http://schemas.microsoft.com/office/powerpoint/2010/main" val="406077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01756" y="911225"/>
            <a:ext cx="7886700" cy="4351338"/>
          </a:xfrm>
        </p:spPr>
        <p:txBody>
          <a:bodyPr>
            <a:normAutofit fontScale="92500" lnSpcReduction="20000"/>
          </a:bodyPr>
          <a:lstStyle/>
          <a:p>
            <a:r>
              <a:rPr lang="it-IT" dirty="0">
                <a:solidFill>
                  <a:srgbClr val="002060"/>
                </a:solidFill>
              </a:rPr>
              <a:t>Sono </a:t>
            </a:r>
            <a:r>
              <a:rPr lang="it-IT" b="1" dirty="0">
                <a:solidFill>
                  <a:srgbClr val="002060"/>
                </a:solidFill>
              </a:rPr>
              <a:t>principi</a:t>
            </a:r>
            <a:r>
              <a:rPr lang="it-IT" dirty="0">
                <a:solidFill>
                  <a:srgbClr val="002060"/>
                </a:solidFill>
              </a:rPr>
              <a:t> e non leggi.</a:t>
            </a:r>
          </a:p>
          <a:p>
            <a:r>
              <a:rPr lang="it-IT" dirty="0">
                <a:solidFill>
                  <a:srgbClr val="002060"/>
                </a:solidFill>
              </a:rPr>
              <a:t>Il significato di Principio è: </a:t>
            </a:r>
            <a:r>
              <a:rPr lang="it-IT" b="1" dirty="0">
                <a:solidFill>
                  <a:srgbClr val="002060"/>
                </a:solidFill>
              </a:rPr>
              <a:t>inizio-avvio</a:t>
            </a:r>
            <a:r>
              <a:rPr lang="it-IT" dirty="0">
                <a:solidFill>
                  <a:srgbClr val="002060"/>
                </a:solidFill>
              </a:rPr>
              <a:t>.</a:t>
            </a:r>
          </a:p>
          <a:p>
            <a:r>
              <a:rPr lang="it-IT" dirty="0">
                <a:solidFill>
                  <a:srgbClr val="002060"/>
                </a:solidFill>
              </a:rPr>
              <a:t>Il significato di legge è: una regola stabilita da qualsiasi autorità, che obbliga l’uomo o per esempio l’animale stesso all’ubbidienza. </a:t>
            </a:r>
          </a:p>
          <a:p>
            <a:r>
              <a:rPr lang="it-IT" dirty="0">
                <a:solidFill>
                  <a:srgbClr val="002060"/>
                </a:solidFill>
              </a:rPr>
              <a:t>Se ci spostiamo un attimo sul mondo vegetale o minerale notiamo che non esiste una legge, ma esiste un principio creatore, che segue un ritmo naturale, non segue una legge imposta da qualcuno.</a:t>
            </a:r>
          </a:p>
          <a:p>
            <a:r>
              <a:rPr lang="it-IT" dirty="0">
                <a:solidFill>
                  <a:srgbClr val="002060"/>
                </a:solidFill>
              </a:rPr>
              <a:t>Gli 8 principi dell’Omeosinergia non sono leggi, non esiste qualcuno che autorizza a seguirli, vi è la libertà in ognuno di noi di metterli in pratica o no nel nostro quotidiano.</a:t>
            </a:r>
          </a:p>
          <a:p>
            <a:endParaRPr lang="it-IT" dirty="0"/>
          </a:p>
        </p:txBody>
      </p:sp>
    </p:spTree>
    <p:extLst>
      <p:ext uri="{BB962C8B-B14F-4D97-AF65-F5344CB8AC3E}">
        <p14:creationId xmlns:p14="http://schemas.microsoft.com/office/powerpoint/2010/main" val="1704810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09333" y="870883"/>
            <a:ext cx="7886700" cy="4351338"/>
          </a:xfrm>
        </p:spPr>
        <p:txBody>
          <a:bodyPr>
            <a:normAutofit fontScale="92500"/>
          </a:bodyPr>
          <a:lstStyle/>
          <a:p>
            <a:r>
              <a:rPr lang="it-IT" dirty="0">
                <a:solidFill>
                  <a:srgbClr val="002060"/>
                </a:solidFill>
              </a:rPr>
              <a:t>Ognuno ha la libertà di essere o fare, di fare e non essere, oppure di fare ed essere nello stesso istante, perché poi alla fine si tratta solo di “consapevolezza”. </a:t>
            </a:r>
          </a:p>
          <a:p>
            <a:r>
              <a:rPr lang="it-IT" dirty="0">
                <a:solidFill>
                  <a:srgbClr val="002060"/>
                </a:solidFill>
              </a:rPr>
              <a:t>Sappiamo benissimo cosa significa “essere” sappiamo benissimo cosa significa “fare” sappiamo benissimo cosa significa “essere e fare”, perciò ognuno nasce con il </a:t>
            </a:r>
            <a:r>
              <a:rPr lang="it-IT" b="1" dirty="0">
                <a:solidFill>
                  <a:srgbClr val="002060"/>
                </a:solidFill>
              </a:rPr>
              <a:t>diritto di esistere</a:t>
            </a:r>
            <a:r>
              <a:rPr lang="it-IT" dirty="0">
                <a:solidFill>
                  <a:srgbClr val="002060"/>
                </a:solidFill>
              </a:rPr>
              <a:t>, in questo diritto è racchiuso l’Io Sono e il Se, a noi la libertà di decidere.</a:t>
            </a:r>
          </a:p>
          <a:p>
            <a:r>
              <a:rPr lang="it-IT" dirty="0">
                <a:solidFill>
                  <a:srgbClr val="002060"/>
                </a:solidFill>
              </a:rPr>
              <a:t>Gli 8 principi sono il “sale della vita” condiscono la quotidiana</a:t>
            </a:r>
            <a:r>
              <a:rPr lang="it-IT" dirty="0" smtClean="0">
                <a:solidFill>
                  <a:srgbClr val="002060"/>
                </a:solidFill>
              </a:rPr>
              <a:t>.</a:t>
            </a:r>
            <a:endParaRPr lang="it-IT" dirty="0"/>
          </a:p>
          <a:p>
            <a:endParaRPr lang="it-IT" dirty="0"/>
          </a:p>
        </p:txBody>
      </p:sp>
    </p:spTree>
    <p:extLst>
      <p:ext uri="{BB962C8B-B14F-4D97-AF65-F5344CB8AC3E}">
        <p14:creationId xmlns:p14="http://schemas.microsoft.com/office/powerpoint/2010/main" val="14552956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027907"/>
            <a:ext cx="7886700" cy="4351338"/>
          </a:xfrm>
        </p:spPr>
        <p:txBody>
          <a:bodyPr/>
          <a:lstStyle/>
          <a:p>
            <a:r>
              <a:rPr lang="it-IT" dirty="0">
                <a:solidFill>
                  <a:srgbClr val="002060"/>
                </a:solidFill>
              </a:rPr>
              <a:t>Per Socrate, la verità non è qualcosa che si possiede ma che si costruisce.</a:t>
            </a:r>
          </a:p>
          <a:p>
            <a:r>
              <a:rPr lang="it-IT" dirty="0">
                <a:solidFill>
                  <a:srgbClr val="002060"/>
                </a:solidFill>
              </a:rPr>
              <a:t>Per quanto riguarda la filosofia Omeosinergetica, la “Verità” nasce già con noi, perciò quello che si può costruire è solo la realtà.</a:t>
            </a:r>
          </a:p>
          <a:p>
            <a:r>
              <a:rPr lang="it-IT" dirty="0">
                <a:solidFill>
                  <a:srgbClr val="002060"/>
                </a:solidFill>
              </a:rPr>
              <a:t>Verità è l’essenza che abita in noi.</a:t>
            </a:r>
          </a:p>
          <a:p>
            <a:r>
              <a:rPr lang="it-IT" dirty="0">
                <a:solidFill>
                  <a:srgbClr val="002060"/>
                </a:solidFill>
              </a:rPr>
              <a:t>Realtà è la quotidianità che si esprime.</a:t>
            </a:r>
          </a:p>
          <a:p>
            <a:endParaRPr lang="it-IT" dirty="0"/>
          </a:p>
        </p:txBody>
      </p:sp>
    </p:spTree>
    <p:extLst>
      <p:ext uri="{BB962C8B-B14F-4D97-AF65-F5344CB8AC3E}">
        <p14:creationId xmlns:p14="http://schemas.microsoft.com/office/powerpoint/2010/main" val="680576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712945" y="1650814"/>
            <a:ext cx="3970244" cy="2154704"/>
          </a:xfrm>
        </p:spPr>
        <p:txBody>
          <a:bodyPr/>
          <a:lstStyle/>
          <a:p>
            <a:pPr marL="0" indent="0" algn="ctr">
              <a:buNone/>
            </a:pPr>
            <a:r>
              <a:rPr lang="it-IT" sz="4000" dirty="0">
                <a:solidFill>
                  <a:srgbClr val="002060"/>
                </a:solidFill>
              </a:rPr>
              <a:t> </a:t>
            </a:r>
          </a:p>
          <a:p>
            <a:pPr marL="0" indent="0" algn="ctr">
              <a:buNone/>
            </a:pPr>
            <a:r>
              <a:rPr lang="it-IT" sz="4000" dirty="0" smtClean="0">
                <a:solidFill>
                  <a:srgbClr val="002060"/>
                </a:solidFill>
              </a:rPr>
              <a:t>“Nel </a:t>
            </a:r>
            <a:r>
              <a:rPr lang="it-IT" sz="4000" dirty="0">
                <a:solidFill>
                  <a:srgbClr val="002060"/>
                </a:solidFill>
              </a:rPr>
              <a:t>buio la </a:t>
            </a:r>
            <a:r>
              <a:rPr lang="it-IT" sz="4000" dirty="0" smtClean="0">
                <a:solidFill>
                  <a:srgbClr val="002060"/>
                </a:solidFill>
              </a:rPr>
              <a:t>luce”</a:t>
            </a:r>
          </a:p>
          <a:p>
            <a:pPr marL="0" indent="0" algn="ctr">
              <a:buNone/>
            </a:pPr>
            <a:r>
              <a:rPr lang="it-IT" sz="4000" dirty="0" smtClean="0">
                <a:solidFill>
                  <a:srgbClr val="002060"/>
                </a:solidFill>
              </a:rPr>
              <a:t>BUONA VITA</a:t>
            </a:r>
            <a:endParaRPr lang="it-IT" sz="4000" dirty="0">
              <a:solidFill>
                <a:srgbClr val="002060"/>
              </a:solidFill>
            </a:endParaRPr>
          </a:p>
          <a:p>
            <a:endParaRPr lang="it-IT" dirty="0"/>
          </a:p>
        </p:txBody>
      </p:sp>
    </p:spTree>
    <p:extLst>
      <p:ext uri="{BB962C8B-B14F-4D97-AF65-F5344CB8AC3E}">
        <p14:creationId xmlns:p14="http://schemas.microsoft.com/office/powerpoint/2010/main" val="765192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776313"/>
            <a:ext cx="7886700" cy="4351338"/>
          </a:xfrm>
        </p:spPr>
        <p:txBody>
          <a:bodyPr>
            <a:normAutofit lnSpcReduction="10000"/>
          </a:bodyPr>
          <a:lstStyle/>
          <a:p>
            <a:pPr marL="0" indent="0">
              <a:buNone/>
            </a:pPr>
            <a:r>
              <a:rPr lang="it-IT" dirty="0">
                <a:solidFill>
                  <a:srgbClr val="002060"/>
                </a:solidFill>
              </a:rPr>
              <a:t>Ad es. lo stress, l’ansia, l’angoscia sono tutti stati maturi e naturali che definiscono chiaramente un accumulo tossico, dove il colpevole è la fatidica paura:</a:t>
            </a:r>
          </a:p>
          <a:p>
            <a:pPr lvl="0"/>
            <a:r>
              <a:rPr lang="it-IT" dirty="0">
                <a:solidFill>
                  <a:srgbClr val="002060"/>
                </a:solidFill>
              </a:rPr>
              <a:t>la </a:t>
            </a:r>
            <a:r>
              <a:rPr lang="it-IT" b="1" dirty="0">
                <a:solidFill>
                  <a:srgbClr val="002060"/>
                </a:solidFill>
              </a:rPr>
              <a:t>paura</a:t>
            </a:r>
            <a:r>
              <a:rPr lang="it-IT" dirty="0">
                <a:solidFill>
                  <a:srgbClr val="002060"/>
                </a:solidFill>
              </a:rPr>
              <a:t> è un’emozione primaria, che esprime la forza innata del nascituro, manifesta la nascita, la vita, esprimendosi con il </a:t>
            </a:r>
            <a:r>
              <a:rPr lang="it-IT" b="1" dirty="0">
                <a:solidFill>
                  <a:srgbClr val="002060"/>
                </a:solidFill>
              </a:rPr>
              <a:t>pianto</a:t>
            </a:r>
            <a:r>
              <a:rPr lang="it-IT" dirty="0">
                <a:solidFill>
                  <a:srgbClr val="002060"/>
                </a:solidFill>
              </a:rPr>
              <a:t>, diventa la </a:t>
            </a:r>
            <a:r>
              <a:rPr lang="it-IT" b="1" dirty="0">
                <a:solidFill>
                  <a:srgbClr val="002060"/>
                </a:solidFill>
              </a:rPr>
              <a:t>scarica</a:t>
            </a:r>
            <a:r>
              <a:rPr lang="it-IT" dirty="0">
                <a:solidFill>
                  <a:srgbClr val="002060"/>
                </a:solidFill>
              </a:rPr>
              <a:t> dell’accumulo preceduta dal </a:t>
            </a:r>
            <a:r>
              <a:rPr lang="it-IT" b="1" dirty="0">
                <a:solidFill>
                  <a:srgbClr val="002060"/>
                </a:solidFill>
              </a:rPr>
              <a:t>rifiuto</a:t>
            </a:r>
            <a:r>
              <a:rPr lang="it-IT" dirty="0">
                <a:solidFill>
                  <a:srgbClr val="002060"/>
                </a:solidFill>
              </a:rPr>
              <a:t>, marchio dell’essere umano. </a:t>
            </a:r>
          </a:p>
          <a:p>
            <a:pPr lvl="0"/>
            <a:r>
              <a:rPr lang="it-IT" dirty="0">
                <a:solidFill>
                  <a:srgbClr val="002060"/>
                </a:solidFill>
              </a:rPr>
              <a:t>lo stress, accusato anch’esso di essere la causa dell’angoscia, </a:t>
            </a:r>
            <a:r>
              <a:rPr lang="it-IT" dirty="0" smtClean="0">
                <a:solidFill>
                  <a:srgbClr val="002060"/>
                </a:solidFill>
              </a:rPr>
              <a:t>dell’ansia</a:t>
            </a:r>
            <a:r>
              <a:rPr lang="mr-IN" dirty="0" smtClean="0">
                <a:solidFill>
                  <a:srgbClr val="002060"/>
                </a:solidFill>
              </a:rPr>
              <a:t>…</a:t>
            </a:r>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8063368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23914" y="431538"/>
            <a:ext cx="8695233" cy="5564527"/>
          </a:xfrm>
        </p:spPr>
        <p:txBody>
          <a:bodyPr>
            <a:normAutofit fontScale="77500" lnSpcReduction="20000"/>
          </a:bodyPr>
          <a:lstStyle/>
          <a:p>
            <a:pPr marL="0" indent="0">
              <a:buNone/>
            </a:pPr>
            <a:r>
              <a:rPr lang="it-IT" dirty="0">
                <a:solidFill>
                  <a:srgbClr val="002060"/>
                </a:solidFill>
              </a:rPr>
              <a:t>Mi domando spesso: questa è vita</a:t>
            </a:r>
            <a:r>
              <a:rPr lang="it-IT" dirty="0" smtClean="0">
                <a:solidFill>
                  <a:srgbClr val="002060"/>
                </a:solidFill>
              </a:rPr>
              <a:t>?</a:t>
            </a:r>
          </a:p>
          <a:p>
            <a:pPr marL="0" indent="0">
              <a:buNone/>
            </a:pPr>
            <a:endParaRPr lang="it-IT" dirty="0">
              <a:solidFill>
                <a:srgbClr val="002060"/>
              </a:solidFill>
            </a:endParaRPr>
          </a:p>
          <a:p>
            <a:r>
              <a:rPr lang="it-IT" dirty="0">
                <a:solidFill>
                  <a:srgbClr val="002060"/>
                </a:solidFill>
              </a:rPr>
              <a:t>La </a:t>
            </a:r>
            <a:r>
              <a:rPr lang="it-IT" b="1" dirty="0">
                <a:solidFill>
                  <a:srgbClr val="002060"/>
                </a:solidFill>
              </a:rPr>
              <a:t>vita universale</a:t>
            </a:r>
            <a:r>
              <a:rPr lang="it-IT" dirty="0">
                <a:solidFill>
                  <a:srgbClr val="002060"/>
                </a:solidFill>
              </a:rPr>
              <a:t> è un </a:t>
            </a:r>
            <a:r>
              <a:rPr lang="it-IT" b="1" dirty="0">
                <a:solidFill>
                  <a:srgbClr val="002060"/>
                </a:solidFill>
              </a:rPr>
              <a:t>sistema</a:t>
            </a:r>
            <a:r>
              <a:rPr lang="it-IT" dirty="0">
                <a:solidFill>
                  <a:srgbClr val="002060"/>
                </a:solidFill>
              </a:rPr>
              <a:t> </a:t>
            </a:r>
            <a:r>
              <a:rPr lang="it-IT" b="1" dirty="0">
                <a:solidFill>
                  <a:srgbClr val="002060"/>
                </a:solidFill>
              </a:rPr>
              <a:t>perfetto</a:t>
            </a:r>
            <a:r>
              <a:rPr lang="it-IT" dirty="0">
                <a:solidFill>
                  <a:srgbClr val="002060"/>
                </a:solidFill>
              </a:rPr>
              <a:t>, dove i numeri hanno la loro funzione primaria, la matematica scinde ogni forma logica e illogica: esagoni, triangoli, cerchi completano l’intero firmamento, facendola diventare un movimento armonico continuo, senza fine</a:t>
            </a:r>
            <a:r>
              <a:rPr lang="it-IT" dirty="0" smtClean="0">
                <a:solidFill>
                  <a:srgbClr val="002060"/>
                </a:solidFill>
              </a:rPr>
              <a:t>.</a:t>
            </a:r>
          </a:p>
          <a:p>
            <a:endParaRPr lang="it-IT" dirty="0">
              <a:solidFill>
                <a:srgbClr val="002060"/>
              </a:solidFill>
            </a:endParaRPr>
          </a:p>
          <a:p>
            <a:r>
              <a:rPr lang="it-IT" dirty="0">
                <a:solidFill>
                  <a:srgbClr val="002060"/>
                </a:solidFill>
              </a:rPr>
              <a:t>La realtà dei fatti è che non c’è un inizio o una fine... invece la più grande illusione dell’essere umano è pensare vi sia un inizio e una fine, quando poi basta guardarci attorno e capire che tutto muta, tutto si trasforma, tutto continua ad essere sempre, senza cambiare nulla di ciò che è</a:t>
            </a:r>
            <a:r>
              <a:rPr lang="it-IT" dirty="0" smtClean="0">
                <a:solidFill>
                  <a:srgbClr val="002060"/>
                </a:solidFill>
              </a:rPr>
              <a:t>.</a:t>
            </a:r>
          </a:p>
          <a:p>
            <a:endParaRPr lang="it-IT" dirty="0">
              <a:solidFill>
                <a:srgbClr val="002060"/>
              </a:solidFill>
            </a:endParaRPr>
          </a:p>
          <a:p>
            <a:r>
              <a:rPr lang="it-IT" dirty="0">
                <a:solidFill>
                  <a:srgbClr val="002060"/>
                </a:solidFill>
              </a:rPr>
              <a:t>È più facile vivere senza chiedersi come mai noi respiriamo, perché camminiamo, perché un corpo ha bisogno di essere nutrito per crescere, quale sia la logica del mangiare prima e defecare dopo... tutto ciò si esprime perché vi sono dei principi di base, attivi sempre, che custodiscono un vero grande tesoro della storia della nascita della vita sulla Terra, che trascina in se la nascita del firmamento.</a:t>
            </a:r>
          </a:p>
          <a:p>
            <a:endParaRPr lang="it-IT" dirty="0">
              <a:solidFill>
                <a:srgbClr val="002060"/>
              </a:solidFill>
            </a:endParaRPr>
          </a:p>
        </p:txBody>
      </p:sp>
    </p:spTree>
    <p:extLst>
      <p:ext uri="{BB962C8B-B14F-4D97-AF65-F5344CB8AC3E}">
        <p14:creationId xmlns:p14="http://schemas.microsoft.com/office/powerpoint/2010/main" val="4171351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93738" y="671382"/>
            <a:ext cx="8260517" cy="5234741"/>
          </a:xfrm>
        </p:spPr>
        <p:txBody>
          <a:bodyPr>
            <a:normAutofit fontScale="85000" lnSpcReduction="20000"/>
          </a:bodyPr>
          <a:lstStyle/>
          <a:p>
            <a:r>
              <a:rPr lang="it-IT" dirty="0">
                <a:solidFill>
                  <a:srgbClr val="002060"/>
                </a:solidFill>
              </a:rPr>
              <a:t>Conoscere </a:t>
            </a:r>
            <a:r>
              <a:rPr lang="it-IT" b="1" dirty="0">
                <a:solidFill>
                  <a:srgbClr val="002060"/>
                </a:solidFill>
              </a:rPr>
              <a:t>chi siamo</a:t>
            </a:r>
            <a:r>
              <a:rPr lang="it-IT" dirty="0">
                <a:solidFill>
                  <a:srgbClr val="002060"/>
                </a:solidFill>
              </a:rPr>
              <a:t>, per poi comprende </a:t>
            </a:r>
            <a:r>
              <a:rPr lang="it-IT" b="1" dirty="0">
                <a:solidFill>
                  <a:srgbClr val="002060"/>
                </a:solidFill>
              </a:rPr>
              <a:t>cosa siamo</a:t>
            </a:r>
            <a:r>
              <a:rPr lang="it-IT" dirty="0">
                <a:solidFill>
                  <a:srgbClr val="002060"/>
                </a:solidFill>
              </a:rPr>
              <a:t> e infine chiudere il cerchio con il </a:t>
            </a:r>
            <a:r>
              <a:rPr lang="it-IT" b="1" dirty="0">
                <a:solidFill>
                  <a:srgbClr val="002060"/>
                </a:solidFill>
              </a:rPr>
              <a:t>come siamo</a:t>
            </a:r>
            <a:r>
              <a:rPr lang="it-IT" dirty="0">
                <a:solidFill>
                  <a:srgbClr val="002060"/>
                </a:solidFill>
              </a:rPr>
              <a:t> è fondamentale, perché alla fine tutto ciò è un vero e proprio nutrimento per noi, che definisce </a:t>
            </a:r>
            <a:r>
              <a:rPr lang="it-IT" b="1" dirty="0">
                <a:solidFill>
                  <a:srgbClr val="002060"/>
                </a:solidFill>
              </a:rPr>
              <a:t>l’essere consapevoli </a:t>
            </a:r>
            <a:r>
              <a:rPr lang="it-IT" dirty="0">
                <a:solidFill>
                  <a:srgbClr val="002060"/>
                </a:solidFill>
              </a:rPr>
              <a:t>vero.</a:t>
            </a:r>
          </a:p>
          <a:p>
            <a:r>
              <a:rPr lang="it-IT" dirty="0">
                <a:solidFill>
                  <a:srgbClr val="002060"/>
                </a:solidFill>
              </a:rPr>
              <a:t>Il “chi siamo”, il “cosa siamo” e il “come siamo” sono contenuti nel </a:t>
            </a:r>
            <a:r>
              <a:rPr lang="it-IT" b="1" dirty="0">
                <a:solidFill>
                  <a:srgbClr val="002060"/>
                </a:solidFill>
              </a:rPr>
              <a:t>secondo principio</a:t>
            </a:r>
            <a:r>
              <a:rPr lang="it-IT" dirty="0">
                <a:solidFill>
                  <a:srgbClr val="002060"/>
                </a:solidFill>
              </a:rPr>
              <a:t> della filosofia Omeosinergetica: </a:t>
            </a:r>
            <a:r>
              <a:rPr lang="it-IT" b="1" dirty="0">
                <a:solidFill>
                  <a:srgbClr val="002060"/>
                </a:solidFill>
              </a:rPr>
              <a:t>il simile attira il simile</a:t>
            </a:r>
            <a:r>
              <a:rPr lang="it-IT" dirty="0">
                <a:solidFill>
                  <a:srgbClr val="002060"/>
                </a:solidFill>
              </a:rPr>
              <a:t> - siamo tutti simili perché siamo tutti fatti nella stessa maniera, abbiamo un corpo, che respira, si muove, si nutre. </a:t>
            </a:r>
          </a:p>
          <a:p>
            <a:r>
              <a:rPr lang="it-IT" dirty="0">
                <a:solidFill>
                  <a:srgbClr val="002060"/>
                </a:solidFill>
              </a:rPr>
              <a:t>Da questo punto di vista vi è tra noi e l’altro </a:t>
            </a:r>
            <a:r>
              <a:rPr lang="it-IT" b="1" dirty="0">
                <a:solidFill>
                  <a:srgbClr val="002060"/>
                </a:solidFill>
              </a:rPr>
              <a:t>un’attrazione</a:t>
            </a:r>
            <a:r>
              <a:rPr lang="it-IT" dirty="0">
                <a:solidFill>
                  <a:srgbClr val="002060"/>
                </a:solidFill>
              </a:rPr>
              <a:t> legata appunto al </a:t>
            </a:r>
            <a:r>
              <a:rPr lang="it-IT" b="1" dirty="0">
                <a:solidFill>
                  <a:srgbClr val="002060"/>
                </a:solidFill>
              </a:rPr>
              <a:t>come siamo</a:t>
            </a:r>
            <a:r>
              <a:rPr lang="it-IT" dirty="0">
                <a:solidFill>
                  <a:srgbClr val="002060"/>
                </a:solidFill>
              </a:rPr>
              <a:t> (comportamenti, modi di essere, carattere, abitudini, dipendenze, dinamiche) e al </a:t>
            </a:r>
            <a:r>
              <a:rPr lang="it-IT" b="1" dirty="0">
                <a:solidFill>
                  <a:srgbClr val="002060"/>
                </a:solidFill>
              </a:rPr>
              <a:t>cosa siamo</a:t>
            </a:r>
            <a:r>
              <a:rPr lang="it-IT" dirty="0">
                <a:solidFill>
                  <a:srgbClr val="002060"/>
                </a:solidFill>
              </a:rPr>
              <a:t> (uomini e donne). </a:t>
            </a:r>
          </a:p>
          <a:p>
            <a:r>
              <a:rPr lang="it-IT" dirty="0">
                <a:solidFill>
                  <a:srgbClr val="002060"/>
                </a:solidFill>
              </a:rPr>
              <a:t>Inoltre vi è una </a:t>
            </a:r>
            <a:r>
              <a:rPr lang="it-IT" b="1" dirty="0">
                <a:solidFill>
                  <a:srgbClr val="002060"/>
                </a:solidFill>
              </a:rPr>
              <a:t>risonanza</a:t>
            </a:r>
            <a:r>
              <a:rPr lang="it-IT" dirty="0">
                <a:solidFill>
                  <a:srgbClr val="002060"/>
                </a:solidFill>
              </a:rPr>
              <a:t>, legata alle emozioni (Anima) per cui al movimento. Infine vi sono una </a:t>
            </a:r>
            <a:r>
              <a:rPr lang="it-IT" b="1" dirty="0">
                <a:solidFill>
                  <a:srgbClr val="002060"/>
                </a:solidFill>
              </a:rPr>
              <a:t>frequenza</a:t>
            </a:r>
            <a:r>
              <a:rPr lang="it-IT" dirty="0">
                <a:solidFill>
                  <a:srgbClr val="002060"/>
                </a:solidFill>
              </a:rPr>
              <a:t> e una </a:t>
            </a:r>
            <a:r>
              <a:rPr lang="it-IT" b="1" dirty="0">
                <a:solidFill>
                  <a:srgbClr val="002060"/>
                </a:solidFill>
              </a:rPr>
              <a:t>vibrazione</a:t>
            </a:r>
            <a:r>
              <a:rPr lang="it-IT" dirty="0">
                <a:solidFill>
                  <a:srgbClr val="002060"/>
                </a:solidFill>
              </a:rPr>
              <a:t> legate all’ Energia Primordiale (Spirito), che si manifesta mediante il respiro.</a:t>
            </a:r>
          </a:p>
          <a:p>
            <a:endParaRPr lang="it-IT" dirty="0">
              <a:solidFill>
                <a:srgbClr val="002060"/>
              </a:solidFill>
            </a:endParaRPr>
          </a:p>
        </p:txBody>
      </p:sp>
    </p:spTree>
    <p:extLst>
      <p:ext uri="{BB962C8B-B14F-4D97-AF65-F5344CB8AC3E}">
        <p14:creationId xmlns:p14="http://schemas.microsoft.com/office/powerpoint/2010/main" val="14439465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8710" y="521479"/>
            <a:ext cx="8380438" cy="5264723"/>
          </a:xfrm>
        </p:spPr>
        <p:txBody>
          <a:bodyPr>
            <a:normAutofit fontScale="92500"/>
          </a:bodyPr>
          <a:lstStyle/>
          <a:p>
            <a:r>
              <a:rPr lang="it-IT" dirty="0">
                <a:solidFill>
                  <a:srgbClr val="002060"/>
                </a:solidFill>
              </a:rPr>
              <a:t>Siamo simili perché tutti siamo: Spirito-Anima-Corpo, una Trinità.</a:t>
            </a:r>
          </a:p>
          <a:p>
            <a:r>
              <a:rPr lang="it-IT" dirty="0">
                <a:solidFill>
                  <a:srgbClr val="002060"/>
                </a:solidFill>
              </a:rPr>
              <a:t>Siamo simili perché tutti siamo: Amore Universale – Amore Incondizionato – Amore Condizionato.</a:t>
            </a:r>
          </a:p>
          <a:p>
            <a:r>
              <a:rPr lang="it-IT" dirty="0">
                <a:solidFill>
                  <a:srgbClr val="002060"/>
                </a:solidFill>
              </a:rPr>
              <a:t>Siamo simili perché tutti viviamo le 7 emozioni.</a:t>
            </a:r>
          </a:p>
          <a:p>
            <a:r>
              <a:rPr lang="it-IT" dirty="0">
                <a:solidFill>
                  <a:srgbClr val="002060"/>
                </a:solidFill>
              </a:rPr>
              <a:t>Siamo simili perché i comportamenti sono in tutti uguali, quello che potrebbe eventualmente fare la differenza è l’intensità di un comportamento, determinata dal carico tossico. </a:t>
            </a:r>
            <a:endParaRPr lang="it-IT" dirty="0" smtClean="0">
              <a:solidFill>
                <a:srgbClr val="002060"/>
              </a:solidFill>
            </a:endParaRPr>
          </a:p>
          <a:p>
            <a:r>
              <a:rPr lang="it-IT" dirty="0" smtClean="0">
                <a:solidFill>
                  <a:srgbClr val="002060"/>
                </a:solidFill>
              </a:rPr>
              <a:t>Oppure </a:t>
            </a:r>
            <a:r>
              <a:rPr lang="it-IT" dirty="0">
                <a:solidFill>
                  <a:srgbClr val="002060"/>
                </a:solidFill>
              </a:rPr>
              <a:t>possiamo sembrare diversi di fronte ad uno scenario dove due individui si comportano diversamente, uno reagisce l’altro no, ma è solo momentaneo, perché poi il comportamento altrui, si evidenzia in noi in altri contesti.</a:t>
            </a:r>
          </a:p>
          <a:p>
            <a:endParaRPr lang="it-IT" dirty="0"/>
          </a:p>
        </p:txBody>
      </p:sp>
    </p:spTree>
    <p:extLst>
      <p:ext uri="{BB962C8B-B14F-4D97-AF65-F5344CB8AC3E}">
        <p14:creationId xmlns:p14="http://schemas.microsoft.com/office/powerpoint/2010/main" val="2127955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08924" y="371578"/>
            <a:ext cx="8755193" cy="6014232"/>
          </a:xfrm>
        </p:spPr>
        <p:txBody>
          <a:bodyPr>
            <a:normAutofit fontScale="85000" lnSpcReduction="10000"/>
          </a:bodyPr>
          <a:lstStyle/>
          <a:p>
            <a:r>
              <a:rPr lang="it-IT" dirty="0">
                <a:solidFill>
                  <a:srgbClr val="002060"/>
                </a:solidFill>
              </a:rPr>
              <a:t>In passato l’Omeosinergia cavalcava la </a:t>
            </a:r>
            <a:r>
              <a:rPr lang="it-IT" b="1" dirty="0">
                <a:solidFill>
                  <a:srgbClr val="002060"/>
                </a:solidFill>
              </a:rPr>
              <a:t>legge dello specchio</a:t>
            </a:r>
            <a:r>
              <a:rPr lang="it-IT" dirty="0">
                <a:solidFill>
                  <a:srgbClr val="002060"/>
                </a:solidFill>
              </a:rPr>
              <a:t>, con le tante difficoltà da parte delle persone a vedersi nell’altro, ed era normale in quanto vedersi identico ad esempio ad uno stupratore o ad un ladro o ad un traditore era difficile da attuare. </a:t>
            </a:r>
            <a:endParaRPr lang="it-IT" dirty="0" smtClean="0">
              <a:solidFill>
                <a:srgbClr val="002060"/>
              </a:solidFill>
            </a:endParaRPr>
          </a:p>
          <a:p>
            <a:r>
              <a:rPr lang="it-IT" dirty="0" smtClean="0">
                <a:solidFill>
                  <a:srgbClr val="002060"/>
                </a:solidFill>
              </a:rPr>
              <a:t>Poi </a:t>
            </a:r>
            <a:r>
              <a:rPr lang="it-IT" dirty="0">
                <a:solidFill>
                  <a:srgbClr val="002060"/>
                </a:solidFill>
              </a:rPr>
              <a:t>la chiarezza sempre più profonda e determinante della filosofia Omeosinergetica ha definito il concetto di </a:t>
            </a:r>
            <a:r>
              <a:rPr lang="it-IT" b="1" dirty="0">
                <a:solidFill>
                  <a:srgbClr val="002060"/>
                </a:solidFill>
              </a:rPr>
              <a:t>similitudine</a:t>
            </a:r>
            <a:r>
              <a:rPr lang="it-IT" dirty="0">
                <a:solidFill>
                  <a:srgbClr val="002060"/>
                </a:solidFill>
              </a:rPr>
              <a:t> mediante un’accurata visione globale legata non all’azione ultima manifestata, bensì partendo dal </a:t>
            </a:r>
            <a:r>
              <a:rPr lang="it-IT" b="1" dirty="0">
                <a:solidFill>
                  <a:srgbClr val="002060"/>
                </a:solidFill>
              </a:rPr>
              <a:t>temperamento</a:t>
            </a:r>
            <a:r>
              <a:rPr lang="it-IT" dirty="0">
                <a:solidFill>
                  <a:srgbClr val="002060"/>
                </a:solidFill>
              </a:rPr>
              <a:t>-</a:t>
            </a:r>
            <a:r>
              <a:rPr lang="it-IT" b="1" dirty="0">
                <a:solidFill>
                  <a:srgbClr val="002060"/>
                </a:solidFill>
              </a:rPr>
              <a:t>comportamento</a:t>
            </a:r>
            <a:r>
              <a:rPr lang="it-IT" dirty="0">
                <a:solidFill>
                  <a:srgbClr val="002060"/>
                </a:solidFill>
              </a:rPr>
              <a:t>-</a:t>
            </a:r>
            <a:r>
              <a:rPr lang="it-IT" b="1" dirty="0">
                <a:solidFill>
                  <a:srgbClr val="002060"/>
                </a:solidFill>
              </a:rPr>
              <a:t>atteggiamento</a:t>
            </a:r>
            <a:r>
              <a:rPr lang="it-IT" dirty="0" smtClean="0">
                <a:solidFill>
                  <a:srgbClr val="002060"/>
                </a:solidFill>
              </a:rPr>
              <a:t>.</a:t>
            </a:r>
          </a:p>
          <a:p>
            <a:endParaRPr lang="it-IT" dirty="0">
              <a:solidFill>
                <a:srgbClr val="002060"/>
              </a:solidFill>
            </a:endParaRPr>
          </a:p>
          <a:p>
            <a:pPr marL="0" indent="0">
              <a:buNone/>
            </a:pPr>
            <a:r>
              <a:rPr lang="it-IT" dirty="0">
                <a:solidFill>
                  <a:srgbClr val="002060"/>
                </a:solidFill>
              </a:rPr>
              <a:t>Ad esempio, la similitudine Omeosinergetica con il ladro di una banca o un negozio è legata al comportamento generale di </a:t>
            </a:r>
            <a:r>
              <a:rPr lang="it-IT" dirty="0" smtClean="0">
                <a:solidFill>
                  <a:srgbClr val="002060"/>
                </a:solidFill>
              </a:rPr>
              <a:t>rubare.</a:t>
            </a:r>
          </a:p>
          <a:p>
            <a:pPr marL="0" indent="0">
              <a:buNone/>
            </a:pPr>
            <a:r>
              <a:rPr lang="it-IT" dirty="0" smtClean="0">
                <a:solidFill>
                  <a:srgbClr val="002060"/>
                </a:solidFill>
              </a:rPr>
              <a:t>Anche </a:t>
            </a:r>
            <a:r>
              <a:rPr lang="it-IT" dirty="0">
                <a:solidFill>
                  <a:srgbClr val="002060"/>
                </a:solidFill>
              </a:rPr>
              <a:t>del traditore della propria donna o del proprio uomo viene considerato in Omeosinergia il comportamento generico di chi promette qualcosa e poi viene meno, perciò siamo simili al traditore poiché non viene rispettata una promessa. Da genitori è facile vedersi in questo atteggiamento, quante volte promettiamo?</a:t>
            </a:r>
          </a:p>
          <a:p>
            <a:endParaRPr lang="it-IT" dirty="0"/>
          </a:p>
        </p:txBody>
      </p:sp>
    </p:spTree>
    <p:extLst>
      <p:ext uri="{BB962C8B-B14F-4D97-AF65-F5344CB8AC3E}">
        <p14:creationId xmlns:p14="http://schemas.microsoft.com/office/powerpoint/2010/main" val="1810874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3659" y="971185"/>
            <a:ext cx="7886700" cy="4351338"/>
          </a:xfrm>
        </p:spPr>
        <p:txBody>
          <a:bodyPr>
            <a:normAutofit fontScale="85000" lnSpcReduction="10000"/>
          </a:bodyPr>
          <a:lstStyle/>
          <a:p>
            <a:r>
              <a:rPr lang="it-IT" dirty="0">
                <a:solidFill>
                  <a:srgbClr val="002060"/>
                </a:solidFill>
              </a:rPr>
              <a:t>È importante comprendere che sarà sempre l’altro a sentirsi tradito dalla promessa fatta, noi siamo venuti meno alla promessa fatta. </a:t>
            </a:r>
          </a:p>
          <a:p>
            <a:r>
              <a:rPr lang="it-IT" dirty="0">
                <a:solidFill>
                  <a:srgbClr val="002060"/>
                </a:solidFill>
              </a:rPr>
              <a:t>Per quanto riguarda lo stupratore, è difficile sentirsi simili o uguali, però anche qui vale lo stesso concetto che ho evidenziato negli altri due esempi: da una parte lo stupratore violenta l’altro o l’altra, dall’altra noi siamo mai stati violenti nei confronti di nostro marito, moglie, figli o amici? Da genitori violentiamo i nostri figli quando non gli permettiamo di esprimere un loro punto di vista, meglio ancora quando pretendiamo che ubbidiscano, quando la loro camera deve essere ordinata ecc...</a:t>
            </a:r>
          </a:p>
          <a:p>
            <a:r>
              <a:rPr lang="it-IT" dirty="0">
                <a:solidFill>
                  <a:srgbClr val="002060"/>
                </a:solidFill>
              </a:rPr>
              <a:t>In conclusione: siamo tutti </a:t>
            </a:r>
            <a:r>
              <a:rPr lang="it-IT" b="1" dirty="0">
                <a:solidFill>
                  <a:srgbClr val="002060"/>
                </a:solidFill>
              </a:rPr>
              <a:t>simili</a:t>
            </a:r>
            <a:r>
              <a:rPr lang="it-IT" dirty="0">
                <a:solidFill>
                  <a:srgbClr val="002060"/>
                </a:solidFill>
              </a:rPr>
              <a:t>, </a:t>
            </a:r>
            <a:r>
              <a:rPr lang="it-IT" b="1" dirty="0">
                <a:solidFill>
                  <a:srgbClr val="002060"/>
                </a:solidFill>
              </a:rPr>
              <a:t>uguali</a:t>
            </a:r>
            <a:r>
              <a:rPr lang="it-IT" dirty="0">
                <a:solidFill>
                  <a:srgbClr val="002060"/>
                </a:solidFill>
              </a:rPr>
              <a:t> ma </a:t>
            </a:r>
            <a:r>
              <a:rPr lang="it-IT" b="1" dirty="0">
                <a:solidFill>
                  <a:srgbClr val="002060"/>
                </a:solidFill>
              </a:rPr>
              <a:t>non identici</a:t>
            </a:r>
            <a:r>
              <a:rPr lang="it-IT" dirty="0">
                <a:solidFill>
                  <a:srgbClr val="002060"/>
                </a:solidFill>
              </a:rPr>
              <a:t>.</a:t>
            </a:r>
          </a:p>
          <a:p>
            <a:endParaRPr lang="it-IT" dirty="0"/>
          </a:p>
        </p:txBody>
      </p:sp>
    </p:spTree>
    <p:extLst>
      <p:ext uri="{BB962C8B-B14F-4D97-AF65-F5344CB8AC3E}">
        <p14:creationId xmlns:p14="http://schemas.microsoft.com/office/powerpoint/2010/main" val="1528850704"/>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1822</TotalTime>
  <Words>2415</Words>
  <Application>Microsoft Macintosh PowerPoint</Application>
  <PresentationFormat>Presentazione su schermo (4:3)</PresentationFormat>
  <Paragraphs>154</Paragraphs>
  <Slides>33</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33</vt:i4>
      </vt:variant>
    </vt:vector>
  </HeadingPairs>
  <TitlesOfParts>
    <vt:vector size="40" baseType="lpstr">
      <vt:lpstr>Calibri</vt:lpstr>
      <vt:lpstr>Calibri Light</vt:lpstr>
      <vt:lpstr>Mangal</vt:lpstr>
      <vt:lpstr>Montserrat Light</vt:lpstr>
      <vt:lpstr>Wingdings</vt:lpstr>
      <vt:lpstr>Arial</vt:lpstr>
      <vt:lpstr>Tema di Office</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25</cp:revision>
  <dcterms:created xsi:type="dcterms:W3CDTF">2020-02-05T10:19:22Z</dcterms:created>
  <dcterms:modified xsi:type="dcterms:W3CDTF">2020-11-10T17:01:26Z</dcterms:modified>
</cp:coreProperties>
</file>