
<file path=[Content_Types].xml><?xml version="1.0" encoding="utf-8"?>
<Types xmlns="http://schemas.openxmlformats.org/package/2006/content-types">
  <Default Extension="xml" ContentType="application/xml"/>
  <Default Extension="jpeg" ContentType="image/jpeg"/>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sldIdLst>
    <p:sldId id="256" r:id="rId2"/>
    <p:sldId id="257" r:id="rId3"/>
    <p:sldId id="258" r:id="rId4"/>
    <p:sldId id="259" r:id="rId5"/>
    <p:sldId id="260" r:id="rId6"/>
    <p:sldId id="261" r:id="rId7"/>
    <p:sldId id="262" r:id="rId8"/>
    <p:sldId id="263" r:id="rId9"/>
    <p:sldId id="266" r:id="rId10"/>
    <p:sldId id="267" r:id="rId11"/>
    <p:sldId id="268" r:id="rId12"/>
    <p:sldId id="269" r:id="rId13"/>
    <p:sldId id="271" r:id="rId14"/>
    <p:sldId id="272" r:id="rId15"/>
    <p:sldId id="273" r:id="rId16"/>
    <p:sldId id="274" r:id="rId17"/>
    <p:sldId id="275" r:id="rId18"/>
    <p:sldId id="270" r:id="rId19"/>
    <p:sldId id="276" r:id="rId20"/>
    <p:sldId id="277" r:id="rId21"/>
    <p:sldId id="278" r:id="rId22"/>
    <p:sldId id="279" r:id="rId23"/>
    <p:sldId id="280" r:id="rId24"/>
    <p:sldId id="281" r:id="rId2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339"/>
    <p:restoredTop sz="94674"/>
  </p:normalViewPr>
  <p:slideViewPr>
    <p:cSldViewPr snapToGrid="0" snapToObjects="1">
      <p:cViewPr>
        <p:scale>
          <a:sx n="83" d="100"/>
          <a:sy n="83" d="100"/>
        </p:scale>
        <p:origin x="1408" y="82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presProps" Target="presProps.xml"/><Relationship Id="rId27" Type="http://schemas.openxmlformats.org/officeDocument/2006/relationships/viewProps" Target="viewProps.xml"/><Relationship Id="rId28" Type="http://schemas.openxmlformats.org/officeDocument/2006/relationships/theme" Target="theme/theme1.xml"/><Relationship Id="rId29"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it-IT"/>
              <a:t>Fare clic per modificare lo stile del titolo dello schema</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endParaRPr lang="en-US" dirty="0"/>
          </a:p>
        </p:txBody>
      </p:sp>
      <p:sp>
        <p:nvSpPr>
          <p:cNvPr id="4" name="Date Placeholder 3"/>
          <p:cNvSpPr>
            <a:spLocks noGrp="1"/>
          </p:cNvSpPr>
          <p:nvPr>
            <p:ph type="dt" sz="half" idx="10"/>
          </p:nvPr>
        </p:nvSpPr>
        <p:spPr/>
        <p:txBody>
          <a:bodyPr/>
          <a:lstStyle/>
          <a:p>
            <a:fld id="{8CE85282-307B-5847-A736-A650872BECFE}" type="datetimeFigureOut">
              <a:rPr lang="it-IT" smtClean="0"/>
              <a:t>10/11/20</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0B76AFFE-30DB-DD42-A946-9C6D9A58A0AB}" type="slidenum">
              <a:rPr lang="it-IT" smtClean="0"/>
              <a:t>‹n.›</a:t>
            </a:fld>
            <a:endParaRPr lang="it-IT"/>
          </a:p>
        </p:txBody>
      </p:sp>
    </p:spTree>
    <p:extLst>
      <p:ext uri="{BB962C8B-B14F-4D97-AF65-F5344CB8AC3E}">
        <p14:creationId xmlns:p14="http://schemas.microsoft.com/office/powerpoint/2010/main" val="14575122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Vertical Text Placeholder 2"/>
          <p:cNvSpPr>
            <a:spLocks noGrp="1"/>
          </p:cNvSpPr>
          <p:nvPr>
            <p:ph type="body" orient="vert" idx="1"/>
          </p:nvPr>
        </p:nvSpPr>
        <p:spPr/>
        <p:txBody>
          <a:bodyPr vert="eaVert"/>
          <a:lstStyle/>
          <a:p>
            <a:pPr lvl="0"/>
            <a:r>
              <a:rPr lang="it-IT"/>
              <a:t>Modifica gli stili del testo dello schema
Secondo livello
Terzo livello
Quarto livello
Quinto livello</a:t>
            </a:r>
            <a:endParaRPr lang="en-US" dirty="0"/>
          </a:p>
        </p:txBody>
      </p:sp>
      <p:sp>
        <p:nvSpPr>
          <p:cNvPr id="4" name="Date Placeholder 3"/>
          <p:cNvSpPr>
            <a:spLocks noGrp="1"/>
          </p:cNvSpPr>
          <p:nvPr>
            <p:ph type="dt" sz="half" idx="10"/>
          </p:nvPr>
        </p:nvSpPr>
        <p:spPr/>
        <p:txBody>
          <a:bodyPr/>
          <a:lstStyle/>
          <a:p>
            <a:fld id="{8CE85282-307B-5847-A736-A650872BECFE}" type="datetimeFigureOut">
              <a:rPr lang="it-IT" smtClean="0"/>
              <a:t>10/11/20</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0B76AFFE-30DB-DD42-A946-9C6D9A58A0AB}" type="slidenum">
              <a:rPr lang="it-IT" smtClean="0"/>
              <a:t>‹n.›</a:t>
            </a:fld>
            <a:endParaRPr lang="it-IT"/>
          </a:p>
        </p:txBody>
      </p:sp>
    </p:spTree>
    <p:extLst>
      <p:ext uri="{BB962C8B-B14F-4D97-AF65-F5344CB8AC3E}">
        <p14:creationId xmlns:p14="http://schemas.microsoft.com/office/powerpoint/2010/main" val="1883471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it-IT"/>
              <a:t>Fare clic per modificare lo stile del titolo dello schema</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it-IT"/>
              <a:t>Modifica gli stili del testo dello schema
Secondo livello
Terzo livello
Quarto livello
Quinto livello</a:t>
            </a:r>
            <a:endParaRPr lang="en-US" dirty="0"/>
          </a:p>
        </p:txBody>
      </p:sp>
      <p:sp>
        <p:nvSpPr>
          <p:cNvPr id="4" name="Date Placeholder 3"/>
          <p:cNvSpPr>
            <a:spLocks noGrp="1"/>
          </p:cNvSpPr>
          <p:nvPr>
            <p:ph type="dt" sz="half" idx="10"/>
          </p:nvPr>
        </p:nvSpPr>
        <p:spPr/>
        <p:txBody>
          <a:bodyPr/>
          <a:lstStyle/>
          <a:p>
            <a:fld id="{8CE85282-307B-5847-A736-A650872BECFE}" type="datetimeFigureOut">
              <a:rPr lang="it-IT" smtClean="0"/>
              <a:t>10/11/20</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0B76AFFE-30DB-DD42-A946-9C6D9A58A0AB}" type="slidenum">
              <a:rPr lang="it-IT" smtClean="0"/>
              <a:t>‹n.›</a:t>
            </a:fld>
            <a:endParaRPr lang="it-IT"/>
          </a:p>
        </p:txBody>
      </p:sp>
    </p:spTree>
    <p:extLst>
      <p:ext uri="{BB962C8B-B14F-4D97-AF65-F5344CB8AC3E}">
        <p14:creationId xmlns:p14="http://schemas.microsoft.com/office/powerpoint/2010/main" val="4426497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Content Placeholder 2"/>
          <p:cNvSpPr>
            <a:spLocks noGrp="1"/>
          </p:cNvSpPr>
          <p:nvPr>
            <p:ph idx="1"/>
          </p:nvPr>
        </p:nvSpPr>
        <p:spPr/>
        <p:txBody>
          <a:bodyPr/>
          <a:lstStyle/>
          <a:p>
            <a:pPr lvl="0"/>
            <a:r>
              <a:rPr lang="it-IT"/>
              <a:t>Modifica gli stili del testo dello schema
Secondo livello
Terzo livello
Quarto livello
Quinto livello</a:t>
            </a:r>
            <a:endParaRPr lang="en-US" dirty="0"/>
          </a:p>
        </p:txBody>
      </p:sp>
      <p:sp>
        <p:nvSpPr>
          <p:cNvPr id="4" name="Date Placeholder 3"/>
          <p:cNvSpPr>
            <a:spLocks noGrp="1"/>
          </p:cNvSpPr>
          <p:nvPr>
            <p:ph type="dt" sz="half" idx="10"/>
          </p:nvPr>
        </p:nvSpPr>
        <p:spPr/>
        <p:txBody>
          <a:bodyPr/>
          <a:lstStyle/>
          <a:p>
            <a:fld id="{8CE85282-307B-5847-A736-A650872BECFE}" type="datetimeFigureOut">
              <a:rPr lang="it-IT" smtClean="0"/>
              <a:t>10/11/20</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0B76AFFE-30DB-DD42-A946-9C6D9A58A0AB}" type="slidenum">
              <a:rPr lang="it-IT" smtClean="0"/>
              <a:t>‹n.›</a:t>
            </a:fld>
            <a:endParaRPr lang="it-IT"/>
          </a:p>
        </p:txBody>
      </p:sp>
    </p:spTree>
    <p:extLst>
      <p:ext uri="{BB962C8B-B14F-4D97-AF65-F5344CB8AC3E}">
        <p14:creationId xmlns:p14="http://schemas.microsoft.com/office/powerpoint/2010/main" val="31047536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it-IT"/>
              <a:t>Fare clic per modificare lo stile del titolo dello schema</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a:t>Modifica gli stili del testo dello schema
Secondo livello
Terzo livello
Quarto livello
Quinto livello</a:t>
            </a:r>
            <a:endParaRPr lang="en-US" dirty="0"/>
          </a:p>
        </p:txBody>
      </p:sp>
      <p:sp>
        <p:nvSpPr>
          <p:cNvPr id="4" name="Date Placeholder 3"/>
          <p:cNvSpPr>
            <a:spLocks noGrp="1"/>
          </p:cNvSpPr>
          <p:nvPr>
            <p:ph type="dt" sz="half" idx="10"/>
          </p:nvPr>
        </p:nvSpPr>
        <p:spPr/>
        <p:txBody>
          <a:bodyPr/>
          <a:lstStyle/>
          <a:p>
            <a:fld id="{8CE85282-307B-5847-A736-A650872BECFE}" type="datetimeFigureOut">
              <a:rPr lang="it-IT" smtClean="0"/>
              <a:t>10/11/20</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0B76AFFE-30DB-DD42-A946-9C6D9A58A0AB}" type="slidenum">
              <a:rPr lang="it-IT" smtClean="0"/>
              <a:t>‹n.›</a:t>
            </a:fld>
            <a:endParaRPr lang="it-IT"/>
          </a:p>
        </p:txBody>
      </p:sp>
    </p:spTree>
    <p:extLst>
      <p:ext uri="{BB962C8B-B14F-4D97-AF65-F5344CB8AC3E}">
        <p14:creationId xmlns:p14="http://schemas.microsoft.com/office/powerpoint/2010/main" val="33164351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it-IT"/>
              <a:t>Modifica gli stili del testo dello schema
Secondo livello
Terzo livello
Quarto livello
Quinto livello</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it-IT"/>
              <a:t>Modifica gli stili del testo dello schema
Secondo livello
Terzo livello
Quarto livello
Quinto livello</a:t>
            </a:r>
            <a:endParaRPr lang="en-US" dirty="0"/>
          </a:p>
        </p:txBody>
      </p:sp>
      <p:sp>
        <p:nvSpPr>
          <p:cNvPr id="5" name="Date Placeholder 4"/>
          <p:cNvSpPr>
            <a:spLocks noGrp="1"/>
          </p:cNvSpPr>
          <p:nvPr>
            <p:ph type="dt" sz="half" idx="10"/>
          </p:nvPr>
        </p:nvSpPr>
        <p:spPr/>
        <p:txBody>
          <a:bodyPr/>
          <a:lstStyle/>
          <a:p>
            <a:fld id="{8CE85282-307B-5847-A736-A650872BECFE}" type="datetimeFigureOut">
              <a:rPr lang="it-IT" smtClean="0"/>
              <a:t>10/11/20</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0B76AFFE-30DB-DD42-A946-9C6D9A58A0AB}" type="slidenum">
              <a:rPr lang="it-IT" smtClean="0"/>
              <a:t>‹n.›</a:t>
            </a:fld>
            <a:endParaRPr lang="it-IT"/>
          </a:p>
        </p:txBody>
      </p:sp>
    </p:spTree>
    <p:extLst>
      <p:ext uri="{BB962C8B-B14F-4D97-AF65-F5344CB8AC3E}">
        <p14:creationId xmlns:p14="http://schemas.microsoft.com/office/powerpoint/2010/main" val="26393066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it-IT"/>
              <a:t>Fare clic per modificare lo stile del titolo dello schema</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
Secondo livello
Terzo livello
Quarto livello
Quinto livello</a:t>
            </a:r>
            <a:endParaRPr lang="en-US" dirty="0"/>
          </a:p>
        </p:txBody>
      </p:sp>
      <p:sp>
        <p:nvSpPr>
          <p:cNvPr id="4" name="Content Placeholder 3"/>
          <p:cNvSpPr>
            <a:spLocks noGrp="1"/>
          </p:cNvSpPr>
          <p:nvPr>
            <p:ph sz="half" idx="2"/>
          </p:nvPr>
        </p:nvSpPr>
        <p:spPr>
          <a:xfrm>
            <a:off x="629842" y="2505075"/>
            <a:ext cx="3868340" cy="3684588"/>
          </a:xfrm>
        </p:spPr>
        <p:txBody>
          <a:bodyPr/>
          <a:lstStyle/>
          <a:p>
            <a:pPr lvl="0"/>
            <a:r>
              <a:rPr lang="it-IT"/>
              <a:t>Modifica gli stili del testo dello schema
Secondo livello
Terzo livello
Quarto livello
Quinto livello</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
Secondo livello
Terzo livello
Quarto livello
Quinto livello</a:t>
            </a:r>
            <a:endParaRPr lang="en-US" dirty="0"/>
          </a:p>
        </p:txBody>
      </p:sp>
      <p:sp>
        <p:nvSpPr>
          <p:cNvPr id="6" name="Content Placeholder 5"/>
          <p:cNvSpPr>
            <a:spLocks noGrp="1"/>
          </p:cNvSpPr>
          <p:nvPr>
            <p:ph sz="quarter" idx="4"/>
          </p:nvPr>
        </p:nvSpPr>
        <p:spPr>
          <a:xfrm>
            <a:off x="4629150" y="2505075"/>
            <a:ext cx="3887391" cy="3684588"/>
          </a:xfrm>
        </p:spPr>
        <p:txBody>
          <a:bodyPr/>
          <a:lstStyle/>
          <a:p>
            <a:pPr lvl="0"/>
            <a:r>
              <a:rPr lang="it-IT"/>
              <a:t>Modifica gli stili del testo dello schema
Secondo livello
Terzo livello
Quarto livello
Quinto livello</a:t>
            </a:r>
            <a:endParaRPr lang="en-US" dirty="0"/>
          </a:p>
        </p:txBody>
      </p:sp>
      <p:sp>
        <p:nvSpPr>
          <p:cNvPr id="7" name="Date Placeholder 6"/>
          <p:cNvSpPr>
            <a:spLocks noGrp="1"/>
          </p:cNvSpPr>
          <p:nvPr>
            <p:ph type="dt" sz="half" idx="10"/>
          </p:nvPr>
        </p:nvSpPr>
        <p:spPr/>
        <p:txBody>
          <a:bodyPr/>
          <a:lstStyle/>
          <a:p>
            <a:fld id="{8CE85282-307B-5847-A736-A650872BECFE}" type="datetimeFigureOut">
              <a:rPr lang="it-IT" smtClean="0"/>
              <a:t>10/11/20</a:t>
            </a:fld>
            <a:endParaRPr lang="it-IT"/>
          </a:p>
        </p:txBody>
      </p:sp>
      <p:sp>
        <p:nvSpPr>
          <p:cNvPr id="8" name="Footer Placeholder 7"/>
          <p:cNvSpPr>
            <a:spLocks noGrp="1"/>
          </p:cNvSpPr>
          <p:nvPr>
            <p:ph type="ftr" sz="quarter" idx="11"/>
          </p:nvPr>
        </p:nvSpPr>
        <p:spPr/>
        <p:txBody>
          <a:bodyPr/>
          <a:lstStyle/>
          <a:p>
            <a:endParaRPr lang="it-IT"/>
          </a:p>
        </p:txBody>
      </p:sp>
      <p:sp>
        <p:nvSpPr>
          <p:cNvPr id="9" name="Slide Number Placeholder 8"/>
          <p:cNvSpPr>
            <a:spLocks noGrp="1"/>
          </p:cNvSpPr>
          <p:nvPr>
            <p:ph type="sldNum" sz="quarter" idx="12"/>
          </p:nvPr>
        </p:nvSpPr>
        <p:spPr/>
        <p:txBody>
          <a:bodyPr/>
          <a:lstStyle/>
          <a:p>
            <a:fld id="{0B76AFFE-30DB-DD42-A946-9C6D9A58A0AB}" type="slidenum">
              <a:rPr lang="it-IT" smtClean="0"/>
              <a:t>‹n.›</a:t>
            </a:fld>
            <a:endParaRPr lang="it-IT"/>
          </a:p>
        </p:txBody>
      </p:sp>
    </p:spTree>
    <p:extLst>
      <p:ext uri="{BB962C8B-B14F-4D97-AF65-F5344CB8AC3E}">
        <p14:creationId xmlns:p14="http://schemas.microsoft.com/office/powerpoint/2010/main" val="12145283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Date Placeholder 2"/>
          <p:cNvSpPr>
            <a:spLocks noGrp="1"/>
          </p:cNvSpPr>
          <p:nvPr>
            <p:ph type="dt" sz="half" idx="10"/>
          </p:nvPr>
        </p:nvSpPr>
        <p:spPr/>
        <p:txBody>
          <a:bodyPr/>
          <a:lstStyle/>
          <a:p>
            <a:fld id="{8CE85282-307B-5847-A736-A650872BECFE}" type="datetimeFigureOut">
              <a:rPr lang="it-IT" smtClean="0"/>
              <a:t>10/11/20</a:t>
            </a:fld>
            <a:endParaRPr lang="it-IT"/>
          </a:p>
        </p:txBody>
      </p:sp>
      <p:sp>
        <p:nvSpPr>
          <p:cNvPr id="4" name="Footer Placeholder 3"/>
          <p:cNvSpPr>
            <a:spLocks noGrp="1"/>
          </p:cNvSpPr>
          <p:nvPr>
            <p:ph type="ftr" sz="quarter" idx="11"/>
          </p:nvPr>
        </p:nvSpPr>
        <p:spPr/>
        <p:txBody>
          <a:bodyPr/>
          <a:lstStyle/>
          <a:p>
            <a:endParaRPr lang="it-IT"/>
          </a:p>
        </p:txBody>
      </p:sp>
      <p:sp>
        <p:nvSpPr>
          <p:cNvPr id="5" name="Slide Number Placeholder 4"/>
          <p:cNvSpPr>
            <a:spLocks noGrp="1"/>
          </p:cNvSpPr>
          <p:nvPr>
            <p:ph type="sldNum" sz="quarter" idx="12"/>
          </p:nvPr>
        </p:nvSpPr>
        <p:spPr/>
        <p:txBody>
          <a:bodyPr/>
          <a:lstStyle/>
          <a:p>
            <a:fld id="{0B76AFFE-30DB-DD42-A946-9C6D9A58A0AB}" type="slidenum">
              <a:rPr lang="it-IT" smtClean="0"/>
              <a:t>‹n.›</a:t>
            </a:fld>
            <a:endParaRPr lang="it-IT"/>
          </a:p>
        </p:txBody>
      </p:sp>
    </p:spTree>
    <p:extLst>
      <p:ext uri="{BB962C8B-B14F-4D97-AF65-F5344CB8AC3E}">
        <p14:creationId xmlns:p14="http://schemas.microsoft.com/office/powerpoint/2010/main" val="35136895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CE85282-307B-5847-A736-A650872BECFE}" type="datetimeFigureOut">
              <a:rPr lang="it-IT" smtClean="0"/>
              <a:t>10/11/20</a:t>
            </a:fld>
            <a:endParaRPr lang="it-IT"/>
          </a:p>
        </p:txBody>
      </p:sp>
      <p:sp>
        <p:nvSpPr>
          <p:cNvPr id="3" name="Footer Placeholder 2"/>
          <p:cNvSpPr>
            <a:spLocks noGrp="1"/>
          </p:cNvSpPr>
          <p:nvPr>
            <p:ph type="ftr" sz="quarter" idx="11"/>
          </p:nvPr>
        </p:nvSpPr>
        <p:spPr/>
        <p:txBody>
          <a:bodyPr/>
          <a:lstStyle/>
          <a:p>
            <a:endParaRPr lang="it-IT"/>
          </a:p>
        </p:txBody>
      </p:sp>
      <p:sp>
        <p:nvSpPr>
          <p:cNvPr id="4" name="Slide Number Placeholder 3"/>
          <p:cNvSpPr>
            <a:spLocks noGrp="1"/>
          </p:cNvSpPr>
          <p:nvPr>
            <p:ph type="sldNum" sz="quarter" idx="12"/>
          </p:nvPr>
        </p:nvSpPr>
        <p:spPr/>
        <p:txBody>
          <a:bodyPr/>
          <a:lstStyle/>
          <a:p>
            <a:fld id="{0B76AFFE-30DB-DD42-A946-9C6D9A58A0AB}" type="slidenum">
              <a:rPr lang="it-IT" smtClean="0"/>
              <a:t>‹n.›</a:t>
            </a:fld>
            <a:endParaRPr lang="it-IT"/>
          </a:p>
        </p:txBody>
      </p:sp>
    </p:spTree>
    <p:extLst>
      <p:ext uri="{BB962C8B-B14F-4D97-AF65-F5344CB8AC3E}">
        <p14:creationId xmlns:p14="http://schemas.microsoft.com/office/powerpoint/2010/main" val="41626214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it-IT"/>
              <a:t>Fare clic per modificare lo stile del titolo dello schema</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Modifica gli stili del testo dello schema
Secondo livello
Terzo livello
Quarto livello
Quinto livello</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Modifica gli stili del testo dello schema
Secondo livello
Terzo livello
Quarto livello
Quinto livello</a:t>
            </a:r>
            <a:endParaRPr lang="en-US" dirty="0"/>
          </a:p>
        </p:txBody>
      </p:sp>
      <p:sp>
        <p:nvSpPr>
          <p:cNvPr id="5" name="Date Placeholder 4"/>
          <p:cNvSpPr>
            <a:spLocks noGrp="1"/>
          </p:cNvSpPr>
          <p:nvPr>
            <p:ph type="dt" sz="half" idx="10"/>
          </p:nvPr>
        </p:nvSpPr>
        <p:spPr/>
        <p:txBody>
          <a:bodyPr/>
          <a:lstStyle/>
          <a:p>
            <a:fld id="{8CE85282-307B-5847-A736-A650872BECFE}" type="datetimeFigureOut">
              <a:rPr lang="it-IT" smtClean="0"/>
              <a:t>10/11/20</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0B76AFFE-30DB-DD42-A946-9C6D9A58A0AB}" type="slidenum">
              <a:rPr lang="it-IT" smtClean="0"/>
              <a:t>‹n.›</a:t>
            </a:fld>
            <a:endParaRPr lang="it-IT"/>
          </a:p>
        </p:txBody>
      </p:sp>
    </p:spTree>
    <p:extLst>
      <p:ext uri="{BB962C8B-B14F-4D97-AF65-F5344CB8AC3E}">
        <p14:creationId xmlns:p14="http://schemas.microsoft.com/office/powerpoint/2010/main" val="26988293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it-IT"/>
              <a:t>Fare clic per modificare lo stile del titolo dello schema</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it-IT"/>
              <a:t>Fare clic sull'icona per inserire un'immagine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Modifica gli stili del testo dello schema
Secondo livello
Terzo livello
Quarto livello
Quinto livello</a:t>
            </a:r>
            <a:endParaRPr lang="en-US" dirty="0"/>
          </a:p>
        </p:txBody>
      </p:sp>
      <p:sp>
        <p:nvSpPr>
          <p:cNvPr id="5" name="Date Placeholder 4"/>
          <p:cNvSpPr>
            <a:spLocks noGrp="1"/>
          </p:cNvSpPr>
          <p:nvPr>
            <p:ph type="dt" sz="half" idx="10"/>
          </p:nvPr>
        </p:nvSpPr>
        <p:spPr/>
        <p:txBody>
          <a:bodyPr/>
          <a:lstStyle/>
          <a:p>
            <a:fld id="{8CE85282-307B-5847-A736-A650872BECFE}" type="datetimeFigureOut">
              <a:rPr lang="it-IT" smtClean="0"/>
              <a:t>10/11/20</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0B76AFFE-30DB-DD42-A946-9C6D9A58A0AB}" type="slidenum">
              <a:rPr lang="it-IT" smtClean="0"/>
              <a:t>‹n.›</a:t>
            </a:fld>
            <a:endParaRPr lang="it-IT"/>
          </a:p>
        </p:txBody>
      </p:sp>
    </p:spTree>
    <p:extLst>
      <p:ext uri="{BB962C8B-B14F-4D97-AF65-F5344CB8AC3E}">
        <p14:creationId xmlns:p14="http://schemas.microsoft.com/office/powerpoint/2010/main" val="1140718526"/>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it-IT"/>
              <a:t>Fare clic per modificare lo stile del titolo dello schema</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it-IT"/>
              <a:t>Modifica gli stili del testo dello schema
Secondo livello
Terzo livello
Quarto livello
Quinto livello</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CE85282-307B-5847-A736-A650872BECFE}" type="datetimeFigureOut">
              <a:rPr lang="it-IT" smtClean="0"/>
              <a:t>10/11/20</a:t>
            </a:fld>
            <a:endParaRPr lang="it-IT"/>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B76AFFE-30DB-DD42-A946-9C6D9A58A0AB}" type="slidenum">
              <a:rPr lang="it-IT" smtClean="0"/>
              <a:t>‹n.›</a:t>
            </a:fld>
            <a:endParaRPr lang="it-IT"/>
          </a:p>
        </p:txBody>
      </p:sp>
    </p:spTree>
    <p:extLst>
      <p:ext uri="{BB962C8B-B14F-4D97-AF65-F5344CB8AC3E}">
        <p14:creationId xmlns:p14="http://schemas.microsoft.com/office/powerpoint/2010/main" val="90707540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4.JPG"/><Relationship Id="rId1" Type="http://schemas.openxmlformats.org/officeDocument/2006/relationships/slideLayout" Target="../slideLayouts/slideLayout1.xml"/><Relationship Id="rId2" Type="http://schemas.openxmlformats.org/officeDocument/2006/relationships/image" Target="../media/image2.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olo 1">
            <a:extLst>
              <a:ext uri="{FF2B5EF4-FFF2-40B4-BE49-F238E27FC236}">
                <a16:creationId xmlns="" xmlns:a16="http://schemas.microsoft.com/office/drawing/2014/main" id="{288CC484-299A-CC48-8423-038A0452F3E0}"/>
              </a:ext>
            </a:extLst>
          </p:cNvPr>
          <p:cNvSpPr txBox="1">
            <a:spLocks/>
          </p:cNvSpPr>
          <p:nvPr/>
        </p:nvSpPr>
        <p:spPr>
          <a:xfrm>
            <a:off x="422910" y="5438140"/>
            <a:ext cx="6456680" cy="44704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endParaRPr lang="it-IT" sz="2400" dirty="0">
              <a:solidFill>
                <a:schemeClr val="bg1"/>
              </a:solidFill>
              <a:latin typeface="Montserrat Light" pitchFamily="2" charset="77"/>
            </a:endParaRPr>
          </a:p>
        </p:txBody>
      </p:sp>
      <p:sp>
        <p:nvSpPr>
          <p:cNvPr id="4" name="Titolo 1">
            <a:extLst>
              <a:ext uri="{FF2B5EF4-FFF2-40B4-BE49-F238E27FC236}">
                <a16:creationId xmlns="" xmlns:a16="http://schemas.microsoft.com/office/drawing/2014/main" id="{F762F31B-0670-2542-9B4D-C0CC351303BB}"/>
              </a:ext>
            </a:extLst>
          </p:cNvPr>
          <p:cNvSpPr txBox="1">
            <a:spLocks/>
          </p:cNvSpPr>
          <p:nvPr/>
        </p:nvSpPr>
        <p:spPr>
          <a:xfrm>
            <a:off x="422910" y="1565910"/>
            <a:ext cx="5879036" cy="66167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it-IT" sz="2400" b="1" dirty="0" smtClean="0">
                <a:solidFill>
                  <a:schemeClr val="bg1"/>
                </a:solidFill>
                <a:latin typeface="Montserrat Light" pitchFamily="2" charset="77"/>
              </a:rPr>
              <a:t>L’ANIMA E LE SUE PAROLE</a:t>
            </a:r>
          </a:p>
          <a:p>
            <a:pPr algn="l"/>
            <a:r>
              <a:rPr lang="it-IT" sz="2400" b="1" dirty="0" smtClean="0">
                <a:solidFill>
                  <a:schemeClr val="bg1"/>
                </a:solidFill>
                <a:latin typeface="Montserrat Light" pitchFamily="2" charset="77"/>
              </a:rPr>
              <a:t>LA SOFFERENZA E IL SINTOMO</a:t>
            </a:r>
            <a:endParaRPr lang="it-IT" sz="2400" b="1" dirty="0" smtClean="0">
              <a:solidFill>
                <a:schemeClr val="bg1"/>
              </a:solidFill>
              <a:latin typeface="Montserrat Light" pitchFamily="2" charset="77"/>
            </a:endParaRPr>
          </a:p>
          <a:p>
            <a:pPr algn="l"/>
            <a:endParaRPr lang="it-IT" sz="2400" b="1" dirty="0">
              <a:solidFill>
                <a:schemeClr val="bg1"/>
              </a:solidFill>
              <a:latin typeface="Montserrat Light" pitchFamily="2" charset="77"/>
            </a:endParaRPr>
          </a:p>
        </p:txBody>
      </p:sp>
      <p:sp>
        <p:nvSpPr>
          <p:cNvPr id="6" name="Titolo 1">
            <a:extLst>
              <a:ext uri="{FF2B5EF4-FFF2-40B4-BE49-F238E27FC236}">
                <a16:creationId xmlns="" xmlns:a16="http://schemas.microsoft.com/office/drawing/2014/main" id="{288CC484-299A-CC48-8423-038A0452F3E0}"/>
              </a:ext>
            </a:extLst>
          </p:cNvPr>
          <p:cNvSpPr txBox="1">
            <a:spLocks/>
          </p:cNvSpPr>
          <p:nvPr/>
        </p:nvSpPr>
        <p:spPr>
          <a:xfrm>
            <a:off x="422910" y="5438140"/>
            <a:ext cx="6456680" cy="44704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endParaRPr lang="it-IT" sz="2400" dirty="0">
              <a:solidFill>
                <a:schemeClr val="bg1"/>
              </a:solidFill>
              <a:latin typeface="Montserrat Light" pitchFamily="2" charset="77"/>
            </a:endParaRPr>
          </a:p>
        </p:txBody>
      </p:sp>
      <p:pic>
        <p:nvPicPr>
          <p:cNvPr id="7" name="Immagin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61006" y="975848"/>
            <a:ext cx="1967067" cy="2306587"/>
          </a:xfrm>
          <a:prstGeom prst="rect">
            <a:avLst/>
          </a:prstGeom>
        </p:spPr>
      </p:pic>
      <p:pic>
        <p:nvPicPr>
          <p:cNvPr id="8" name="Immagin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09310" y="3881531"/>
            <a:ext cx="2864902" cy="2148677"/>
          </a:xfrm>
          <a:prstGeom prst="roundRect">
            <a:avLst/>
          </a:prstGeom>
          <a:effectLst>
            <a:softEdge rad="0"/>
          </a:effectLst>
        </p:spPr>
      </p:pic>
      <p:sp>
        <p:nvSpPr>
          <p:cNvPr id="9" name="Rettangolo 8"/>
          <p:cNvSpPr/>
          <p:nvPr/>
        </p:nvSpPr>
        <p:spPr>
          <a:xfrm>
            <a:off x="422909" y="3884895"/>
            <a:ext cx="6187955" cy="2031325"/>
          </a:xfrm>
          <a:prstGeom prst="rect">
            <a:avLst/>
          </a:prstGeom>
        </p:spPr>
        <p:txBody>
          <a:bodyPr wrap="square">
            <a:spAutoFit/>
          </a:bodyPr>
          <a:lstStyle/>
          <a:p>
            <a:r>
              <a:rPr lang="it-IT" b="1" dirty="0">
                <a:solidFill>
                  <a:schemeClr val="bg1"/>
                </a:solidFill>
                <a:latin typeface="Montserrat Light" pitchFamily="2" charset="77"/>
              </a:rPr>
              <a:t>Docente:</a:t>
            </a:r>
          </a:p>
          <a:p>
            <a:r>
              <a:rPr lang="it-IT" b="1" dirty="0">
                <a:solidFill>
                  <a:schemeClr val="bg1"/>
                </a:solidFill>
                <a:latin typeface="Montserrat Light" pitchFamily="2" charset="77"/>
              </a:rPr>
              <a:t>GIOVANNA PANTALEO </a:t>
            </a:r>
          </a:p>
          <a:p>
            <a:pPr marL="285750" indent="-285750">
              <a:buFont typeface="Arial" charset="0"/>
              <a:buChar char="•"/>
            </a:pPr>
            <a:r>
              <a:rPr lang="it-IT" b="1" dirty="0">
                <a:solidFill>
                  <a:schemeClr val="bg1"/>
                </a:solidFill>
                <a:latin typeface="Montserrat Light" pitchFamily="2" charset="77"/>
              </a:rPr>
              <a:t>“Ideatrice del metodo e della Filosofia Omeosinergetica”.</a:t>
            </a:r>
          </a:p>
          <a:p>
            <a:pPr marL="285750" indent="-285750">
              <a:buFont typeface="Arial" charset="0"/>
              <a:buChar char="•"/>
            </a:pPr>
            <a:r>
              <a:rPr lang="it-IT" b="1" dirty="0">
                <a:solidFill>
                  <a:schemeClr val="bg1"/>
                </a:solidFill>
                <a:latin typeface="Montserrat Light" pitchFamily="2" charset="77"/>
              </a:rPr>
              <a:t>Trainer Omeosinergetico</a:t>
            </a:r>
          </a:p>
          <a:p>
            <a:pPr marL="285750" indent="-285750">
              <a:buFont typeface="Arial" charset="0"/>
              <a:buChar char="•"/>
            </a:pPr>
            <a:r>
              <a:rPr lang="it-IT" b="1" dirty="0">
                <a:solidFill>
                  <a:schemeClr val="bg1"/>
                </a:solidFill>
                <a:latin typeface="Montserrat Light" pitchFamily="2" charset="77"/>
              </a:rPr>
              <a:t>Naturopata ad indirizzo omeosinergetico</a:t>
            </a:r>
          </a:p>
          <a:p>
            <a:pPr marL="285750" indent="-285750">
              <a:buFont typeface="Arial" charset="0"/>
              <a:buChar char="•"/>
            </a:pPr>
            <a:endParaRPr lang="it-IT" dirty="0"/>
          </a:p>
        </p:txBody>
      </p:sp>
    </p:spTree>
    <p:extLst>
      <p:ext uri="{BB962C8B-B14F-4D97-AF65-F5344CB8AC3E}">
        <p14:creationId xmlns:p14="http://schemas.microsoft.com/office/powerpoint/2010/main" val="258322406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200945" y="232799"/>
            <a:ext cx="8692331" cy="5843536"/>
          </a:xfrm>
        </p:spPr>
        <p:txBody>
          <a:bodyPr>
            <a:normAutofit fontScale="70000" lnSpcReduction="20000"/>
          </a:bodyPr>
          <a:lstStyle/>
          <a:p>
            <a:pPr>
              <a:lnSpc>
                <a:spcPct val="120000"/>
              </a:lnSpc>
              <a:spcBef>
                <a:spcPts val="0"/>
              </a:spcBef>
            </a:pPr>
            <a:r>
              <a:rPr lang="it-IT" b="1" dirty="0">
                <a:solidFill>
                  <a:srgbClr val="002060"/>
                </a:solidFill>
              </a:rPr>
              <a:t>Chi è l’Anima? </a:t>
            </a:r>
            <a:r>
              <a:rPr lang="it-IT" dirty="0">
                <a:solidFill>
                  <a:srgbClr val="002060"/>
                </a:solidFill>
              </a:rPr>
              <a:t>L’Anima è essenza della coscienza, cioè lo Spirito.</a:t>
            </a:r>
          </a:p>
          <a:p>
            <a:pPr>
              <a:lnSpc>
                <a:spcPct val="120000"/>
              </a:lnSpc>
              <a:spcBef>
                <a:spcPts val="0"/>
              </a:spcBef>
            </a:pPr>
            <a:endParaRPr lang="it-IT" dirty="0">
              <a:solidFill>
                <a:srgbClr val="002060"/>
              </a:solidFill>
            </a:endParaRPr>
          </a:p>
          <a:p>
            <a:pPr>
              <a:lnSpc>
                <a:spcPct val="120000"/>
              </a:lnSpc>
              <a:spcBef>
                <a:spcPts val="0"/>
              </a:spcBef>
            </a:pPr>
            <a:r>
              <a:rPr lang="it-IT" dirty="0">
                <a:solidFill>
                  <a:srgbClr val="002060"/>
                </a:solidFill>
              </a:rPr>
              <a:t>L’Anima traduce la volontà dello Spirito di essere, permette di sperimentarsi nella sua perfezione: essere, vivere e realizzare se stesso. La realizzazione può avvenire perché esiste l’Anima. È l’angelo custode del Corpo.</a:t>
            </a:r>
          </a:p>
          <a:p>
            <a:pPr>
              <a:lnSpc>
                <a:spcPct val="120000"/>
              </a:lnSpc>
              <a:spcBef>
                <a:spcPts val="0"/>
              </a:spcBef>
            </a:pPr>
            <a:endParaRPr lang="it-IT" dirty="0">
              <a:solidFill>
                <a:srgbClr val="002060"/>
              </a:solidFill>
            </a:endParaRPr>
          </a:p>
          <a:p>
            <a:pPr>
              <a:lnSpc>
                <a:spcPct val="120000"/>
              </a:lnSpc>
              <a:spcBef>
                <a:spcPts val="0"/>
              </a:spcBef>
            </a:pPr>
            <a:r>
              <a:rPr lang="it-IT" b="1" dirty="0">
                <a:solidFill>
                  <a:srgbClr val="002060"/>
                </a:solidFill>
              </a:rPr>
              <a:t>Cosa è l’Anima?</a:t>
            </a:r>
            <a:r>
              <a:rPr lang="it-IT" dirty="0">
                <a:solidFill>
                  <a:srgbClr val="002060"/>
                </a:solidFill>
              </a:rPr>
              <a:t> È il filo conduttore, trasforma la potenza dello Spirito facendolo diventare idoneo per il Corpo.</a:t>
            </a:r>
          </a:p>
          <a:p>
            <a:pPr>
              <a:lnSpc>
                <a:spcPct val="120000"/>
              </a:lnSpc>
              <a:spcBef>
                <a:spcPts val="0"/>
              </a:spcBef>
            </a:pPr>
            <a:endParaRPr lang="it-IT" dirty="0">
              <a:solidFill>
                <a:srgbClr val="002060"/>
              </a:solidFill>
            </a:endParaRPr>
          </a:p>
          <a:p>
            <a:pPr>
              <a:lnSpc>
                <a:spcPct val="120000"/>
              </a:lnSpc>
              <a:spcBef>
                <a:spcPts val="0"/>
              </a:spcBef>
            </a:pPr>
            <a:r>
              <a:rPr lang="it-IT" b="1" dirty="0">
                <a:solidFill>
                  <a:srgbClr val="002060"/>
                </a:solidFill>
              </a:rPr>
              <a:t>Come è l’anima? </a:t>
            </a:r>
            <a:r>
              <a:rPr lang="it-IT" dirty="0">
                <a:solidFill>
                  <a:srgbClr val="002060"/>
                </a:solidFill>
              </a:rPr>
              <a:t>È la pellicola, è una sostanza pura, possiede tutte e tre le proprietà dell’Essenza Primordiale, è Amore Universale, Amore Incondizionato e Amore Condizionato.</a:t>
            </a:r>
          </a:p>
          <a:p>
            <a:pPr>
              <a:lnSpc>
                <a:spcPct val="120000"/>
              </a:lnSpc>
              <a:spcBef>
                <a:spcPts val="0"/>
              </a:spcBef>
            </a:pPr>
            <a:endParaRPr lang="it-IT" dirty="0">
              <a:solidFill>
                <a:srgbClr val="002060"/>
              </a:solidFill>
            </a:endParaRPr>
          </a:p>
          <a:p>
            <a:pPr>
              <a:lnSpc>
                <a:spcPct val="120000"/>
              </a:lnSpc>
              <a:spcBef>
                <a:spcPts val="0"/>
              </a:spcBef>
            </a:pPr>
            <a:r>
              <a:rPr lang="it-IT" b="1" dirty="0">
                <a:solidFill>
                  <a:srgbClr val="002060"/>
                </a:solidFill>
              </a:rPr>
              <a:t>Come l’Anima si manifesta in un Corpo? </a:t>
            </a:r>
            <a:r>
              <a:rPr lang="it-IT" dirty="0">
                <a:solidFill>
                  <a:srgbClr val="002060"/>
                </a:solidFill>
              </a:rPr>
              <a:t>Grazie alla </a:t>
            </a:r>
            <a:r>
              <a:rPr lang="it-IT" b="1" dirty="0">
                <a:solidFill>
                  <a:srgbClr val="002060"/>
                </a:solidFill>
              </a:rPr>
              <a:t>sofferenza</a:t>
            </a:r>
            <a:r>
              <a:rPr lang="it-IT" dirty="0">
                <a:solidFill>
                  <a:srgbClr val="002060"/>
                </a:solidFill>
              </a:rPr>
              <a:t>.</a:t>
            </a:r>
          </a:p>
          <a:p>
            <a:pPr>
              <a:lnSpc>
                <a:spcPct val="120000"/>
              </a:lnSpc>
              <a:spcBef>
                <a:spcPts val="0"/>
              </a:spcBef>
            </a:pPr>
            <a:endParaRPr lang="it-IT" dirty="0">
              <a:solidFill>
                <a:srgbClr val="002060"/>
              </a:solidFill>
            </a:endParaRPr>
          </a:p>
          <a:p>
            <a:pPr>
              <a:lnSpc>
                <a:spcPct val="120000"/>
              </a:lnSpc>
              <a:spcBef>
                <a:spcPts val="0"/>
              </a:spcBef>
            </a:pPr>
            <a:r>
              <a:rPr lang="it-IT" b="1" dirty="0">
                <a:solidFill>
                  <a:srgbClr val="002060"/>
                </a:solidFill>
              </a:rPr>
              <a:t>Perché proprio la sofferenza?</a:t>
            </a:r>
            <a:r>
              <a:rPr lang="it-IT" dirty="0">
                <a:solidFill>
                  <a:srgbClr val="002060"/>
                </a:solidFill>
              </a:rPr>
              <a:t> Perché la sofferenza è la conseguenza del rifiuto dell’esperienza.</a:t>
            </a:r>
            <a:r>
              <a:rPr lang="it-IT" dirty="0"/>
              <a:t/>
            </a:r>
            <a:br>
              <a:rPr lang="it-IT" dirty="0"/>
            </a:br>
            <a:endParaRPr lang="it-IT" dirty="0"/>
          </a:p>
          <a:p>
            <a:endParaRPr lang="it-IT" dirty="0"/>
          </a:p>
        </p:txBody>
      </p:sp>
    </p:spTree>
    <p:extLst>
      <p:ext uri="{BB962C8B-B14F-4D97-AF65-F5344CB8AC3E}">
        <p14:creationId xmlns:p14="http://schemas.microsoft.com/office/powerpoint/2010/main" val="4666508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628650" y="365126"/>
            <a:ext cx="8515350" cy="1325563"/>
          </a:xfrm>
        </p:spPr>
        <p:txBody>
          <a:bodyPr>
            <a:normAutofit fontScale="90000"/>
          </a:bodyPr>
          <a:lstStyle/>
          <a:p>
            <a:pPr hangingPunct="0">
              <a:lnSpc>
                <a:spcPct val="100000"/>
              </a:lnSpc>
              <a:spcBef>
                <a:spcPts val="0"/>
              </a:spcBef>
            </a:pPr>
            <a:r>
              <a:rPr lang="it-IT" dirty="0">
                <a:solidFill>
                  <a:srgbClr val="FF0000"/>
                </a:solidFill>
                <a:sym typeface="Calibri"/>
              </a:rPr>
              <a:t>IL LINGUAGGIO DELLA NOSTRA ANIMA</a:t>
            </a:r>
          </a:p>
        </p:txBody>
      </p:sp>
      <p:sp>
        <p:nvSpPr>
          <p:cNvPr id="3" name="Segnaposto contenuto 2"/>
          <p:cNvSpPr>
            <a:spLocks noGrp="1"/>
          </p:cNvSpPr>
          <p:nvPr>
            <p:ph idx="1"/>
          </p:nvPr>
        </p:nvSpPr>
        <p:spPr>
          <a:xfrm>
            <a:off x="628650" y="1574902"/>
            <a:ext cx="7886700" cy="4351338"/>
          </a:xfrm>
        </p:spPr>
        <p:txBody>
          <a:bodyPr>
            <a:normAutofit fontScale="77500" lnSpcReduction="20000"/>
          </a:bodyPr>
          <a:lstStyle/>
          <a:p>
            <a:pPr>
              <a:lnSpc>
                <a:spcPct val="120000"/>
              </a:lnSpc>
              <a:spcBef>
                <a:spcPts val="0"/>
              </a:spcBef>
            </a:pPr>
            <a:r>
              <a:rPr lang="it-IT" dirty="0">
                <a:solidFill>
                  <a:srgbClr val="002060"/>
                </a:solidFill>
              </a:rPr>
              <a:t>Esistono tre tipi di sofferenza:</a:t>
            </a:r>
          </a:p>
          <a:p>
            <a:pPr>
              <a:lnSpc>
                <a:spcPct val="120000"/>
              </a:lnSpc>
              <a:spcBef>
                <a:spcPts val="0"/>
              </a:spcBef>
            </a:pPr>
            <a:endParaRPr lang="it-IT" dirty="0">
              <a:solidFill>
                <a:srgbClr val="002060"/>
              </a:solidFill>
            </a:endParaRPr>
          </a:p>
          <a:p>
            <a:pPr marL="514350" indent="-514350">
              <a:lnSpc>
                <a:spcPct val="120000"/>
              </a:lnSpc>
              <a:spcBef>
                <a:spcPts val="0"/>
              </a:spcBef>
              <a:buAutoNum type="arabicPeriod"/>
            </a:pPr>
            <a:r>
              <a:rPr lang="it-IT" dirty="0">
                <a:solidFill>
                  <a:srgbClr val="002060"/>
                </a:solidFill>
              </a:rPr>
              <a:t>La sofferenza </a:t>
            </a:r>
            <a:r>
              <a:rPr lang="it-IT" b="1" dirty="0">
                <a:solidFill>
                  <a:srgbClr val="002060"/>
                </a:solidFill>
              </a:rPr>
              <a:t>astratta</a:t>
            </a:r>
            <a:r>
              <a:rPr lang="it-IT" dirty="0">
                <a:solidFill>
                  <a:srgbClr val="002060"/>
                </a:solidFill>
              </a:rPr>
              <a:t>, dove vi è assenza di dolore e il rifiuto universale legato al distacco (nascita-morte)</a:t>
            </a:r>
          </a:p>
          <a:p>
            <a:pPr marL="514350" indent="-514350">
              <a:lnSpc>
                <a:spcPct val="120000"/>
              </a:lnSpc>
              <a:spcBef>
                <a:spcPts val="0"/>
              </a:spcBef>
              <a:buAutoNum type="arabicPeriod"/>
            </a:pPr>
            <a:r>
              <a:rPr lang="it-IT" dirty="0">
                <a:solidFill>
                  <a:srgbClr val="002060"/>
                </a:solidFill>
              </a:rPr>
              <a:t>La sofferenza </a:t>
            </a:r>
            <a:r>
              <a:rPr lang="it-IT" b="1" dirty="0">
                <a:solidFill>
                  <a:srgbClr val="002060"/>
                </a:solidFill>
              </a:rPr>
              <a:t>primaria</a:t>
            </a:r>
            <a:r>
              <a:rPr lang="it-IT" dirty="0">
                <a:solidFill>
                  <a:srgbClr val="002060"/>
                </a:solidFill>
              </a:rPr>
              <a:t>, dove vi sono dei sintomi e il rifiuto secondario legato a un’esperienza che deve ancora avvenire</a:t>
            </a:r>
          </a:p>
          <a:p>
            <a:pPr marL="514350" indent="-514350">
              <a:lnSpc>
                <a:spcPct val="120000"/>
              </a:lnSpc>
              <a:spcBef>
                <a:spcPts val="0"/>
              </a:spcBef>
              <a:buAutoNum type="arabicPeriod"/>
            </a:pPr>
            <a:r>
              <a:rPr lang="it-IT" dirty="0">
                <a:solidFill>
                  <a:srgbClr val="002060"/>
                </a:solidFill>
              </a:rPr>
              <a:t>La sofferenza </a:t>
            </a:r>
            <a:r>
              <a:rPr lang="it-IT" b="1" dirty="0">
                <a:solidFill>
                  <a:srgbClr val="002060"/>
                </a:solidFill>
              </a:rPr>
              <a:t>secondaria</a:t>
            </a:r>
            <a:r>
              <a:rPr lang="it-IT" dirty="0">
                <a:solidFill>
                  <a:srgbClr val="002060"/>
                </a:solidFill>
              </a:rPr>
              <a:t>, con presenza di sintomi e dolore fisico insieme, e il rifiuto trino.</a:t>
            </a:r>
          </a:p>
          <a:p>
            <a:pPr marL="0" indent="0">
              <a:lnSpc>
                <a:spcPct val="120000"/>
              </a:lnSpc>
              <a:spcBef>
                <a:spcPts val="0"/>
              </a:spcBef>
              <a:buNone/>
            </a:pPr>
            <a:endParaRPr lang="it-IT" dirty="0">
              <a:solidFill>
                <a:srgbClr val="002060"/>
              </a:solidFill>
            </a:endParaRPr>
          </a:p>
          <a:p>
            <a:pPr>
              <a:lnSpc>
                <a:spcPct val="120000"/>
              </a:lnSpc>
              <a:spcBef>
                <a:spcPts val="0"/>
              </a:spcBef>
            </a:pPr>
            <a:r>
              <a:rPr lang="it-IT" dirty="0">
                <a:solidFill>
                  <a:srgbClr val="002060"/>
                </a:solidFill>
              </a:rPr>
              <a:t>Ogni essere uomo o donna che sia ha comunque il libero arbitrio di credere o non credere a ciò. Il punto di partenza è usare la logica per ottenere poi i risultati.</a:t>
            </a:r>
          </a:p>
          <a:p>
            <a:pPr marL="0" indent="0">
              <a:buNone/>
            </a:pPr>
            <a:endParaRPr lang="it-IT" dirty="0">
              <a:solidFill>
                <a:srgbClr val="002060"/>
              </a:solidFill>
            </a:endParaRPr>
          </a:p>
          <a:p>
            <a:endParaRPr lang="it-IT" dirty="0">
              <a:solidFill>
                <a:srgbClr val="002060"/>
              </a:solidFill>
            </a:endParaRPr>
          </a:p>
        </p:txBody>
      </p:sp>
    </p:spTree>
    <p:extLst>
      <p:ext uri="{BB962C8B-B14F-4D97-AF65-F5344CB8AC3E}">
        <p14:creationId xmlns:p14="http://schemas.microsoft.com/office/powerpoint/2010/main" val="12097396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628650" y="500062"/>
            <a:ext cx="7886700" cy="1325563"/>
          </a:xfrm>
        </p:spPr>
        <p:txBody>
          <a:bodyPr>
            <a:noAutofit/>
          </a:bodyPr>
          <a:lstStyle/>
          <a:p>
            <a:pPr hangingPunct="0">
              <a:lnSpc>
                <a:spcPct val="100000"/>
              </a:lnSpc>
              <a:spcBef>
                <a:spcPts val="0"/>
              </a:spcBef>
            </a:pPr>
            <a:r>
              <a:rPr lang="it-IT" sz="3600" dirty="0">
                <a:solidFill>
                  <a:srgbClr val="FF0000"/>
                </a:solidFill>
                <a:sym typeface="Calibri"/>
              </a:rPr>
              <a:t>STATI DI COSCIENZA E OMEOSINERGIA: </a:t>
            </a:r>
            <a:br>
              <a:rPr lang="it-IT" sz="3600" dirty="0">
                <a:solidFill>
                  <a:srgbClr val="FF0000"/>
                </a:solidFill>
                <a:sym typeface="Calibri"/>
              </a:rPr>
            </a:br>
            <a:r>
              <a:rPr lang="it-IT" sz="3600" dirty="0">
                <a:solidFill>
                  <a:srgbClr val="FF0000"/>
                </a:solidFill>
                <a:sym typeface="Calibri"/>
              </a:rPr>
              <a:t>TRA L'ORDINARIO E IL NON </a:t>
            </a:r>
            <a:r>
              <a:rPr lang="it-IT" sz="3600" dirty="0">
                <a:solidFill>
                  <a:srgbClr val="FF0000"/>
                </a:solidFill>
              </a:rPr>
              <a:t>ORDINARIO</a:t>
            </a:r>
            <a:r>
              <a:rPr lang="it-IT" sz="3600" dirty="0">
                <a:solidFill>
                  <a:srgbClr val="FF0000"/>
                </a:solidFill>
                <a:sym typeface="Calibri"/>
              </a:rPr>
              <a:t/>
            </a:r>
            <a:br>
              <a:rPr lang="it-IT" sz="3600" dirty="0">
                <a:solidFill>
                  <a:srgbClr val="FF0000"/>
                </a:solidFill>
                <a:sym typeface="Calibri"/>
              </a:rPr>
            </a:br>
            <a:endParaRPr lang="it-IT" sz="3600" dirty="0"/>
          </a:p>
        </p:txBody>
      </p:sp>
      <p:sp>
        <p:nvSpPr>
          <p:cNvPr id="3" name="Segnaposto contenuto 2"/>
          <p:cNvSpPr>
            <a:spLocks noGrp="1"/>
          </p:cNvSpPr>
          <p:nvPr>
            <p:ph idx="1"/>
          </p:nvPr>
        </p:nvSpPr>
        <p:spPr/>
        <p:txBody>
          <a:bodyPr>
            <a:normAutofit fontScale="62500" lnSpcReduction="20000"/>
          </a:bodyPr>
          <a:lstStyle/>
          <a:p>
            <a:pPr>
              <a:lnSpc>
                <a:spcPct val="120000"/>
              </a:lnSpc>
            </a:pPr>
            <a:r>
              <a:rPr lang="it-IT" dirty="0">
                <a:solidFill>
                  <a:srgbClr val="002060"/>
                </a:solidFill>
              </a:rPr>
              <a:t>Oggi la psicologia parla di “stati di coscienza </a:t>
            </a:r>
            <a:r>
              <a:rPr lang="it-IT" b="1" dirty="0">
                <a:solidFill>
                  <a:srgbClr val="002060"/>
                </a:solidFill>
              </a:rPr>
              <a:t>non ordinaria</a:t>
            </a:r>
            <a:r>
              <a:rPr lang="it-IT" dirty="0">
                <a:solidFill>
                  <a:srgbClr val="002060"/>
                </a:solidFill>
              </a:rPr>
              <a:t>, e stati di coscienza </a:t>
            </a:r>
            <a:r>
              <a:rPr lang="it-IT" b="1" dirty="0">
                <a:solidFill>
                  <a:srgbClr val="002060"/>
                </a:solidFill>
              </a:rPr>
              <a:t>ordinaria</a:t>
            </a:r>
            <a:r>
              <a:rPr lang="it-IT" dirty="0">
                <a:solidFill>
                  <a:srgbClr val="002060"/>
                </a:solidFill>
              </a:rPr>
              <a:t>. Cosa sono? </a:t>
            </a:r>
          </a:p>
          <a:p>
            <a:pPr>
              <a:lnSpc>
                <a:spcPct val="120000"/>
              </a:lnSpc>
            </a:pPr>
            <a:r>
              <a:rPr lang="it-IT" dirty="0">
                <a:solidFill>
                  <a:srgbClr val="002060"/>
                </a:solidFill>
              </a:rPr>
              <a:t>Gli </a:t>
            </a:r>
            <a:r>
              <a:rPr lang="it-IT" b="1" dirty="0">
                <a:solidFill>
                  <a:srgbClr val="002060"/>
                </a:solidFill>
              </a:rPr>
              <a:t>stati di coscienza non ordinari</a:t>
            </a:r>
            <a:r>
              <a:rPr lang="it-IT" dirty="0">
                <a:solidFill>
                  <a:srgbClr val="002060"/>
                </a:solidFill>
              </a:rPr>
              <a:t> vengono spesso guardati con una certa diffidenza, sospetto e a volte con vero e proprio terrore, in quanto fanno emergere gli elementi irrazionali e quindi “incontrollabili” della natura umana.</a:t>
            </a:r>
          </a:p>
          <a:p>
            <a:pPr>
              <a:lnSpc>
                <a:spcPct val="120000"/>
              </a:lnSpc>
            </a:pPr>
            <a:r>
              <a:rPr lang="it-IT" dirty="0">
                <a:solidFill>
                  <a:srgbClr val="002060"/>
                </a:solidFill>
              </a:rPr>
              <a:t>Una situazione simile ci fa venire subito in mente una diagnosi di tipo psichiatrico. Eppure, stando agli studi effettuati da Abraham </a:t>
            </a:r>
            <a:r>
              <a:rPr lang="it-IT" b="1" dirty="0" err="1">
                <a:solidFill>
                  <a:srgbClr val="002060"/>
                </a:solidFill>
              </a:rPr>
              <a:t>Maslow</a:t>
            </a:r>
            <a:r>
              <a:rPr lang="it-IT" dirty="0">
                <a:solidFill>
                  <a:srgbClr val="002060"/>
                </a:solidFill>
              </a:rPr>
              <a:t>, John </a:t>
            </a:r>
            <a:r>
              <a:rPr lang="it-IT" b="1" dirty="0">
                <a:solidFill>
                  <a:srgbClr val="002060"/>
                </a:solidFill>
              </a:rPr>
              <a:t>Perry</a:t>
            </a:r>
            <a:r>
              <a:rPr lang="it-IT" dirty="0">
                <a:solidFill>
                  <a:srgbClr val="002060"/>
                </a:solidFill>
              </a:rPr>
              <a:t>, Stanislav </a:t>
            </a:r>
            <a:r>
              <a:rPr lang="it-IT" b="1" dirty="0" err="1">
                <a:solidFill>
                  <a:srgbClr val="002060"/>
                </a:solidFill>
              </a:rPr>
              <a:t>Grof</a:t>
            </a:r>
            <a:r>
              <a:rPr lang="it-IT" dirty="0">
                <a:solidFill>
                  <a:srgbClr val="002060"/>
                </a:solidFill>
              </a:rPr>
              <a:t> etc., negli ultimi decenni sempre più numerose sono le persone che hanno vissuto e vivono esperienze così insolite, persone che, invece di cadere irrimediabilmente nella follia, emergono da questi stati straordinari come “rinate” rispetto a prima, rinate nel senso di aver acquisito una maggiore consapevolezza, un maggior benessere psicofisico, un diverso modo di relazionarsi con il mondo e con gli altri.</a:t>
            </a:r>
          </a:p>
          <a:p>
            <a:endParaRPr lang="it-IT" dirty="0"/>
          </a:p>
          <a:p>
            <a:endParaRPr lang="it-IT" dirty="0"/>
          </a:p>
        </p:txBody>
      </p:sp>
    </p:spTree>
    <p:extLst>
      <p:ext uri="{BB962C8B-B14F-4D97-AF65-F5344CB8AC3E}">
        <p14:creationId xmlns:p14="http://schemas.microsoft.com/office/powerpoint/2010/main" val="118958929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322964" y="781276"/>
            <a:ext cx="8161389" cy="6014731"/>
          </a:xfrm>
        </p:spPr>
        <p:txBody>
          <a:bodyPr>
            <a:normAutofit fontScale="62500" lnSpcReduction="20000"/>
          </a:bodyPr>
          <a:lstStyle/>
          <a:p>
            <a:pPr>
              <a:lnSpc>
                <a:spcPct val="120000"/>
              </a:lnSpc>
            </a:pPr>
            <a:r>
              <a:rPr lang="it-IT" dirty="0">
                <a:solidFill>
                  <a:srgbClr val="002060"/>
                </a:solidFill>
              </a:rPr>
              <a:t>In alcuni casi, questo tipo di esperienza segna l’inizio di un vero e proprio </a:t>
            </a:r>
            <a:r>
              <a:rPr lang="it-IT" b="1" dirty="0">
                <a:solidFill>
                  <a:srgbClr val="002060"/>
                </a:solidFill>
              </a:rPr>
              <a:t>percorso spirituale </a:t>
            </a:r>
            <a:r>
              <a:rPr lang="it-IT" dirty="0">
                <a:solidFill>
                  <a:srgbClr val="002060"/>
                </a:solidFill>
              </a:rPr>
              <a:t>simile a quello descritto dalle varie tradizioni religiose di tutto il mondo. </a:t>
            </a:r>
            <a:r>
              <a:rPr lang="it-IT" b="1" dirty="0" err="1">
                <a:solidFill>
                  <a:srgbClr val="002060"/>
                </a:solidFill>
              </a:rPr>
              <a:t>Grof</a:t>
            </a:r>
            <a:r>
              <a:rPr lang="it-IT" dirty="0">
                <a:solidFill>
                  <a:srgbClr val="002060"/>
                </a:solidFill>
              </a:rPr>
              <a:t> ha definito questi stati mentali “</a:t>
            </a:r>
            <a:r>
              <a:rPr lang="it-IT" b="1" dirty="0">
                <a:solidFill>
                  <a:srgbClr val="002060"/>
                </a:solidFill>
              </a:rPr>
              <a:t>emergenze spirituali</a:t>
            </a:r>
            <a:r>
              <a:rPr lang="it-IT" dirty="0">
                <a:solidFill>
                  <a:srgbClr val="002060"/>
                </a:solidFill>
              </a:rPr>
              <a:t>”, sottolineando così il loro doppio aspetto di “</a:t>
            </a:r>
            <a:r>
              <a:rPr lang="it-IT" b="1" dirty="0">
                <a:solidFill>
                  <a:srgbClr val="002060"/>
                </a:solidFill>
              </a:rPr>
              <a:t>pericolo</a:t>
            </a:r>
            <a:r>
              <a:rPr lang="it-IT" dirty="0">
                <a:solidFill>
                  <a:srgbClr val="002060"/>
                </a:solidFill>
              </a:rPr>
              <a:t>” e “</a:t>
            </a:r>
            <a:r>
              <a:rPr lang="it-IT" b="1" dirty="0">
                <a:solidFill>
                  <a:srgbClr val="002060"/>
                </a:solidFill>
              </a:rPr>
              <a:t>opportunità</a:t>
            </a:r>
            <a:r>
              <a:rPr lang="it-IT" dirty="0">
                <a:solidFill>
                  <a:srgbClr val="002060"/>
                </a:solidFill>
              </a:rPr>
              <a:t>”. </a:t>
            </a:r>
          </a:p>
          <a:p>
            <a:pPr>
              <a:lnSpc>
                <a:spcPct val="120000"/>
              </a:lnSpc>
            </a:pPr>
            <a:r>
              <a:rPr lang="it-IT" dirty="0">
                <a:solidFill>
                  <a:srgbClr val="002060"/>
                </a:solidFill>
              </a:rPr>
              <a:t>Nel </a:t>
            </a:r>
            <a:r>
              <a:rPr lang="it-IT" b="1" dirty="0">
                <a:solidFill>
                  <a:srgbClr val="002060"/>
                </a:solidFill>
              </a:rPr>
              <a:t>1980</a:t>
            </a:r>
            <a:r>
              <a:rPr lang="it-IT" dirty="0">
                <a:solidFill>
                  <a:srgbClr val="002060"/>
                </a:solidFill>
              </a:rPr>
              <a:t>, dando ascolto al bisogno crescente di riconoscimento, sostegno e informazione avvertito da chi si trovava ad attraversare questo tipo di crisi evolutiva, </a:t>
            </a:r>
            <a:r>
              <a:rPr lang="it-IT" b="1" dirty="0" err="1">
                <a:solidFill>
                  <a:srgbClr val="002060"/>
                </a:solidFill>
              </a:rPr>
              <a:t>Grof</a:t>
            </a:r>
            <a:r>
              <a:rPr lang="it-IT" dirty="0">
                <a:solidFill>
                  <a:srgbClr val="002060"/>
                </a:solidFill>
              </a:rPr>
              <a:t> creò, insieme alla moglie Cristina, lo “</a:t>
            </a:r>
            <a:r>
              <a:rPr lang="it-IT" b="1" dirty="0">
                <a:solidFill>
                  <a:srgbClr val="002060"/>
                </a:solidFill>
              </a:rPr>
              <a:t>Spiritual Emergenze Network</a:t>
            </a:r>
            <a:r>
              <a:rPr lang="it-IT" dirty="0">
                <a:solidFill>
                  <a:srgbClr val="002060"/>
                </a:solidFill>
              </a:rPr>
              <a:t>” (</a:t>
            </a:r>
            <a:r>
              <a:rPr lang="it-IT" b="1" dirty="0">
                <a:solidFill>
                  <a:srgbClr val="002060"/>
                </a:solidFill>
              </a:rPr>
              <a:t>S.E.N.</a:t>
            </a:r>
            <a:r>
              <a:rPr lang="it-IT" dirty="0">
                <a:solidFill>
                  <a:srgbClr val="002060"/>
                </a:solidFill>
              </a:rPr>
              <a:t>), una rete internazionale di sostegno alternativa al sistema psichiatrico tradizionale. </a:t>
            </a:r>
          </a:p>
          <a:p>
            <a:pPr>
              <a:lnSpc>
                <a:spcPct val="120000"/>
              </a:lnSpc>
            </a:pPr>
            <a:r>
              <a:rPr lang="it-IT" dirty="0">
                <a:solidFill>
                  <a:srgbClr val="002060"/>
                </a:solidFill>
              </a:rPr>
              <a:t>In questi ultimi 20 anni il S.E.N. ha compiuto grandi passi nell’affermazione del concetto di emergenza spirituale nell’arena della salute e della malattia mentale e ha promosso l’idea che possa esistere un intenso processo di trasformazione psicologica che, pur presentando aspetti drammatici, non è patologico. </a:t>
            </a:r>
            <a:r>
              <a:rPr lang="it-IT" b="1" dirty="0" err="1">
                <a:solidFill>
                  <a:srgbClr val="002060"/>
                </a:solidFill>
              </a:rPr>
              <a:t>Grof</a:t>
            </a:r>
            <a:r>
              <a:rPr lang="it-IT" dirty="0">
                <a:solidFill>
                  <a:srgbClr val="002060"/>
                </a:solidFill>
              </a:rPr>
              <a:t> considera queste esperienze, durante le quali vengono attivati i livelli più profondi dell’inconscio, uno sforzo radicale della psiche per guarire se stessa, una tendenza verso una situazione di maggiore equilibrio e armonia, verso uno stato di coscienza più completo.… considerati una </a:t>
            </a:r>
            <a:r>
              <a:rPr lang="it-IT" b="1" dirty="0">
                <a:solidFill>
                  <a:srgbClr val="002060"/>
                </a:solidFill>
              </a:rPr>
              <a:t>vera divina provvidenza</a:t>
            </a:r>
            <a:r>
              <a:rPr lang="it-IT" dirty="0">
                <a:solidFill>
                  <a:srgbClr val="002060"/>
                </a:solidFill>
              </a:rPr>
              <a:t>.</a:t>
            </a:r>
          </a:p>
          <a:p>
            <a:endParaRPr lang="it-IT" dirty="0">
              <a:solidFill>
                <a:srgbClr val="002060"/>
              </a:solidFill>
            </a:endParaRPr>
          </a:p>
          <a:p>
            <a:endParaRPr lang="it-IT" dirty="0">
              <a:solidFill>
                <a:srgbClr val="002060"/>
              </a:solidFill>
            </a:endParaRPr>
          </a:p>
        </p:txBody>
      </p:sp>
    </p:spTree>
    <p:extLst>
      <p:ext uri="{BB962C8B-B14F-4D97-AF65-F5344CB8AC3E}">
        <p14:creationId xmlns:p14="http://schemas.microsoft.com/office/powerpoint/2010/main" val="189190399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294968" y="294968"/>
            <a:ext cx="8220382" cy="5881995"/>
          </a:xfrm>
        </p:spPr>
        <p:txBody>
          <a:bodyPr>
            <a:normAutofit fontScale="77500" lnSpcReduction="20000"/>
          </a:bodyPr>
          <a:lstStyle/>
          <a:p>
            <a:pPr>
              <a:lnSpc>
                <a:spcPct val="120000"/>
              </a:lnSpc>
            </a:pPr>
            <a:r>
              <a:rPr lang="it-IT" dirty="0">
                <a:solidFill>
                  <a:srgbClr val="002060"/>
                </a:solidFill>
              </a:rPr>
              <a:t>Gli</a:t>
            </a:r>
            <a:r>
              <a:rPr lang="it-IT" dirty="0"/>
              <a:t> </a:t>
            </a:r>
            <a:r>
              <a:rPr lang="it-IT" b="1" dirty="0">
                <a:solidFill>
                  <a:srgbClr val="FF0000"/>
                </a:solidFill>
              </a:rPr>
              <a:t>stati di coscienza ordinaria</a:t>
            </a:r>
            <a:r>
              <a:rPr lang="it-IT" dirty="0"/>
              <a:t>. </a:t>
            </a:r>
          </a:p>
          <a:p>
            <a:pPr>
              <a:lnSpc>
                <a:spcPct val="120000"/>
              </a:lnSpc>
            </a:pPr>
            <a:r>
              <a:rPr lang="it-IT" dirty="0">
                <a:solidFill>
                  <a:srgbClr val="002060"/>
                </a:solidFill>
              </a:rPr>
              <a:t>Ma cosa è la </a:t>
            </a:r>
            <a:r>
              <a:rPr lang="it-IT" b="1" dirty="0">
                <a:solidFill>
                  <a:srgbClr val="002060"/>
                </a:solidFill>
              </a:rPr>
              <a:t>coscienza ordinaria</a:t>
            </a:r>
            <a:r>
              <a:rPr lang="it-IT" dirty="0">
                <a:solidFill>
                  <a:srgbClr val="002060"/>
                </a:solidFill>
              </a:rPr>
              <a:t>? La coscienza, in generale, si basa sulla possibilità di utilizzare le seguenti funzioni: la </a:t>
            </a:r>
            <a:r>
              <a:rPr lang="it-IT" b="1" dirty="0">
                <a:solidFill>
                  <a:srgbClr val="002060"/>
                </a:solidFill>
              </a:rPr>
              <a:t>percezione del mondo esterno</a:t>
            </a:r>
            <a:r>
              <a:rPr lang="it-IT" dirty="0">
                <a:solidFill>
                  <a:srgbClr val="002060"/>
                </a:solidFill>
              </a:rPr>
              <a:t>, la </a:t>
            </a:r>
            <a:r>
              <a:rPr lang="it-IT" b="1" dirty="0">
                <a:solidFill>
                  <a:srgbClr val="002060"/>
                </a:solidFill>
              </a:rPr>
              <a:t>percezione del proprio corpo</a:t>
            </a:r>
            <a:r>
              <a:rPr lang="it-IT" dirty="0">
                <a:solidFill>
                  <a:srgbClr val="002060"/>
                </a:solidFill>
              </a:rPr>
              <a:t>, le </a:t>
            </a:r>
            <a:r>
              <a:rPr lang="it-IT" b="1" dirty="0">
                <a:solidFill>
                  <a:srgbClr val="002060"/>
                </a:solidFill>
              </a:rPr>
              <a:t>emozioni</a:t>
            </a:r>
            <a:r>
              <a:rPr lang="it-IT" dirty="0">
                <a:solidFill>
                  <a:srgbClr val="002060"/>
                </a:solidFill>
              </a:rPr>
              <a:t>, la </a:t>
            </a:r>
            <a:r>
              <a:rPr lang="it-IT" b="1" dirty="0">
                <a:solidFill>
                  <a:srgbClr val="002060"/>
                </a:solidFill>
              </a:rPr>
              <a:t>memoria</a:t>
            </a:r>
            <a:r>
              <a:rPr lang="it-IT" dirty="0">
                <a:solidFill>
                  <a:srgbClr val="002060"/>
                </a:solidFill>
              </a:rPr>
              <a:t>, il </a:t>
            </a:r>
            <a:r>
              <a:rPr lang="it-IT" b="1" dirty="0">
                <a:solidFill>
                  <a:srgbClr val="002060"/>
                </a:solidFill>
              </a:rPr>
              <a:t>senso del tempo</a:t>
            </a:r>
            <a:r>
              <a:rPr lang="it-IT" dirty="0">
                <a:solidFill>
                  <a:srgbClr val="002060"/>
                </a:solidFill>
              </a:rPr>
              <a:t>, il </a:t>
            </a:r>
            <a:r>
              <a:rPr lang="it-IT" b="1" dirty="0">
                <a:solidFill>
                  <a:srgbClr val="002060"/>
                </a:solidFill>
              </a:rPr>
              <a:t>senso dello spazio</a:t>
            </a:r>
            <a:r>
              <a:rPr lang="it-IT" dirty="0">
                <a:solidFill>
                  <a:srgbClr val="002060"/>
                </a:solidFill>
              </a:rPr>
              <a:t>, il </a:t>
            </a:r>
            <a:r>
              <a:rPr lang="it-IT" b="1" dirty="0">
                <a:solidFill>
                  <a:srgbClr val="002060"/>
                </a:solidFill>
              </a:rPr>
              <a:t>senso della propria identità</a:t>
            </a:r>
            <a:r>
              <a:rPr lang="it-IT" dirty="0">
                <a:solidFill>
                  <a:srgbClr val="002060"/>
                </a:solidFill>
              </a:rPr>
              <a:t>, il </a:t>
            </a:r>
            <a:r>
              <a:rPr lang="it-IT" b="1" dirty="0">
                <a:solidFill>
                  <a:srgbClr val="002060"/>
                </a:solidFill>
              </a:rPr>
              <a:t>pensiero</a:t>
            </a:r>
            <a:r>
              <a:rPr lang="it-IT" dirty="0">
                <a:solidFill>
                  <a:srgbClr val="002060"/>
                </a:solidFill>
              </a:rPr>
              <a:t>, il </a:t>
            </a:r>
            <a:r>
              <a:rPr lang="it-IT" b="1" dirty="0">
                <a:solidFill>
                  <a:srgbClr val="002060"/>
                </a:solidFill>
              </a:rPr>
              <a:t>movimento</a:t>
            </a:r>
            <a:r>
              <a:rPr lang="it-IT" dirty="0">
                <a:solidFill>
                  <a:srgbClr val="002060"/>
                </a:solidFill>
              </a:rPr>
              <a:t>, la capacità di </a:t>
            </a:r>
            <a:r>
              <a:rPr lang="it-IT" b="1" dirty="0">
                <a:solidFill>
                  <a:srgbClr val="002060"/>
                </a:solidFill>
              </a:rPr>
              <a:t>valutare</a:t>
            </a:r>
            <a:r>
              <a:rPr lang="it-IT" dirty="0">
                <a:solidFill>
                  <a:srgbClr val="002060"/>
                </a:solidFill>
              </a:rPr>
              <a:t> e di </a:t>
            </a:r>
            <a:r>
              <a:rPr lang="it-IT" b="1" dirty="0">
                <a:solidFill>
                  <a:srgbClr val="002060"/>
                </a:solidFill>
              </a:rPr>
              <a:t>decidere</a:t>
            </a:r>
            <a:r>
              <a:rPr lang="it-IT" dirty="0">
                <a:solidFill>
                  <a:srgbClr val="002060"/>
                </a:solidFill>
              </a:rPr>
              <a:t>.</a:t>
            </a:r>
          </a:p>
          <a:p>
            <a:pPr>
              <a:lnSpc>
                <a:spcPct val="120000"/>
              </a:lnSpc>
            </a:pPr>
            <a:r>
              <a:rPr lang="it-IT" dirty="0">
                <a:solidFill>
                  <a:srgbClr val="002060"/>
                </a:solidFill>
              </a:rPr>
              <a:t>La coscienza ordinaria consiste nell’uso irrigidito di queste funzioni. In base al processo di acculturazione impariamo a percepire certe cose del mondo e altre no. Impariamo a percepire il nostro corpo e le nostre emozioni in modi specifici. Impariamo a pensare, a decidere, ad usare la memoria e i concetti di tempo e di spazio secondo quanto ci viene culturalmente proposto. </a:t>
            </a:r>
          </a:p>
          <a:p>
            <a:pPr>
              <a:lnSpc>
                <a:spcPct val="120000"/>
              </a:lnSpc>
            </a:pPr>
            <a:r>
              <a:rPr lang="it-IT" dirty="0">
                <a:solidFill>
                  <a:srgbClr val="002060"/>
                </a:solidFill>
              </a:rPr>
              <a:t>Con il tempo queste funzioni psichiche si </a:t>
            </a:r>
            <a:r>
              <a:rPr lang="it-IT" b="1" dirty="0">
                <a:solidFill>
                  <a:srgbClr val="002060"/>
                </a:solidFill>
              </a:rPr>
              <a:t>cristallizzano</a:t>
            </a:r>
            <a:r>
              <a:rPr lang="it-IT" dirty="0">
                <a:solidFill>
                  <a:srgbClr val="002060"/>
                </a:solidFill>
              </a:rPr>
              <a:t> in quello che chiamiamo il nostro </a:t>
            </a:r>
            <a:r>
              <a:rPr lang="it-IT" b="1" dirty="0">
                <a:solidFill>
                  <a:srgbClr val="002060"/>
                </a:solidFill>
              </a:rPr>
              <a:t>funzionamento ordinario</a:t>
            </a:r>
            <a:r>
              <a:rPr lang="it-IT" dirty="0">
                <a:solidFill>
                  <a:srgbClr val="002060"/>
                </a:solidFill>
              </a:rPr>
              <a:t>, o </a:t>
            </a:r>
            <a:r>
              <a:rPr lang="it-IT" b="1" dirty="0">
                <a:solidFill>
                  <a:srgbClr val="002060"/>
                </a:solidFill>
              </a:rPr>
              <a:t>stato di coscienza ordinaria</a:t>
            </a:r>
            <a:r>
              <a:rPr lang="it-IT" dirty="0">
                <a:solidFill>
                  <a:srgbClr val="002060"/>
                </a:solidFill>
              </a:rPr>
              <a:t>.</a:t>
            </a:r>
          </a:p>
          <a:p>
            <a:endParaRPr lang="it-IT" dirty="0"/>
          </a:p>
          <a:p>
            <a:endParaRPr lang="it-IT" dirty="0"/>
          </a:p>
        </p:txBody>
      </p:sp>
    </p:spTree>
    <p:extLst>
      <p:ext uri="{BB962C8B-B14F-4D97-AF65-F5344CB8AC3E}">
        <p14:creationId xmlns:p14="http://schemas.microsoft.com/office/powerpoint/2010/main" val="3105163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392675" y="513018"/>
            <a:ext cx="8559595" cy="5578065"/>
          </a:xfrm>
        </p:spPr>
        <p:txBody>
          <a:bodyPr>
            <a:normAutofit fontScale="62500" lnSpcReduction="20000"/>
          </a:bodyPr>
          <a:lstStyle/>
          <a:p>
            <a:pPr>
              <a:lnSpc>
                <a:spcPct val="120000"/>
              </a:lnSpc>
            </a:pPr>
            <a:r>
              <a:rPr lang="it-IT" dirty="0">
                <a:solidFill>
                  <a:srgbClr val="002060"/>
                </a:solidFill>
              </a:rPr>
              <a:t>Persone di diverse culture possono percepire cose diverse. Ad esempio, persone che vengono da culture in cui viene normalmente praticata la </a:t>
            </a:r>
            <a:r>
              <a:rPr lang="it-IT" b="1" dirty="0">
                <a:solidFill>
                  <a:srgbClr val="002060"/>
                </a:solidFill>
              </a:rPr>
              <a:t>magia nera </a:t>
            </a:r>
            <a:r>
              <a:rPr lang="it-IT" dirty="0">
                <a:solidFill>
                  <a:srgbClr val="002060"/>
                </a:solidFill>
              </a:rPr>
              <a:t>possono percepire </a:t>
            </a:r>
            <a:r>
              <a:rPr lang="it-IT" b="1" dirty="0">
                <a:solidFill>
                  <a:srgbClr val="002060"/>
                </a:solidFill>
              </a:rPr>
              <a:t>spiriti benevoli</a:t>
            </a:r>
            <a:r>
              <a:rPr lang="it-IT" dirty="0">
                <a:solidFill>
                  <a:srgbClr val="002060"/>
                </a:solidFill>
              </a:rPr>
              <a:t> e </a:t>
            </a:r>
            <a:r>
              <a:rPr lang="it-IT" b="1" dirty="0">
                <a:solidFill>
                  <a:srgbClr val="002060"/>
                </a:solidFill>
              </a:rPr>
              <a:t>malevoli</a:t>
            </a:r>
            <a:r>
              <a:rPr lang="it-IT" dirty="0">
                <a:solidFill>
                  <a:srgbClr val="002060"/>
                </a:solidFill>
              </a:rPr>
              <a:t>.</a:t>
            </a:r>
          </a:p>
          <a:p>
            <a:pPr>
              <a:lnSpc>
                <a:spcPct val="120000"/>
              </a:lnSpc>
            </a:pPr>
            <a:r>
              <a:rPr lang="it-IT" dirty="0">
                <a:solidFill>
                  <a:srgbClr val="002060"/>
                </a:solidFill>
              </a:rPr>
              <a:t>Ritorniamo alla nostra </a:t>
            </a:r>
            <a:r>
              <a:rPr lang="it-IT" b="1" dirty="0">
                <a:solidFill>
                  <a:srgbClr val="002060"/>
                </a:solidFill>
              </a:rPr>
              <a:t>Filosofia Omeosinergetica</a:t>
            </a:r>
            <a:r>
              <a:rPr lang="it-IT" dirty="0">
                <a:solidFill>
                  <a:srgbClr val="002060"/>
                </a:solidFill>
              </a:rPr>
              <a:t>.</a:t>
            </a:r>
          </a:p>
          <a:p>
            <a:pPr>
              <a:lnSpc>
                <a:spcPct val="120000"/>
              </a:lnSpc>
            </a:pPr>
            <a:r>
              <a:rPr lang="it-IT" dirty="0">
                <a:solidFill>
                  <a:srgbClr val="002060"/>
                </a:solidFill>
              </a:rPr>
              <a:t>Gli </a:t>
            </a:r>
            <a:r>
              <a:rPr lang="it-IT" b="1" dirty="0">
                <a:solidFill>
                  <a:srgbClr val="002060"/>
                </a:solidFill>
              </a:rPr>
              <a:t>stati ordinari di coscienza </a:t>
            </a:r>
            <a:r>
              <a:rPr lang="it-IT" dirty="0">
                <a:solidFill>
                  <a:srgbClr val="002060"/>
                </a:solidFill>
              </a:rPr>
              <a:t>e gli stati non ordinari di coscienza cosa sono?</a:t>
            </a:r>
          </a:p>
          <a:p>
            <a:pPr lvl="2">
              <a:lnSpc>
                <a:spcPct val="120000"/>
              </a:lnSpc>
              <a:buFontTx/>
              <a:buChar char="-"/>
            </a:pPr>
            <a:r>
              <a:rPr lang="it-IT" sz="2300" dirty="0">
                <a:solidFill>
                  <a:srgbClr val="002060"/>
                </a:solidFill>
              </a:rPr>
              <a:t>Il </a:t>
            </a:r>
            <a:r>
              <a:rPr lang="it-IT" sz="2300" b="1" dirty="0">
                <a:solidFill>
                  <a:srgbClr val="002060"/>
                </a:solidFill>
              </a:rPr>
              <a:t>conscio</a:t>
            </a:r>
            <a:r>
              <a:rPr lang="it-IT" sz="2300" dirty="0">
                <a:solidFill>
                  <a:srgbClr val="002060"/>
                </a:solidFill>
              </a:rPr>
              <a:t> e l’</a:t>
            </a:r>
            <a:r>
              <a:rPr lang="it-IT" sz="2300" b="1" dirty="0">
                <a:solidFill>
                  <a:srgbClr val="002060"/>
                </a:solidFill>
              </a:rPr>
              <a:t>inconscio</a:t>
            </a:r>
          </a:p>
          <a:p>
            <a:pPr lvl="2">
              <a:lnSpc>
                <a:spcPct val="120000"/>
              </a:lnSpc>
              <a:buFontTx/>
              <a:buChar char="-"/>
            </a:pPr>
            <a:r>
              <a:rPr lang="it-IT" sz="2300" dirty="0">
                <a:solidFill>
                  <a:srgbClr val="002060"/>
                </a:solidFill>
              </a:rPr>
              <a:t>L’</a:t>
            </a:r>
            <a:r>
              <a:rPr lang="it-IT" sz="2300" b="1" dirty="0">
                <a:solidFill>
                  <a:srgbClr val="002060"/>
                </a:solidFill>
              </a:rPr>
              <a:t>Io</a:t>
            </a:r>
            <a:r>
              <a:rPr lang="it-IT" sz="2300" dirty="0">
                <a:solidFill>
                  <a:srgbClr val="002060"/>
                </a:solidFill>
              </a:rPr>
              <a:t> e il </a:t>
            </a:r>
            <a:r>
              <a:rPr lang="it-IT" sz="2300" b="1" dirty="0">
                <a:solidFill>
                  <a:srgbClr val="002060"/>
                </a:solidFill>
              </a:rPr>
              <a:t>Noi</a:t>
            </a:r>
          </a:p>
          <a:p>
            <a:pPr lvl="2">
              <a:lnSpc>
                <a:spcPct val="120000"/>
              </a:lnSpc>
              <a:buFontTx/>
              <a:buChar char="-"/>
            </a:pPr>
            <a:r>
              <a:rPr lang="it-IT" sz="2300" b="1" dirty="0">
                <a:solidFill>
                  <a:srgbClr val="002060"/>
                </a:solidFill>
              </a:rPr>
              <a:t>Penso</a:t>
            </a:r>
            <a:r>
              <a:rPr lang="it-IT" sz="2300" dirty="0">
                <a:solidFill>
                  <a:srgbClr val="002060"/>
                </a:solidFill>
              </a:rPr>
              <a:t> e </a:t>
            </a:r>
            <a:r>
              <a:rPr lang="it-IT" sz="2300" b="1" dirty="0">
                <a:solidFill>
                  <a:srgbClr val="002060"/>
                </a:solidFill>
              </a:rPr>
              <a:t>vedo</a:t>
            </a:r>
          </a:p>
          <a:p>
            <a:pPr>
              <a:lnSpc>
                <a:spcPct val="120000"/>
              </a:lnSpc>
            </a:pPr>
            <a:r>
              <a:rPr lang="it-IT" dirty="0">
                <a:solidFill>
                  <a:srgbClr val="002060"/>
                </a:solidFill>
              </a:rPr>
              <a:t>Esiste un minestrone in giro. Tutto è molto semplice. Basta usare la logica che tra l’altro dà sempre un risultato. </a:t>
            </a:r>
          </a:p>
          <a:p>
            <a:pPr>
              <a:lnSpc>
                <a:spcPct val="120000"/>
              </a:lnSpc>
            </a:pPr>
            <a:r>
              <a:rPr lang="it-IT" dirty="0">
                <a:solidFill>
                  <a:srgbClr val="FF0000"/>
                </a:solidFill>
              </a:rPr>
              <a:t>L’Anima parla, l’Anima è il nostro angelo custode, diversamente che cosa ci fa dentro un Corpo? </a:t>
            </a:r>
          </a:p>
          <a:p>
            <a:pPr>
              <a:lnSpc>
                <a:spcPct val="120000"/>
              </a:lnSpc>
            </a:pPr>
            <a:r>
              <a:rPr lang="it-IT" dirty="0">
                <a:solidFill>
                  <a:srgbClr val="FF0000"/>
                </a:solidFill>
              </a:rPr>
              <a:t>È un angelo custode in quanto custodisce la verità legata all’Essenza pura (Spirito, Energia Primordiale, Padre, Amore Universale, perfezione). Sceglie di venire sulla Terra non per risolvere il suo passato (karma) ma per permettere la continuità della vita sul nostro pianeta.</a:t>
            </a:r>
          </a:p>
          <a:p>
            <a:endParaRPr lang="it-IT" dirty="0">
              <a:solidFill>
                <a:srgbClr val="FF0000"/>
              </a:solidFill>
            </a:endParaRPr>
          </a:p>
          <a:p>
            <a:endParaRPr lang="it-IT" dirty="0">
              <a:solidFill>
                <a:srgbClr val="FF0000"/>
              </a:solidFill>
            </a:endParaRPr>
          </a:p>
        </p:txBody>
      </p:sp>
    </p:spTree>
    <p:extLst>
      <p:ext uri="{BB962C8B-B14F-4D97-AF65-F5344CB8AC3E}">
        <p14:creationId xmlns:p14="http://schemas.microsoft.com/office/powerpoint/2010/main" val="174064502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fontScale="90000"/>
          </a:bodyPr>
          <a:lstStyle/>
          <a:p>
            <a:r>
              <a:rPr lang="it-IT" dirty="0">
                <a:solidFill>
                  <a:srgbClr val="FF0000"/>
                </a:solidFill>
              </a:rPr>
              <a:t>Sofferenza, sintomo, dolore, malattia</a:t>
            </a:r>
            <a:br>
              <a:rPr lang="it-IT" dirty="0">
                <a:solidFill>
                  <a:srgbClr val="FF0000"/>
                </a:solidFill>
              </a:rPr>
            </a:br>
            <a:r>
              <a:rPr lang="it-IT" dirty="0">
                <a:solidFill>
                  <a:srgbClr val="FF0000"/>
                </a:solidFill>
              </a:rPr>
              <a:t>I quattro </a:t>
            </a:r>
            <a:r>
              <a:rPr lang="it-IT">
                <a:solidFill>
                  <a:srgbClr val="FF0000"/>
                </a:solidFill>
              </a:rPr>
              <a:t>pilastri </a:t>
            </a:r>
            <a:r>
              <a:rPr lang="it-IT" smtClean="0">
                <a:solidFill>
                  <a:srgbClr val="FF0000"/>
                </a:solidFill>
              </a:rPr>
              <a:t>dell’INDIVIDUO</a:t>
            </a:r>
            <a:r>
              <a:rPr lang="it-IT" dirty="0">
                <a:solidFill>
                  <a:srgbClr val="FF0000"/>
                </a:solidFill>
              </a:rPr>
              <a:t>.</a:t>
            </a:r>
          </a:p>
        </p:txBody>
      </p:sp>
      <p:sp>
        <p:nvSpPr>
          <p:cNvPr id="3" name="Segnaposto contenuto 2"/>
          <p:cNvSpPr>
            <a:spLocks noGrp="1"/>
          </p:cNvSpPr>
          <p:nvPr>
            <p:ph idx="1"/>
          </p:nvPr>
        </p:nvSpPr>
        <p:spPr/>
        <p:txBody>
          <a:bodyPr>
            <a:normAutofit lnSpcReduction="10000"/>
          </a:bodyPr>
          <a:lstStyle/>
          <a:p>
            <a:pPr marL="0" indent="0" defTabSz="850391">
              <a:spcBef>
                <a:spcPts val="900"/>
              </a:spcBef>
              <a:buNone/>
              <a:defRPr sz="2604"/>
            </a:pPr>
            <a:r>
              <a:rPr lang="it-IT" dirty="0">
                <a:solidFill>
                  <a:srgbClr val="002060"/>
                </a:solidFill>
              </a:rPr>
              <a:t>Sono definiti PILASTRI in quanto sono le fondamenta della BENATTIA.</a:t>
            </a:r>
          </a:p>
          <a:p>
            <a:pPr marL="0" indent="0" defTabSz="850391">
              <a:spcBef>
                <a:spcPts val="900"/>
              </a:spcBef>
              <a:buNone/>
              <a:defRPr sz="2604"/>
            </a:pPr>
            <a:r>
              <a:rPr lang="it-IT" dirty="0">
                <a:solidFill>
                  <a:srgbClr val="002060"/>
                </a:solidFill>
              </a:rPr>
              <a:t>La medicina Omeosinergetica chiama benattia ogni forma di malessere che l’individuo possiede per scaricare.</a:t>
            </a:r>
          </a:p>
          <a:p>
            <a:pPr marL="0" indent="0" defTabSz="850391">
              <a:spcBef>
                <a:spcPts val="900"/>
              </a:spcBef>
              <a:buNone/>
              <a:defRPr sz="2604"/>
            </a:pPr>
            <a:r>
              <a:rPr lang="it-IT" dirty="0">
                <a:solidFill>
                  <a:srgbClr val="002060"/>
                </a:solidFill>
              </a:rPr>
              <a:t>Il rifiuto di se stessi, il rifiuto dell’esperienza crea l’accumulo tossico che in forma naturale viene scaricato mediante la reazione.</a:t>
            </a:r>
          </a:p>
          <a:p>
            <a:pPr marL="0" indent="0" defTabSz="850391">
              <a:spcBef>
                <a:spcPts val="900"/>
              </a:spcBef>
              <a:buNone/>
              <a:defRPr sz="2604"/>
            </a:pPr>
            <a:r>
              <a:rPr lang="it-IT" dirty="0">
                <a:solidFill>
                  <a:srgbClr val="002060"/>
                </a:solidFill>
              </a:rPr>
              <a:t>Il corpo è perfetto, il corpo sa già quelle che sono le sue funzioni naturali, il corpo è una macchina magica e si muove involontariamente</a:t>
            </a:r>
            <a:r>
              <a:rPr lang="it-IT" dirty="0"/>
              <a:t>.</a:t>
            </a:r>
          </a:p>
          <a:p>
            <a:pPr marL="0" indent="0">
              <a:buNone/>
            </a:pPr>
            <a:endParaRPr lang="it-IT" dirty="0"/>
          </a:p>
        </p:txBody>
      </p:sp>
    </p:spTree>
    <p:extLst>
      <p:ext uri="{BB962C8B-B14F-4D97-AF65-F5344CB8AC3E}">
        <p14:creationId xmlns:p14="http://schemas.microsoft.com/office/powerpoint/2010/main" val="17050631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pPr algn="ctr"/>
            <a:r>
              <a:rPr lang="it-IT" sz="4000" dirty="0">
                <a:solidFill>
                  <a:srgbClr val="FF0000"/>
                </a:solidFill>
              </a:rPr>
              <a:t>LA REAZIONE </a:t>
            </a:r>
            <a:r>
              <a:rPr lang="it-IT" sz="4000" dirty="0" smtClean="0">
                <a:solidFill>
                  <a:srgbClr val="FF0000"/>
                </a:solidFill>
              </a:rPr>
              <a:t>È </a:t>
            </a:r>
            <a:r>
              <a:rPr lang="it-IT" sz="4000" dirty="0">
                <a:solidFill>
                  <a:srgbClr val="FF0000"/>
                </a:solidFill>
              </a:rPr>
              <a:t>SEMPRE UN MOVIMENTO NATURALE</a:t>
            </a:r>
          </a:p>
        </p:txBody>
      </p:sp>
      <p:sp>
        <p:nvSpPr>
          <p:cNvPr id="3" name="Segnaposto contenuto 2"/>
          <p:cNvSpPr>
            <a:spLocks noGrp="1"/>
          </p:cNvSpPr>
          <p:nvPr>
            <p:ph idx="1"/>
          </p:nvPr>
        </p:nvSpPr>
        <p:spPr/>
        <p:txBody>
          <a:bodyPr/>
          <a:lstStyle/>
          <a:p>
            <a:pPr marL="0" indent="0" defTabSz="868680">
              <a:spcBef>
                <a:spcPts val="900"/>
              </a:spcBef>
              <a:buNone/>
              <a:defRPr sz="2660"/>
            </a:pPr>
            <a:r>
              <a:rPr lang="it-IT" dirty="0">
                <a:solidFill>
                  <a:srgbClr val="002060"/>
                </a:solidFill>
              </a:rPr>
              <a:t>LA SOFFERENZA è uno dei tre movimenti naturali.</a:t>
            </a:r>
          </a:p>
          <a:p>
            <a:pPr marL="0" indent="0" defTabSz="868680">
              <a:spcBef>
                <a:spcPts val="900"/>
              </a:spcBef>
              <a:buNone/>
              <a:defRPr sz="2660"/>
            </a:pPr>
            <a:r>
              <a:rPr lang="it-IT" dirty="0">
                <a:solidFill>
                  <a:srgbClr val="002060"/>
                </a:solidFill>
              </a:rPr>
              <a:t>Si manifesta prima di affrontare un'esperienza e dopo che è stata vissuta un'esperienza.</a:t>
            </a:r>
          </a:p>
          <a:p>
            <a:pPr marL="0" indent="0" defTabSz="868680">
              <a:spcBef>
                <a:spcPts val="900"/>
              </a:spcBef>
              <a:buNone/>
              <a:defRPr sz="2660"/>
            </a:pPr>
            <a:r>
              <a:rPr lang="it-IT" dirty="0">
                <a:solidFill>
                  <a:srgbClr val="002060"/>
                </a:solidFill>
              </a:rPr>
              <a:t>Esiste infatti una sofferenza primaria e una secondaria.</a:t>
            </a:r>
          </a:p>
          <a:p>
            <a:pPr marL="0" indent="0" defTabSz="868680">
              <a:spcBef>
                <a:spcPts val="900"/>
              </a:spcBef>
              <a:buNone/>
              <a:defRPr sz="2660"/>
            </a:pPr>
            <a:r>
              <a:rPr lang="it-IT" dirty="0">
                <a:solidFill>
                  <a:srgbClr val="002060"/>
                </a:solidFill>
              </a:rPr>
              <a:t>La sofferenza quando arriva è un messaggio chiaro per noi, in quanto evidenzia chiaramente che stiamo </a:t>
            </a:r>
            <a:r>
              <a:rPr lang="it-IT" b="1" dirty="0">
                <a:solidFill>
                  <a:srgbClr val="002060"/>
                </a:solidFill>
              </a:rPr>
              <a:t>rifiutando</a:t>
            </a:r>
            <a:r>
              <a:rPr lang="it-IT" dirty="0">
                <a:solidFill>
                  <a:srgbClr val="002060"/>
                </a:solidFill>
              </a:rPr>
              <a:t> l’esperienza con la quale ci stiamo rapportando.</a:t>
            </a:r>
          </a:p>
          <a:p>
            <a:pPr marL="0" indent="0" defTabSz="868680">
              <a:spcBef>
                <a:spcPts val="900"/>
              </a:spcBef>
              <a:buNone/>
              <a:defRPr sz="2660"/>
            </a:pPr>
            <a:r>
              <a:rPr lang="it-IT" dirty="0">
                <a:solidFill>
                  <a:srgbClr val="002060"/>
                </a:solidFill>
              </a:rPr>
              <a:t>Si evidenzia mediante il </a:t>
            </a:r>
            <a:r>
              <a:rPr lang="it-IT" b="1" dirty="0">
                <a:solidFill>
                  <a:srgbClr val="002060"/>
                </a:solidFill>
              </a:rPr>
              <a:t>sintomo.</a:t>
            </a:r>
          </a:p>
          <a:p>
            <a:pPr marL="0" indent="0">
              <a:buNone/>
            </a:pPr>
            <a:endParaRPr lang="it-IT" dirty="0">
              <a:solidFill>
                <a:srgbClr val="002060"/>
              </a:solidFill>
            </a:endParaRPr>
          </a:p>
        </p:txBody>
      </p:sp>
    </p:spTree>
    <p:extLst>
      <p:ext uri="{BB962C8B-B14F-4D97-AF65-F5344CB8AC3E}">
        <p14:creationId xmlns:p14="http://schemas.microsoft.com/office/powerpoint/2010/main" val="57004082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22172" y="379874"/>
            <a:ext cx="8515350" cy="1325563"/>
          </a:xfrm>
        </p:spPr>
        <p:txBody>
          <a:bodyPr>
            <a:normAutofit fontScale="90000"/>
          </a:bodyPr>
          <a:lstStyle/>
          <a:p>
            <a:r>
              <a:rPr lang="it-IT" dirty="0">
                <a:solidFill>
                  <a:srgbClr val="FF0000"/>
                </a:solidFill>
              </a:rPr>
              <a:t>Il sintomo è il secondo movimento che si esprime ed è sempre una reazione. </a:t>
            </a:r>
          </a:p>
        </p:txBody>
      </p:sp>
      <p:sp>
        <p:nvSpPr>
          <p:cNvPr id="3" name="Segnaposto contenuto 2"/>
          <p:cNvSpPr>
            <a:spLocks noGrp="1"/>
          </p:cNvSpPr>
          <p:nvPr>
            <p:ph idx="1"/>
          </p:nvPr>
        </p:nvSpPr>
        <p:spPr/>
        <p:txBody>
          <a:bodyPr/>
          <a:lstStyle/>
          <a:p>
            <a:pPr marL="0" indent="0">
              <a:buNone/>
            </a:pPr>
            <a:r>
              <a:rPr lang="it-IT" dirty="0">
                <a:solidFill>
                  <a:srgbClr val="002060"/>
                </a:solidFill>
              </a:rPr>
              <a:t>Quindi una scarica.</a:t>
            </a:r>
          </a:p>
          <a:p>
            <a:pPr marL="0" indent="0">
              <a:buNone/>
            </a:pPr>
            <a:r>
              <a:rPr lang="it-IT" dirty="0">
                <a:solidFill>
                  <a:srgbClr val="002060"/>
                </a:solidFill>
              </a:rPr>
              <a:t>Il sintomo solitamente viene eliminato subito mediante i farmaci.</a:t>
            </a:r>
          </a:p>
          <a:p>
            <a:pPr marL="0" indent="0">
              <a:buNone/>
            </a:pPr>
            <a:r>
              <a:rPr lang="it-IT" dirty="0">
                <a:solidFill>
                  <a:srgbClr val="002060"/>
                </a:solidFill>
              </a:rPr>
              <a:t>Il sintomo è un'ansia, un attacco di panico, un asma, un vomito, una caldana, un formicolio, una tachicardia, un pianto, un brivido....</a:t>
            </a:r>
          </a:p>
          <a:p>
            <a:pPr marL="0" indent="0">
              <a:buNone/>
            </a:pPr>
            <a:r>
              <a:rPr lang="it-IT" dirty="0">
                <a:solidFill>
                  <a:srgbClr val="002060"/>
                </a:solidFill>
              </a:rPr>
              <a:t>Vedere il sintomo come un movimento naturale, come una scarica diventa più facile affrontare il quotidiano fatto a sua volta di esperienze continue. </a:t>
            </a:r>
            <a:endParaRPr lang="it-IT" dirty="0">
              <a:solidFill>
                <a:srgbClr val="002060"/>
              </a:solidFill>
            </a:endParaRPr>
          </a:p>
        </p:txBody>
      </p:sp>
    </p:spTree>
    <p:extLst>
      <p:ext uri="{BB962C8B-B14F-4D97-AF65-F5344CB8AC3E}">
        <p14:creationId xmlns:p14="http://schemas.microsoft.com/office/powerpoint/2010/main" val="57654594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628649" y="365126"/>
            <a:ext cx="8633337" cy="1325563"/>
          </a:xfrm>
        </p:spPr>
        <p:txBody>
          <a:bodyPr>
            <a:normAutofit/>
          </a:bodyPr>
          <a:lstStyle/>
          <a:p>
            <a:r>
              <a:rPr lang="it-IT" sz="3600" dirty="0">
                <a:solidFill>
                  <a:srgbClr val="FF0000"/>
                </a:solidFill>
              </a:rPr>
              <a:t>SAPERE CHE IL SINTOMO è UNA SCARICA CAMBIA LA PROSPETTIVA VERSO LO STESSO</a:t>
            </a:r>
          </a:p>
        </p:txBody>
      </p:sp>
      <p:sp>
        <p:nvSpPr>
          <p:cNvPr id="3" name="Segnaposto contenuto 2"/>
          <p:cNvSpPr>
            <a:spLocks noGrp="1"/>
          </p:cNvSpPr>
          <p:nvPr>
            <p:ph idx="1"/>
          </p:nvPr>
        </p:nvSpPr>
        <p:spPr/>
        <p:txBody>
          <a:bodyPr/>
          <a:lstStyle/>
          <a:p>
            <a:pPr marL="0" indent="0">
              <a:buNone/>
            </a:pPr>
            <a:r>
              <a:rPr lang="it-IT" dirty="0">
                <a:solidFill>
                  <a:srgbClr val="002060"/>
                </a:solidFill>
              </a:rPr>
              <a:t>Da questo punto di vista non ha senso eliminare questo meraviglioso movimento.</a:t>
            </a:r>
          </a:p>
          <a:p>
            <a:pPr marL="0" indent="0">
              <a:buNone/>
            </a:pPr>
            <a:r>
              <a:rPr lang="it-IT" dirty="0" smtClean="0">
                <a:solidFill>
                  <a:srgbClr val="002060"/>
                </a:solidFill>
                <a:sym typeface="Wingdings"/>
              </a:rPr>
              <a:t> </a:t>
            </a:r>
            <a:r>
              <a:rPr lang="it-IT" dirty="0" smtClean="0">
                <a:solidFill>
                  <a:srgbClr val="002060"/>
                </a:solidFill>
              </a:rPr>
              <a:t>La </a:t>
            </a:r>
            <a:r>
              <a:rPr lang="it-IT" dirty="0">
                <a:solidFill>
                  <a:srgbClr val="002060"/>
                </a:solidFill>
              </a:rPr>
              <a:t>medicina Omeosinergetica non elimina il sintomo, mediante l’</a:t>
            </a:r>
            <a:r>
              <a:rPr lang="it-IT" dirty="0" err="1">
                <a:solidFill>
                  <a:srgbClr val="002060"/>
                </a:solidFill>
              </a:rPr>
              <a:t>omeoskintest</a:t>
            </a:r>
            <a:r>
              <a:rPr lang="it-IT" dirty="0">
                <a:solidFill>
                  <a:srgbClr val="002060"/>
                </a:solidFill>
              </a:rPr>
              <a:t> risale alla causa che ha creato il sintomo, per cui interviene mediante  rimedi specifici attuando un drenaggio dell’accumulo tossico che a sua volta si è creato mediante il rifiuto dell’esperienza.</a:t>
            </a:r>
          </a:p>
          <a:p>
            <a:endParaRPr lang="it-IT" dirty="0">
              <a:solidFill>
                <a:srgbClr val="002060"/>
              </a:solidFill>
            </a:endParaRPr>
          </a:p>
        </p:txBody>
      </p:sp>
    </p:spTree>
    <p:extLst>
      <p:ext uri="{BB962C8B-B14F-4D97-AF65-F5344CB8AC3E}">
        <p14:creationId xmlns:p14="http://schemas.microsoft.com/office/powerpoint/2010/main" val="16382854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628650" y="630597"/>
            <a:ext cx="7886700" cy="1325563"/>
          </a:xfrm>
        </p:spPr>
        <p:txBody>
          <a:bodyPr/>
          <a:lstStyle/>
          <a:p>
            <a:pPr algn="ctr"/>
            <a:r>
              <a:rPr lang="it-IT" sz="4000" dirty="0">
                <a:solidFill>
                  <a:srgbClr val="FF0000"/>
                </a:solidFill>
                <a:sym typeface="Calibri"/>
              </a:rPr>
              <a:t>LA COSCIENZA E LA TRINIT</a:t>
            </a:r>
            <a:r>
              <a:rPr lang="it-IT" sz="4000" dirty="0">
                <a:solidFill>
                  <a:srgbClr val="FF0000"/>
                </a:solidFill>
              </a:rPr>
              <a:t>A’</a:t>
            </a:r>
            <a:r>
              <a:rPr lang="it-IT" b="1" dirty="0">
                <a:solidFill>
                  <a:srgbClr val="FF0000"/>
                </a:solidFill>
                <a:sym typeface="Calibri"/>
              </a:rPr>
              <a:t/>
            </a:r>
            <a:br>
              <a:rPr lang="it-IT" b="1" dirty="0">
                <a:solidFill>
                  <a:srgbClr val="FF0000"/>
                </a:solidFill>
                <a:sym typeface="Calibri"/>
              </a:rPr>
            </a:br>
            <a:endParaRPr lang="it-IT" dirty="0"/>
          </a:p>
        </p:txBody>
      </p:sp>
      <p:sp>
        <p:nvSpPr>
          <p:cNvPr id="3" name="Segnaposto contenuto 2"/>
          <p:cNvSpPr>
            <a:spLocks noGrp="1"/>
          </p:cNvSpPr>
          <p:nvPr>
            <p:ph idx="1"/>
          </p:nvPr>
        </p:nvSpPr>
        <p:spPr>
          <a:xfrm>
            <a:off x="321699" y="1485106"/>
            <a:ext cx="8500602" cy="4532235"/>
          </a:xfrm>
        </p:spPr>
        <p:txBody>
          <a:bodyPr>
            <a:normAutofit fontScale="85000" lnSpcReduction="20000"/>
          </a:bodyPr>
          <a:lstStyle/>
          <a:p>
            <a:pPr>
              <a:lnSpc>
                <a:spcPct val="110000"/>
              </a:lnSpc>
            </a:pPr>
            <a:r>
              <a:rPr lang="it-IT" b="1" dirty="0">
                <a:solidFill>
                  <a:srgbClr val="002060"/>
                </a:solidFill>
              </a:rPr>
              <a:t>Chi è? Cosa è? Come è</a:t>
            </a:r>
            <a:r>
              <a:rPr lang="it-IT" b="1" dirty="0" smtClean="0">
                <a:solidFill>
                  <a:srgbClr val="002060"/>
                </a:solidFill>
              </a:rPr>
              <a:t>?</a:t>
            </a:r>
            <a:endParaRPr lang="it-IT" dirty="0" smtClean="0">
              <a:solidFill>
                <a:srgbClr val="002060"/>
              </a:solidFill>
            </a:endParaRPr>
          </a:p>
          <a:p>
            <a:pPr>
              <a:lnSpc>
                <a:spcPct val="110000"/>
              </a:lnSpc>
            </a:pPr>
            <a:r>
              <a:rPr lang="it-IT" dirty="0" smtClean="0">
                <a:solidFill>
                  <a:srgbClr val="002060"/>
                </a:solidFill>
              </a:rPr>
              <a:t>Il </a:t>
            </a:r>
            <a:r>
              <a:rPr lang="it-IT" b="1" dirty="0">
                <a:solidFill>
                  <a:srgbClr val="002060"/>
                </a:solidFill>
              </a:rPr>
              <a:t>mistero della coscienza umana </a:t>
            </a:r>
            <a:r>
              <a:rPr lang="it-IT" dirty="0">
                <a:solidFill>
                  <a:srgbClr val="002060"/>
                </a:solidFill>
              </a:rPr>
              <a:t>è stato, è e sarà sempre il centro di ogni ricerca.</a:t>
            </a:r>
          </a:p>
          <a:p>
            <a:pPr>
              <a:lnSpc>
                <a:spcPct val="110000"/>
              </a:lnSpc>
            </a:pPr>
            <a:r>
              <a:rPr lang="it-IT" dirty="0">
                <a:solidFill>
                  <a:srgbClr val="002060"/>
                </a:solidFill>
              </a:rPr>
              <a:t>La scienza negli ultimi anni intende scoprire (se non altro ci prova) i misteri che si celano nella psiche umana. Questa tra l’altro è la grande sfida della cultura contemporanea. </a:t>
            </a:r>
            <a:endParaRPr lang="it-IT" dirty="0" smtClean="0">
              <a:solidFill>
                <a:srgbClr val="002060"/>
              </a:solidFill>
            </a:endParaRPr>
          </a:p>
          <a:p>
            <a:pPr>
              <a:lnSpc>
                <a:spcPct val="110000"/>
              </a:lnSpc>
            </a:pPr>
            <a:r>
              <a:rPr lang="it-IT" dirty="0" smtClean="0">
                <a:solidFill>
                  <a:srgbClr val="002060"/>
                </a:solidFill>
              </a:rPr>
              <a:t>Vi </a:t>
            </a:r>
            <a:r>
              <a:rPr lang="it-IT" dirty="0">
                <a:solidFill>
                  <a:srgbClr val="002060"/>
                </a:solidFill>
              </a:rPr>
              <a:t>sono </a:t>
            </a:r>
            <a:r>
              <a:rPr lang="it-IT" b="1" dirty="0">
                <a:solidFill>
                  <a:srgbClr val="002060"/>
                </a:solidFill>
              </a:rPr>
              <a:t>due punti di vista diversi</a:t>
            </a:r>
            <a:r>
              <a:rPr lang="it-IT" dirty="0">
                <a:solidFill>
                  <a:srgbClr val="002060"/>
                </a:solidFill>
              </a:rPr>
              <a:t>: da una parte la </a:t>
            </a:r>
            <a:r>
              <a:rPr lang="it-IT" b="1" dirty="0">
                <a:solidFill>
                  <a:srgbClr val="002060"/>
                </a:solidFill>
              </a:rPr>
              <a:t>scienza attuale</a:t>
            </a:r>
            <a:r>
              <a:rPr lang="it-IT" dirty="0">
                <a:solidFill>
                  <a:srgbClr val="002060"/>
                </a:solidFill>
              </a:rPr>
              <a:t> ancora è legata ad una visione meccanicista e prevenuta nei confronti di ogni ipotesi alternativa orientata sulla coscienza; dall’altra invece esistono vari gruppi internazionali di ricerca con una</a:t>
            </a:r>
            <a:r>
              <a:rPr lang="it-IT" b="1" dirty="0">
                <a:solidFill>
                  <a:srgbClr val="002060"/>
                </a:solidFill>
              </a:rPr>
              <a:t> visione olistica </a:t>
            </a:r>
            <a:r>
              <a:rPr lang="it-IT" dirty="0">
                <a:solidFill>
                  <a:srgbClr val="002060"/>
                </a:solidFill>
              </a:rPr>
              <a:t>del corpo, dove </a:t>
            </a:r>
            <a:r>
              <a:rPr lang="it-IT" u="sng" dirty="0">
                <a:solidFill>
                  <a:srgbClr val="002060"/>
                </a:solidFill>
              </a:rPr>
              <a:t>cervello e coscienza non devono più essere separati </a:t>
            </a:r>
            <a:r>
              <a:rPr lang="it-IT" dirty="0">
                <a:solidFill>
                  <a:srgbClr val="002060"/>
                </a:solidFill>
              </a:rPr>
              <a:t>ma studiati in modo </a:t>
            </a:r>
            <a:r>
              <a:rPr lang="it-IT" b="1" dirty="0">
                <a:solidFill>
                  <a:srgbClr val="002060"/>
                </a:solidFill>
              </a:rPr>
              <a:t>integrato</a:t>
            </a:r>
            <a:r>
              <a:rPr lang="it-IT" dirty="0">
                <a:solidFill>
                  <a:srgbClr val="002060"/>
                </a:solidFill>
              </a:rPr>
              <a:t>.</a:t>
            </a:r>
          </a:p>
          <a:p>
            <a:pPr marL="0" indent="0">
              <a:buNone/>
            </a:pPr>
            <a:endParaRPr lang="it-IT" dirty="0">
              <a:solidFill>
                <a:srgbClr val="002060"/>
              </a:solidFill>
            </a:endParaRPr>
          </a:p>
          <a:p>
            <a:pPr marL="0" indent="0">
              <a:buNone/>
            </a:pPr>
            <a:endParaRPr lang="it-IT" dirty="0">
              <a:solidFill>
                <a:srgbClr val="002060"/>
              </a:solidFill>
            </a:endParaRPr>
          </a:p>
        </p:txBody>
      </p:sp>
    </p:spTree>
    <p:extLst>
      <p:ext uri="{BB962C8B-B14F-4D97-AF65-F5344CB8AC3E}">
        <p14:creationId xmlns:p14="http://schemas.microsoft.com/office/powerpoint/2010/main" val="65927809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r>
              <a:rPr lang="it-IT" sz="4000" dirty="0">
                <a:solidFill>
                  <a:srgbClr val="FF0000"/>
                </a:solidFill>
              </a:rPr>
              <a:t>Il dolore è il terzo elemento </a:t>
            </a:r>
            <a:r>
              <a:rPr lang="it-IT" sz="4000" dirty="0" smtClean="0">
                <a:solidFill>
                  <a:srgbClr val="FF0000"/>
                </a:solidFill>
              </a:rPr>
              <a:t>naturale</a:t>
            </a:r>
            <a:endParaRPr lang="it-IT" sz="4000" dirty="0">
              <a:solidFill>
                <a:srgbClr val="FF0000"/>
              </a:solidFill>
            </a:endParaRPr>
          </a:p>
        </p:txBody>
      </p:sp>
      <p:sp>
        <p:nvSpPr>
          <p:cNvPr id="3" name="Segnaposto contenuto 2"/>
          <p:cNvSpPr>
            <a:spLocks noGrp="1"/>
          </p:cNvSpPr>
          <p:nvPr>
            <p:ph idx="1"/>
          </p:nvPr>
        </p:nvSpPr>
        <p:spPr/>
        <p:txBody>
          <a:bodyPr/>
          <a:lstStyle/>
          <a:p>
            <a:pPr marL="0" indent="0" defTabSz="777240">
              <a:spcBef>
                <a:spcPts val="800"/>
              </a:spcBef>
              <a:buNone/>
              <a:defRPr sz="2380"/>
            </a:pPr>
            <a:r>
              <a:rPr lang="it-IT" dirty="0" smtClean="0">
                <a:solidFill>
                  <a:srgbClr val="002060"/>
                </a:solidFill>
              </a:rPr>
              <a:t>IL DOLORE è lo strumento che utilizza il corpo per permetterci di capire cosa in realtà non stiamo accettando di noi stessi.</a:t>
            </a:r>
          </a:p>
          <a:p>
            <a:pPr marL="0" indent="0" defTabSz="777240">
              <a:spcBef>
                <a:spcPts val="800"/>
              </a:spcBef>
              <a:buNone/>
              <a:defRPr sz="2380"/>
            </a:pPr>
            <a:r>
              <a:rPr lang="it-IT" dirty="0" smtClean="0">
                <a:solidFill>
                  <a:srgbClr val="002060"/>
                </a:solidFill>
              </a:rPr>
              <a:t>La medicina Omeosinergetica utilizza un linguaggio del corpo partendo dalle basi sulle quali il corpo stesso  si è creato cioè dai tre foglietti embrionali.</a:t>
            </a:r>
          </a:p>
          <a:p>
            <a:pPr marL="0" indent="0" defTabSz="777240">
              <a:spcBef>
                <a:spcPts val="800"/>
              </a:spcBef>
              <a:buNone/>
              <a:defRPr sz="2380"/>
            </a:pPr>
            <a:r>
              <a:rPr lang="it-IT" dirty="0" smtClean="0">
                <a:solidFill>
                  <a:srgbClr val="002060"/>
                </a:solidFill>
              </a:rPr>
              <a:t>Ogni organo ogni muscolo ogni apparato nasce da uno dei tre foglietti embrionali.</a:t>
            </a:r>
          </a:p>
          <a:p>
            <a:pPr marL="0" indent="0" defTabSz="777240">
              <a:spcBef>
                <a:spcPts val="800"/>
              </a:spcBef>
              <a:buNone/>
              <a:defRPr sz="2380"/>
            </a:pPr>
            <a:r>
              <a:rPr lang="it-IT" dirty="0" smtClean="0">
                <a:solidFill>
                  <a:srgbClr val="002060"/>
                </a:solidFill>
              </a:rPr>
              <a:t>Il dolore quindi è un'ulteriore scarica che inoltre evidenzia un conflitto di base.</a:t>
            </a:r>
          </a:p>
          <a:p>
            <a:endParaRPr lang="it-IT" dirty="0">
              <a:solidFill>
                <a:srgbClr val="002060"/>
              </a:solidFill>
            </a:endParaRPr>
          </a:p>
        </p:txBody>
      </p:sp>
    </p:spTree>
    <p:extLst>
      <p:ext uri="{BB962C8B-B14F-4D97-AF65-F5344CB8AC3E}">
        <p14:creationId xmlns:p14="http://schemas.microsoft.com/office/powerpoint/2010/main" val="100301434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pPr algn="ctr"/>
            <a:r>
              <a:rPr lang="it-IT" dirty="0">
                <a:solidFill>
                  <a:srgbClr val="FF0000"/>
                </a:solidFill>
              </a:rPr>
              <a:t>La </a:t>
            </a:r>
            <a:r>
              <a:rPr lang="it-IT" dirty="0" smtClean="0">
                <a:solidFill>
                  <a:srgbClr val="FF0000"/>
                </a:solidFill>
              </a:rPr>
              <a:t>malattia:</a:t>
            </a:r>
            <a:endParaRPr lang="it-IT" dirty="0">
              <a:solidFill>
                <a:srgbClr val="FF0000"/>
              </a:solidFill>
            </a:endParaRPr>
          </a:p>
        </p:txBody>
      </p:sp>
      <p:sp>
        <p:nvSpPr>
          <p:cNvPr id="3" name="Segnaposto contenuto 2"/>
          <p:cNvSpPr>
            <a:spLocks noGrp="1"/>
          </p:cNvSpPr>
          <p:nvPr>
            <p:ph idx="1"/>
          </p:nvPr>
        </p:nvSpPr>
        <p:spPr/>
        <p:txBody>
          <a:bodyPr/>
          <a:lstStyle/>
          <a:p>
            <a:pPr marL="0" indent="0">
              <a:buNone/>
            </a:pPr>
            <a:r>
              <a:rPr lang="it-IT" dirty="0">
                <a:solidFill>
                  <a:srgbClr val="002060"/>
                </a:solidFill>
              </a:rPr>
              <a:t>Racchiude i tre movimenti naturali dell’organismo.</a:t>
            </a:r>
          </a:p>
          <a:p>
            <a:pPr marL="0" indent="0">
              <a:buNone/>
            </a:pPr>
            <a:r>
              <a:rPr lang="it-IT" dirty="0">
                <a:solidFill>
                  <a:srgbClr val="002060"/>
                </a:solidFill>
              </a:rPr>
              <a:t>Sofferenza-sintomo-dolore.</a:t>
            </a:r>
          </a:p>
          <a:p>
            <a:pPr marL="0" indent="0">
              <a:buNone/>
            </a:pPr>
            <a:r>
              <a:rPr lang="it-IT" dirty="0">
                <a:solidFill>
                  <a:srgbClr val="002060"/>
                </a:solidFill>
              </a:rPr>
              <a:t>Quando siamo ammalati, che si tratti di un'influenza o di un raffreddore o di un tumore o di depressione, il corpo ha le stesse reazioni.</a:t>
            </a:r>
          </a:p>
          <a:p>
            <a:pPr marL="0" indent="0">
              <a:buNone/>
            </a:pPr>
            <a:r>
              <a:rPr lang="it-IT" dirty="0">
                <a:solidFill>
                  <a:srgbClr val="002060"/>
                </a:solidFill>
              </a:rPr>
              <a:t>Soffriamo, subito dopo il sintomo poi il dolore.</a:t>
            </a:r>
          </a:p>
          <a:p>
            <a:pPr marL="0" indent="0">
              <a:buNone/>
            </a:pPr>
            <a:r>
              <a:rPr lang="it-IT" dirty="0">
                <a:solidFill>
                  <a:srgbClr val="002060"/>
                </a:solidFill>
              </a:rPr>
              <a:t>La malattia quindi è una guarigione biologica naturale che il corpo mette in essere ed è un meccanismo naturale.</a:t>
            </a:r>
          </a:p>
          <a:p>
            <a:pPr marL="0" indent="0">
              <a:buNone/>
            </a:pPr>
            <a:endParaRPr lang="it-IT" dirty="0">
              <a:solidFill>
                <a:srgbClr val="002060"/>
              </a:solidFill>
            </a:endParaRPr>
          </a:p>
        </p:txBody>
      </p:sp>
    </p:spTree>
    <p:extLst>
      <p:ext uri="{BB962C8B-B14F-4D97-AF65-F5344CB8AC3E}">
        <p14:creationId xmlns:p14="http://schemas.microsoft.com/office/powerpoint/2010/main" val="191344122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314325" y="349628"/>
            <a:ext cx="8515350" cy="1325563"/>
          </a:xfrm>
        </p:spPr>
        <p:txBody>
          <a:bodyPr/>
          <a:lstStyle/>
          <a:p>
            <a:pPr defTabSz="585215">
              <a:defRPr sz="2816"/>
            </a:pPr>
            <a:r>
              <a:rPr lang="it-IT" dirty="0">
                <a:solidFill>
                  <a:srgbClr val="FF0000"/>
                </a:solidFill>
              </a:rPr>
              <a:t>Benattia perché?</a:t>
            </a:r>
            <a:br>
              <a:rPr lang="it-IT" dirty="0">
                <a:solidFill>
                  <a:srgbClr val="FF0000"/>
                </a:solidFill>
              </a:rPr>
            </a:br>
            <a:r>
              <a:rPr lang="it-IT" dirty="0">
                <a:solidFill>
                  <a:srgbClr val="FF0000"/>
                </a:solidFill>
              </a:rPr>
              <a:t>Perché la malattia non è il nemico ma l’alleato dell’essere umano.</a:t>
            </a:r>
          </a:p>
        </p:txBody>
      </p:sp>
      <p:sp>
        <p:nvSpPr>
          <p:cNvPr id="3" name="Segnaposto contenuto 2"/>
          <p:cNvSpPr>
            <a:spLocks noGrp="1"/>
          </p:cNvSpPr>
          <p:nvPr>
            <p:ph idx="1"/>
          </p:nvPr>
        </p:nvSpPr>
        <p:spPr/>
        <p:txBody>
          <a:bodyPr/>
          <a:lstStyle/>
          <a:p>
            <a:pPr marL="0" indent="0" defTabSz="832104">
              <a:spcBef>
                <a:spcPts val="900"/>
              </a:spcBef>
              <a:buNone/>
              <a:defRPr sz="2548"/>
            </a:pPr>
            <a:r>
              <a:rPr lang="it-IT" dirty="0">
                <a:solidFill>
                  <a:srgbClr val="002060"/>
                </a:solidFill>
              </a:rPr>
              <a:t>Perché la malattia è uno strumento in grado di svelare il segreto custodito in ogni essere umano, la malattia è il mezzo per capire più profondamente se stessi.</a:t>
            </a:r>
          </a:p>
          <a:p>
            <a:pPr marL="0" indent="0" defTabSz="832104">
              <a:spcBef>
                <a:spcPts val="900"/>
              </a:spcBef>
              <a:buNone/>
              <a:defRPr sz="2548"/>
            </a:pPr>
            <a:r>
              <a:rPr lang="it-IT" dirty="0">
                <a:solidFill>
                  <a:srgbClr val="002060"/>
                </a:solidFill>
              </a:rPr>
              <a:t>Grazie alla  MALATTIA - BENATTIA,  ricomincia un processo naturale che è la VITA stessa, si riparte da 0, si rinasce per ritrovare quello che è stato da sempre parte integrante di noi.</a:t>
            </a:r>
          </a:p>
          <a:p>
            <a:pPr marL="0" indent="0" defTabSz="832104">
              <a:spcBef>
                <a:spcPts val="900"/>
              </a:spcBef>
              <a:buNone/>
              <a:defRPr sz="2548"/>
            </a:pPr>
            <a:r>
              <a:rPr lang="it-IT" dirty="0">
                <a:solidFill>
                  <a:srgbClr val="002060"/>
                </a:solidFill>
              </a:rPr>
              <a:t>LA PERFEZIONE DEL TUTTO - TUTTO È PERFETTO.</a:t>
            </a:r>
          </a:p>
          <a:p>
            <a:pPr marL="0" indent="0" defTabSz="832104">
              <a:spcBef>
                <a:spcPts val="900"/>
              </a:spcBef>
              <a:buNone/>
              <a:defRPr sz="2548"/>
            </a:pPr>
            <a:endParaRPr lang="it-IT" dirty="0">
              <a:solidFill>
                <a:srgbClr val="002060"/>
              </a:solidFill>
            </a:endParaRPr>
          </a:p>
          <a:p>
            <a:pPr marL="0" indent="0">
              <a:buNone/>
            </a:pPr>
            <a:endParaRPr lang="it-IT" dirty="0">
              <a:solidFill>
                <a:srgbClr val="002060"/>
              </a:solidFill>
            </a:endParaRPr>
          </a:p>
        </p:txBody>
      </p:sp>
    </p:spTree>
    <p:extLst>
      <p:ext uri="{BB962C8B-B14F-4D97-AF65-F5344CB8AC3E}">
        <p14:creationId xmlns:p14="http://schemas.microsoft.com/office/powerpoint/2010/main" val="176257200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r>
              <a:rPr lang="it-IT" sz="4000" dirty="0">
                <a:solidFill>
                  <a:srgbClr val="FF0000"/>
                </a:solidFill>
              </a:rPr>
              <a:t>Il corpo ha le sue chiavi che danno accesso all’informazione </a:t>
            </a:r>
          </a:p>
        </p:txBody>
      </p:sp>
      <p:sp>
        <p:nvSpPr>
          <p:cNvPr id="3" name="Segnaposto contenuto 2"/>
          <p:cNvSpPr>
            <a:spLocks noGrp="1"/>
          </p:cNvSpPr>
          <p:nvPr>
            <p:ph idx="1"/>
          </p:nvPr>
        </p:nvSpPr>
        <p:spPr/>
        <p:txBody>
          <a:bodyPr/>
          <a:lstStyle/>
          <a:p>
            <a:pPr marL="0" indent="0" defTabSz="822959">
              <a:spcBef>
                <a:spcPts val="900"/>
              </a:spcBef>
              <a:buNone/>
              <a:defRPr sz="2520"/>
            </a:pPr>
            <a:r>
              <a:rPr lang="it-IT" dirty="0">
                <a:solidFill>
                  <a:srgbClr val="002060"/>
                </a:solidFill>
              </a:rPr>
              <a:t>Il rifiuto</a:t>
            </a:r>
          </a:p>
          <a:p>
            <a:pPr marL="0" indent="0" defTabSz="822959">
              <a:spcBef>
                <a:spcPts val="900"/>
              </a:spcBef>
              <a:buNone/>
              <a:defRPr sz="2520"/>
            </a:pPr>
            <a:r>
              <a:rPr lang="it-IT" dirty="0">
                <a:solidFill>
                  <a:srgbClr val="002060"/>
                </a:solidFill>
              </a:rPr>
              <a:t>Le emozioni</a:t>
            </a:r>
          </a:p>
          <a:p>
            <a:pPr marL="0" indent="0" defTabSz="822959">
              <a:spcBef>
                <a:spcPts val="900"/>
              </a:spcBef>
              <a:buNone/>
              <a:defRPr sz="2520"/>
            </a:pPr>
            <a:r>
              <a:rPr lang="it-IT" dirty="0">
                <a:solidFill>
                  <a:srgbClr val="002060"/>
                </a:solidFill>
              </a:rPr>
              <a:t>Il comportamento</a:t>
            </a:r>
          </a:p>
          <a:p>
            <a:pPr marL="0" indent="0" defTabSz="822959">
              <a:spcBef>
                <a:spcPts val="900"/>
              </a:spcBef>
              <a:buNone/>
              <a:defRPr sz="2520"/>
            </a:pPr>
            <a:r>
              <a:rPr lang="it-IT" dirty="0">
                <a:solidFill>
                  <a:srgbClr val="002060"/>
                </a:solidFill>
              </a:rPr>
              <a:t>Il carattere</a:t>
            </a:r>
          </a:p>
          <a:p>
            <a:pPr marL="0" indent="0" defTabSz="822959">
              <a:spcBef>
                <a:spcPts val="900"/>
              </a:spcBef>
              <a:buNone/>
              <a:defRPr sz="2520"/>
            </a:pPr>
            <a:r>
              <a:rPr lang="it-IT" dirty="0">
                <a:solidFill>
                  <a:srgbClr val="002060"/>
                </a:solidFill>
              </a:rPr>
              <a:t>La sofferenza</a:t>
            </a:r>
          </a:p>
          <a:p>
            <a:pPr marL="0" indent="0" defTabSz="822959">
              <a:spcBef>
                <a:spcPts val="900"/>
              </a:spcBef>
              <a:buNone/>
              <a:defRPr sz="2520"/>
            </a:pPr>
            <a:r>
              <a:rPr lang="it-IT" dirty="0">
                <a:solidFill>
                  <a:srgbClr val="002060"/>
                </a:solidFill>
              </a:rPr>
              <a:t>Il sintomo</a:t>
            </a:r>
          </a:p>
          <a:p>
            <a:pPr marL="0" indent="0" defTabSz="822959">
              <a:spcBef>
                <a:spcPts val="900"/>
              </a:spcBef>
              <a:buNone/>
              <a:defRPr sz="2520"/>
            </a:pPr>
            <a:r>
              <a:rPr lang="it-IT" dirty="0">
                <a:solidFill>
                  <a:srgbClr val="002060"/>
                </a:solidFill>
              </a:rPr>
              <a:t>Il dolore.</a:t>
            </a:r>
          </a:p>
          <a:p>
            <a:pPr marL="0" indent="0" defTabSz="822959">
              <a:spcBef>
                <a:spcPts val="900"/>
              </a:spcBef>
              <a:buNone/>
              <a:defRPr sz="2520"/>
            </a:pPr>
            <a:r>
              <a:rPr lang="it-IT" dirty="0">
                <a:solidFill>
                  <a:srgbClr val="002060"/>
                </a:solidFill>
              </a:rPr>
              <a:t>7 ingredienti o componenti naturali che giocano un ruolo fondamentale per permettere al corpo di continuare a vivere.</a:t>
            </a:r>
          </a:p>
          <a:p>
            <a:endParaRPr lang="it-IT" dirty="0">
              <a:solidFill>
                <a:srgbClr val="002060"/>
              </a:solidFill>
            </a:endParaRPr>
          </a:p>
        </p:txBody>
      </p:sp>
    </p:spTree>
    <p:extLst>
      <p:ext uri="{BB962C8B-B14F-4D97-AF65-F5344CB8AC3E}">
        <p14:creationId xmlns:p14="http://schemas.microsoft.com/office/powerpoint/2010/main" val="210617841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768135" y="2627879"/>
            <a:ext cx="7886700" cy="1325563"/>
          </a:xfrm>
        </p:spPr>
        <p:txBody>
          <a:bodyPr/>
          <a:lstStyle/>
          <a:p>
            <a:pPr algn="ctr"/>
            <a:r>
              <a:rPr lang="it-IT" b="1" dirty="0" smtClean="0">
                <a:solidFill>
                  <a:srgbClr val="002060"/>
                </a:solidFill>
              </a:rPr>
              <a:t>BUONA VITA</a:t>
            </a:r>
            <a:endParaRPr lang="it-IT" b="1" dirty="0">
              <a:solidFill>
                <a:srgbClr val="002060"/>
              </a:solidFill>
            </a:endParaRPr>
          </a:p>
        </p:txBody>
      </p:sp>
    </p:spTree>
    <p:extLst>
      <p:ext uri="{BB962C8B-B14F-4D97-AF65-F5344CB8AC3E}">
        <p14:creationId xmlns:p14="http://schemas.microsoft.com/office/powerpoint/2010/main" val="13267766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348430" y="527767"/>
            <a:ext cx="8589092" cy="5150362"/>
          </a:xfrm>
        </p:spPr>
        <p:txBody>
          <a:bodyPr>
            <a:normAutofit fontScale="55000" lnSpcReduction="20000"/>
          </a:bodyPr>
          <a:lstStyle/>
          <a:p>
            <a:pPr>
              <a:lnSpc>
                <a:spcPct val="110000"/>
              </a:lnSpc>
            </a:pPr>
            <a:r>
              <a:rPr lang="it-IT" sz="3400" dirty="0">
                <a:solidFill>
                  <a:srgbClr val="002060"/>
                </a:solidFill>
              </a:rPr>
              <a:t>Roberto </a:t>
            </a:r>
            <a:r>
              <a:rPr lang="it-IT" sz="3400" b="1" dirty="0" err="1">
                <a:solidFill>
                  <a:srgbClr val="002060"/>
                </a:solidFill>
              </a:rPr>
              <a:t>Assagioli</a:t>
            </a:r>
            <a:r>
              <a:rPr lang="it-IT" sz="3400" dirty="0">
                <a:solidFill>
                  <a:srgbClr val="002060"/>
                </a:solidFill>
              </a:rPr>
              <a:t>, medico psichiatra, è stato un grande ‘esploratore’ della Psiche Umana, uno ‘scienziato’ capace di viaggiare ‘nelle profondità e ‘nelle altezze’ dell’edificio dell’animo umano. </a:t>
            </a:r>
          </a:p>
          <a:p>
            <a:pPr>
              <a:lnSpc>
                <a:spcPct val="120000"/>
              </a:lnSpc>
            </a:pPr>
            <a:r>
              <a:rPr lang="it-IT" sz="3400" dirty="0">
                <a:solidFill>
                  <a:srgbClr val="002060"/>
                </a:solidFill>
              </a:rPr>
              <a:t>Ha fondato nel ‘</a:t>
            </a:r>
            <a:r>
              <a:rPr lang="it-IT" sz="3400" b="1" dirty="0">
                <a:solidFill>
                  <a:srgbClr val="002060"/>
                </a:solidFill>
              </a:rPr>
              <a:t>900</a:t>
            </a:r>
            <a:r>
              <a:rPr lang="it-IT" sz="3400" dirty="0">
                <a:solidFill>
                  <a:srgbClr val="002060"/>
                </a:solidFill>
              </a:rPr>
              <a:t> la </a:t>
            </a:r>
            <a:r>
              <a:rPr lang="it-IT" sz="3400" b="1" dirty="0" err="1">
                <a:solidFill>
                  <a:srgbClr val="002060"/>
                </a:solidFill>
              </a:rPr>
              <a:t>Psicosintesi</a:t>
            </a:r>
            <a:r>
              <a:rPr lang="it-IT" sz="3400" dirty="0">
                <a:solidFill>
                  <a:srgbClr val="002060"/>
                </a:solidFill>
              </a:rPr>
              <a:t>, sostenendola: “</a:t>
            </a:r>
            <a:r>
              <a:rPr lang="it-IT" sz="3400" i="1" dirty="0">
                <a:solidFill>
                  <a:srgbClr val="002060"/>
                </a:solidFill>
              </a:rPr>
              <a:t>Un metodo di auto-formazione e realizzazione </a:t>
            </a:r>
            <a:r>
              <a:rPr lang="it-IT" sz="3400" i="1" dirty="0" err="1">
                <a:solidFill>
                  <a:srgbClr val="002060"/>
                </a:solidFill>
              </a:rPr>
              <a:t>psico</a:t>
            </a:r>
            <a:r>
              <a:rPr lang="it-IT" sz="3400" i="1" dirty="0">
                <a:solidFill>
                  <a:srgbClr val="002060"/>
                </a:solidFill>
              </a:rPr>
              <a:t>-spirituale per tutti coloro che non vogliono accettare di restare schiavi dei loro fantasmi interiori e degli influssi esterni, di subire passivamente il gioco delle forze psicologiche che si svolge in loro, ma vogliono diventare padroni del proprio regno interiore</a:t>
            </a:r>
            <a:r>
              <a:rPr lang="it-IT" sz="3400" dirty="0">
                <a:solidFill>
                  <a:srgbClr val="002060"/>
                </a:solidFill>
              </a:rPr>
              <a:t>”. </a:t>
            </a:r>
          </a:p>
          <a:p>
            <a:pPr>
              <a:lnSpc>
                <a:spcPct val="120000"/>
              </a:lnSpc>
            </a:pPr>
            <a:r>
              <a:rPr lang="it-IT" sz="3800" dirty="0">
                <a:solidFill>
                  <a:srgbClr val="002060"/>
                </a:solidFill>
              </a:rPr>
              <a:t>"</a:t>
            </a:r>
            <a:r>
              <a:rPr lang="it-IT" sz="3800" i="1" dirty="0">
                <a:solidFill>
                  <a:srgbClr val="002060"/>
                </a:solidFill>
              </a:rPr>
              <a:t>L'unità (della personalità) è possibile. Ma rendiamoci ben conto che essa non è un punto di partenza, non è un dono gratuito: è una conquista, è l'alto premio di una lunga opera: opera faticosa ma magnifica, varia, affascinante, feconda per noi e per gli altri, ancor prima di essere ultimata.</a:t>
            </a:r>
            <a:r>
              <a:rPr lang="it-IT" sz="3800" dirty="0">
                <a:solidFill>
                  <a:srgbClr val="002060"/>
                </a:solidFill>
              </a:rPr>
              <a:t>” Roberto </a:t>
            </a:r>
            <a:r>
              <a:rPr lang="it-IT" sz="3800" b="1" dirty="0" err="1">
                <a:solidFill>
                  <a:srgbClr val="002060"/>
                </a:solidFill>
              </a:rPr>
              <a:t>Assagioli</a:t>
            </a:r>
            <a:endParaRPr lang="it-IT" sz="3800" b="1" dirty="0">
              <a:solidFill>
                <a:srgbClr val="002060"/>
              </a:solidFill>
            </a:endParaRPr>
          </a:p>
          <a:p>
            <a:pPr>
              <a:lnSpc>
                <a:spcPct val="120000"/>
              </a:lnSpc>
            </a:pPr>
            <a:r>
              <a:rPr lang="it-IT" sz="3800" b="1" dirty="0" err="1">
                <a:solidFill>
                  <a:srgbClr val="002060"/>
                </a:solidFill>
              </a:rPr>
              <a:t>Assagioli</a:t>
            </a:r>
            <a:r>
              <a:rPr lang="it-IT" sz="3800" dirty="0">
                <a:solidFill>
                  <a:srgbClr val="002060"/>
                </a:solidFill>
              </a:rPr>
              <a:t> parlava già di unione, tra la coscienza e il corpo, affermando tra l’altro che non è il punto di partenza.</a:t>
            </a:r>
          </a:p>
          <a:p>
            <a:endParaRPr lang="it-IT" dirty="0">
              <a:solidFill>
                <a:srgbClr val="002060"/>
              </a:solidFill>
            </a:endParaRPr>
          </a:p>
        </p:txBody>
      </p:sp>
    </p:spTree>
    <p:extLst>
      <p:ext uri="{BB962C8B-B14F-4D97-AF65-F5344CB8AC3E}">
        <p14:creationId xmlns:p14="http://schemas.microsoft.com/office/powerpoint/2010/main" val="16796620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613902" y="881729"/>
            <a:ext cx="7886700" cy="4351338"/>
          </a:xfrm>
        </p:spPr>
        <p:txBody>
          <a:bodyPr>
            <a:normAutofit fontScale="77500" lnSpcReduction="20000"/>
          </a:bodyPr>
          <a:lstStyle/>
          <a:p>
            <a:pPr>
              <a:lnSpc>
                <a:spcPct val="120000"/>
              </a:lnSpc>
            </a:pPr>
            <a:r>
              <a:rPr lang="it-IT" dirty="0">
                <a:solidFill>
                  <a:srgbClr val="002060"/>
                </a:solidFill>
              </a:rPr>
              <a:t>La coscienza non è il punto di partenza. Allora la domanda dovrebbe sorgere spontanea: </a:t>
            </a:r>
            <a:r>
              <a:rPr lang="it-IT" b="1" dirty="0">
                <a:solidFill>
                  <a:srgbClr val="002060"/>
                </a:solidFill>
              </a:rPr>
              <a:t>qual è il punto di partenza ?</a:t>
            </a:r>
          </a:p>
          <a:p>
            <a:pPr>
              <a:lnSpc>
                <a:spcPct val="120000"/>
              </a:lnSpc>
            </a:pPr>
            <a:r>
              <a:rPr lang="it-IT" dirty="0">
                <a:solidFill>
                  <a:srgbClr val="002060"/>
                </a:solidFill>
              </a:rPr>
              <a:t>Secondo la filosofia dell’</a:t>
            </a:r>
            <a:r>
              <a:rPr lang="it-IT" b="1" dirty="0">
                <a:solidFill>
                  <a:srgbClr val="002060"/>
                </a:solidFill>
              </a:rPr>
              <a:t>idealismo monista</a:t>
            </a:r>
            <a:r>
              <a:rPr lang="it-IT" dirty="0">
                <a:solidFill>
                  <a:srgbClr val="002060"/>
                </a:solidFill>
              </a:rPr>
              <a:t> (</a:t>
            </a:r>
            <a:r>
              <a:rPr lang="it-IT" b="1" dirty="0" err="1">
                <a:solidFill>
                  <a:srgbClr val="002060"/>
                </a:solidFill>
              </a:rPr>
              <a:t>Goswami</a:t>
            </a:r>
            <a:r>
              <a:rPr lang="it-IT" dirty="0">
                <a:solidFill>
                  <a:srgbClr val="002060"/>
                </a:solidFill>
              </a:rPr>
              <a:t> e altri, 1993) </a:t>
            </a:r>
            <a:r>
              <a:rPr lang="it-IT" b="1" dirty="0">
                <a:solidFill>
                  <a:srgbClr val="002060"/>
                </a:solidFill>
              </a:rPr>
              <a:t>è la Coscienza la base di tutta l’esistenza</a:t>
            </a:r>
            <a:r>
              <a:rPr lang="it-IT" dirty="0">
                <a:solidFill>
                  <a:srgbClr val="002060"/>
                </a:solidFill>
              </a:rPr>
              <a:t>, </a:t>
            </a:r>
            <a:r>
              <a:rPr lang="it-IT" b="1" dirty="0">
                <a:solidFill>
                  <a:srgbClr val="002060"/>
                </a:solidFill>
              </a:rPr>
              <a:t>non la materia</a:t>
            </a:r>
            <a:r>
              <a:rPr lang="it-IT" dirty="0">
                <a:solidFill>
                  <a:srgbClr val="002060"/>
                </a:solidFill>
              </a:rPr>
              <a:t>: sia il mondo materiale che quello mentale emergono dalla Coscienza. </a:t>
            </a:r>
          </a:p>
          <a:p>
            <a:pPr>
              <a:lnSpc>
                <a:spcPct val="120000"/>
              </a:lnSpc>
            </a:pPr>
            <a:r>
              <a:rPr lang="it-IT" dirty="0">
                <a:solidFill>
                  <a:srgbClr val="002060"/>
                </a:solidFill>
              </a:rPr>
              <a:t>La Coscienza perciò non è un epifenomeno del cervello, quindi un fenomeno secondario, ma è quella base dell’esistenza che contiene tutte le possibilità di manifestazione (di ciò che è mentale e di ciò che è materiale), incluso il cervello stesso (</a:t>
            </a:r>
            <a:r>
              <a:rPr lang="it-IT" b="1" dirty="0" err="1">
                <a:solidFill>
                  <a:srgbClr val="002060"/>
                </a:solidFill>
              </a:rPr>
              <a:t>Goswami</a:t>
            </a:r>
            <a:r>
              <a:rPr lang="it-IT" dirty="0">
                <a:solidFill>
                  <a:srgbClr val="002060"/>
                </a:solidFill>
              </a:rPr>
              <a:t>, 2011).</a:t>
            </a:r>
          </a:p>
          <a:p>
            <a:endParaRPr lang="it-IT" dirty="0">
              <a:solidFill>
                <a:srgbClr val="002060"/>
              </a:solidFill>
            </a:endParaRPr>
          </a:p>
          <a:p>
            <a:endParaRPr lang="it-IT" dirty="0">
              <a:solidFill>
                <a:srgbClr val="002060"/>
              </a:solidFill>
            </a:endParaRPr>
          </a:p>
        </p:txBody>
      </p:sp>
    </p:spTree>
    <p:extLst>
      <p:ext uri="{BB962C8B-B14F-4D97-AF65-F5344CB8AC3E}">
        <p14:creationId xmlns:p14="http://schemas.microsoft.com/office/powerpoint/2010/main" val="13356075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643399" y="896476"/>
            <a:ext cx="7886700" cy="4351338"/>
          </a:xfrm>
        </p:spPr>
        <p:txBody>
          <a:bodyPr>
            <a:normAutofit fontScale="70000" lnSpcReduction="20000"/>
          </a:bodyPr>
          <a:lstStyle/>
          <a:p>
            <a:pPr>
              <a:lnSpc>
                <a:spcPct val="120000"/>
              </a:lnSpc>
            </a:pPr>
            <a:r>
              <a:rPr lang="it-IT" b="1" dirty="0">
                <a:solidFill>
                  <a:srgbClr val="002060"/>
                </a:solidFill>
              </a:rPr>
              <a:t>Non è allora il cervello a creare la Coscienza</a:t>
            </a:r>
            <a:r>
              <a:rPr lang="it-IT" dirty="0">
                <a:solidFill>
                  <a:srgbClr val="002060"/>
                </a:solidFill>
              </a:rPr>
              <a:t>, in quella catena di causalità verso l’alto in cui crede la scienza dualistica, secondo la quale le particelle subatomiche e le loro interazioni creano l’atomo, insiemi di atomi creano le molecole, insiemi di molecole formano le cellule, alcune delle quali sono neuroni, la collettività di neuroni costituiscono il cervello e il cervello genera i processi mentali, tra cui la Coscienza (</a:t>
            </a:r>
            <a:r>
              <a:rPr lang="it-IT" b="1" dirty="0" err="1">
                <a:solidFill>
                  <a:srgbClr val="002060"/>
                </a:solidFill>
              </a:rPr>
              <a:t>Goswami</a:t>
            </a:r>
            <a:r>
              <a:rPr lang="it-IT" dirty="0">
                <a:solidFill>
                  <a:srgbClr val="002060"/>
                </a:solidFill>
              </a:rPr>
              <a:t>, 2004). </a:t>
            </a:r>
          </a:p>
          <a:p>
            <a:pPr>
              <a:lnSpc>
                <a:spcPct val="120000"/>
              </a:lnSpc>
            </a:pPr>
            <a:r>
              <a:rPr lang="it-IT" dirty="0">
                <a:solidFill>
                  <a:srgbClr val="002060"/>
                </a:solidFill>
              </a:rPr>
              <a:t>Il cervello non può creare la Coscienza, perché è solo un oggetto. E dato che, nell’ottica della fisica quantistica, gli oggetti sono solo onde di probabilità che “si materializzano” nel momento in cui con l’osservazione facciamo collassare una funzione d’onda, è più corretto dire che è la Coscienza a creare il cervello (</a:t>
            </a:r>
            <a:r>
              <a:rPr lang="it-IT" b="1" dirty="0" err="1">
                <a:solidFill>
                  <a:srgbClr val="002060"/>
                </a:solidFill>
              </a:rPr>
              <a:t>Goswami</a:t>
            </a:r>
            <a:r>
              <a:rPr lang="it-IT" dirty="0">
                <a:solidFill>
                  <a:srgbClr val="002060"/>
                </a:solidFill>
              </a:rPr>
              <a:t>, 2015).</a:t>
            </a:r>
            <a:endParaRPr lang="it-IT" dirty="0">
              <a:solidFill>
                <a:srgbClr val="002060"/>
              </a:solidFill>
            </a:endParaRPr>
          </a:p>
        </p:txBody>
      </p:sp>
    </p:spTree>
    <p:extLst>
      <p:ext uri="{BB962C8B-B14F-4D97-AF65-F5344CB8AC3E}">
        <p14:creationId xmlns:p14="http://schemas.microsoft.com/office/powerpoint/2010/main" val="19370538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628650" y="734245"/>
            <a:ext cx="7886700" cy="4351338"/>
          </a:xfrm>
        </p:spPr>
        <p:txBody>
          <a:bodyPr>
            <a:normAutofit fontScale="70000" lnSpcReduction="20000"/>
          </a:bodyPr>
          <a:lstStyle/>
          <a:p>
            <a:pPr>
              <a:lnSpc>
                <a:spcPct val="110000"/>
              </a:lnSpc>
            </a:pPr>
            <a:r>
              <a:rPr lang="it-IT" dirty="0">
                <a:solidFill>
                  <a:srgbClr val="002060"/>
                </a:solidFill>
              </a:rPr>
              <a:t>Il punto è che l’uomo vivendo la materia entra in quel meccanismo spazio-tempo dove le </a:t>
            </a:r>
            <a:r>
              <a:rPr lang="it-IT" b="1" dirty="0">
                <a:solidFill>
                  <a:srgbClr val="002060"/>
                </a:solidFill>
              </a:rPr>
              <a:t>abitudini</a:t>
            </a:r>
            <a:r>
              <a:rPr lang="it-IT" dirty="0">
                <a:solidFill>
                  <a:srgbClr val="002060"/>
                </a:solidFill>
              </a:rPr>
              <a:t> diventano delle vere e proprie </a:t>
            </a:r>
            <a:r>
              <a:rPr lang="it-IT" b="1" dirty="0">
                <a:solidFill>
                  <a:srgbClr val="002060"/>
                </a:solidFill>
              </a:rPr>
              <a:t>dipendenze</a:t>
            </a:r>
            <a:r>
              <a:rPr lang="it-IT" dirty="0">
                <a:solidFill>
                  <a:srgbClr val="002060"/>
                </a:solidFill>
              </a:rPr>
              <a:t>, dove si perde la concezione dell’integrità (Energia, Essenza). </a:t>
            </a:r>
          </a:p>
          <a:p>
            <a:pPr>
              <a:lnSpc>
                <a:spcPct val="110000"/>
              </a:lnSpc>
            </a:pPr>
            <a:r>
              <a:rPr lang="it-IT" dirty="0">
                <a:solidFill>
                  <a:srgbClr val="002060"/>
                </a:solidFill>
              </a:rPr>
              <a:t>Il Corpo fisico rappresenta la vibrazione più densa dell’Energia. La </a:t>
            </a:r>
            <a:r>
              <a:rPr lang="it-IT" b="1" dirty="0">
                <a:solidFill>
                  <a:srgbClr val="002060"/>
                </a:solidFill>
              </a:rPr>
              <a:t>similitudine</a:t>
            </a:r>
            <a:r>
              <a:rPr lang="it-IT" dirty="0">
                <a:solidFill>
                  <a:srgbClr val="002060"/>
                </a:solidFill>
              </a:rPr>
              <a:t> che vi è tra noi e gli altri è legata non solo all’</a:t>
            </a:r>
            <a:r>
              <a:rPr lang="it-IT" b="1" dirty="0">
                <a:solidFill>
                  <a:srgbClr val="002060"/>
                </a:solidFill>
              </a:rPr>
              <a:t>attrazione</a:t>
            </a:r>
            <a:r>
              <a:rPr lang="it-IT" dirty="0">
                <a:solidFill>
                  <a:srgbClr val="002060"/>
                </a:solidFill>
              </a:rPr>
              <a:t> o alla </a:t>
            </a:r>
            <a:r>
              <a:rPr lang="it-IT" b="1" dirty="0">
                <a:solidFill>
                  <a:srgbClr val="002060"/>
                </a:solidFill>
              </a:rPr>
              <a:t>risonanza</a:t>
            </a:r>
            <a:r>
              <a:rPr lang="it-IT" dirty="0">
                <a:solidFill>
                  <a:srgbClr val="002060"/>
                </a:solidFill>
              </a:rPr>
              <a:t>, vi è anche la </a:t>
            </a:r>
            <a:r>
              <a:rPr lang="it-IT" b="1" dirty="0">
                <a:solidFill>
                  <a:srgbClr val="002060"/>
                </a:solidFill>
              </a:rPr>
              <a:t>vibrazione</a:t>
            </a:r>
            <a:r>
              <a:rPr lang="it-IT" dirty="0">
                <a:solidFill>
                  <a:srgbClr val="002060"/>
                </a:solidFill>
              </a:rPr>
              <a:t> che è la fonte e cioè l’Energia e lo Spirito. </a:t>
            </a:r>
          </a:p>
          <a:p>
            <a:pPr>
              <a:lnSpc>
                <a:spcPct val="110000"/>
              </a:lnSpc>
            </a:pPr>
            <a:r>
              <a:rPr lang="it-IT" dirty="0">
                <a:solidFill>
                  <a:srgbClr val="002060"/>
                </a:solidFill>
              </a:rPr>
              <a:t>La </a:t>
            </a:r>
            <a:r>
              <a:rPr lang="it-IT" b="1" dirty="0">
                <a:solidFill>
                  <a:srgbClr val="002060"/>
                </a:solidFill>
              </a:rPr>
              <a:t>frequenza</a:t>
            </a:r>
            <a:r>
              <a:rPr lang="it-IT" dirty="0">
                <a:solidFill>
                  <a:srgbClr val="002060"/>
                </a:solidFill>
              </a:rPr>
              <a:t> invece è altro, determina il vivere tutti sullo stesso piano, la Terra. </a:t>
            </a:r>
          </a:p>
          <a:p>
            <a:pPr>
              <a:lnSpc>
                <a:spcPct val="110000"/>
              </a:lnSpc>
            </a:pPr>
            <a:r>
              <a:rPr lang="it-IT" dirty="0">
                <a:solidFill>
                  <a:srgbClr val="002060"/>
                </a:solidFill>
              </a:rPr>
              <a:t>Da questo punto di vista il Corpo è l’involucro che protegge l’essenza dell’Energia, l’Anima è una pelle invisibile che riveste il nostro livello fisico, quindi il filo di congiunzione tra l’Energia suprema e il Corpo, è come la membrana per le cellule (</a:t>
            </a:r>
            <a:r>
              <a:rPr lang="it-IT" b="1" dirty="0">
                <a:solidFill>
                  <a:srgbClr val="002060"/>
                </a:solidFill>
              </a:rPr>
              <a:t>Le Sette Spirali</a:t>
            </a:r>
            <a:r>
              <a:rPr lang="it-IT" dirty="0">
                <a:solidFill>
                  <a:srgbClr val="002060"/>
                </a:solidFill>
              </a:rPr>
              <a:t>, L. M. </a:t>
            </a:r>
            <a:r>
              <a:rPr lang="it-IT" b="1" dirty="0">
                <a:solidFill>
                  <a:srgbClr val="002060"/>
                </a:solidFill>
              </a:rPr>
              <a:t>Monsellato</a:t>
            </a:r>
            <a:r>
              <a:rPr lang="it-IT" dirty="0">
                <a:solidFill>
                  <a:srgbClr val="002060"/>
                </a:solidFill>
              </a:rPr>
              <a:t>).</a:t>
            </a:r>
          </a:p>
          <a:p>
            <a:endParaRPr lang="it-IT" dirty="0">
              <a:solidFill>
                <a:srgbClr val="002060"/>
              </a:solidFill>
            </a:endParaRPr>
          </a:p>
        </p:txBody>
      </p:sp>
    </p:spTree>
    <p:extLst>
      <p:ext uri="{BB962C8B-B14F-4D97-AF65-F5344CB8AC3E}">
        <p14:creationId xmlns:p14="http://schemas.microsoft.com/office/powerpoint/2010/main" val="7220996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628650" y="911225"/>
            <a:ext cx="7886700" cy="4351338"/>
          </a:xfrm>
        </p:spPr>
        <p:txBody>
          <a:bodyPr>
            <a:normAutofit fontScale="85000" lnSpcReduction="20000"/>
          </a:bodyPr>
          <a:lstStyle/>
          <a:p>
            <a:pPr>
              <a:lnSpc>
                <a:spcPct val="110000"/>
              </a:lnSpc>
            </a:pPr>
            <a:r>
              <a:rPr lang="it-IT" b="1" dirty="0">
                <a:solidFill>
                  <a:srgbClr val="002060"/>
                </a:solidFill>
              </a:rPr>
              <a:t>Platone</a:t>
            </a:r>
            <a:r>
              <a:rPr lang="it-IT" dirty="0">
                <a:solidFill>
                  <a:srgbClr val="002060"/>
                </a:solidFill>
              </a:rPr>
              <a:t> definì Anima la nostra componente immortale, ma che la scienza è solita indagare con il termine di Coscienza (…)</a:t>
            </a:r>
          </a:p>
          <a:p>
            <a:pPr>
              <a:lnSpc>
                <a:spcPct val="110000"/>
              </a:lnSpc>
            </a:pPr>
            <a:r>
              <a:rPr lang="it-IT" dirty="0">
                <a:solidFill>
                  <a:srgbClr val="002060"/>
                </a:solidFill>
              </a:rPr>
              <a:t>Secondo la Filosofia Omeosinergetica in realtà la</a:t>
            </a:r>
            <a:r>
              <a:rPr lang="it-IT" b="1" dirty="0">
                <a:solidFill>
                  <a:srgbClr val="002060"/>
                </a:solidFill>
              </a:rPr>
              <a:t> coscienza è la triade</a:t>
            </a:r>
            <a:r>
              <a:rPr lang="it-IT" dirty="0">
                <a:solidFill>
                  <a:srgbClr val="002060"/>
                </a:solidFill>
              </a:rPr>
              <a:t>. Esiste un comune denominatore che crea l’insieme. Esiste lo Spirito che crea, l’Anima trascende lo Spirito, determinandosi in un Corpo, creando così l’insieme, l’insieme che diventa a sua volta l’Uno (il Corpo, nel senso di unità) che è il Tutto, perché è l’espressione della Trinità. Separandoci dalla </a:t>
            </a:r>
            <a:r>
              <a:rPr lang="it-IT" b="1" dirty="0">
                <a:solidFill>
                  <a:srgbClr val="002060"/>
                </a:solidFill>
              </a:rPr>
              <a:t>Trinità</a:t>
            </a:r>
            <a:r>
              <a:rPr lang="it-IT" dirty="0">
                <a:solidFill>
                  <a:srgbClr val="002060"/>
                </a:solidFill>
              </a:rPr>
              <a:t> si diventa una </a:t>
            </a:r>
            <a:r>
              <a:rPr lang="it-IT" b="1" dirty="0">
                <a:solidFill>
                  <a:srgbClr val="002060"/>
                </a:solidFill>
              </a:rPr>
              <a:t>dualità</a:t>
            </a:r>
            <a:r>
              <a:rPr lang="it-IT" dirty="0">
                <a:solidFill>
                  <a:srgbClr val="002060"/>
                </a:solidFill>
              </a:rPr>
              <a:t>, che si esprime infine come </a:t>
            </a:r>
            <a:r>
              <a:rPr lang="it-IT" b="1" dirty="0">
                <a:solidFill>
                  <a:srgbClr val="002060"/>
                </a:solidFill>
              </a:rPr>
              <a:t>unità</a:t>
            </a:r>
            <a:r>
              <a:rPr lang="it-IT" dirty="0">
                <a:solidFill>
                  <a:srgbClr val="002060"/>
                </a:solidFill>
              </a:rPr>
              <a:t>.</a:t>
            </a:r>
          </a:p>
          <a:p>
            <a:pPr>
              <a:lnSpc>
                <a:spcPct val="110000"/>
              </a:lnSpc>
            </a:pPr>
            <a:r>
              <a:rPr lang="it-IT" dirty="0">
                <a:solidFill>
                  <a:srgbClr val="002060"/>
                </a:solidFill>
              </a:rPr>
              <a:t>L’</a:t>
            </a:r>
            <a:r>
              <a:rPr lang="it-IT" b="1" dirty="0">
                <a:solidFill>
                  <a:srgbClr val="002060"/>
                </a:solidFill>
              </a:rPr>
              <a:t>Inconscio</a:t>
            </a:r>
            <a:r>
              <a:rPr lang="it-IT" dirty="0">
                <a:solidFill>
                  <a:srgbClr val="002060"/>
                </a:solidFill>
              </a:rPr>
              <a:t> e il </a:t>
            </a:r>
            <a:r>
              <a:rPr lang="it-IT" b="1" dirty="0">
                <a:solidFill>
                  <a:srgbClr val="002060"/>
                </a:solidFill>
              </a:rPr>
              <a:t>conscio</a:t>
            </a:r>
            <a:r>
              <a:rPr lang="it-IT" dirty="0">
                <a:solidFill>
                  <a:srgbClr val="002060"/>
                </a:solidFill>
              </a:rPr>
              <a:t> sono l’espressione della Trinità. </a:t>
            </a:r>
          </a:p>
          <a:p>
            <a:endParaRPr lang="it-IT" dirty="0">
              <a:solidFill>
                <a:srgbClr val="002060"/>
              </a:solidFill>
            </a:endParaRPr>
          </a:p>
          <a:p>
            <a:endParaRPr lang="it-IT" dirty="0">
              <a:solidFill>
                <a:srgbClr val="002060"/>
              </a:solidFill>
            </a:endParaRPr>
          </a:p>
        </p:txBody>
      </p:sp>
    </p:spTree>
    <p:extLst>
      <p:ext uri="{BB962C8B-B14F-4D97-AF65-F5344CB8AC3E}">
        <p14:creationId xmlns:p14="http://schemas.microsoft.com/office/powerpoint/2010/main" val="13958230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746637" y="1043961"/>
            <a:ext cx="7886700" cy="4351338"/>
          </a:xfrm>
        </p:spPr>
        <p:txBody>
          <a:bodyPr>
            <a:normAutofit fontScale="62500" lnSpcReduction="20000"/>
          </a:bodyPr>
          <a:lstStyle/>
          <a:p>
            <a:pPr>
              <a:lnSpc>
                <a:spcPct val="120000"/>
              </a:lnSpc>
            </a:pPr>
            <a:r>
              <a:rPr lang="it-IT" dirty="0">
                <a:solidFill>
                  <a:srgbClr val="002060"/>
                </a:solidFill>
              </a:rPr>
              <a:t>I fisici teorici che da sempre hanno cercato di comprendere e di afferrare la sostanza della realtà fisica, hanno notato che quanto più si spingevano nello studio profondo dell’universo tanto più questo appariva </a:t>
            </a:r>
            <a:r>
              <a:rPr lang="it-IT" b="1" dirty="0">
                <a:solidFill>
                  <a:srgbClr val="002060"/>
                </a:solidFill>
              </a:rPr>
              <a:t>astratto</a:t>
            </a:r>
            <a:r>
              <a:rPr lang="it-IT" dirty="0">
                <a:solidFill>
                  <a:srgbClr val="002060"/>
                </a:solidFill>
              </a:rPr>
              <a:t>, pura </a:t>
            </a:r>
            <a:r>
              <a:rPr lang="it-IT" b="1" dirty="0">
                <a:solidFill>
                  <a:srgbClr val="002060"/>
                </a:solidFill>
              </a:rPr>
              <a:t>potenzialità</a:t>
            </a:r>
            <a:r>
              <a:rPr lang="it-IT" dirty="0">
                <a:solidFill>
                  <a:srgbClr val="002060"/>
                </a:solidFill>
              </a:rPr>
              <a:t>, pura </a:t>
            </a:r>
            <a:r>
              <a:rPr lang="it-IT" b="1" dirty="0">
                <a:solidFill>
                  <a:srgbClr val="002060"/>
                </a:solidFill>
              </a:rPr>
              <a:t>coscienza consapevole di sé </a:t>
            </a:r>
            <a:r>
              <a:rPr lang="it-IT" dirty="0">
                <a:solidFill>
                  <a:srgbClr val="002060"/>
                </a:solidFill>
              </a:rPr>
              <a:t>che s’innalza in onde di vibrazione per dar vita alle particelle, alle persone, alle cose osservabili e a tutto ciò che ci circonda.</a:t>
            </a:r>
          </a:p>
          <a:p>
            <a:pPr>
              <a:lnSpc>
                <a:spcPct val="120000"/>
              </a:lnSpc>
            </a:pPr>
            <a:r>
              <a:rPr lang="it-IT" dirty="0">
                <a:solidFill>
                  <a:srgbClr val="002060"/>
                </a:solidFill>
              </a:rPr>
              <a:t>Ciò significa che tutto ciò che esiste in natura fa parte della stessa fonte dell’esistenza, di quel campo di informazione integrale che intesse le trame della vita.</a:t>
            </a:r>
          </a:p>
          <a:p>
            <a:pPr>
              <a:lnSpc>
                <a:spcPct val="120000"/>
              </a:lnSpc>
            </a:pPr>
            <a:r>
              <a:rPr lang="it-IT" dirty="0">
                <a:solidFill>
                  <a:srgbClr val="002060"/>
                </a:solidFill>
              </a:rPr>
              <a:t>Ritornando alla Filosofia Omeosinergetica e al concetto Trinità, noi tutti siamo: </a:t>
            </a:r>
            <a:r>
              <a:rPr lang="it-IT" b="1" dirty="0">
                <a:solidFill>
                  <a:srgbClr val="002060"/>
                </a:solidFill>
              </a:rPr>
              <a:t>Spirito Anima Corpo</a:t>
            </a:r>
            <a:r>
              <a:rPr lang="it-IT" dirty="0">
                <a:solidFill>
                  <a:srgbClr val="002060"/>
                </a:solidFill>
              </a:rPr>
              <a:t>.</a:t>
            </a:r>
          </a:p>
          <a:p>
            <a:pPr>
              <a:lnSpc>
                <a:spcPct val="120000"/>
              </a:lnSpc>
            </a:pPr>
            <a:r>
              <a:rPr lang="it-IT" b="1" dirty="0">
                <a:solidFill>
                  <a:srgbClr val="002060"/>
                </a:solidFill>
              </a:rPr>
              <a:t>La coscienza è lo Spirito e l’Anima che, insieme, danno il via alla Vita.</a:t>
            </a:r>
            <a:endParaRPr lang="it-IT" dirty="0">
              <a:solidFill>
                <a:srgbClr val="002060"/>
              </a:solidFill>
            </a:endParaRPr>
          </a:p>
          <a:p>
            <a:pPr>
              <a:lnSpc>
                <a:spcPct val="120000"/>
              </a:lnSpc>
            </a:pPr>
            <a:r>
              <a:rPr lang="it-IT" dirty="0">
                <a:solidFill>
                  <a:srgbClr val="002060"/>
                </a:solidFill>
              </a:rPr>
              <a:t>Senza un’Anima lo Spirito non può manifestarsi e un Corpo non può essere Vita.</a:t>
            </a:r>
          </a:p>
          <a:p>
            <a:endParaRPr lang="it-IT" dirty="0">
              <a:solidFill>
                <a:srgbClr val="002060"/>
              </a:solidFill>
            </a:endParaRPr>
          </a:p>
          <a:p>
            <a:endParaRPr lang="it-IT" dirty="0">
              <a:solidFill>
                <a:srgbClr val="002060"/>
              </a:solidFill>
            </a:endParaRPr>
          </a:p>
        </p:txBody>
      </p:sp>
    </p:spTree>
    <p:extLst>
      <p:ext uri="{BB962C8B-B14F-4D97-AF65-F5344CB8AC3E}">
        <p14:creationId xmlns:p14="http://schemas.microsoft.com/office/powerpoint/2010/main" val="18189646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2125610" y="309717"/>
            <a:ext cx="5167466" cy="658302"/>
          </a:xfrm>
        </p:spPr>
        <p:txBody>
          <a:bodyPr>
            <a:normAutofit/>
          </a:bodyPr>
          <a:lstStyle/>
          <a:p>
            <a:pPr algn="ctr"/>
            <a:r>
              <a:rPr lang="it-IT" sz="4000" dirty="0" smtClean="0">
                <a:solidFill>
                  <a:srgbClr val="FF0000"/>
                </a:solidFill>
              </a:rPr>
              <a:t>L’ANIMA</a:t>
            </a:r>
            <a:endParaRPr lang="it-IT" sz="4000" dirty="0">
              <a:solidFill>
                <a:srgbClr val="FF0000"/>
              </a:solidFill>
            </a:endParaRPr>
          </a:p>
        </p:txBody>
      </p:sp>
      <p:sp>
        <p:nvSpPr>
          <p:cNvPr id="3" name="Segnaposto contenuto 2"/>
          <p:cNvSpPr>
            <a:spLocks noGrp="1"/>
          </p:cNvSpPr>
          <p:nvPr>
            <p:ph idx="1"/>
          </p:nvPr>
        </p:nvSpPr>
        <p:spPr>
          <a:xfrm>
            <a:off x="540158" y="1115503"/>
            <a:ext cx="8338370" cy="5208944"/>
          </a:xfrm>
        </p:spPr>
        <p:txBody>
          <a:bodyPr>
            <a:normAutofit fontScale="62500" lnSpcReduction="20000"/>
          </a:bodyPr>
          <a:lstStyle/>
          <a:p>
            <a:pPr>
              <a:lnSpc>
                <a:spcPct val="120000"/>
              </a:lnSpc>
            </a:pPr>
            <a:r>
              <a:rPr lang="it-IT" b="1" dirty="0">
                <a:solidFill>
                  <a:srgbClr val="002060"/>
                </a:solidFill>
              </a:rPr>
              <a:t>L’Anima</a:t>
            </a:r>
            <a:r>
              <a:rPr lang="it-IT" dirty="0">
                <a:solidFill>
                  <a:srgbClr val="002060"/>
                </a:solidFill>
              </a:rPr>
              <a:t> avrà pure un suo compito? un suo linguaggio?</a:t>
            </a:r>
          </a:p>
          <a:p>
            <a:pPr>
              <a:lnSpc>
                <a:spcPct val="120000"/>
              </a:lnSpc>
            </a:pPr>
            <a:r>
              <a:rPr lang="it-IT" dirty="0">
                <a:solidFill>
                  <a:srgbClr val="002060"/>
                </a:solidFill>
              </a:rPr>
              <a:t>Il suo compito è di tenere in vita il “ Corpo”. Un Corpo senza Anima non vive. L’essere umano non è solamente un livello fisico vivente, ma è soprattutto un </a:t>
            </a:r>
            <a:r>
              <a:rPr lang="it-IT" b="1" dirty="0">
                <a:solidFill>
                  <a:srgbClr val="002060"/>
                </a:solidFill>
              </a:rPr>
              <a:t>essere di luce</a:t>
            </a:r>
            <a:r>
              <a:rPr lang="it-IT" dirty="0">
                <a:solidFill>
                  <a:srgbClr val="002060"/>
                </a:solidFill>
              </a:rPr>
              <a:t>.</a:t>
            </a:r>
          </a:p>
          <a:p>
            <a:pPr>
              <a:lnSpc>
                <a:spcPct val="120000"/>
              </a:lnSpc>
            </a:pPr>
            <a:r>
              <a:rPr lang="it-IT" dirty="0">
                <a:solidFill>
                  <a:srgbClr val="002060"/>
                </a:solidFill>
              </a:rPr>
              <a:t>Precedentemente abbiamo ribadito e chiarito quanto: non siamo solo unità, non siamo solo una dualità, ma siamo una Trinità. Tutto ciò è determinato dalla </a:t>
            </a:r>
            <a:r>
              <a:rPr lang="it-IT" b="1" dirty="0">
                <a:solidFill>
                  <a:srgbClr val="002060"/>
                </a:solidFill>
              </a:rPr>
              <a:t>logica</a:t>
            </a:r>
            <a:r>
              <a:rPr lang="it-IT" dirty="0">
                <a:solidFill>
                  <a:srgbClr val="002060"/>
                </a:solidFill>
              </a:rPr>
              <a:t>, dettata dai fatti non da presupposti. Non smentisco tutta la ricerca fatta dai </a:t>
            </a:r>
            <a:r>
              <a:rPr lang="it-IT" dirty="0" err="1">
                <a:solidFill>
                  <a:srgbClr val="002060"/>
                </a:solidFill>
              </a:rPr>
              <a:t>neuroscienziati</a:t>
            </a:r>
            <a:r>
              <a:rPr lang="it-IT" dirty="0">
                <a:solidFill>
                  <a:srgbClr val="002060"/>
                </a:solidFill>
              </a:rPr>
              <a:t> o dai filosofi o dalla fisica quantistica, il loro sostenere che la coscienza è energia, che il cervello è un oggetto, che il corpo è costituito da quanti: è tutto vero.</a:t>
            </a:r>
          </a:p>
          <a:p>
            <a:pPr>
              <a:lnSpc>
                <a:spcPct val="120000"/>
              </a:lnSpc>
            </a:pPr>
            <a:r>
              <a:rPr lang="it-IT" b="1" dirty="0">
                <a:solidFill>
                  <a:srgbClr val="FF0000"/>
                </a:solidFill>
              </a:rPr>
              <a:t>La Filosofia Omeosinergetica chiarisce questi aspetti mediante una logica legata alla nascita della vita, non solo umana, ma anche la vita vegetale, minerale, animale</a:t>
            </a:r>
            <a:r>
              <a:rPr lang="it-IT" dirty="0">
                <a:solidFill>
                  <a:srgbClr val="FF0000"/>
                </a:solidFill>
              </a:rPr>
              <a:t>. </a:t>
            </a:r>
          </a:p>
          <a:p>
            <a:pPr>
              <a:lnSpc>
                <a:spcPct val="120000"/>
              </a:lnSpc>
            </a:pPr>
            <a:r>
              <a:rPr lang="it-IT" b="1" dirty="0">
                <a:solidFill>
                  <a:srgbClr val="FF0000"/>
                </a:solidFill>
              </a:rPr>
              <a:t>La Filosofia Omeosinergetica chiarisce ulteriormente questo aspetto, va alle radici, va a quel “punto di partenza”, la lunga e grande opera, intesa come «nascita della vita». La vita nasce da un atomo, dove vi è una Trinità iniziale.</a:t>
            </a:r>
          </a:p>
          <a:p>
            <a:endParaRPr lang="it-IT" dirty="0"/>
          </a:p>
          <a:p>
            <a:endParaRPr lang="it-IT" dirty="0"/>
          </a:p>
        </p:txBody>
      </p:sp>
    </p:spTree>
    <p:extLst>
      <p:ext uri="{BB962C8B-B14F-4D97-AF65-F5344CB8AC3E}">
        <p14:creationId xmlns:p14="http://schemas.microsoft.com/office/powerpoint/2010/main" val="1209752927"/>
      </p:ext>
    </p:extLst>
  </p:cSld>
  <p:clrMapOvr>
    <a:masterClrMapping/>
  </p:clrMapOvr>
</p:sld>
</file>

<file path=ppt/theme/theme1.xml><?xml version="1.0" encoding="utf-8"?>
<a:theme xmlns:a="http://schemas.openxmlformats.org/drawingml/2006/main" name="Tema di Office">
  <a:themeElements>
    <a:clrScheme name="Tema di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ema di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i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1821</TotalTime>
  <Words>2331</Words>
  <Application>Microsoft Macintosh PowerPoint</Application>
  <PresentationFormat>Presentazione su schermo (4:3)</PresentationFormat>
  <Paragraphs>122</Paragraphs>
  <Slides>24</Slides>
  <Notes>0</Notes>
  <HiddenSlides>0</HiddenSlides>
  <MMClips>0</MMClips>
  <ScaleCrop>false</ScaleCrop>
  <HeadingPairs>
    <vt:vector size="6" baseType="variant">
      <vt:variant>
        <vt:lpstr>Caratteri utilizzati</vt:lpstr>
      </vt:variant>
      <vt:variant>
        <vt:i4>5</vt:i4>
      </vt:variant>
      <vt:variant>
        <vt:lpstr>Tema</vt:lpstr>
      </vt:variant>
      <vt:variant>
        <vt:i4>1</vt:i4>
      </vt:variant>
      <vt:variant>
        <vt:lpstr>Titoli diapositive</vt:lpstr>
      </vt:variant>
      <vt:variant>
        <vt:i4>24</vt:i4>
      </vt:variant>
    </vt:vector>
  </HeadingPairs>
  <TitlesOfParts>
    <vt:vector size="30" baseType="lpstr">
      <vt:lpstr>Calibri</vt:lpstr>
      <vt:lpstr>Calibri Light</vt:lpstr>
      <vt:lpstr>Montserrat Light</vt:lpstr>
      <vt:lpstr>Wingdings</vt:lpstr>
      <vt:lpstr>Arial</vt:lpstr>
      <vt:lpstr>Tema di Office</vt:lpstr>
      <vt:lpstr>Presentazione di PowerPoint</vt:lpstr>
      <vt:lpstr>LA COSCIENZA E LA TRINITA’ </vt:lpstr>
      <vt:lpstr>Presentazione di PowerPoint</vt:lpstr>
      <vt:lpstr>Presentazione di PowerPoint</vt:lpstr>
      <vt:lpstr>Presentazione di PowerPoint</vt:lpstr>
      <vt:lpstr>Presentazione di PowerPoint</vt:lpstr>
      <vt:lpstr>Presentazione di PowerPoint</vt:lpstr>
      <vt:lpstr>Presentazione di PowerPoint</vt:lpstr>
      <vt:lpstr>L’ANIMA</vt:lpstr>
      <vt:lpstr>Presentazione di PowerPoint</vt:lpstr>
      <vt:lpstr>IL LINGUAGGIO DELLA NOSTRA ANIMA</vt:lpstr>
      <vt:lpstr>STATI DI COSCIENZA E OMEOSINERGIA:  TRA L'ORDINARIO E IL NON ORDINARIO </vt:lpstr>
      <vt:lpstr>Presentazione di PowerPoint</vt:lpstr>
      <vt:lpstr>Presentazione di PowerPoint</vt:lpstr>
      <vt:lpstr>Presentazione di PowerPoint</vt:lpstr>
      <vt:lpstr>Sofferenza, sintomo, dolore, malattia I quattro pilastri dell’INDIVIDUO.</vt:lpstr>
      <vt:lpstr>LA REAZIONE È SEMPRE UN MOVIMENTO NATURALE</vt:lpstr>
      <vt:lpstr>Il sintomo è il secondo movimento che si esprime ed è sempre una reazione. </vt:lpstr>
      <vt:lpstr>SAPERE CHE IL SINTOMO è UNA SCARICA CAMBIA LA PROSPETTIVA VERSO LO STESSO</vt:lpstr>
      <vt:lpstr>Il dolore è il terzo elemento naturale</vt:lpstr>
      <vt:lpstr>La malattia:</vt:lpstr>
      <vt:lpstr>Benattia perché? Perché la malattia non è il nemico ma l’alleato dell’essere umano.</vt:lpstr>
      <vt:lpstr>Il corpo ha le sue chiavi che danno accesso all’informazione </vt:lpstr>
      <vt:lpstr>BUONA VITA</vt:lpstr>
    </vt:vector>
  </TitlesOfParts>
  <Company/>
  <LinksUpToDate>false</LinksUpToDate>
  <SharedDoc>false</SharedDoc>
  <HyperlinksChanged>false</HyperlinksChanged>
  <AppVersion>15.0023</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TITOLO PRESENTAZIONE</dc:title>
  <dc:creator>Microsoft Office User</dc:creator>
  <cp:lastModifiedBy>Alberto Maraschio</cp:lastModifiedBy>
  <cp:revision>25</cp:revision>
  <dcterms:created xsi:type="dcterms:W3CDTF">2020-02-05T10:19:22Z</dcterms:created>
  <dcterms:modified xsi:type="dcterms:W3CDTF">2020-11-10T15:27:49Z</dcterms:modified>
</cp:coreProperties>
</file>