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4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972"/>
    <p:restoredTop sz="94674"/>
  </p:normalViewPr>
  <p:slideViewPr>
    <p:cSldViewPr snapToGrid="0" snapToObjects="1">
      <p:cViewPr>
        <p:scale>
          <a:sx n="86" d="100"/>
          <a:sy n="86" d="100"/>
        </p:scale>
        <p:origin x="1424" y="7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7512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347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2649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4753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6435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9306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4528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3689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2621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8829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0718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7075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>
            <a:extLst>
              <a:ext uri="{FF2B5EF4-FFF2-40B4-BE49-F238E27FC236}">
                <a16:creationId xmlns="" xmlns:a16="http://schemas.microsoft.com/office/drawing/2014/main" id="{288CC484-299A-CC48-8423-038A0452F3E0}"/>
              </a:ext>
            </a:extLst>
          </p:cNvPr>
          <p:cNvSpPr txBox="1">
            <a:spLocks/>
          </p:cNvSpPr>
          <p:nvPr/>
        </p:nvSpPr>
        <p:spPr>
          <a:xfrm>
            <a:off x="422910" y="5438140"/>
            <a:ext cx="6456680" cy="4470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it-IT" sz="2400" dirty="0">
              <a:solidFill>
                <a:schemeClr val="bg1"/>
              </a:solidFill>
              <a:latin typeface="Montserrat Light" pitchFamily="2" charset="77"/>
            </a:endParaRPr>
          </a:p>
        </p:txBody>
      </p:sp>
      <p:sp>
        <p:nvSpPr>
          <p:cNvPr id="4" name="Titolo 1">
            <a:extLst>
              <a:ext uri="{FF2B5EF4-FFF2-40B4-BE49-F238E27FC236}">
                <a16:creationId xmlns="" xmlns:a16="http://schemas.microsoft.com/office/drawing/2014/main" id="{F762F31B-0670-2542-9B4D-C0CC351303BB}"/>
              </a:ext>
            </a:extLst>
          </p:cNvPr>
          <p:cNvSpPr txBox="1">
            <a:spLocks/>
          </p:cNvSpPr>
          <p:nvPr/>
        </p:nvSpPr>
        <p:spPr>
          <a:xfrm>
            <a:off x="422910" y="1565910"/>
            <a:ext cx="4943569" cy="6616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400" b="1" dirty="0" smtClean="0">
                <a:solidFill>
                  <a:schemeClr val="bg1"/>
                </a:solidFill>
                <a:latin typeface="Montserrat Light" pitchFamily="2" charset="77"/>
              </a:rPr>
              <a:t>I SETTE PASSAGGI DELL’ESPERIENZA</a:t>
            </a:r>
            <a:endParaRPr lang="it-IT" sz="2400" b="1" dirty="0" smtClean="0">
              <a:solidFill>
                <a:schemeClr val="bg1"/>
              </a:solidFill>
              <a:latin typeface="Montserrat Light" pitchFamily="2" charset="77"/>
            </a:endParaRPr>
          </a:p>
          <a:p>
            <a:pPr algn="l"/>
            <a:endParaRPr lang="it-IT" sz="2400" b="1" dirty="0">
              <a:solidFill>
                <a:schemeClr val="bg1"/>
              </a:solidFill>
              <a:latin typeface="Montserrat Light" pitchFamily="2" charset="77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="" xmlns:a16="http://schemas.microsoft.com/office/drawing/2014/main" id="{288CC484-299A-CC48-8423-038A0452F3E0}"/>
              </a:ext>
            </a:extLst>
          </p:cNvPr>
          <p:cNvSpPr txBox="1">
            <a:spLocks/>
          </p:cNvSpPr>
          <p:nvPr/>
        </p:nvSpPr>
        <p:spPr>
          <a:xfrm>
            <a:off x="422910" y="5438140"/>
            <a:ext cx="6456680" cy="4470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it-IT" sz="2400" dirty="0">
              <a:solidFill>
                <a:schemeClr val="bg1"/>
              </a:solidFill>
              <a:latin typeface="Montserrat Light" pitchFamily="2" charset="77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026" y="960858"/>
            <a:ext cx="1967067" cy="2306587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310" y="3881531"/>
            <a:ext cx="2864902" cy="2148677"/>
          </a:xfrm>
          <a:prstGeom prst="roundRect">
            <a:avLst/>
          </a:prstGeom>
          <a:effectLst>
            <a:softEdge rad="0"/>
          </a:effectLst>
        </p:spPr>
      </p:pic>
      <p:sp>
        <p:nvSpPr>
          <p:cNvPr id="9" name="Rettangolo 8"/>
          <p:cNvSpPr/>
          <p:nvPr/>
        </p:nvSpPr>
        <p:spPr>
          <a:xfrm>
            <a:off x="422909" y="3884895"/>
            <a:ext cx="618795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Docente:</a:t>
            </a:r>
          </a:p>
          <a:p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GIOVANNA PANTALEO 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“Ideatrice del metodo e della Filosofia Omeosinergetica”.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Trainer Omeosinergetico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Naturopata ad indirizzo omeosinergetico</a:t>
            </a:r>
          </a:p>
          <a:p>
            <a:pPr marL="285750" indent="-285750">
              <a:buFont typeface="Arial" charset="0"/>
              <a:buChar char="•"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8322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8709" y="2328837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it-IT" sz="4000" b="1" dirty="0" smtClean="0">
                <a:solidFill>
                  <a:srgbClr val="002060"/>
                </a:solidFill>
              </a:rPr>
              <a:t>BUONA VITA</a:t>
            </a:r>
            <a:endParaRPr lang="it-IT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044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28650" y="1076117"/>
            <a:ext cx="7886700" cy="4351338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rgbClr val="002060"/>
                </a:solidFill>
              </a:rPr>
              <a:t>Quando l’individuo progetta un nuovo evento o si trova dinanzi ad una nuova esperienza relazionale, che possa essere lavorativa, familiare o intima di coppia, quello che spontaneamente emerge sono </a:t>
            </a:r>
            <a:r>
              <a:rPr lang="it-IT" b="1" dirty="0">
                <a:solidFill>
                  <a:srgbClr val="002060"/>
                </a:solidFill>
              </a:rPr>
              <a:t>7 passaggi</a:t>
            </a:r>
            <a:r>
              <a:rPr lang="it-IT" dirty="0">
                <a:solidFill>
                  <a:srgbClr val="002060"/>
                </a:solidFill>
              </a:rPr>
              <a:t>, che determinano l’esperienza stessa.</a:t>
            </a:r>
            <a:br>
              <a:rPr lang="it-IT" dirty="0">
                <a:solidFill>
                  <a:srgbClr val="002060"/>
                </a:solidFill>
              </a:rPr>
            </a:br>
            <a:endParaRPr lang="it-IT" dirty="0">
              <a:solidFill>
                <a:srgbClr val="002060"/>
              </a:solidFill>
            </a:endParaRPr>
          </a:p>
          <a:p>
            <a:r>
              <a:rPr lang="it-IT" dirty="0">
                <a:solidFill>
                  <a:srgbClr val="002060"/>
                </a:solidFill>
              </a:rPr>
              <a:t>Siamo di fronte ad una nuova relazione (o ad un nuovo progetto), cosa accade</a:t>
            </a:r>
            <a:r>
              <a:rPr lang="it-IT" dirty="0" smtClean="0">
                <a:solidFill>
                  <a:srgbClr val="002060"/>
                </a:solidFill>
              </a:rPr>
              <a:t>?</a:t>
            </a:r>
            <a:endParaRPr lang="it-IT" dirty="0">
              <a:solidFill>
                <a:srgbClr val="002060"/>
              </a:solidFill>
            </a:endParaRPr>
          </a:p>
          <a:p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37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33581" y="311618"/>
            <a:ext cx="7886700" cy="4351338"/>
          </a:xfrm>
        </p:spPr>
        <p:txBody>
          <a:bodyPr/>
          <a:lstStyle/>
          <a:p>
            <a:r>
              <a:rPr lang="it-IT" dirty="0">
                <a:solidFill>
                  <a:srgbClr val="002060"/>
                </a:solidFill>
              </a:rPr>
              <a:t>Il </a:t>
            </a:r>
            <a:r>
              <a:rPr lang="it-IT" b="1" dirty="0">
                <a:solidFill>
                  <a:srgbClr val="002060"/>
                </a:solidFill>
              </a:rPr>
              <a:t>primo</a:t>
            </a:r>
            <a:r>
              <a:rPr lang="it-IT" dirty="0">
                <a:solidFill>
                  <a:srgbClr val="002060"/>
                </a:solidFill>
              </a:rPr>
              <a:t> passaggio è l’</a:t>
            </a:r>
            <a:r>
              <a:rPr lang="it-IT" b="1" dirty="0">
                <a:solidFill>
                  <a:srgbClr val="002060"/>
                </a:solidFill>
              </a:rPr>
              <a:t>attrazione</a:t>
            </a:r>
            <a:r>
              <a:rPr lang="it-IT" dirty="0">
                <a:solidFill>
                  <a:srgbClr val="002060"/>
                </a:solidFill>
              </a:rPr>
              <a:t> nei confronti dell’altro (o del progetto). </a:t>
            </a:r>
          </a:p>
          <a:p>
            <a:r>
              <a:rPr lang="it-IT" dirty="0">
                <a:solidFill>
                  <a:srgbClr val="002060"/>
                </a:solidFill>
              </a:rPr>
              <a:t>La risonanza con l’emozione “gioia” è determinante in questa prima fase, in quanto è grazie a questa forza o movimento che l’attrazione si radica diventando di conseguenza passione.</a:t>
            </a:r>
          </a:p>
          <a:p>
            <a:endParaRPr lang="it-IT" dirty="0">
              <a:solidFill>
                <a:srgbClr val="002060"/>
              </a:solidFill>
            </a:endParaRPr>
          </a:p>
        </p:txBody>
      </p:sp>
      <p:sp>
        <p:nvSpPr>
          <p:cNvPr id="14" name="Casella di testo 1"/>
          <p:cNvSpPr txBox="1"/>
          <p:nvPr/>
        </p:nvSpPr>
        <p:spPr>
          <a:xfrm>
            <a:off x="2830853" y="3372787"/>
            <a:ext cx="2010969" cy="69071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sz="1600" dirty="0">
                <a:effectLst/>
                <a:latin typeface="Calibri" charset="0"/>
                <a:ea typeface="Calibri" charset="0"/>
                <a:cs typeface="Arial" charset="0"/>
              </a:rPr>
              <a:t>Attrazione</a:t>
            </a:r>
          </a:p>
        </p:txBody>
      </p:sp>
      <p:sp>
        <p:nvSpPr>
          <p:cNvPr id="15" name="Casella di testo 2"/>
          <p:cNvSpPr txBox="1"/>
          <p:nvPr/>
        </p:nvSpPr>
        <p:spPr>
          <a:xfrm>
            <a:off x="5879399" y="4063500"/>
            <a:ext cx="2081281" cy="682208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sz="1600" dirty="0">
                <a:effectLst/>
                <a:latin typeface="Calibri" charset="0"/>
                <a:ea typeface="Calibri" charset="0"/>
                <a:cs typeface="Arial" charset="0"/>
              </a:rPr>
              <a:t>Gioia</a:t>
            </a:r>
            <a:endParaRPr lang="it-IT" sz="1200" dirty="0">
              <a:effectLst/>
              <a:latin typeface="Calibri" charset="0"/>
              <a:ea typeface="Calibri" charset="0"/>
              <a:cs typeface="Arial" charset="0"/>
            </a:endParaRPr>
          </a:p>
        </p:txBody>
      </p:sp>
      <p:sp>
        <p:nvSpPr>
          <p:cNvPr id="16" name="Freccia destra 15"/>
          <p:cNvSpPr/>
          <p:nvPr/>
        </p:nvSpPr>
        <p:spPr>
          <a:xfrm rot="10800000">
            <a:off x="4869870" y="4281527"/>
            <a:ext cx="699855" cy="2461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7" name="Casella di testo 4"/>
          <p:cNvSpPr txBox="1"/>
          <p:nvPr/>
        </p:nvSpPr>
        <p:spPr>
          <a:xfrm>
            <a:off x="2881014" y="4739155"/>
            <a:ext cx="1960807" cy="68728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sz="1600" dirty="0">
                <a:effectLst/>
                <a:latin typeface="Calibri" charset="0"/>
                <a:ea typeface="Calibri" charset="0"/>
                <a:cs typeface="Arial" charset="0"/>
              </a:rPr>
              <a:t>Passione</a:t>
            </a:r>
          </a:p>
        </p:txBody>
      </p:sp>
      <p:sp>
        <p:nvSpPr>
          <p:cNvPr id="18" name="Freccia destra 17"/>
          <p:cNvSpPr/>
          <p:nvPr/>
        </p:nvSpPr>
        <p:spPr>
          <a:xfrm rot="5400000">
            <a:off x="3704889" y="4263839"/>
            <a:ext cx="313055" cy="2146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1141751" y="121236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1141751" y="166956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1141751" y="166956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1141751" y="166956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1141751" y="166956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337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03600" y="656392"/>
            <a:ext cx="7886700" cy="4351338"/>
          </a:xfrm>
        </p:spPr>
        <p:txBody>
          <a:bodyPr/>
          <a:lstStyle/>
          <a:p>
            <a:r>
              <a:rPr lang="it-IT" dirty="0">
                <a:solidFill>
                  <a:srgbClr val="002060"/>
                </a:solidFill>
              </a:rPr>
              <a:t> </a:t>
            </a:r>
            <a:r>
              <a:rPr lang="it-IT" dirty="0" smtClean="0">
                <a:solidFill>
                  <a:srgbClr val="002060"/>
                </a:solidFill>
              </a:rPr>
              <a:t>La </a:t>
            </a:r>
            <a:r>
              <a:rPr lang="it-IT" b="1" dirty="0">
                <a:solidFill>
                  <a:srgbClr val="002060"/>
                </a:solidFill>
              </a:rPr>
              <a:t>passione</a:t>
            </a:r>
            <a:r>
              <a:rPr lang="it-IT" dirty="0">
                <a:solidFill>
                  <a:srgbClr val="002060"/>
                </a:solidFill>
              </a:rPr>
              <a:t> è il </a:t>
            </a:r>
            <a:r>
              <a:rPr lang="it-IT" b="1" dirty="0">
                <a:solidFill>
                  <a:srgbClr val="002060"/>
                </a:solidFill>
              </a:rPr>
              <a:t>secondo</a:t>
            </a:r>
            <a:r>
              <a:rPr lang="it-IT" dirty="0">
                <a:solidFill>
                  <a:srgbClr val="002060"/>
                </a:solidFill>
              </a:rPr>
              <a:t> passaggio che è determinato dal coinvolgimento completo nei confronti del progetto o dell’altro. </a:t>
            </a:r>
          </a:p>
          <a:p>
            <a:r>
              <a:rPr lang="it-IT" dirty="0">
                <a:solidFill>
                  <a:srgbClr val="002060"/>
                </a:solidFill>
              </a:rPr>
              <a:t>Le emozioni in questo passaggio sono due, la gioia e la paura. Camminano alla pari, inoltre si evidenziano i modi d’essere “insicurezza” spinta dall’emozione paura e “fiducia” invece spinta dalla gioia. </a:t>
            </a:r>
          </a:p>
          <a:p>
            <a:endParaRPr lang="it-IT" dirty="0">
              <a:solidFill>
                <a:srgbClr val="002060"/>
              </a:solidFill>
            </a:endParaRPr>
          </a:p>
        </p:txBody>
      </p:sp>
      <p:sp>
        <p:nvSpPr>
          <p:cNvPr id="15" name="Casella di testo 7"/>
          <p:cNvSpPr txBox="1"/>
          <p:nvPr/>
        </p:nvSpPr>
        <p:spPr>
          <a:xfrm>
            <a:off x="217899" y="4505284"/>
            <a:ext cx="2143660" cy="623652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sz="2000" dirty="0">
                <a:effectLst/>
                <a:latin typeface="Calibri" charset="0"/>
                <a:ea typeface="Calibri" charset="0"/>
                <a:cs typeface="Arial" charset="0"/>
              </a:rPr>
              <a:t>Passione</a:t>
            </a:r>
            <a:endParaRPr lang="it-IT" sz="1200" dirty="0">
              <a:effectLst/>
              <a:latin typeface="Calibri" charset="0"/>
              <a:ea typeface="Calibri" charset="0"/>
              <a:cs typeface="Arial" charset="0"/>
            </a:endParaRPr>
          </a:p>
        </p:txBody>
      </p:sp>
      <p:sp>
        <p:nvSpPr>
          <p:cNvPr id="16" name="Freccia destra 15"/>
          <p:cNvSpPr/>
          <p:nvPr/>
        </p:nvSpPr>
        <p:spPr>
          <a:xfrm rot="1094280">
            <a:off x="2490621" y="5157449"/>
            <a:ext cx="1004840" cy="2140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7" name="Freccia destra 16"/>
          <p:cNvSpPr/>
          <p:nvPr/>
        </p:nvSpPr>
        <p:spPr>
          <a:xfrm rot="20659074">
            <a:off x="2488649" y="4358275"/>
            <a:ext cx="1004841" cy="2140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8" name="Casella di testo 10"/>
          <p:cNvSpPr txBox="1"/>
          <p:nvPr/>
        </p:nvSpPr>
        <p:spPr>
          <a:xfrm>
            <a:off x="3720525" y="4118475"/>
            <a:ext cx="1327027" cy="623652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dirty="0">
                <a:effectLst/>
                <a:latin typeface="Calibri" charset="0"/>
                <a:ea typeface="Calibri" charset="0"/>
                <a:cs typeface="Arial" charset="0"/>
              </a:rPr>
              <a:t>Gioia</a:t>
            </a:r>
            <a:endParaRPr lang="it-IT" sz="1200" dirty="0">
              <a:effectLst/>
              <a:latin typeface="Calibri" charset="0"/>
              <a:ea typeface="Calibri" charset="0"/>
              <a:cs typeface="Arial" charset="0"/>
            </a:endParaRPr>
          </a:p>
        </p:txBody>
      </p:sp>
      <p:sp>
        <p:nvSpPr>
          <p:cNvPr id="19" name="Casella di testo 11"/>
          <p:cNvSpPr txBox="1"/>
          <p:nvPr/>
        </p:nvSpPr>
        <p:spPr>
          <a:xfrm>
            <a:off x="3742887" y="5268181"/>
            <a:ext cx="1411562" cy="623652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dirty="0">
                <a:effectLst/>
                <a:latin typeface="Calibri" charset="0"/>
                <a:ea typeface="Calibri" charset="0"/>
                <a:cs typeface="Arial" charset="0"/>
              </a:rPr>
              <a:t>Paura</a:t>
            </a:r>
            <a:endParaRPr lang="it-IT" sz="1200" dirty="0">
              <a:effectLst/>
              <a:latin typeface="Calibri" charset="0"/>
              <a:ea typeface="Calibri" charset="0"/>
              <a:cs typeface="Arial" charset="0"/>
            </a:endParaRPr>
          </a:p>
        </p:txBody>
      </p:sp>
      <p:sp>
        <p:nvSpPr>
          <p:cNvPr id="20" name="Casella di testo 12"/>
          <p:cNvSpPr txBox="1"/>
          <p:nvPr/>
        </p:nvSpPr>
        <p:spPr>
          <a:xfrm>
            <a:off x="6533405" y="5206921"/>
            <a:ext cx="2228194" cy="6329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dirty="0">
                <a:effectLst/>
                <a:latin typeface="Calibri" charset="0"/>
                <a:ea typeface="Calibri" charset="0"/>
                <a:cs typeface="Arial" charset="0"/>
              </a:rPr>
              <a:t>Insicurezza</a:t>
            </a:r>
          </a:p>
        </p:txBody>
      </p:sp>
      <p:sp>
        <p:nvSpPr>
          <p:cNvPr id="21" name="Casella di testo 13"/>
          <p:cNvSpPr txBox="1"/>
          <p:nvPr/>
        </p:nvSpPr>
        <p:spPr>
          <a:xfrm>
            <a:off x="6533405" y="4017019"/>
            <a:ext cx="2228194" cy="6329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dirty="0">
                <a:effectLst/>
                <a:latin typeface="Calibri" charset="0"/>
                <a:ea typeface="Calibri" charset="0"/>
                <a:cs typeface="Arial" charset="0"/>
              </a:rPr>
              <a:t>Fiducia</a:t>
            </a:r>
          </a:p>
        </p:txBody>
      </p:sp>
      <p:sp>
        <p:nvSpPr>
          <p:cNvPr id="22" name="Freccia destra 21"/>
          <p:cNvSpPr/>
          <p:nvPr/>
        </p:nvSpPr>
        <p:spPr>
          <a:xfrm>
            <a:off x="5413821" y="5416356"/>
            <a:ext cx="1004841" cy="2140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23" name="Freccia destra 22"/>
          <p:cNvSpPr/>
          <p:nvPr/>
        </p:nvSpPr>
        <p:spPr>
          <a:xfrm>
            <a:off x="5285713" y="4226455"/>
            <a:ext cx="1004841" cy="2140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3402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13660" y="386569"/>
            <a:ext cx="7886700" cy="4351338"/>
          </a:xfrm>
        </p:spPr>
        <p:txBody>
          <a:bodyPr/>
          <a:lstStyle/>
          <a:p>
            <a:r>
              <a:rPr lang="it-IT" dirty="0">
                <a:solidFill>
                  <a:srgbClr val="002060"/>
                </a:solidFill>
              </a:rPr>
              <a:t>L’</a:t>
            </a:r>
            <a:r>
              <a:rPr lang="it-IT" b="1" dirty="0">
                <a:solidFill>
                  <a:srgbClr val="002060"/>
                </a:solidFill>
              </a:rPr>
              <a:t>innamoramento</a:t>
            </a:r>
            <a:r>
              <a:rPr lang="it-IT" dirty="0">
                <a:solidFill>
                  <a:srgbClr val="002060"/>
                </a:solidFill>
              </a:rPr>
              <a:t>, </a:t>
            </a:r>
            <a:r>
              <a:rPr lang="it-IT" b="1" dirty="0">
                <a:solidFill>
                  <a:srgbClr val="002060"/>
                </a:solidFill>
              </a:rPr>
              <a:t>terzo</a:t>
            </a:r>
            <a:r>
              <a:rPr lang="it-IT" dirty="0">
                <a:solidFill>
                  <a:srgbClr val="002060"/>
                </a:solidFill>
              </a:rPr>
              <a:t> passaggio, è una forza innata, una forza energetica potente. </a:t>
            </a:r>
          </a:p>
          <a:p>
            <a:r>
              <a:rPr lang="it-IT" dirty="0">
                <a:solidFill>
                  <a:srgbClr val="002060"/>
                </a:solidFill>
              </a:rPr>
              <a:t>Si va avanti nel progetto o nella relazione senza aspettative, si vive e si vede la perfezione in tutto, si accetta qualsiasi cosa pur di avere o ottenere risultati. L’innamoramento scinde qualsiasi logica. </a:t>
            </a:r>
          </a:p>
          <a:p>
            <a:endParaRPr lang="it-IT" dirty="0">
              <a:solidFill>
                <a:srgbClr val="002060"/>
              </a:solidFill>
            </a:endParaRPr>
          </a:p>
        </p:txBody>
      </p:sp>
      <p:sp>
        <p:nvSpPr>
          <p:cNvPr id="9" name="Casella di testo 16"/>
          <p:cNvSpPr txBox="1"/>
          <p:nvPr/>
        </p:nvSpPr>
        <p:spPr>
          <a:xfrm>
            <a:off x="815826" y="4117264"/>
            <a:ext cx="2707293" cy="398948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dirty="0">
                <a:effectLst/>
                <a:latin typeface="Calibri" charset="0"/>
                <a:ea typeface="Calibri" charset="0"/>
                <a:cs typeface="Arial" charset="0"/>
              </a:rPr>
              <a:t>Innamoramento</a:t>
            </a:r>
          </a:p>
        </p:txBody>
      </p:sp>
      <p:sp>
        <p:nvSpPr>
          <p:cNvPr id="10" name="Freccia destra 9"/>
          <p:cNvSpPr/>
          <p:nvPr/>
        </p:nvSpPr>
        <p:spPr>
          <a:xfrm>
            <a:off x="4002760" y="4247549"/>
            <a:ext cx="859675" cy="2686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1" name="Casella di testo 19"/>
          <p:cNvSpPr txBox="1"/>
          <p:nvPr/>
        </p:nvSpPr>
        <p:spPr>
          <a:xfrm>
            <a:off x="5342076" y="4075947"/>
            <a:ext cx="3637925" cy="61186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dirty="0">
                <a:effectLst/>
                <a:latin typeface="Calibri" charset="0"/>
                <a:ea typeface="Calibri" charset="0"/>
                <a:cs typeface="Arial" charset="0"/>
              </a:rPr>
              <a:t>Perfezione e mancanza di aspettativa</a:t>
            </a: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34714" y="-2198317"/>
            <a:ext cx="19649707" cy="1201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 flipV="1">
            <a:off x="434714" y="-996847"/>
            <a:ext cx="1964970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1286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98670" y="521480"/>
            <a:ext cx="7886700" cy="4351338"/>
          </a:xfrm>
        </p:spPr>
        <p:txBody>
          <a:bodyPr/>
          <a:lstStyle/>
          <a:p>
            <a:r>
              <a:rPr lang="it-IT" dirty="0"/>
              <a:t>Nel frattempo però la passione cala di densità, l’attrazione rimane tale, si accettano compromessi ma a condizione che diano risultati, qui entriamo nel </a:t>
            </a:r>
            <a:r>
              <a:rPr lang="it-IT" b="1" dirty="0"/>
              <a:t>quarto</a:t>
            </a:r>
            <a:r>
              <a:rPr lang="it-IT" dirty="0"/>
              <a:t> passaggio del </a:t>
            </a:r>
            <a:r>
              <a:rPr lang="it-IT" b="1" dirty="0"/>
              <a:t>sentimento</a:t>
            </a:r>
            <a:r>
              <a:rPr lang="it-IT" dirty="0"/>
              <a:t>. Dipendenza e aspettativa diventano la base dell’esperienza relazionale nel progetto lavorativo, nel rapporto familiare o nel rapporto di coppia.</a:t>
            </a:r>
          </a:p>
          <a:p>
            <a:endParaRPr lang="it-IT" dirty="0"/>
          </a:p>
        </p:txBody>
      </p:sp>
      <p:sp>
        <p:nvSpPr>
          <p:cNvPr id="4" name="Casella di testo 20"/>
          <p:cNvSpPr txBox="1"/>
          <p:nvPr/>
        </p:nvSpPr>
        <p:spPr>
          <a:xfrm>
            <a:off x="1959434" y="4493570"/>
            <a:ext cx="1939558" cy="430676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dirty="0">
                <a:effectLst/>
                <a:latin typeface="Calibri" charset="0"/>
                <a:ea typeface="Calibri" charset="0"/>
                <a:cs typeface="Arial" charset="0"/>
              </a:rPr>
              <a:t>Sentimento</a:t>
            </a:r>
          </a:p>
        </p:txBody>
      </p:sp>
      <p:sp>
        <p:nvSpPr>
          <p:cNvPr id="5" name="Freccia destra 4"/>
          <p:cNvSpPr/>
          <p:nvPr/>
        </p:nvSpPr>
        <p:spPr>
          <a:xfrm rot="20757556">
            <a:off x="4155333" y="4068808"/>
            <a:ext cx="1093945" cy="3101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6" name="Casella di testo 22"/>
          <p:cNvSpPr txBox="1"/>
          <p:nvPr/>
        </p:nvSpPr>
        <p:spPr>
          <a:xfrm>
            <a:off x="5505619" y="3741229"/>
            <a:ext cx="2643245" cy="533107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dirty="0">
                <a:effectLst/>
                <a:latin typeface="Calibri" charset="0"/>
                <a:ea typeface="Calibri" charset="0"/>
                <a:cs typeface="Arial" charset="0"/>
              </a:rPr>
              <a:t>Dipendenza </a:t>
            </a:r>
            <a:endParaRPr lang="it-IT" sz="1200" dirty="0">
              <a:effectLst/>
              <a:latin typeface="Calibri" charset="0"/>
              <a:ea typeface="Calibri" charset="0"/>
              <a:cs typeface="Arial" charset="0"/>
            </a:endParaRPr>
          </a:p>
        </p:txBody>
      </p:sp>
      <p:sp>
        <p:nvSpPr>
          <p:cNvPr id="7" name="Freccia destra 6"/>
          <p:cNvSpPr/>
          <p:nvPr/>
        </p:nvSpPr>
        <p:spPr>
          <a:xfrm rot="1254883">
            <a:off x="4199410" y="5029816"/>
            <a:ext cx="1005795" cy="259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8" name="Casella di testo 24"/>
          <p:cNvSpPr txBox="1"/>
          <p:nvPr/>
        </p:nvSpPr>
        <p:spPr>
          <a:xfrm>
            <a:off x="5452088" y="5141626"/>
            <a:ext cx="2626735" cy="495359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dirty="0">
                <a:effectLst/>
                <a:latin typeface="Calibri" charset="0"/>
                <a:ea typeface="Calibri" charset="0"/>
                <a:cs typeface="Arial" charset="0"/>
              </a:rPr>
              <a:t>Aspettativa</a:t>
            </a:r>
            <a:endParaRPr lang="it-IT" sz="1200" dirty="0">
              <a:effectLst/>
              <a:latin typeface="Calibri" charset="0"/>
              <a:ea typeface="Calibri" charset="0"/>
              <a:cs typeface="Arial" charset="0"/>
            </a:endParaRPr>
          </a:p>
          <a:p>
            <a:pPr algn="ctr">
              <a:spcAft>
                <a:spcPts val="0"/>
              </a:spcAft>
            </a:pPr>
            <a:r>
              <a:rPr lang="it-IT" sz="1200" dirty="0">
                <a:effectLst/>
                <a:latin typeface="Calibri" charset="0"/>
                <a:ea typeface="Calibri" charset="0"/>
                <a:cs typeface="Arial" charset="0"/>
              </a:rPr>
              <a:t> 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4874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>
                <a:solidFill>
                  <a:srgbClr val="002060"/>
                </a:solidFill>
              </a:rPr>
              <a:t>La </a:t>
            </a:r>
            <a:r>
              <a:rPr lang="it-IT" b="1" dirty="0">
                <a:solidFill>
                  <a:srgbClr val="002060"/>
                </a:solidFill>
              </a:rPr>
              <a:t>complicità</a:t>
            </a:r>
            <a:r>
              <a:rPr lang="it-IT" dirty="0">
                <a:solidFill>
                  <a:srgbClr val="002060"/>
                </a:solidFill>
              </a:rPr>
              <a:t> è il </a:t>
            </a:r>
            <a:r>
              <a:rPr lang="it-IT" b="1" dirty="0">
                <a:solidFill>
                  <a:srgbClr val="002060"/>
                </a:solidFill>
              </a:rPr>
              <a:t>quinto</a:t>
            </a:r>
            <a:r>
              <a:rPr lang="it-IT" dirty="0">
                <a:solidFill>
                  <a:srgbClr val="002060"/>
                </a:solidFill>
              </a:rPr>
              <a:t> passaggio che diventa progetto e cambia la visione della realtà stessa. Comportamenti inesistenti in un primo momento o inizialmente si rivelano e diventano fonte di discussioni. </a:t>
            </a:r>
          </a:p>
          <a:p>
            <a:endParaRPr lang="it-IT" dirty="0">
              <a:solidFill>
                <a:srgbClr val="002060"/>
              </a:solidFill>
            </a:endParaRPr>
          </a:p>
          <a:p>
            <a:endParaRPr lang="it-IT" dirty="0">
              <a:solidFill>
                <a:srgbClr val="002060"/>
              </a:solidFill>
            </a:endParaRPr>
          </a:p>
        </p:txBody>
      </p:sp>
      <p:sp>
        <p:nvSpPr>
          <p:cNvPr id="14" name="Casella di testo 25"/>
          <p:cNvSpPr txBox="1"/>
          <p:nvPr/>
        </p:nvSpPr>
        <p:spPr>
          <a:xfrm>
            <a:off x="1765351" y="4673933"/>
            <a:ext cx="1622425" cy="629816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dirty="0">
                <a:effectLst/>
                <a:latin typeface="Calibri" charset="0"/>
                <a:ea typeface="Calibri" charset="0"/>
                <a:cs typeface="Arial" charset="0"/>
              </a:rPr>
              <a:t>Complicità</a:t>
            </a:r>
            <a:endParaRPr lang="it-IT" sz="1200" dirty="0">
              <a:effectLst/>
              <a:latin typeface="Calibri" charset="0"/>
              <a:ea typeface="Calibri" charset="0"/>
              <a:cs typeface="Arial" charset="0"/>
            </a:endParaRPr>
          </a:p>
        </p:txBody>
      </p:sp>
      <p:sp>
        <p:nvSpPr>
          <p:cNvPr id="15" name="Casella di testo 28"/>
          <p:cNvSpPr txBox="1"/>
          <p:nvPr/>
        </p:nvSpPr>
        <p:spPr>
          <a:xfrm>
            <a:off x="4906447" y="4673933"/>
            <a:ext cx="2483704" cy="872428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dirty="0">
                <a:effectLst/>
                <a:latin typeface="Calibri" charset="0"/>
                <a:ea typeface="Calibri" charset="0"/>
                <a:cs typeface="Arial" charset="0"/>
              </a:rPr>
              <a:t>Manifestazione di nuovi comportamenti </a:t>
            </a:r>
          </a:p>
        </p:txBody>
      </p:sp>
      <p:sp>
        <p:nvSpPr>
          <p:cNvPr id="16" name="Freccia destra 15"/>
          <p:cNvSpPr/>
          <p:nvPr/>
        </p:nvSpPr>
        <p:spPr>
          <a:xfrm>
            <a:off x="3587733" y="4860722"/>
            <a:ext cx="1118756" cy="2562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7071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94478" y="941126"/>
            <a:ext cx="7886700" cy="4351338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rgbClr val="002060"/>
                </a:solidFill>
              </a:rPr>
              <a:t> </a:t>
            </a:r>
            <a:r>
              <a:rPr lang="it-IT" sz="2000" dirty="0" smtClean="0">
                <a:solidFill>
                  <a:srgbClr val="002060"/>
                </a:solidFill>
              </a:rPr>
              <a:t>Tolleranza </a:t>
            </a:r>
            <a:r>
              <a:rPr lang="it-IT" sz="2000" dirty="0">
                <a:solidFill>
                  <a:srgbClr val="002060"/>
                </a:solidFill>
              </a:rPr>
              <a:t>e intolleranza in duplice copia si manifestano, indice di un rapporto o progetto in via di </a:t>
            </a:r>
            <a:r>
              <a:rPr lang="it-IT" sz="2000" b="1" dirty="0">
                <a:solidFill>
                  <a:srgbClr val="002060"/>
                </a:solidFill>
              </a:rPr>
              <a:t>staticità</a:t>
            </a:r>
            <a:r>
              <a:rPr lang="it-IT" sz="2000" dirty="0">
                <a:solidFill>
                  <a:srgbClr val="002060"/>
                </a:solidFill>
              </a:rPr>
              <a:t>, </a:t>
            </a:r>
            <a:r>
              <a:rPr lang="it-IT" sz="2000" b="1" dirty="0">
                <a:solidFill>
                  <a:srgbClr val="002060"/>
                </a:solidFill>
              </a:rPr>
              <a:t>sesto</a:t>
            </a:r>
            <a:r>
              <a:rPr lang="it-IT" sz="2000" dirty="0">
                <a:solidFill>
                  <a:srgbClr val="002060"/>
                </a:solidFill>
              </a:rPr>
              <a:t> passaggio.</a:t>
            </a:r>
          </a:p>
          <a:p>
            <a:r>
              <a:rPr lang="it-IT" sz="2000" dirty="0">
                <a:solidFill>
                  <a:srgbClr val="002060"/>
                </a:solidFill>
              </a:rPr>
              <a:t>Qui si gioca in due: o si prosegue nel progetto vedendo il tutto nella Perfezione perché comunque al di là di tutto esiste sempre la similitudine tra noi e quello che attiriamo, oppure la separazione diventa imminente, sia in una collaborazione lavorativa che genitoriale o di coppia. Dal punto di vista “Omeosinergetico” la staticità non è altro che quell’equilibrio che si è instaurato nell’ambito relazionale che permette a ognuno di sentirsi libero nonostante l’unione. </a:t>
            </a:r>
          </a:p>
          <a:p>
            <a:endParaRPr lang="it-IT" dirty="0">
              <a:solidFill>
                <a:srgbClr val="002060"/>
              </a:solidFill>
            </a:endParaRPr>
          </a:p>
        </p:txBody>
      </p:sp>
      <p:sp>
        <p:nvSpPr>
          <p:cNvPr id="4" name="Casella di testo 31"/>
          <p:cNvSpPr txBox="1"/>
          <p:nvPr/>
        </p:nvSpPr>
        <p:spPr>
          <a:xfrm>
            <a:off x="3779613" y="4407108"/>
            <a:ext cx="1123742" cy="52749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dirty="0">
                <a:effectLst/>
                <a:latin typeface="Calibri" charset="0"/>
                <a:ea typeface="Calibri" charset="0"/>
                <a:cs typeface="Arial" charset="0"/>
              </a:rPr>
              <a:t>Staticità</a:t>
            </a:r>
          </a:p>
        </p:txBody>
      </p:sp>
      <p:sp>
        <p:nvSpPr>
          <p:cNvPr id="5" name="Freccia destra 4"/>
          <p:cNvSpPr/>
          <p:nvPr/>
        </p:nvSpPr>
        <p:spPr>
          <a:xfrm>
            <a:off x="5034903" y="4557930"/>
            <a:ext cx="772161" cy="2022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6" name="Casella di testo 33"/>
          <p:cNvSpPr txBox="1"/>
          <p:nvPr/>
        </p:nvSpPr>
        <p:spPr>
          <a:xfrm>
            <a:off x="5938613" y="4407108"/>
            <a:ext cx="1586449" cy="516698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dirty="0">
                <a:effectLst/>
                <a:latin typeface="Calibri" charset="0"/>
                <a:ea typeface="Calibri" charset="0"/>
                <a:cs typeface="Arial" charset="0"/>
              </a:rPr>
              <a:t>Unione</a:t>
            </a:r>
          </a:p>
          <a:p>
            <a:pPr algn="ctr">
              <a:spcAft>
                <a:spcPts val="0"/>
              </a:spcAft>
            </a:pPr>
            <a:r>
              <a:rPr lang="it-IT" dirty="0">
                <a:effectLst/>
                <a:latin typeface="Calibri" charset="0"/>
                <a:ea typeface="Calibri" charset="0"/>
                <a:cs typeface="Arial" charset="0"/>
              </a:rPr>
              <a:t> </a:t>
            </a:r>
          </a:p>
        </p:txBody>
      </p:sp>
      <p:sp>
        <p:nvSpPr>
          <p:cNvPr id="7" name="Freccia destra 6"/>
          <p:cNvSpPr/>
          <p:nvPr/>
        </p:nvSpPr>
        <p:spPr>
          <a:xfrm rot="10800000">
            <a:off x="2760864" y="4569476"/>
            <a:ext cx="722203" cy="2146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8" name="Casella di testo 35"/>
          <p:cNvSpPr txBox="1"/>
          <p:nvPr/>
        </p:nvSpPr>
        <p:spPr>
          <a:xfrm>
            <a:off x="1169233" y="4407108"/>
            <a:ext cx="1442615" cy="530668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dirty="0">
                <a:effectLst/>
                <a:latin typeface="Calibri" charset="0"/>
                <a:ea typeface="Calibri" charset="0"/>
                <a:cs typeface="Arial" charset="0"/>
              </a:rPr>
              <a:t>Separazione</a:t>
            </a:r>
          </a:p>
          <a:p>
            <a:pPr algn="ctr">
              <a:spcAft>
                <a:spcPts val="0"/>
              </a:spcAft>
            </a:pPr>
            <a:r>
              <a:rPr lang="it-IT" sz="1200" dirty="0">
                <a:effectLst/>
                <a:latin typeface="Calibri" charset="0"/>
                <a:ea typeface="Calibri" charset="0"/>
                <a:cs typeface="Arial" charset="0"/>
              </a:rPr>
              <a:t> </a:t>
            </a:r>
          </a:p>
        </p:txBody>
      </p:sp>
      <p:sp>
        <p:nvSpPr>
          <p:cNvPr id="9" name="Freccia circolare a sinistra 8"/>
          <p:cNvSpPr/>
          <p:nvPr/>
        </p:nvSpPr>
        <p:spPr>
          <a:xfrm rot="5400000" flipV="1">
            <a:off x="5302275" y="4636646"/>
            <a:ext cx="256898" cy="1054737"/>
          </a:xfrm>
          <a:prstGeom prst="curvedLeftArrow">
            <a:avLst>
              <a:gd name="adj1" fmla="val 25000"/>
              <a:gd name="adj2" fmla="val 85517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0" name="Casella di testo 38"/>
          <p:cNvSpPr txBox="1"/>
          <p:nvPr/>
        </p:nvSpPr>
        <p:spPr>
          <a:xfrm>
            <a:off x="4620987" y="5467684"/>
            <a:ext cx="1670863" cy="39652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dirty="0">
                <a:effectLst/>
                <a:latin typeface="Calibri" charset="0"/>
                <a:ea typeface="Calibri" charset="0"/>
                <a:cs typeface="Arial" charset="0"/>
              </a:rPr>
              <a:t>Omeosinergia</a:t>
            </a:r>
            <a:endParaRPr lang="it-IT" sz="2800" dirty="0">
              <a:effectLst/>
              <a:latin typeface="Calibri" charset="0"/>
              <a:ea typeface="Calibri" charset="0"/>
              <a:cs typeface="Arial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794478" y="264606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794478" y="310326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0064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>
                <a:solidFill>
                  <a:srgbClr val="002060"/>
                </a:solidFill>
              </a:rPr>
              <a:t>Vivere l’unione porta alla </a:t>
            </a:r>
            <a:r>
              <a:rPr lang="it-IT" b="1" dirty="0">
                <a:solidFill>
                  <a:srgbClr val="002060"/>
                </a:solidFill>
              </a:rPr>
              <a:t>condivisione</a:t>
            </a:r>
            <a:r>
              <a:rPr lang="it-IT" dirty="0">
                <a:solidFill>
                  <a:srgbClr val="002060"/>
                </a:solidFill>
              </a:rPr>
              <a:t>, </a:t>
            </a:r>
            <a:r>
              <a:rPr lang="it-IT" b="1" dirty="0">
                <a:solidFill>
                  <a:srgbClr val="002060"/>
                </a:solidFill>
              </a:rPr>
              <a:t>settimo</a:t>
            </a:r>
            <a:r>
              <a:rPr lang="it-IT" dirty="0">
                <a:solidFill>
                  <a:srgbClr val="002060"/>
                </a:solidFill>
              </a:rPr>
              <a:t> ed ultimo passaggio. Tutto si condivide: comportamenti, abitudini, emozioni, progetti, perché alla fine tutto è sempre Perfetto. Questi 7 passaggi sono comuni all’essere umano.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907348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1811</TotalTime>
  <Words>315</Words>
  <Application>Microsoft Macintosh PowerPoint</Application>
  <PresentationFormat>Presentazione su schermo (4:3)</PresentationFormat>
  <Paragraphs>46</Paragraphs>
  <Slides>10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5" baseType="lpstr">
      <vt:lpstr>Calibri</vt:lpstr>
      <vt:lpstr>Calibri Light</vt:lpstr>
      <vt:lpstr>Montserrat Light</vt:lpstr>
      <vt:lpstr>Arial</vt:lpstr>
      <vt:lpstr>Tema di Office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BUONA VITA</vt:lpstr>
    </vt:vector>
  </TitlesOfParts>
  <Company/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 PRESENTAZIONE</dc:title>
  <dc:creator>Microsoft Office User</dc:creator>
  <cp:lastModifiedBy>Alberto Maraschio</cp:lastModifiedBy>
  <cp:revision>24</cp:revision>
  <dcterms:created xsi:type="dcterms:W3CDTF">2020-02-05T10:19:22Z</dcterms:created>
  <dcterms:modified xsi:type="dcterms:W3CDTF">2020-11-10T16:36:22Z</dcterms:modified>
</cp:coreProperties>
</file>