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47"/>
    <p:restoredTop sz="94674"/>
  </p:normalViewPr>
  <p:slideViewPr>
    <p:cSldViewPr snapToGrid="0" snapToObjects="1">
      <p:cViewPr>
        <p:scale>
          <a:sx n="86" d="100"/>
          <a:sy n="86" d="100"/>
        </p:scale>
        <p:origin x="1344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51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47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43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30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52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68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62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829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xmlns="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xmlns="" id="{F762F31B-0670-2542-9B4D-C0CC351303BB}"/>
              </a:ext>
            </a:extLst>
          </p:cNvPr>
          <p:cNvSpPr txBox="1">
            <a:spLocks/>
          </p:cNvSpPr>
          <p:nvPr/>
        </p:nvSpPr>
        <p:spPr>
          <a:xfrm>
            <a:off x="422910" y="1565910"/>
            <a:ext cx="5879036" cy="6616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solidFill>
                  <a:schemeClr val="bg1"/>
                </a:solidFill>
                <a:latin typeface="Montserrat Light" pitchFamily="2" charset="77"/>
              </a:rPr>
              <a:t>L’UNOLOGRAMMA</a:t>
            </a:r>
          </a:p>
          <a:p>
            <a:pPr algn="l"/>
            <a:endParaRPr lang="it-IT" sz="2400" b="1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xmlns="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06" y="975848"/>
            <a:ext cx="1967067" cy="230658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310" y="3881531"/>
            <a:ext cx="2864902" cy="2148677"/>
          </a:xfrm>
          <a:prstGeom prst="roundRect">
            <a:avLst/>
          </a:prstGeom>
          <a:effectLst>
            <a:softEdge rad="0"/>
          </a:effectLst>
        </p:spPr>
      </p:pic>
      <p:sp>
        <p:nvSpPr>
          <p:cNvPr id="9" name="Rettangolo 8"/>
          <p:cNvSpPr/>
          <p:nvPr/>
        </p:nvSpPr>
        <p:spPr>
          <a:xfrm>
            <a:off x="422909" y="3884895"/>
            <a:ext cx="61879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Docente:</a:t>
            </a:r>
          </a:p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GIOVANNA PANTALEO 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“Ideatrice del metodo e della Filosofia Omeosinergetica”.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Trainer Omeosinergetico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Naturopata ad indirizzo omeosinergetico</a:t>
            </a:r>
          </a:p>
          <a:p>
            <a:pPr marL="285750" indent="-285750">
              <a:buFont typeface="Arial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32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63561" y="944380"/>
            <a:ext cx="7886700" cy="4602996"/>
          </a:xfrm>
        </p:spPr>
        <p:txBody>
          <a:bodyPr/>
          <a:lstStyle/>
          <a:p>
            <a:pPr>
              <a:defRPr b="1"/>
            </a:pPr>
            <a:endParaRPr lang="it-IT" dirty="0">
              <a:solidFill>
                <a:srgbClr val="FF0000"/>
              </a:solidFill>
            </a:endParaRPr>
          </a:p>
          <a:p>
            <a:r>
              <a:rPr lang="it-IT" dirty="0">
                <a:solidFill>
                  <a:srgbClr val="FF0000"/>
                </a:solidFill>
              </a:rPr>
              <a:t>La scuola di specializzazione in  Omeosinergia si avvale di un metodo registrato</a:t>
            </a:r>
            <a:r>
              <a:rPr lang="it-IT" dirty="0" smtClean="0">
                <a:solidFill>
                  <a:srgbClr val="FF0000"/>
                </a:solidFill>
              </a:rPr>
              <a:t>.</a:t>
            </a:r>
            <a:endParaRPr lang="it-IT" dirty="0">
              <a:solidFill>
                <a:srgbClr val="FF0000"/>
              </a:solidFill>
            </a:endParaRPr>
          </a:p>
          <a:p>
            <a:r>
              <a:rPr lang="it-IT" dirty="0" smtClean="0">
                <a:solidFill>
                  <a:srgbClr val="FF0000"/>
                </a:solidFill>
              </a:rPr>
              <a:t>Metodo </a:t>
            </a:r>
            <a:r>
              <a:rPr lang="it-IT" dirty="0">
                <a:solidFill>
                  <a:srgbClr val="FF0000"/>
                </a:solidFill>
              </a:rPr>
              <a:t>che va applicato solo ed esclusivamente </a:t>
            </a:r>
            <a:r>
              <a:rPr lang="it-IT" dirty="0" smtClean="0">
                <a:solidFill>
                  <a:srgbClr val="FF0000"/>
                </a:solidFill>
              </a:rPr>
              <a:t>dagli </a:t>
            </a:r>
            <a:r>
              <a:rPr lang="it-IT" dirty="0">
                <a:solidFill>
                  <a:srgbClr val="FF0000"/>
                </a:solidFill>
              </a:rPr>
              <a:t>allievi dell’accademia di Omeosinergia.</a:t>
            </a:r>
          </a:p>
        </p:txBody>
      </p:sp>
    </p:spTree>
    <p:extLst>
      <p:ext uri="{BB962C8B-B14F-4D97-AF65-F5344CB8AC3E}">
        <p14:creationId xmlns:p14="http://schemas.microsoft.com/office/powerpoint/2010/main" val="4548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FF0000"/>
                </a:solidFill>
              </a:rPr>
              <a:t>Il metodo Omeosinergetico è l’unico “METODO</a:t>
            </a:r>
            <a:r>
              <a:rPr lang="it-IT" dirty="0" smtClean="0">
                <a:solidFill>
                  <a:srgbClr val="FF0000"/>
                </a:solidFill>
              </a:rPr>
              <a:t>” che </a:t>
            </a:r>
            <a:r>
              <a:rPr lang="it-IT" dirty="0">
                <a:solidFill>
                  <a:srgbClr val="FF0000"/>
                </a:solidFill>
              </a:rPr>
              <a:t>ha una filosofia di vita alle spalle che è rappresentata dai principi della </a:t>
            </a:r>
            <a:r>
              <a:rPr lang="it-IT" dirty="0" smtClean="0">
                <a:solidFill>
                  <a:srgbClr val="FF0000"/>
                </a:solidFill>
              </a:rPr>
              <a:t>VITA: Gli </a:t>
            </a:r>
            <a:r>
              <a:rPr lang="it-IT" dirty="0">
                <a:solidFill>
                  <a:srgbClr val="FF0000"/>
                </a:solidFill>
              </a:rPr>
              <a:t>8 principi dell’OMEOSINERGIA. </a:t>
            </a:r>
          </a:p>
        </p:txBody>
      </p:sp>
    </p:spTree>
    <p:extLst>
      <p:ext uri="{BB962C8B-B14F-4D97-AF65-F5344CB8AC3E}">
        <p14:creationId xmlns:p14="http://schemas.microsoft.com/office/powerpoint/2010/main" val="181729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Questi principi determinano in voi la chiarezza di chi siete e la serietà nello svolgere il lavoro pedagogico con il cliente.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4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Grazie all’</a:t>
            </a:r>
            <a:r>
              <a:rPr lang="it-IT" b="1" dirty="0">
                <a:solidFill>
                  <a:srgbClr val="FF0000"/>
                </a:solidFill>
              </a:rPr>
              <a:t>U</a:t>
            </a:r>
            <a:r>
              <a:rPr lang="it-IT" b="1" dirty="0" smtClean="0">
                <a:solidFill>
                  <a:srgbClr val="FF0000"/>
                </a:solidFill>
              </a:rPr>
              <a:t>nologramma</a:t>
            </a:r>
            <a:r>
              <a:rPr lang="it-IT" dirty="0" smtClean="0">
                <a:solidFill>
                  <a:srgbClr val="FF0000"/>
                </a:solidFill>
              </a:rPr>
              <a:t> possiamo finalmente avere la chiarezza delle nostre dinamiche, dipendenze, abitudini, comportamenti e infine arrivare a scoprire il vero carattere.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1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90938"/>
          </a:xfrm>
        </p:spPr>
      </p:pic>
    </p:spTree>
    <p:extLst>
      <p:ext uri="{BB962C8B-B14F-4D97-AF65-F5344CB8AC3E}">
        <p14:creationId xmlns:p14="http://schemas.microsoft.com/office/powerpoint/2010/main" val="14390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254833"/>
            <a:ext cx="7886700" cy="1325563"/>
          </a:xfrm>
        </p:spPr>
        <p:txBody>
          <a:bodyPr>
            <a:normAutofit/>
          </a:bodyPr>
          <a:lstStyle/>
          <a:p>
            <a:r>
              <a:rPr lang="it-IT" sz="4000" dirty="0">
                <a:solidFill>
                  <a:srgbClr val="FF0000"/>
                </a:solidFill>
              </a:rPr>
              <a:t>Come si compila la facciata anteriore dell’</a:t>
            </a:r>
            <a:r>
              <a:rPr lang="it-IT" sz="4000" b="1" dirty="0">
                <a:solidFill>
                  <a:srgbClr val="FF0000"/>
                </a:solidFill>
              </a:rPr>
              <a:t>UNOLOGRAMMA</a:t>
            </a:r>
            <a:r>
              <a:rPr lang="it-IT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34986" y="1753849"/>
            <a:ext cx="7780364" cy="4153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E importante partire dal </a:t>
            </a:r>
            <a:r>
              <a:rPr lang="it-IT" b="1" dirty="0" smtClean="0">
                <a:solidFill>
                  <a:srgbClr val="002060"/>
                </a:solidFill>
              </a:rPr>
              <a:t>presente</a:t>
            </a:r>
            <a:r>
              <a:rPr lang="it-IT" dirty="0" smtClean="0">
                <a:solidFill>
                  <a:srgbClr val="002060"/>
                </a:solidFill>
              </a:rPr>
              <a:t>:</a:t>
            </a:r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Compagno e figli.</a:t>
            </a:r>
          </a:p>
          <a:p>
            <a:r>
              <a:rPr lang="it-IT" dirty="0">
                <a:solidFill>
                  <a:srgbClr val="002060"/>
                </a:solidFill>
              </a:rPr>
              <a:t>F</a:t>
            </a:r>
            <a:r>
              <a:rPr lang="it-IT" dirty="0" smtClean="0">
                <a:solidFill>
                  <a:srgbClr val="002060"/>
                </a:solidFill>
              </a:rPr>
              <a:t>amiglia </a:t>
            </a:r>
            <a:r>
              <a:rPr lang="it-IT" dirty="0">
                <a:solidFill>
                  <a:srgbClr val="002060"/>
                </a:solidFill>
              </a:rPr>
              <a:t>di </a:t>
            </a:r>
            <a:r>
              <a:rPr lang="it-IT" dirty="0" smtClean="0">
                <a:solidFill>
                  <a:srgbClr val="002060"/>
                </a:solidFill>
              </a:rPr>
              <a:t>origine: madre</a:t>
            </a:r>
            <a:r>
              <a:rPr lang="it-IT" dirty="0">
                <a:solidFill>
                  <a:srgbClr val="002060"/>
                </a:solidFill>
              </a:rPr>
              <a:t>, padre e infine </a:t>
            </a:r>
            <a:r>
              <a:rPr lang="it-IT" dirty="0" smtClean="0">
                <a:solidFill>
                  <a:srgbClr val="002060"/>
                </a:solidFill>
              </a:rPr>
              <a:t>fratelli e/o sorelle.</a:t>
            </a: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2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84616" y="629586"/>
            <a:ext cx="8050655" cy="5037711"/>
          </a:xfrm>
        </p:spPr>
        <p:txBody>
          <a:bodyPr>
            <a:normAutofit lnSpcReduction="10000"/>
          </a:bodyPr>
          <a:lstStyle/>
          <a:p>
            <a:r>
              <a:rPr lang="it-IT" dirty="0">
                <a:solidFill>
                  <a:srgbClr val="002060"/>
                </a:solidFill>
              </a:rPr>
              <a:t>Non scrivere tutta la storia che  viene raccontata dal </a:t>
            </a:r>
            <a:r>
              <a:rPr lang="it-IT" dirty="0" smtClean="0">
                <a:solidFill>
                  <a:srgbClr val="002060"/>
                </a:solidFill>
              </a:rPr>
              <a:t>cliente</a:t>
            </a:r>
          </a:p>
          <a:p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La domanda deve essere una: IL COMPORTAMENTO (Insistente-passivo- violento- presente </a:t>
            </a:r>
            <a:r>
              <a:rPr lang="it-IT" dirty="0" err="1">
                <a:solidFill>
                  <a:srgbClr val="002060"/>
                </a:solidFill>
              </a:rPr>
              <a:t>ecc</a:t>
            </a:r>
            <a:r>
              <a:rPr lang="mr-IN" dirty="0">
                <a:solidFill>
                  <a:srgbClr val="002060"/>
                </a:solidFill>
              </a:rPr>
              <a:t>…</a:t>
            </a:r>
            <a:r>
              <a:rPr lang="it-IT" dirty="0">
                <a:solidFill>
                  <a:srgbClr val="002060"/>
                </a:solidFill>
              </a:rPr>
              <a:t>) </a:t>
            </a:r>
            <a:endParaRPr lang="it-IT" dirty="0" smtClean="0">
              <a:solidFill>
                <a:srgbClr val="002060"/>
              </a:solidFill>
            </a:endParaRPr>
          </a:p>
          <a:p>
            <a:endParaRPr lang="it-IT" dirty="0" smtClean="0">
              <a:solidFill>
                <a:srgbClr val="002060"/>
              </a:solidFill>
            </a:endParaRPr>
          </a:p>
          <a:p>
            <a:r>
              <a:rPr lang="it-IT" dirty="0" smtClean="0">
                <a:solidFill>
                  <a:srgbClr val="002060"/>
                </a:solidFill>
              </a:rPr>
              <a:t>Nel </a:t>
            </a:r>
            <a:r>
              <a:rPr lang="it-IT" dirty="0">
                <a:solidFill>
                  <a:srgbClr val="002060"/>
                </a:solidFill>
              </a:rPr>
              <a:t>momento in cui il cliente inizia a raccontare e si perde nel farlo: riportarlo sul presente.</a:t>
            </a:r>
          </a:p>
          <a:p>
            <a:endParaRPr lang="it-IT" dirty="0" smtClean="0">
              <a:solidFill>
                <a:srgbClr val="002060"/>
              </a:solidFill>
            </a:endParaRPr>
          </a:p>
          <a:p>
            <a:r>
              <a:rPr lang="it-IT" dirty="0" smtClean="0">
                <a:solidFill>
                  <a:srgbClr val="002060"/>
                </a:solidFill>
              </a:rPr>
              <a:t>Il </a:t>
            </a:r>
            <a:r>
              <a:rPr lang="it-IT" dirty="0">
                <a:solidFill>
                  <a:srgbClr val="002060"/>
                </a:solidFill>
              </a:rPr>
              <a:t>comportamento dei famigliari è funzionale per comprendere le dinamiche, le dipendenze e le abitudini del cliente che avete di fronte.</a:t>
            </a: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90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8AC57414-602B-F847-A4DB-D784E05AB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252" y="0"/>
            <a:ext cx="5547993" cy="610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7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27077" y="2403789"/>
            <a:ext cx="3913369" cy="1325563"/>
          </a:xfrm>
        </p:spPr>
        <p:txBody>
          <a:bodyPr/>
          <a:lstStyle/>
          <a:p>
            <a:r>
              <a:rPr lang="it-IT" b="1" dirty="0" smtClean="0">
                <a:solidFill>
                  <a:srgbClr val="002060"/>
                </a:solidFill>
              </a:rPr>
              <a:t>BUONA VITA</a:t>
            </a:r>
            <a:endParaRPr lang="it-IT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37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26244" cy="1325563"/>
          </a:xfrm>
        </p:spPr>
        <p:txBody>
          <a:bodyPr>
            <a:normAutofit/>
          </a:bodyPr>
          <a:lstStyle/>
          <a:p>
            <a:r>
              <a:rPr lang="it-IT" sz="4000" dirty="0">
                <a:solidFill>
                  <a:srgbClr val="FF0000"/>
                </a:solidFill>
              </a:rPr>
              <a:t>Cosa significa «UNOLOGRAMMA» ?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b="1" dirty="0">
                <a:solidFill>
                  <a:srgbClr val="002060"/>
                </a:solidFill>
              </a:rPr>
              <a:t>L’UNO</a:t>
            </a:r>
            <a:r>
              <a:rPr lang="it-IT" sz="2400" dirty="0">
                <a:solidFill>
                  <a:srgbClr val="002060"/>
                </a:solidFill>
              </a:rPr>
              <a:t> in filosofia indica “il principio unico di tutta la realtà” cosa significa? </a:t>
            </a:r>
          </a:p>
          <a:p>
            <a:pPr marL="0" indent="0">
              <a:buNone/>
            </a:pPr>
            <a:r>
              <a:rPr lang="it-IT" sz="2400" b="1" dirty="0">
                <a:solidFill>
                  <a:srgbClr val="002060"/>
                </a:solidFill>
              </a:rPr>
              <a:t>OLOGRAMMA</a:t>
            </a:r>
            <a:r>
              <a:rPr lang="it-IT" sz="2400" dirty="0">
                <a:solidFill>
                  <a:srgbClr val="002060"/>
                </a:solidFill>
              </a:rPr>
              <a:t>: è la pellicola fotografica o lastra che riproduce l’immagine tridimensionale di un oggetto.</a:t>
            </a:r>
          </a:p>
          <a:p>
            <a:pPr marL="0" indent="0">
              <a:buNone/>
            </a:pPr>
            <a:endParaRPr lang="it-IT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rgbClr val="002060"/>
                </a:solidFill>
              </a:rPr>
              <a:t>La </a:t>
            </a:r>
            <a:r>
              <a:rPr lang="it-IT" sz="2400" dirty="0">
                <a:solidFill>
                  <a:srgbClr val="002060"/>
                </a:solidFill>
              </a:rPr>
              <a:t>vita è una VERITÀ  tridimensionale, in NOI tutti abita la TRINITÀ.</a:t>
            </a:r>
          </a:p>
          <a:p>
            <a:pPr marL="0" indent="0">
              <a:buNone/>
            </a:pPr>
            <a:r>
              <a:rPr lang="it-IT" sz="2400" dirty="0">
                <a:solidFill>
                  <a:srgbClr val="002060"/>
                </a:solidFill>
              </a:rPr>
              <a:t>“Spirito – Anima - Corpo” “Donna – compagna - madre”.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8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046136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dirty="0">
                <a:solidFill>
                  <a:srgbClr val="002060"/>
                </a:solidFill>
              </a:rPr>
              <a:t>Grazie a questo strumento il Trainer Omeosinergetico ha a disposizione tutte le informazioni inerenti al cliente</a:t>
            </a:r>
            <a:r>
              <a:rPr lang="it-IT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it-IT" dirty="0" smtClean="0">
                <a:solidFill>
                  <a:srgbClr val="002060"/>
                </a:solidFill>
              </a:rPr>
              <a:t>E’ un'anamnesi </a:t>
            </a:r>
            <a:r>
              <a:rPr lang="it-IT" dirty="0">
                <a:solidFill>
                  <a:srgbClr val="002060"/>
                </a:solidFill>
              </a:rPr>
              <a:t>particolare delle persone più importanti della nostra vita, permette quindi  di conoscere </a:t>
            </a:r>
            <a:r>
              <a:rPr lang="it-IT" dirty="0" smtClean="0">
                <a:solidFill>
                  <a:srgbClr val="002060"/>
                </a:solidFill>
              </a:rPr>
              <a:t>effettivamente:</a:t>
            </a:r>
          </a:p>
          <a:p>
            <a:pPr marL="0" indent="0" algn="just">
              <a:buNone/>
            </a:pPr>
            <a:endParaRPr lang="it-IT" dirty="0" smtClean="0">
              <a:solidFill>
                <a:srgbClr val="002060"/>
              </a:solidFill>
            </a:endParaRPr>
          </a:p>
          <a:p>
            <a:pPr algn="just"/>
            <a:r>
              <a:rPr lang="it-IT" dirty="0" smtClean="0">
                <a:solidFill>
                  <a:srgbClr val="002060"/>
                </a:solidFill>
              </a:rPr>
              <a:t>“COME </a:t>
            </a:r>
            <a:r>
              <a:rPr lang="it-IT" dirty="0">
                <a:solidFill>
                  <a:srgbClr val="002060"/>
                </a:solidFill>
              </a:rPr>
              <a:t>SIAMO</a:t>
            </a:r>
            <a:r>
              <a:rPr lang="it-IT" dirty="0" smtClean="0">
                <a:solidFill>
                  <a:srgbClr val="002060"/>
                </a:solidFill>
              </a:rPr>
              <a:t>”</a:t>
            </a:r>
          </a:p>
          <a:p>
            <a:pPr algn="just"/>
            <a:r>
              <a:rPr lang="it-IT" dirty="0" smtClean="0">
                <a:solidFill>
                  <a:srgbClr val="002060"/>
                </a:solidFill>
              </a:rPr>
              <a:t>“CHI </a:t>
            </a:r>
            <a:r>
              <a:rPr lang="it-IT" dirty="0">
                <a:solidFill>
                  <a:srgbClr val="002060"/>
                </a:solidFill>
              </a:rPr>
              <a:t>SIAMO</a:t>
            </a:r>
            <a:r>
              <a:rPr lang="it-IT" dirty="0" smtClean="0">
                <a:solidFill>
                  <a:srgbClr val="002060"/>
                </a:solidFill>
              </a:rPr>
              <a:t>”</a:t>
            </a:r>
          </a:p>
          <a:p>
            <a:pPr algn="just"/>
            <a:r>
              <a:rPr lang="it-IT" dirty="0" smtClean="0">
                <a:solidFill>
                  <a:srgbClr val="002060"/>
                </a:solidFill>
              </a:rPr>
              <a:t>“COSA </a:t>
            </a:r>
            <a:r>
              <a:rPr lang="it-IT" dirty="0">
                <a:solidFill>
                  <a:srgbClr val="002060"/>
                </a:solidFill>
              </a:rPr>
              <a:t>SIAMO</a:t>
            </a:r>
            <a:r>
              <a:rPr lang="it-IT" dirty="0" smtClean="0">
                <a:solidFill>
                  <a:srgbClr val="002060"/>
                </a:solidFill>
              </a:rPr>
              <a:t>”</a:t>
            </a: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FF0000"/>
                </a:solidFill>
              </a:rPr>
              <a:t>Nel primo incontro dopo aver spiegato al cliente come il percorso Omeosinergetico è strutturato, si prendono tutti i dati del cliente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72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4" descr="Immagin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2037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224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33582" y="71635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Nella facciata posteriore vi sono domande che servono a voi per conoscere il cliente.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Le sintomatologie che da piccolo aveva sono la sua impronta.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Es:</a:t>
            </a:r>
          </a:p>
          <a:p>
            <a:r>
              <a:rPr lang="it-IT" dirty="0">
                <a:solidFill>
                  <a:srgbClr val="002060"/>
                </a:solidFill>
              </a:rPr>
              <a:t>ORECCHIO - </a:t>
            </a:r>
            <a:r>
              <a:rPr lang="it-IT" dirty="0" smtClean="0">
                <a:solidFill>
                  <a:srgbClr val="002060"/>
                </a:solidFill>
              </a:rPr>
              <a:t>sentire</a:t>
            </a:r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OCCHI- </a:t>
            </a:r>
            <a:r>
              <a:rPr lang="it-IT" dirty="0" smtClean="0">
                <a:solidFill>
                  <a:srgbClr val="002060"/>
                </a:solidFill>
              </a:rPr>
              <a:t>vedere</a:t>
            </a:r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GOLA -comunicazione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24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18591" y="1046136"/>
            <a:ext cx="7886700" cy="4351338"/>
          </a:xfrm>
        </p:spPr>
        <p:txBody>
          <a:bodyPr/>
          <a:lstStyle/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>
                <a:solidFill>
                  <a:srgbClr val="002060"/>
                </a:solidFill>
              </a:rPr>
              <a:t>STOMACO - divisione o separazione. </a:t>
            </a:r>
          </a:p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>
                <a:solidFill>
                  <a:srgbClr val="002060"/>
                </a:solidFill>
              </a:rPr>
              <a:t>PETTO - incoerenza.</a:t>
            </a:r>
          </a:p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>
                <a:solidFill>
                  <a:srgbClr val="002060"/>
                </a:solidFill>
              </a:rPr>
              <a:t>INTESTINO- rimugina.</a:t>
            </a:r>
          </a:p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>
                <a:solidFill>
                  <a:srgbClr val="002060"/>
                </a:solidFill>
              </a:rPr>
              <a:t>PELLE- Conflitto di separazione con se stesso; gomito, viso anca o qualsiasi punto e localizzato il problema ha una logica per voi ma non per il cliente. </a:t>
            </a:r>
            <a:endParaRPr lang="it-IT" dirty="0" smtClean="0">
              <a:solidFill>
                <a:srgbClr val="002060"/>
              </a:solidFill>
            </a:endParaRPr>
          </a:p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 smtClean="0">
                <a:solidFill>
                  <a:srgbClr val="002060"/>
                </a:solidFill>
              </a:rPr>
              <a:t>Destra </a:t>
            </a:r>
            <a:r>
              <a:rPr lang="it-IT" dirty="0">
                <a:solidFill>
                  <a:srgbClr val="002060"/>
                </a:solidFill>
              </a:rPr>
              <a:t>o sinistra è importante ma non per analizzare o trovare un colpevole.</a:t>
            </a:r>
          </a:p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>
                <a:solidFill>
                  <a:srgbClr val="002060"/>
                </a:solidFill>
              </a:rPr>
              <a:t>Tenete sempre come riferimento i centri energetici.</a:t>
            </a:r>
          </a:p>
          <a:p>
            <a:pPr marL="205738" indent="-205738" defTabSz="822958">
              <a:spcBef>
                <a:spcPts val="900"/>
              </a:spcBef>
              <a:defRPr sz="2500"/>
            </a:pPr>
            <a:r>
              <a:rPr lang="it-IT" dirty="0">
                <a:solidFill>
                  <a:srgbClr val="002060"/>
                </a:solidFill>
              </a:rPr>
              <a:t>Lo schema proposto dalla “Medicina Omeosinergetica”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52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4325" y="350136"/>
            <a:ext cx="8515350" cy="1325563"/>
          </a:xfrm>
        </p:spPr>
        <p:txBody>
          <a:bodyPr>
            <a:normAutofit/>
          </a:bodyPr>
          <a:lstStyle/>
          <a:p>
            <a:r>
              <a:rPr lang="it-IT" sz="3600" dirty="0">
                <a:solidFill>
                  <a:srgbClr val="FF0000"/>
                </a:solidFill>
              </a:rPr>
              <a:t>Il Trainer Omeosinergetico non è un </a:t>
            </a:r>
            <a:r>
              <a:rPr lang="it-IT" sz="3600" dirty="0" smtClean="0">
                <a:solidFill>
                  <a:srgbClr val="FF0000"/>
                </a:solidFill>
              </a:rPr>
              <a:t>medico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675699"/>
            <a:ext cx="7886700" cy="4351338"/>
          </a:xfrm>
        </p:spPr>
        <p:txBody>
          <a:bodyPr/>
          <a:lstStyle/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Non può fare diagnosi ma solo valutare e consigliare rimedi appropriati.</a:t>
            </a:r>
          </a:p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Il pronto soccorso omeosinergetico il cliente deve procurarselo, voi dovete consigliarlo, prima però dovete averlo voi.</a:t>
            </a:r>
          </a:p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Il trainer Omeosinergetico ha il compito di educare il cliente a “saper vivere”.</a:t>
            </a:r>
          </a:p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Non entrate in merito alle patologie del cliente- ci pensa il </a:t>
            </a:r>
            <a:r>
              <a:rPr lang="it-IT" dirty="0" smtClean="0">
                <a:solidFill>
                  <a:srgbClr val="002060"/>
                </a:solidFill>
              </a:rPr>
              <a:t>medico.</a:t>
            </a:r>
          </a:p>
          <a:p>
            <a:pPr marL="170077" indent="-170077" defTabSz="680312">
              <a:spcBef>
                <a:spcPts val="700"/>
              </a:spcBef>
              <a:defRPr sz="2080"/>
            </a:pPr>
            <a:endParaRPr lang="it-IT" dirty="0">
              <a:solidFill>
                <a:srgbClr val="002060"/>
              </a:solidFill>
            </a:endParaRPr>
          </a:p>
          <a:p>
            <a:pPr marL="0" indent="0" defTabSz="680312">
              <a:spcBef>
                <a:spcPts val="700"/>
              </a:spcBef>
              <a:buNone/>
              <a:defRPr sz="2080"/>
            </a:pPr>
            <a:r>
              <a:rPr lang="it-IT" dirty="0" smtClean="0">
                <a:solidFill>
                  <a:srgbClr val="002060"/>
                </a:solidFill>
              </a:rPr>
              <a:t>Un </a:t>
            </a:r>
            <a:r>
              <a:rPr lang="it-IT" dirty="0">
                <a:solidFill>
                  <a:srgbClr val="002060"/>
                </a:solidFill>
              </a:rPr>
              <a:t>cliente con una </a:t>
            </a:r>
            <a:r>
              <a:rPr lang="it-IT" dirty="0" smtClean="0">
                <a:solidFill>
                  <a:srgbClr val="002060"/>
                </a:solidFill>
              </a:rPr>
              <a:t>patologia:</a:t>
            </a:r>
            <a:endParaRPr lang="it-IT" dirty="0">
              <a:solidFill>
                <a:srgbClr val="002060"/>
              </a:solidFill>
            </a:endParaRPr>
          </a:p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1° Ha paura. «EMOZIONI» </a:t>
            </a:r>
          </a:p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2° Vuole eliminare il “sintomo o il dolore” &gt; Benattia</a:t>
            </a:r>
          </a:p>
          <a:p>
            <a:pPr marL="170077" indent="-170077" defTabSz="680312">
              <a:spcBef>
                <a:spcPts val="700"/>
              </a:spcBef>
              <a:defRPr sz="2080"/>
            </a:pPr>
            <a:r>
              <a:rPr lang="it-IT" dirty="0">
                <a:solidFill>
                  <a:srgbClr val="002060"/>
                </a:solidFill>
              </a:rPr>
              <a:t>3° Aspettativa. Guarigione.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3522" y="2506662"/>
            <a:ext cx="7886700" cy="4351338"/>
          </a:xfrm>
        </p:spPr>
        <p:txBody>
          <a:bodyPr/>
          <a:lstStyle/>
          <a:p>
            <a:r>
              <a:rPr lang="it-IT" dirty="0">
                <a:solidFill>
                  <a:srgbClr val="FF0000"/>
                </a:solidFill>
              </a:rPr>
              <a:t>Il trainer Omeosinergetico deve usare i quattro strumenti dell’Omeosinergia.</a:t>
            </a:r>
          </a:p>
        </p:txBody>
      </p:sp>
    </p:spTree>
    <p:extLst>
      <p:ext uri="{BB962C8B-B14F-4D97-AF65-F5344CB8AC3E}">
        <p14:creationId xmlns:p14="http://schemas.microsoft.com/office/powerpoint/2010/main" val="6506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1809</TotalTime>
  <Words>576</Words>
  <Application>Microsoft Macintosh PowerPoint</Application>
  <PresentationFormat>Presentazione su schermo (4:3)</PresentationFormat>
  <Paragraphs>62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4" baseType="lpstr">
      <vt:lpstr>Calibri</vt:lpstr>
      <vt:lpstr>Calibri Light</vt:lpstr>
      <vt:lpstr>Mangal</vt:lpstr>
      <vt:lpstr>Montserrat Light</vt:lpstr>
      <vt:lpstr>Arial</vt:lpstr>
      <vt:lpstr>Tema di Office</vt:lpstr>
      <vt:lpstr>Presentazione di PowerPoint</vt:lpstr>
      <vt:lpstr>Cosa significa «UNOLOGRAMMA» ? 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Il Trainer Omeosinergetico non è un medico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Come si compila la facciata anteriore dell’UNOLOGRAMMA?</vt:lpstr>
      <vt:lpstr>Presentazione di PowerPoint</vt:lpstr>
      <vt:lpstr>Presentazione di PowerPoint</vt:lpstr>
      <vt:lpstr>BUONA VITA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PRESENTAZIONE</dc:title>
  <dc:creator>Microsoft Office User</dc:creator>
  <cp:lastModifiedBy>Alberto Maraschio</cp:lastModifiedBy>
  <cp:revision>24</cp:revision>
  <dcterms:created xsi:type="dcterms:W3CDTF">2020-02-05T10:19:22Z</dcterms:created>
  <dcterms:modified xsi:type="dcterms:W3CDTF">2020-11-10T12:26:23Z</dcterms:modified>
</cp:coreProperties>
</file>