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8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972"/>
    <p:restoredTop sz="94674"/>
  </p:normalViewPr>
  <p:slideViewPr>
    <p:cSldViewPr snapToGrid="0" snapToObjects="1">
      <p:cViewPr>
        <p:scale>
          <a:sx n="53" d="100"/>
          <a:sy n="53" d="100"/>
        </p:scale>
        <p:origin x="2344" y="1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7512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347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42649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4753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16435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9306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4528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3689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2621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98829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40718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E85282-307B-5847-A736-A650872BECFE}" type="datetimeFigureOut">
              <a:rPr lang="it-IT" smtClean="0"/>
              <a:t>10/11/20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07075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>
            <a:extLst>
              <a:ext uri="{FF2B5EF4-FFF2-40B4-BE49-F238E27FC236}">
                <a16:creationId xmlns="" xmlns:a16="http://schemas.microsoft.com/office/drawing/2014/main" id="{288CC484-299A-CC48-8423-038A0452F3E0}"/>
              </a:ext>
            </a:extLst>
          </p:cNvPr>
          <p:cNvSpPr txBox="1">
            <a:spLocks/>
          </p:cNvSpPr>
          <p:nvPr/>
        </p:nvSpPr>
        <p:spPr>
          <a:xfrm>
            <a:off x="422910" y="5438140"/>
            <a:ext cx="6456680" cy="4470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it-IT" sz="2400" dirty="0">
              <a:solidFill>
                <a:schemeClr val="bg1"/>
              </a:solidFill>
              <a:latin typeface="Montserrat Light" pitchFamily="2" charset="77"/>
            </a:endParaRPr>
          </a:p>
        </p:txBody>
      </p:sp>
      <p:sp>
        <p:nvSpPr>
          <p:cNvPr id="4" name="Titolo 1">
            <a:extLst>
              <a:ext uri="{FF2B5EF4-FFF2-40B4-BE49-F238E27FC236}">
                <a16:creationId xmlns="" xmlns:a16="http://schemas.microsoft.com/office/drawing/2014/main" id="{F762F31B-0670-2542-9B4D-C0CC351303BB}"/>
              </a:ext>
            </a:extLst>
          </p:cNvPr>
          <p:cNvSpPr txBox="1">
            <a:spLocks/>
          </p:cNvSpPr>
          <p:nvPr/>
        </p:nvSpPr>
        <p:spPr>
          <a:xfrm>
            <a:off x="422910" y="1565910"/>
            <a:ext cx="5879036" cy="6616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2400" b="1" dirty="0" smtClean="0">
                <a:solidFill>
                  <a:schemeClr val="bg1"/>
                </a:solidFill>
                <a:latin typeface="Montserrat Light" pitchFamily="2" charset="77"/>
              </a:rPr>
              <a:t>RIFIUTO, SINTOMO, SOFFERENZA, DOLORE E MALATTIA</a:t>
            </a:r>
            <a:endParaRPr lang="it-IT" sz="2400" b="1" dirty="0" smtClean="0">
              <a:solidFill>
                <a:schemeClr val="bg1"/>
              </a:solidFill>
              <a:latin typeface="Montserrat Light" pitchFamily="2" charset="77"/>
            </a:endParaRPr>
          </a:p>
          <a:p>
            <a:pPr algn="l"/>
            <a:endParaRPr lang="it-IT" sz="2400" b="1" dirty="0">
              <a:solidFill>
                <a:schemeClr val="bg1"/>
              </a:solidFill>
              <a:latin typeface="Montserrat Light" pitchFamily="2" charset="77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="" xmlns:a16="http://schemas.microsoft.com/office/drawing/2014/main" id="{288CC484-299A-CC48-8423-038A0452F3E0}"/>
              </a:ext>
            </a:extLst>
          </p:cNvPr>
          <p:cNvSpPr txBox="1">
            <a:spLocks/>
          </p:cNvSpPr>
          <p:nvPr/>
        </p:nvSpPr>
        <p:spPr>
          <a:xfrm>
            <a:off x="422910" y="5438140"/>
            <a:ext cx="6456680" cy="4470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it-IT" sz="2400" dirty="0">
              <a:solidFill>
                <a:schemeClr val="bg1"/>
              </a:solidFill>
              <a:latin typeface="Montserrat Light" pitchFamily="2" charset="77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006" y="975848"/>
            <a:ext cx="1967067" cy="2306587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310" y="3881531"/>
            <a:ext cx="2864902" cy="2148677"/>
          </a:xfrm>
          <a:prstGeom prst="roundRect">
            <a:avLst/>
          </a:prstGeom>
          <a:effectLst>
            <a:softEdge rad="0"/>
          </a:effectLst>
        </p:spPr>
      </p:pic>
      <p:sp>
        <p:nvSpPr>
          <p:cNvPr id="9" name="Rettangolo 8"/>
          <p:cNvSpPr/>
          <p:nvPr/>
        </p:nvSpPr>
        <p:spPr>
          <a:xfrm>
            <a:off x="422909" y="3884895"/>
            <a:ext cx="618795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>
                <a:solidFill>
                  <a:schemeClr val="bg1"/>
                </a:solidFill>
                <a:latin typeface="Montserrat Light" pitchFamily="2" charset="77"/>
              </a:rPr>
              <a:t>Docente:</a:t>
            </a:r>
          </a:p>
          <a:p>
            <a:r>
              <a:rPr lang="it-IT" b="1" dirty="0">
                <a:solidFill>
                  <a:schemeClr val="bg1"/>
                </a:solidFill>
                <a:latin typeface="Montserrat Light" pitchFamily="2" charset="77"/>
              </a:rPr>
              <a:t>GIOVANNA PANTALEO </a:t>
            </a:r>
          </a:p>
          <a:p>
            <a:pPr marL="285750" indent="-285750">
              <a:buFont typeface="Arial" charset="0"/>
              <a:buChar char="•"/>
            </a:pPr>
            <a:r>
              <a:rPr lang="it-IT" b="1" dirty="0">
                <a:solidFill>
                  <a:schemeClr val="bg1"/>
                </a:solidFill>
                <a:latin typeface="Montserrat Light" pitchFamily="2" charset="77"/>
              </a:rPr>
              <a:t>“Ideatrice del metodo e della Filosofia Omeosinergetica”.</a:t>
            </a:r>
          </a:p>
          <a:p>
            <a:pPr marL="285750" indent="-285750">
              <a:buFont typeface="Arial" charset="0"/>
              <a:buChar char="•"/>
            </a:pPr>
            <a:r>
              <a:rPr lang="it-IT" b="1" dirty="0">
                <a:solidFill>
                  <a:schemeClr val="bg1"/>
                </a:solidFill>
                <a:latin typeface="Montserrat Light" pitchFamily="2" charset="77"/>
              </a:rPr>
              <a:t>Trainer Omeosinergetico</a:t>
            </a:r>
          </a:p>
          <a:p>
            <a:pPr marL="285750" indent="-285750">
              <a:buFont typeface="Arial" charset="0"/>
              <a:buChar char="•"/>
            </a:pPr>
            <a:r>
              <a:rPr lang="it-IT" b="1" dirty="0">
                <a:solidFill>
                  <a:schemeClr val="bg1"/>
                </a:solidFill>
                <a:latin typeface="Montserrat Light" pitchFamily="2" charset="77"/>
              </a:rPr>
              <a:t>Naturopata ad indirizzo omeosinergetico</a:t>
            </a:r>
          </a:p>
          <a:p>
            <a:pPr marL="285750" indent="-285750">
              <a:buFont typeface="Arial" charset="0"/>
              <a:buChar char="•"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8322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b="1" dirty="0">
                <a:solidFill>
                  <a:srgbClr val="FF0000"/>
                </a:solidFill>
              </a:rPr>
              <a:t>L’anima</a:t>
            </a:r>
            <a:r>
              <a:rPr lang="it-IT" dirty="0">
                <a:solidFill>
                  <a:srgbClr val="FF0000"/>
                </a:solidFill>
              </a:rPr>
              <a:t> chi </a:t>
            </a:r>
            <a:r>
              <a:rPr lang="it-IT" b="1" dirty="0">
                <a:solidFill>
                  <a:srgbClr val="FF0000"/>
                </a:solidFill>
              </a:rPr>
              <a:t>è</a:t>
            </a:r>
            <a:r>
              <a:rPr lang="it-IT" dirty="0">
                <a:solidFill>
                  <a:srgbClr val="FF0000"/>
                </a:solidFill>
              </a:rPr>
              <a:t>?</a:t>
            </a:r>
          </a:p>
          <a:p>
            <a:pPr marL="0" indent="0">
              <a:buNone/>
            </a:pPr>
            <a:r>
              <a:rPr lang="it-IT" dirty="0">
                <a:solidFill>
                  <a:srgbClr val="FF0000"/>
                </a:solidFill>
              </a:rPr>
              <a:t>La filosofia Omeosinergetica la considera “</a:t>
            </a:r>
            <a:r>
              <a:rPr lang="it-IT" b="1" dirty="0">
                <a:solidFill>
                  <a:srgbClr val="FF0000"/>
                </a:solidFill>
              </a:rPr>
              <a:t>L’ANGELO</a:t>
            </a:r>
            <a:r>
              <a:rPr lang="it-IT" dirty="0">
                <a:solidFill>
                  <a:srgbClr val="FF0000"/>
                </a:solidFill>
              </a:rPr>
              <a:t> </a:t>
            </a:r>
            <a:r>
              <a:rPr lang="it-IT" b="1" dirty="0">
                <a:solidFill>
                  <a:srgbClr val="FF0000"/>
                </a:solidFill>
              </a:rPr>
              <a:t>CUSTODE</a:t>
            </a:r>
            <a:r>
              <a:rPr lang="it-IT" dirty="0">
                <a:solidFill>
                  <a:srgbClr val="FF0000"/>
                </a:solidFill>
              </a:rPr>
              <a:t> DI OGNI INDIVIDUO”</a:t>
            </a:r>
          </a:p>
        </p:txBody>
      </p:sp>
    </p:spTree>
    <p:extLst>
      <p:ext uri="{BB962C8B-B14F-4D97-AF65-F5344CB8AC3E}">
        <p14:creationId xmlns:p14="http://schemas.microsoft.com/office/powerpoint/2010/main" val="20455471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8650" y="288758"/>
            <a:ext cx="8515350" cy="1325563"/>
          </a:xfrm>
        </p:spPr>
        <p:txBody>
          <a:bodyPr>
            <a:normAutofit/>
          </a:bodyPr>
          <a:lstStyle/>
          <a:p>
            <a:r>
              <a:rPr lang="it-IT" sz="4000" dirty="0">
                <a:solidFill>
                  <a:srgbClr val="FF0000"/>
                </a:solidFill>
              </a:rPr>
              <a:t>LA SOFFERENZA COME SI MANIFESTA?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defTabSz="777240">
              <a:spcBef>
                <a:spcPts val="800"/>
              </a:spcBef>
              <a:buNone/>
              <a:defRPr sz="2380"/>
            </a:pPr>
            <a:r>
              <a:rPr lang="it-IT" dirty="0">
                <a:solidFill>
                  <a:srgbClr val="002060"/>
                </a:solidFill>
              </a:rPr>
              <a:t>Generalmente è uno stato generale di </a:t>
            </a:r>
            <a:r>
              <a:rPr lang="it-IT" b="1" dirty="0">
                <a:solidFill>
                  <a:srgbClr val="002060"/>
                </a:solidFill>
              </a:rPr>
              <a:t>astenia,</a:t>
            </a:r>
            <a:r>
              <a:rPr lang="it-IT" dirty="0">
                <a:solidFill>
                  <a:srgbClr val="002060"/>
                </a:solidFill>
              </a:rPr>
              <a:t> di </a:t>
            </a:r>
            <a:r>
              <a:rPr lang="it-IT" b="1" dirty="0">
                <a:solidFill>
                  <a:srgbClr val="002060"/>
                </a:solidFill>
              </a:rPr>
              <a:t>noia</a:t>
            </a:r>
            <a:r>
              <a:rPr lang="it-IT" dirty="0">
                <a:solidFill>
                  <a:srgbClr val="002060"/>
                </a:solidFill>
              </a:rPr>
              <a:t>, di </a:t>
            </a:r>
            <a:r>
              <a:rPr lang="it-IT" b="1" dirty="0">
                <a:solidFill>
                  <a:srgbClr val="002060"/>
                </a:solidFill>
              </a:rPr>
              <a:t>chiusura, di apatia</a:t>
            </a:r>
            <a:r>
              <a:rPr lang="it-IT" dirty="0">
                <a:solidFill>
                  <a:srgbClr val="002060"/>
                </a:solidFill>
              </a:rPr>
              <a:t> che nel quotidiano si innesca improvvisamente.</a:t>
            </a:r>
          </a:p>
          <a:p>
            <a:pPr marL="0" indent="0" defTabSz="777240">
              <a:spcBef>
                <a:spcPts val="800"/>
              </a:spcBef>
              <a:buNone/>
              <a:defRPr sz="2380"/>
            </a:pPr>
            <a:r>
              <a:rPr lang="it-IT" dirty="0">
                <a:solidFill>
                  <a:srgbClr val="002060"/>
                </a:solidFill>
              </a:rPr>
              <a:t>Si evidenzia o </a:t>
            </a:r>
            <a:r>
              <a:rPr lang="it-IT" b="1" dirty="0">
                <a:solidFill>
                  <a:srgbClr val="002060"/>
                </a:solidFill>
              </a:rPr>
              <a:t>attraverso i sintomi o mediante tratti del viso </a:t>
            </a:r>
            <a:r>
              <a:rPr lang="it-IT" dirty="0">
                <a:solidFill>
                  <a:srgbClr val="002060"/>
                </a:solidFill>
              </a:rPr>
              <a:t>(si vede dal viso che sta male, poverina!).</a:t>
            </a:r>
          </a:p>
          <a:p>
            <a:pPr marL="0" indent="0" defTabSz="777240">
              <a:spcBef>
                <a:spcPts val="800"/>
              </a:spcBef>
              <a:buNone/>
              <a:defRPr sz="2380"/>
            </a:pPr>
            <a:r>
              <a:rPr lang="it-IT" dirty="0">
                <a:solidFill>
                  <a:srgbClr val="002060"/>
                </a:solidFill>
              </a:rPr>
              <a:t>I sintomi possono essere tanti, abbiamo una varietà di colori a tale proposito, per esempio:</a:t>
            </a:r>
          </a:p>
          <a:p>
            <a:pPr marL="194310" indent="-194310" defTabSz="777240">
              <a:spcBef>
                <a:spcPts val="800"/>
              </a:spcBef>
              <a:defRPr sz="2380"/>
            </a:pPr>
            <a:r>
              <a:rPr lang="it-IT" b="1" dirty="0">
                <a:solidFill>
                  <a:srgbClr val="002060"/>
                </a:solidFill>
              </a:rPr>
              <a:t>stanchezza fisica dopo un lavoro, durante la convalescenza…</a:t>
            </a:r>
          </a:p>
          <a:p>
            <a:pPr marL="194310" indent="-194310" defTabSz="777240">
              <a:spcBef>
                <a:spcPts val="800"/>
              </a:spcBef>
              <a:defRPr sz="2380"/>
            </a:pPr>
            <a:r>
              <a:rPr lang="it-IT" b="1" dirty="0">
                <a:solidFill>
                  <a:srgbClr val="002060"/>
                </a:solidFill>
              </a:rPr>
              <a:t>Ansia, vertigini, caldane (soprattutto in menopausa), tachicardia, tremolio</a:t>
            </a:r>
            <a:r>
              <a:rPr lang="it-IT" dirty="0">
                <a:solidFill>
                  <a:srgbClr val="002060"/>
                </a:solidFill>
              </a:rPr>
              <a:t>..........</a:t>
            </a:r>
          </a:p>
          <a:p>
            <a:pPr marL="194310" indent="-194310" defTabSz="777240">
              <a:spcBef>
                <a:spcPts val="800"/>
              </a:spcBef>
              <a:defRPr sz="2380"/>
            </a:pPr>
            <a:r>
              <a:rPr lang="it-IT" dirty="0">
                <a:solidFill>
                  <a:srgbClr val="002060"/>
                </a:solidFill>
              </a:rPr>
              <a:t>I cosiddetti «</a:t>
            </a:r>
            <a:r>
              <a:rPr lang="it-IT" b="1" dirty="0">
                <a:solidFill>
                  <a:srgbClr val="002060"/>
                </a:solidFill>
              </a:rPr>
              <a:t>stati d’animo" </a:t>
            </a:r>
            <a:endParaRPr lang="it-IT" dirty="0">
              <a:solidFill>
                <a:srgbClr val="002060"/>
              </a:solidFill>
            </a:endParaRPr>
          </a:p>
          <a:p>
            <a:endParaRPr 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9656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52713" y="1320299"/>
            <a:ext cx="7886700" cy="4351338"/>
          </a:xfrm>
        </p:spPr>
        <p:txBody>
          <a:bodyPr/>
          <a:lstStyle/>
          <a:p>
            <a:pPr marL="198881" indent="-198881" defTabSz="795527">
              <a:spcBef>
                <a:spcPts val="800"/>
              </a:spcBef>
              <a:defRPr sz="2436"/>
            </a:pPr>
            <a:r>
              <a:rPr lang="it-IT" dirty="0">
                <a:solidFill>
                  <a:srgbClr val="002060"/>
                </a:solidFill>
              </a:rPr>
              <a:t>La filosofia omeosinergetica considera la </a:t>
            </a:r>
            <a:r>
              <a:rPr lang="it-IT" b="1" dirty="0">
                <a:solidFill>
                  <a:srgbClr val="002060"/>
                </a:solidFill>
              </a:rPr>
              <a:t>SOFFERENZA il linguaggio della nostra anima</a:t>
            </a:r>
            <a:r>
              <a:rPr lang="it-IT" dirty="0">
                <a:solidFill>
                  <a:srgbClr val="002060"/>
                </a:solidFill>
              </a:rPr>
              <a:t>.</a:t>
            </a:r>
          </a:p>
          <a:p>
            <a:pPr marL="198881" indent="-198881" defTabSz="795527">
              <a:spcBef>
                <a:spcPts val="800"/>
              </a:spcBef>
              <a:defRPr sz="2436"/>
            </a:pPr>
            <a:r>
              <a:rPr lang="it-IT" b="1" dirty="0">
                <a:solidFill>
                  <a:srgbClr val="002060"/>
                </a:solidFill>
              </a:rPr>
              <a:t>L’ANIMA COMUNICA CON NOI ATTRAVERSO LA SOFFERENZA</a:t>
            </a:r>
            <a:r>
              <a:rPr lang="it-IT" dirty="0">
                <a:solidFill>
                  <a:srgbClr val="002060"/>
                </a:solidFill>
              </a:rPr>
              <a:t>.</a:t>
            </a:r>
          </a:p>
          <a:p>
            <a:pPr marL="198881" indent="-198881" defTabSz="795527">
              <a:spcBef>
                <a:spcPts val="800"/>
              </a:spcBef>
              <a:defRPr sz="2436"/>
            </a:pPr>
            <a:r>
              <a:rPr lang="it-IT" dirty="0">
                <a:solidFill>
                  <a:srgbClr val="002060"/>
                </a:solidFill>
              </a:rPr>
              <a:t>Solitamente  si è sempre pensato e pensano, alcune dottrine e religioni, </a:t>
            </a:r>
            <a:r>
              <a:rPr lang="it-IT" b="1" dirty="0">
                <a:solidFill>
                  <a:srgbClr val="002060"/>
                </a:solidFill>
              </a:rPr>
              <a:t>che l’anima soffra</a:t>
            </a:r>
            <a:r>
              <a:rPr lang="it-IT" dirty="0">
                <a:solidFill>
                  <a:srgbClr val="002060"/>
                </a:solidFill>
              </a:rPr>
              <a:t>, quando un corpo reagisce male, dando un valore immenso a tutto ciò. </a:t>
            </a:r>
          </a:p>
          <a:p>
            <a:pPr marL="198881" indent="-198881" defTabSz="795527">
              <a:spcBef>
                <a:spcPts val="800"/>
              </a:spcBef>
              <a:defRPr sz="2436"/>
            </a:pPr>
            <a:r>
              <a:rPr lang="it-IT" b="1" dirty="0">
                <a:solidFill>
                  <a:srgbClr val="002060"/>
                </a:solidFill>
              </a:rPr>
              <a:t>L’obiettivo ultimo è sempre quello di evitare di soffrire, di evitare qualsiasi forma di sintomo, di evitare poi quei comportamenti inadeguati, ritenuti responsabili</a:t>
            </a:r>
            <a:r>
              <a:rPr lang="it-IT" dirty="0">
                <a:solidFill>
                  <a:srgbClr val="002060"/>
                </a:solidFill>
              </a:rPr>
              <a:t> della sofferenza.</a:t>
            </a:r>
            <a:endParaRPr 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9628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it-IT" sz="3600" dirty="0">
                <a:solidFill>
                  <a:srgbClr val="FF0000"/>
                </a:solidFill>
              </a:rPr>
              <a:t>L’OMEOSINERGIA «FILOSOFIA E MEDICINA" SI DISSOCIA DA QUESTE OPINIONI.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 </a:t>
            </a:r>
            <a:r>
              <a:rPr lang="it-IT" b="1" dirty="0" smtClean="0">
                <a:solidFill>
                  <a:srgbClr val="002060"/>
                </a:solidFill>
              </a:rPr>
              <a:t>PERCHÉ?</a:t>
            </a:r>
            <a:endParaRPr lang="it-IT" b="1" dirty="0">
              <a:solidFill>
                <a:srgbClr val="002060"/>
              </a:solidFill>
            </a:endParaRPr>
          </a:p>
          <a:p>
            <a:r>
              <a:rPr lang="it-IT" b="1" dirty="0">
                <a:solidFill>
                  <a:srgbClr val="002060"/>
                </a:solidFill>
              </a:rPr>
              <a:t>L’anima è energia ed essendo neutra non vive drammi</a:t>
            </a:r>
            <a:r>
              <a:rPr lang="it-IT" dirty="0">
                <a:solidFill>
                  <a:srgbClr val="002060"/>
                </a:solidFill>
              </a:rPr>
              <a:t>.</a:t>
            </a:r>
          </a:p>
          <a:p>
            <a:r>
              <a:rPr lang="it-IT" dirty="0">
                <a:solidFill>
                  <a:srgbClr val="002060"/>
                </a:solidFill>
              </a:rPr>
              <a:t>L’anima </a:t>
            </a:r>
            <a:r>
              <a:rPr lang="it-IT" b="1" dirty="0">
                <a:solidFill>
                  <a:srgbClr val="002060"/>
                </a:solidFill>
              </a:rPr>
              <a:t>si dona al TUTTO... (CORPO) ed è già PERFETTA</a:t>
            </a:r>
            <a:r>
              <a:rPr lang="it-IT" dirty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r>
              <a:rPr lang="it-IT" dirty="0">
                <a:solidFill>
                  <a:srgbClr val="FF0000"/>
                </a:solidFill>
              </a:rPr>
              <a:t>La sofferenza, dunque, </a:t>
            </a:r>
            <a:r>
              <a:rPr lang="it-IT" b="1" dirty="0">
                <a:solidFill>
                  <a:srgbClr val="FF0000"/>
                </a:solidFill>
              </a:rPr>
              <a:t>è il linguaggio dell’anima che ci aiuta a capire che stiamo RIFIUTANDO l’esperienza</a:t>
            </a:r>
            <a:r>
              <a:rPr lang="it-IT" b="1" dirty="0" smtClean="0">
                <a:solidFill>
                  <a:srgbClr val="FF0000"/>
                </a:solidFill>
              </a:rPr>
              <a:t>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484059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>
                <a:solidFill>
                  <a:srgbClr val="FF0000"/>
                </a:solidFill>
              </a:rPr>
              <a:t> Il </a:t>
            </a:r>
            <a:r>
              <a:rPr lang="it-IT" b="1" dirty="0">
                <a:solidFill>
                  <a:srgbClr val="FF0000"/>
                </a:solidFill>
              </a:rPr>
              <a:t>sintomo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Da questo punto di vista il </a:t>
            </a:r>
            <a:r>
              <a:rPr lang="it-IT" b="1" dirty="0">
                <a:solidFill>
                  <a:srgbClr val="002060"/>
                </a:solidFill>
              </a:rPr>
              <a:t>SINTOMO è una scarica che vuole eliminare l’accumulo tossico,</a:t>
            </a:r>
            <a:r>
              <a:rPr lang="it-IT" dirty="0">
                <a:solidFill>
                  <a:srgbClr val="002060"/>
                </a:solidFill>
              </a:rPr>
              <a:t> che si evidenzia sempre con la </a:t>
            </a:r>
            <a:r>
              <a:rPr lang="it-IT" b="1" dirty="0">
                <a:solidFill>
                  <a:srgbClr val="002060"/>
                </a:solidFill>
              </a:rPr>
              <a:t>sofferenza</a:t>
            </a:r>
            <a:r>
              <a:rPr lang="it-IT" dirty="0">
                <a:solidFill>
                  <a:srgbClr val="002060"/>
                </a:solidFill>
              </a:rPr>
              <a:t>, legata a sua volta al </a:t>
            </a:r>
            <a:r>
              <a:rPr lang="it-IT" b="1" dirty="0">
                <a:solidFill>
                  <a:srgbClr val="002060"/>
                </a:solidFill>
              </a:rPr>
              <a:t>rifiuto</a:t>
            </a:r>
            <a:r>
              <a:rPr lang="it-IT" dirty="0">
                <a:solidFill>
                  <a:srgbClr val="002060"/>
                </a:solidFill>
              </a:rPr>
              <a:t> delle esperienze.</a:t>
            </a:r>
          </a:p>
          <a:p>
            <a:pPr marL="0" indent="0">
              <a:buNone/>
            </a:pPr>
            <a:endParaRPr lang="it-IT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dirty="0" smtClean="0">
                <a:solidFill>
                  <a:srgbClr val="002060"/>
                </a:solidFill>
              </a:rPr>
              <a:t>IL </a:t>
            </a:r>
            <a:r>
              <a:rPr lang="it-IT" b="1" dirty="0">
                <a:solidFill>
                  <a:srgbClr val="002060"/>
                </a:solidFill>
              </a:rPr>
              <a:t>SINTOMO</a:t>
            </a:r>
            <a:r>
              <a:rPr lang="it-IT" dirty="0">
                <a:solidFill>
                  <a:srgbClr val="002060"/>
                </a:solidFill>
              </a:rPr>
              <a:t> è </a:t>
            </a:r>
            <a:r>
              <a:rPr lang="it-IT" b="1" dirty="0">
                <a:solidFill>
                  <a:srgbClr val="002060"/>
                </a:solidFill>
              </a:rPr>
              <a:t>PERFETTO</a:t>
            </a:r>
            <a:r>
              <a:rPr lang="it-IT" dirty="0">
                <a:solidFill>
                  <a:srgbClr val="002060"/>
                </a:solidFill>
              </a:rPr>
              <a:t>!</a:t>
            </a:r>
          </a:p>
          <a:p>
            <a:endParaRPr 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492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>
                <a:solidFill>
                  <a:srgbClr val="FF0000"/>
                </a:solidFill>
              </a:rPr>
              <a:t> IL </a:t>
            </a:r>
            <a:r>
              <a:rPr lang="it-IT" b="1" dirty="0">
                <a:solidFill>
                  <a:srgbClr val="FF0000"/>
                </a:solidFill>
              </a:rPr>
              <a:t>DOLORE </a:t>
            </a:r>
            <a:r>
              <a:rPr lang="it-IT" b="1" dirty="0" smtClean="0">
                <a:solidFill>
                  <a:srgbClr val="FF0000"/>
                </a:solidFill>
              </a:rPr>
              <a:t>COS’È? 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>
                <a:solidFill>
                  <a:srgbClr val="002060"/>
                </a:solidFill>
              </a:rPr>
              <a:t>Una </a:t>
            </a:r>
            <a:r>
              <a:rPr lang="it-IT" b="1" dirty="0">
                <a:solidFill>
                  <a:srgbClr val="002060"/>
                </a:solidFill>
              </a:rPr>
              <a:t>scarica ulteriore</a:t>
            </a:r>
            <a:r>
              <a:rPr lang="it-IT" dirty="0">
                <a:solidFill>
                  <a:srgbClr val="002060"/>
                </a:solidFill>
              </a:rPr>
              <a:t> ed intensa  che è preceduta dal sintomo e dalla sofferenza.</a:t>
            </a:r>
          </a:p>
          <a:p>
            <a:r>
              <a:rPr lang="it-IT" dirty="0">
                <a:solidFill>
                  <a:srgbClr val="002060"/>
                </a:solidFill>
              </a:rPr>
              <a:t>È </a:t>
            </a:r>
            <a:r>
              <a:rPr lang="it-IT" b="1" dirty="0">
                <a:solidFill>
                  <a:srgbClr val="002060"/>
                </a:solidFill>
              </a:rPr>
              <a:t>l'insieme della sofferenza e del sintomo</a:t>
            </a:r>
            <a:r>
              <a:rPr lang="it-IT" dirty="0">
                <a:solidFill>
                  <a:srgbClr val="002060"/>
                </a:solidFill>
              </a:rPr>
              <a:t> che a loro volta sono stati bloccati.</a:t>
            </a:r>
          </a:p>
          <a:p>
            <a:r>
              <a:rPr lang="it-IT" dirty="0">
                <a:solidFill>
                  <a:srgbClr val="002060"/>
                </a:solidFill>
              </a:rPr>
              <a:t>Esprime la </a:t>
            </a:r>
            <a:r>
              <a:rPr lang="it-IT" b="1" dirty="0">
                <a:solidFill>
                  <a:srgbClr val="002060"/>
                </a:solidFill>
              </a:rPr>
              <a:t>potenza dell’energia</a:t>
            </a:r>
            <a:r>
              <a:rPr lang="it-IT" dirty="0">
                <a:solidFill>
                  <a:srgbClr val="002060"/>
                </a:solidFill>
              </a:rPr>
              <a:t> che si manifesta su un determinato organo o punto del corpo, che ti porta a rimanere senza fiato, in realtà si dovrebbe respirare ulteriormente per dare più ossigeno al corpo e permettere all’energia di fluire in maniera naturale.</a:t>
            </a:r>
          </a:p>
          <a:p>
            <a:endParaRPr 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0019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3600" dirty="0">
                <a:solidFill>
                  <a:srgbClr val="FF0000"/>
                </a:solidFill>
              </a:rPr>
              <a:t>Il </a:t>
            </a:r>
            <a:r>
              <a:rPr lang="it-IT" sz="3600" b="1" dirty="0">
                <a:solidFill>
                  <a:srgbClr val="FF0000"/>
                </a:solidFill>
              </a:rPr>
              <a:t>dolore</a:t>
            </a:r>
            <a:r>
              <a:rPr lang="it-IT" sz="3600" dirty="0">
                <a:solidFill>
                  <a:srgbClr val="FF0000"/>
                </a:solidFill>
              </a:rPr>
              <a:t> di solito è sempre localizzato in un </a:t>
            </a:r>
            <a:r>
              <a:rPr lang="it-IT" sz="3600" b="1" dirty="0">
                <a:solidFill>
                  <a:srgbClr val="FF0000"/>
                </a:solidFill>
              </a:rPr>
              <a:t>organo, un muscolo, un tendine.</a:t>
            </a:r>
            <a:endParaRPr lang="it-IT" sz="3600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Esiste un motivo ben preciso del perché un dolore, improvvisamente, fa capolino ed è sempre un </a:t>
            </a:r>
            <a:r>
              <a:rPr lang="it-IT" b="1" dirty="0"/>
              <a:t>ulteriore aiuto</a:t>
            </a:r>
            <a:r>
              <a:rPr lang="it-IT" dirty="0"/>
              <a:t> per farci comprendere come </a:t>
            </a:r>
            <a:r>
              <a:rPr lang="it-IT" b="1" dirty="0"/>
              <a:t>vediamo</a:t>
            </a:r>
            <a:r>
              <a:rPr lang="it-IT" dirty="0"/>
              <a:t> e </a:t>
            </a:r>
            <a:r>
              <a:rPr lang="it-IT" b="1" dirty="0"/>
              <a:t>viviamo</a:t>
            </a:r>
            <a:r>
              <a:rPr lang="it-IT" dirty="0"/>
              <a:t> le esperienze della vita.</a:t>
            </a:r>
          </a:p>
          <a:p>
            <a:r>
              <a:rPr lang="it-IT" dirty="0"/>
              <a:t>Il </a:t>
            </a:r>
            <a:r>
              <a:rPr lang="it-IT" b="1" dirty="0"/>
              <a:t>corpo</a:t>
            </a:r>
            <a:r>
              <a:rPr lang="it-IT" dirty="0"/>
              <a:t>, quindi noi, siamo parte integrante di questo </a:t>
            </a:r>
            <a:r>
              <a:rPr lang="it-IT" b="1" dirty="0"/>
              <a:t>tutto perfetto</a:t>
            </a:r>
            <a:r>
              <a:rPr lang="it-IT" dirty="0"/>
              <a:t>, dove il movimento continuo è determinato dal fatto che </a:t>
            </a:r>
            <a:r>
              <a:rPr lang="it-IT" b="1" dirty="0"/>
              <a:t>apparteniamo all’universo.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004625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04586" y="1007478"/>
            <a:ext cx="7886700" cy="4351338"/>
          </a:xfrm>
        </p:spPr>
        <p:txBody>
          <a:bodyPr>
            <a:normAutofit fontScale="92500" lnSpcReduction="10000"/>
          </a:bodyPr>
          <a:lstStyle/>
          <a:p>
            <a:pPr defTabSz="804672">
              <a:defRPr sz="3872"/>
            </a:pPr>
            <a:r>
              <a:rPr lang="it-IT" dirty="0">
                <a:solidFill>
                  <a:srgbClr val="002060"/>
                </a:solidFill>
              </a:rPr>
              <a:t>Il </a:t>
            </a:r>
            <a:r>
              <a:rPr lang="it-IT" b="1" dirty="0">
                <a:solidFill>
                  <a:srgbClr val="002060"/>
                </a:solidFill>
              </a:rPr>
              <a:t>dolore</a:t>
            </a:r>
            <a:r>
              <a:rPr lang="it-IT" dirty="0">
                <a:solidFill>
                  <a:srgbClr val="002060"/>
                </a:solidFill>
              </a:rPr>
              <a:t> in </a:t>
            </a:r>
            <a:r>
              <a:rPr lang="it-IT" b="1" dirty="0">
                <a:solidFill>
                  <a:srgbClr val="002060"/>
                </a:solidFill>
              </a:rPr>
              <a:t>medicina Omeosinergetica è </a:t>
            </a:r>
            <a:r>
              <a:rPr lang="it-IT" dirty="0">
                <a:solidFill>
                  <a:srgbClr val="002060"/>
                </a:solidFill>
              </a:rPr>
              <a:t>una “</a:t>
            </a:r>
            <a:r>
              <a:rPr lang="it-IT" b="1" dirty="0">
                <a:solidFill>
                  <a:srgbClr val="002060"/>
                </a:solidFill>
              </a:rPr>
              <a:t>BENATTIA</a:t>
            </a:r>
            <a:r>
              <a:rPr lang="it-IT" dirty="0">
                <a:solidFill>
                  <a:srgbClr val="002060"/>
                </a:solidFill>
              </a:rPr>
              <a:t>”.</a:t>
            </a:r>
            <a:br>
              <a:rPr lang="it-IT" dirty="0">
                <a:solidFill>
                  <a:srgbClr val="002060"/>
                </a:solidFill>
              </a:rPr>
            </a:br>
            <a:endParaRPr lang="it-IT" dirty="0">
              <a:solidFill>
                <a:srgbClr val="002060"/>
              </a:solidFill>
            </a:endParaRPr>
          </a:p>
          <a:p>
            <a:pPr defTabSz="804672">
              <a:defRPr sz="3872"/>
            </a:pPr>
            <a:r>
              <a:rPr lang="it-IT" dirty="0">
                <a:solidFill>
                  <a:srgbClr val="002060"/>
                </a:solidFill>
              </a:rPr>
              <a:t>LA </a:t>
            </a:r>
            <a:r>
              <a:rPr lang="it-IT" b="1" dirty="0">
                <a:solidFill>
                  <a:srgbClr val="002060"/>
                </a:solidFill>
              </a:rPr>
              <a:t>FILOSOFIA</a:t>
            </a:r>
            <a:r>
              <a:rPr lang="it-IT" dirty="0">
                <a:solidFill>
                  <a:srgbClr val="002060"/>
                </a:solidFill>
              </a:rPr>
              <a:t> </a:t>
            </a:r>
            <a:r>
              <a:rPr lang="it-IT" b="1" dirty="0">
                <a:solidFill>
                  <a:srgbClr val="002060"/>
                </a:solidFill>
              </a:rPr>
              <a:t>OMEOSINERGETICA</a:t>
            </a:r>
            <a:r>
              <a:rPr lang="it-IT" dirty="0">
                <a:solidFill>
                  <a:srgbClr val="002060"/>
                </a:solidFill>
              </a:rPr>
              <a:t> LO ASSOCIA AD UN TEMPORALE, UN MARE IN TEMPESTA, UN </a:t>
            </a:r>
            <a:r>
              <a:rPr lang="it-IT" dirty="0" smtClean="0">
                <a:solidFill>
                  <a:srgbClr val="002060"/>
                </a:solidFill>
              </a:rPr>
              <a:t>TERREMOTO</a:t>
            </a:r>
            <a:endParaRPr lang="it-IT" dirty="0">
              <a:solidFill>
                <a:srgbClr val="002060"/>
              </a:solidFill>
            </a:endParaRPr>
          </a:p>
          <a:p>
            <a:pPr defTabSz="804672">
              <a:defRPr sz="3872"/>
            </a:pPr>
            <a:endParaRPr lang="it-IT" dirty="0">
              <a:solidFill>
                <a:srgbClr val="002060"/>
              </a:solidFill>
            </a:endParaRPr>
          </a:p>
          <a:p>
            <a:pPr marL="0" indent="0" defTabSz="804672">
              <a:buNone/>
              <a:defRPr sz="3872"/>
            </a:pPr>
            <a:r>
              <a:rPr lang="it-IT" b="1" dirty="0" smtClean="0">
                <a:solidFill>
                  <a:srgbClr val="002060"/>
                </a:solidFill>
              </a:rPr>
              <a:t>ARRIVA </a:t>
            </a:r>
            <a:r>
              <a:rPr lang="it-IT" b="1" dirty="0" smtClean="0">
                <a:solidFill>
                  <a:srgbClr val="002060"/>
                </a:solidFill>
                <a:sym typeface="Wingdings"/>
              </a:rPr>
              <a:t> </a:t>
            </a:r>
            <a:r>
              <a:rPr lang="it-IT" b="1" dirty="0" smtClean="0">
                <a:solidFill>
                  <a:srgbClr val="002060"/>
                </a:solidFill>
              </a:rPr>
              <a:t>SCARICA </a:t>
            </a:r>
            <a:r>
              <a:rPr lang="it-IT" b="1" dirty="0" smtClean="0">
                <a:solidFill>
                  <a:srgbClr val="002060"/>
                </a:solidFill>
                <a:sym typeface="Wingdings"/>
              </a:rPr>
              <a:t> </a:t>
            </a:r>
            <a:r>
              <a:rPr lang="it-IT" b="1" dirty="0" smtClean="0">
                <a:solidFill>
                  <a:srgbClr val="002060"/>
                </a:solidFill>
              </a:rPr>
              <a:t>SCOMPARE</a:t>
            </a:r>
            <a:r>
              <a:rPr lang="it-IT" dirty="0">
                <a:solidFill>
                  <a:srgbClr val="00206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466314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 </a:t>
            </a:r>
            <a:r>
              <a:rPr lang="it-IT" sz="4000" b="1" dirty="0">
                <a:solidFill>
                  <a:srgbClr val="FF0000"/>
                </a:solidFill>
              </a:rPr>
              <a:t>LA MALATTIA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Infine esiste la malattia, </a:t>
            </a:r>
            <a:r>
              <a:rPr lang="it-IT" b="1" dirty="0">
                <a:solidFill>
                  <a:srgbClr val="002060"/>
                </a:solidFill>
              </a:rPr>
              <a:t>ultimo </a:t>
            </a:r>
            <a:r>
              <a:rPr lang="it-IT" b="1" dirty="0" err="1">
                <a:solidFill>
                  <a:srgbClr val="002060"/>
                </a:solidFill>
              </a:rPr>
              <a:t>step</a:t>
            </a:r>
            <a:r>
              <a:rPr lang="it-IT" dirty="0">
                <a:solidFill>
                  <a:srgbClr val="002060"/>
                </a:solidFill>
              </a:rPr>
              <a:t>, oserei dire...le </a:t>
            </a:r>
            <a:r>
              <a:rPr lang="it-IT" b="1" dirty="0">
                <a:solidFill>
                  <a:srgbClr val="002060"/>
                </a:solidFill>
              </a:rPr>
              <a:t>pulizie di primavera</a:t>
            </a:r>
            <a:r>
              <a:rPr lang="it-IT" dirty="0">
                <a:solidFill>
                  <a:srgbClr val="002060"/>
                </a:solidFill>
              </a:rPr>
              <a:t>!!!!!!</a:t>
            </a:r>
          </a:p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In medicina Omeosinergetica viene definita </a:t>
            </a:r>
            <a:r>
              <a:rPr lang="it-IT" b="1" dirty="0">
                <a:solidFill>
                  <a:srgbClr val="002060"/>
                </a:solidFill>
              </a:rPr>
              <a:t>benattia</a:t>
            </a:r>
            <a:r>
              <a:rPr lang="it-IT" dirty="0">
                <a:solidFill>
                  <a:srgbClr val="002060"/>
                </a:solidFill>
              </a:rPr>
              <a:t> semplicemente perché grazie alla malattia abbiamo tutti l’opportunità di fermarci per un periodo che ci porta a comprendere e a </a:t>
            </a:r>
            <a:r>
              <a:rPr lang="it-IT" b="1" dirty="0">
                <a:solidFill>
                  <a:srgbClr val="002060"/>
                </a:solidFill>
              </a:rPr>
              <a:t>capire</a:t>
            </a:r>
            <a:r>
              <a:rPr lang="it-IT" dirty="0">
                <a:solidFill>
                  <a:srgbClr val="002060"/>
                </a:solidFill>
              </a:rPr>
              <a:t> come del resto funziona </a:t>
            </a:r>
            <a:r>
              <a:rPr lang="it-IT" b="1" dirty="0">
                <a:solidFill>
                  <a:srgbClr val="002060"/>
                </a:solidFill>
              </a:rPr>
              <a:t>la vita, come siamo</a:t>
            </a:r>
            <a:r>
              <a:rPr lang="it-IT" dirty="0">
                <a:solidFill>
                  <a:srgbClr val="002060"/>
                </a:solidFill>
              </a:rPr>
              <a:t> veramente, </a:t>
            </a:r>
            <a:r>
              <a:rPr lang="it-IT" b="1" dirty="0">
                <a:solidFill>
                  <a:srgbClr val="002060"/>
                </a:solidFill>
              </a:rPr>
              <a:t>chi</a:t>
            </a:r>
            <a:r>
              <a:rPr lang="it-IT" dirty="0">
                <a:solidFill>
                  <a:srgbClr val="002060"/>
                </a:solidFill>
              </a:rPr>
              <a:t> </a:t>
            </a:r>
            <a:r>
              <a:rPr lang="it-IT" b="1" dirty="0">
                <a:solidFill>
                  <a:srgbClr val="002060"/>
                </a:solidFill>
              </a:rPr>
              <a:t>siamo</a:t>
            </a:r>
            <a:r>
              <a:rPr lang="it-IT" dirty="0">
                <a:solidFill>
                  <a:srgbClr val="002060"/>
                </a:solidFill>
              </a:rPr>
              <a:t> e da </a:t>
            </a:r>
            <a:r>
              <a:rPr lang="it-IT" b="1" dirty="0">
                <a:solidFill>
                  <a:srgbClr val="002060"/>
                </a:solidFill>
              </a:rPr>
              <a:t>dove veniamo.</a:t>
            </a:r>
          </a:p>
          <a:p>
            <a:endParaRPr 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6568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b="1" dirty="0">
                <a:solidFill>
                  <a:srgbClr val="FF0000"/>
                </a:solidFill>
              </a:rPr>
              <a:t>Oltre a tutto ciò la malattia è una vera e propria guarigione biologica naturale che il corpo mette in essere</a:t>
            </a:r>
            <a:r>
              <a:rPr lang="it-IT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59810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it-IT" sz="3600" dirty="0" smtClean="0">
                <a:solidFill>
                  <a:srgbClr val="FF0000"/>
                </a:solidFill>
              </a:rPr>
              <a:t>IL RIFIUTO</a:t>
            </a:r>
            <a:endParaRPr lang="it-IT" sz="3600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28650" y="1325563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Secondo la filosofia Omeosinergetica ha due valenze fondamentali</a:t>
            </a:r>
            <a:r>
              <a:rPr lang="it-IT" dirty="0" smtClean="0">
                <a:solidFill>
                  <a:srgbClr val="002060"/>
                </a:solidFill>
              </a:rPr>
              <a:t>:</a:t>
            </a:r>
          </a:p>
          <a:p>
            <a:pPr marL="0" indent="0">
              <a:buNone/>
            </a:pPr>
            <a:endParaRPr lang="it-IT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1) Il </a:t>
            </a:r>
            <a:r>
              <a:rPr lang="it-IT" b="1" dirty="0">
                <a:solidFill>
                  <a:srgbClr val="002060"/>
                </a:solidFill>
              </a:rPr>
              <a:t>rifiuto</a:t>
            </a:r>
            <a:r>
              <a:rPr lang="it-IT" dirty="0">
                <a:solidFill>
                  <a:srgbClr val="002060"/>
                </a:solidFill>
              </a:rPr>
              <a:t> di </a:t>
            </a:r>
            <a:r>
              <a:rPr lang="it-IT" b="1" dirty="0">
                <a:solidFill>
                  <a:srgbClr val="002060"/>
                </a:solidFill>
              </a:rPr>
              <a:t>se</a:t>
            </a:r>
            <a:r>
              <a:rPr lang="it-IT" dirty="0">
                <a:solidFill>
                  <a:srgbClr val="002060"/>
                </a:solidFill>
              </a:rPr>
              <a:t> </a:t>
            </a:r>
            <a:r>
              <a:rPr lang="it-IT" b="1" dirty="0">
                <a:solidFill>
                  <a:srgbClr val="002060"/>
                </a:solidFill>
              </a:rPr>
              <a:t>stessi</a:t>
            </a:r>
            <a:r>
              <a:rPr lang="it-IT" dirty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2) Il </a:t>
            </a:r>
            <a:r>
              <a:rPr lang="it-IT" b="1" dirty="0">
                <a:solidFill>
                  <a:srgbClr val="002060"/>
                </a:solidFill>
              </a:rPr>
              <a:t>rifiuto</a:t>
            </a:r>
            <a:r>
              <a:rPr lang="it-IT" dirty="0">
                <a:solidFill>
                  <a:srgbClr val="002060"/>
                </a:solidFill>
              </a:rPr>
              <a:t> dell’</a:t>
            </a:r>
            <a:r>
              <a:rPr lang="it-IT" b="1" dirty="0">
                <a:solidFill>
                  <a:srgbClr val="002060"/>
                </a:solidFill>
              </a:rPr>
              <a:t>esperienza</a:t>
            </a:r>
            <a:r>
              <a:rPr lang="it-IT" dirty="0">
                <a:solidFill>
                  <a:srgbClr val="002060"/>
                </a:solidFill>
              </a:rPr>
              <a:t> esterna che attiriamo</a:t>
            </a:r>
          </a:p>
          <a:p>
            <a:pPr marL="0" indent="0">
              <a:buNone/>
            </a:pPr>
            <a:endParaRPr lang="it-IT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In entrambi i casi il </a:t>
            </a:r>
            <a:r>
              <a:rPr lang="it-IT" b="1" dirty="0">
                <a:solidFill>
                  <a:srgbClr val="002060"/>
                </a:solidFill>
              </a:rPr>
              <a:t>rifiuto</a:t>
            </a:r>
            <a:r>
              <a:rPr lang="it-IT" dirty="0">
                <a:solidFill>
                  <a:srgbClr val="002060"/>
                </a:solidFill>
              </a:rPr>
              <a:t> è </a:t>
            </a:r>
            <a:r>
              <a:rPr lang="it-IT" b="1" dirty="0">
                <a:solidFill>
                  <a:srgbClr val="002060"/>
                </a:solidFill>
              </a:rPr>
              <a:t>Perfetto.</a:t>
            </a:r>
          </a:p>
          <a:p>
            <a:pPr marL="0" indent="0">
              <a:buNone/>
            </a:pPr>
            <a:r>
              <a:rPr lang="it-IT" b="1" dirty="0" smtClean="0">
                <a:solidFill>
                  <a:srgbClr val="002060"/>
                </a:solidFill>
              </a:rPr>
              <a:t>PERCHÈ?</a:t>
            </a:r>
            <a:endParaRPr lang="it-IT" b="1" dirty="0">
              <a:solidFill>
                <a:srgbClr val="002060"/>
              </a:solidFill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64989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97092" y="2266115"/>
            <a:ext cx="7886700" cy="1325563"/>
          </a:xfrm>
        </p:spPr>
        <p:txBody>
          <a:bodyPr/>
          <a:lstStyle/>
          <a:p>
            <a:pPr algn="ctr"/>
            <a:r>
              <a:rPr lang="it-IT" b="1" dirty="0" smtClean="0">
                <a:solidFill>
                  <a:srgbClr val="002060"/>
                </a:solidFill>
              </a:rPr>
              <a:t>BUONA VITA</a:t>
            </a:r>
            <a:endParaRPr lang="it-IT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572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93799" y="352247"/>
            <a:ext cx="8850201" cy="1325563"/>
          </a:xfrm>
        </p:spPr>
        <p:txBody>
          <a:bodyPr>
            <a:normAutofit fontScale="90000"/>
          </a:bodyPr>
          <a:lstStyle/>
          <a:p>
            <a:r>
              <a:rPr lang="it-IT" dirty="0">
                <a:solidFill>
                  <a:srgbClr val="FF0000"/>
                </a:solidFill>
              </a:rPr>
              <a:t>Perché il rifiuto è l’anticamera di qualsiasi esperienza che viene attirata e vissuta.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2400" dirty="0">
                <a:solidFill>
                  <a:srgbClr val="002060"/>
                </a:solidFill>
              </a:rPr>
              <a:t>Il rifiuto </a:t>
            </a:r>
            <a:r>
              <a:rPr lang="it-IT" sz="2400" b="1" dirty="0">
                <a:solidFill>
                  <a:srgbClr val="002060"/>
                </a:solidFill>
              </a:rPr>
              <a:t>nasce</a:t>
            </a:r>
            <a:r>
              <a:rPr lang="it-IT" sz="2400" dirty="0">
                <a:solidFill>
                  <a:srgbClr val="002060"/>
                </a:solidFill>
              </a:rPr>
              <a:t> e </a:t>
            </a:r>
            <a:r>
              <a:rPr lang="it-IT" sz="2400" b="1" dirty="0">
                <a:solidFill>
                  <a:srgbClr val="002060"/>
                </a:solidFill>
              </a:rPr>
              <a:t>muore</a:t>
            </a:r>
            <a:r>
              <a:rPr lang="it-IT" sz="2400" dirty="0">
                <a:solidFill>
                  <a:srgbClr val="002060"/>
                </a:solidFill>
              </a:rPr>
              <a:t> con noi.</a:t>
            </a:r>
          </a:p>
          <a:p>
            <a:r>
              <a:rPr lang="it-IT" sz="2400" dirty="0">
                <a:solidFill>
                  <a:srgbClr val="002060"/>
                </a:solidFill>
              </a:rPr>
              <a:t>Il rifiuto iniziale è quello di nascere: infatti nel momento che precede il parto esiste una sorta di "tira e molla" (contrazioni) tra madre e figlio, determinato appunto dal rifiuto di entrambi che stanno per separarsi dopo 9 mesi.</a:t>
            </a:r>
          </a:p>
          <a:p>
            <a:r>
              <a:rPr lang="it-IT" sz="2400" dirty="0">
                <a:solidFill>
                  <a:srgbClr val="002060"/>
                </a:solidFill>
              </a:rPr>
              <a:t>Il rifiuto è in entrambi legato all’esperienza che (madre e figlio) vivono.</a:t>
            </a:r>
          </a:p>
          <a:p>
            <a:r>
              <a:rPr lang="it-IT" sz="2400" dirty="0">
                <a:solidFill>
                  <a:srgbClr val="002060"/>
                </a:solidFill>
              </a:rPr>
              <a:t>Vi è una </a:t>
            </a:r>
            <a:r>
              <a:rPr lang="it-IT" sz="2400" b="1" dirty="0">
                <a:solidFill>
                  <a:srgbClr val="002060"/>
                </a:solidFill>
              </a:rPr>
              <a:t>similitudine</a:t>
            </a:r>
            <a:r>
              <a:rPr lang="it-IT" sz="2400" dirty="0">
                <a:solidFill>
                  <a:srgbClr val="002060"/>
                </a:solidFill>
              </a:rPr>
              <a:t>, legata alla </a:t>
            </a:r>
            <a:r>
              <a:rPr lang="it-IT" sz="2400" b="1" dirty="0">
                <a:solidFill>
                  <a:srgbClr val="002060"/>
                </a:solidFill>
              </a:rPr>
              <a:t>risonanza </a:t>
            </a:r>
            <a:r>
              <a:rPr lang="it-IT" sz="2400" dirty="0">
                <a:solidFill>
                  <a:srgbClr val="002060"/>
                </a:solidFill>
              </a:rPr>
              <a:t>(emozione) e all’</a:t>
            </a:r>
            <a:r>
              <a:rPr lang="it-IT" sz="2400" b="1" dirty="0">
                <a:solidFill>
                  <a:srgbClr val="002060"/>
                </a:solidFill>
              </a:rPr>
              <a:t>attrazione </a:t>
            </a:r>
            <a:r>
              <a:rPr lang="it-IT" sz="2400" dirty="0">
                <a:solidFill>
                  <a:srgbClr val="002060"/>
                </a:solidFill>
              </a:rPr>
              <a:t>(comportamento).</a:t>
            </a:r>
            <a:endParaRPr lang="it-IT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8362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4000" dirty="0">
                <a:solidFill>
                  <a:srgbClr val="FF0000"/>
                </a:solidFill>
              </a:rPr>
              <a:t>Il </a:t>
            </a:r>
            <a:r>
              <a:rPr lang="it-IT" sz="4000" b="1" dirty="0">
                <a:solidFill>
                  <a:srgbClr val="FF0000"/>
                </a:solidFill>
              </a:rPr>
              <a:t>rifiuto</a:t>
            </a:r>
            <a:r>
              <a:rPr lang="it-IT" sz="4000" dirty="0">
                <a:solidFill>
                  <a:srgbClr val="FF0000"/>
                </a:solidFill>
              </a:rPr>
              <a:t> di se </a:t>
            </a:r>
            <a:r>
              <a:rPr lang="it-IT" sz="4000" dirty="0" smtClean="0">
                <a:solidFill>
                  <a:srgbClr val="FF0000"/>
                </a:solidFill>
              </a:rPr>
              <a:t>stessi:</a:t>
            </a:r>
            <a:endParaRPr lang="it-IT" sz="4000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>
                <a:solidFill>
                  <a:srgbClr val="002060"/>
                </a:solidFill>
              </a:rPr>
              <a:t>Fa il suo ingresso, diventando peraltro più presente nell’età della </a:t>
            </a:r>
            <a:r>
              <a:rPr lang="it-IT" b="1" dirty="0">
                <a:solidFill>
                  <a:srgbClr val="002060"/>
                </a:solidFill>
              </a:rPr>
              <a:t>pubertà </a:t>
            </a:r>
            <a:r>
              <a:rPr lang="it-IT" dirty="0">
                <a:solidFill>
                  <a:srgbClr val="002060"/>
                </a:solidFill>
              </a:rPr>
              <a:t>(i primi brufoli, la cellulite, il naso storto, la mancanza di muscoli e via dicendo).</a:t>
            </a:r>
          </a:p>
          <a:p>
            <a:r>
              <a:rPr lang="it-IT" dirty="0">
                <a:solidFill>
                  <a:srgbClr val="002060"/>
                </a:solidFill>
              </a:rPr>
              <a:t>Tutto ciò è </a:t>
            </a:r>
            <a:r>
              <a:rPr lang="it-IT" b="1" dirty="0">
                <a:solidFill>
                  <a:srgbClr val="002060"/>
                </a:solidFill>
              </a:rPr>
              <a:t>sempre</a:t>
            </a:r>
            <a:r>
              <a:rPr lang="it-IT" dirty="0">
                <a:solidFill>
                  <a:srgbClr val="002060"/>
                </a:solidFill>
              </a:rPr>
              <a:t> </a:t>
            </a:r>
            <a:r>
              <a:rPr lang="it-IT" b="1" dirty="0">
                <a:solidFill>
                  <a:srgbClr val="002060"/>
                </a:solidFill>
              </a:rPr>
              <a:t>perfetto</a:t>
            </a:r>
            <a:r>
              <a:rPr lang="it-IT" dirty="0">
                <a:solidFill>
                  <a:srgbClr val="002060"/>
                </a:solidFill>
              </a:rPr>
              <a:t> in quanto determina quei comportamenti utili per </a:t>
            </a:r>
            <a:r>
              <a:rPr lang="it-IT" b="1" dirty="0">
                <a:solidFill>
                  <a:srgbClr val="002060"/>
                </a:solidFill>
              </a:rPr>
              <a:t>conoscersi</a:t>
            </a:r>
            <a:r>
              <a:rPr lang="it-IT" dirty="0">
                <a:solidFill>
                  <a:srgbClr val="002060"/>
                </a:solidFill>
              </a:rPr>
              <a:t> sempre di più, seguiti sempre dalle emozioni.</a:t>
            </a:r>
          </a:p>
          <a:p>
            <a:endParaRPr 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136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>
                <a:solidFill>
                  <a:srgbClr val="FF0000"/>
                </a:solidFill>
              </a:rPr>
              <a:t>La </a:t>
            </a:r>
            <a:r>
              <a:rPr lang="it-IT" b="1" dirty="0" smtClean="0">
                <a:solidFill>
                  <a:srgbClr val="FF0000"/>
                </a:solidFill>
              </a:rPr>
              <a:t>sofferenza</a:t>
            </a:r>
            <a:r>
              <a:rPr lang="it-IT" dirty="0" smtClean="0">
                <a:solidFill>
                  <a:srgbClr val="FF0000"/>
                </a:solidFill>
              </a:rPr>
              <a:t>: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La filosofia Omeosinergetica la inserisce nel </a:t>
            </a:r>
            <a:r>
              <a:rPr lang="it-IT" b="1" dirty="0">
                <a:solidFill>
                  <a:srgbClr val="002060"/>
                </a:solidFill>
              </a:rPr>
              <a:t>quotidiano</a:t>
            </a:r>
            <a:r>
              <a:rPr lang="it-IT" dirty="0">
                <a:solidFill>
                  <a:srgbClr val="002060"/>
                </a:solidFill>
              </a:rPr>
              <a:t> di </a:t>
            </a:r>
            <a:r>
              <a:rPr lang="it-IT" b="1" dirty="0">
                <a:solidFill>
                  <a:srgbClr val="002060"/>
                </a:solidFill>
              </a:rPr>
              <a:t>ognuno</a:t>
            </a:r>
            <a:r>
              <a:rPr lang="it-IT" dirty="0">
                <a:solidFill>
                  <a:srgbClr val="002060"/>
                </a:solidFill>
              </a:rPr>
              <a:t>, considerandola parte (VIVA), integrandola quindi in ogni </a:t>
            </a:r>
            <a:r>
              <a:rPr lang="it-IT" b="1" dirty="0">
                <a:solidFill>
                  <a:srgbClr val="002060"/>
                </a:solidFill>
              </a:rPr>
              <a:t>esperienza</a:t>
            </a:r>
            <a:r>
              <a:rPr lang="it-IT" dirty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Esiste una sofferenza </a:t>
            </a:r>
            <a:r>
              <a:rPr lang="it-IT" b="1" dirty="0">
                <a:solidFill>
                  <a:srgbClr val="002060"/>
                </a:solidFill>
              </a:rPr>
              <a:t>primaria</a:t>
            </a:r>
            <a:r>
              <a:rPr lang="it-IT" dirty="0">
                <a:solidFill>
                  <a:srgbClr val="002060"/>
                </a:solidFill>
              </a:rPr>
              <a:t> e una </a:t>
            </a:r>
            <a:r>
              <a:rPr lang="it-IT" b="1" dirty="0">
                <a:solidFill>
                  <a:srgbClr val="002060"/>
                </a:solidFill>
              </a:rPr>
              <a:t>secondaria</a:t>
            </a:r>
            <a:r>
              <a:rPr lang="it-IT" dirty="0">
                <a:solidFill>
                  <a:srgbClr val="002060"/>
                </a:solidFill>
              </a:rPr>
              <a:t>.</a:t>
            </a:r>
          </a:p>
          <a:p>
            <a:r>
              <a:rPr lang="it-IT" dirty="0">
                <a:solidFill>
                  <a:srgbClr val="002060"/>
                </a:solidFill>
              </a:rPr>
              <a:t>La primaria è legata al </a:t>
            </a:r>
            <a:r>
              <a:rPr lang="it-IT" b="1" dirty="0">
                <a:solidFill>
                  <a:srgbClr val="002060"/>
                </a:solidFill>
              </a:rPr>
              <a:t>rifiuto</a:t>
            </a:r>
            <a:r>
              <a:rPr lang="it-IT" dirty="0">
                <a:solidFill>
                  <a:srgbClr val="002060"/>
                </a:solidFill>
              </a:rPr>
              <a:t> dell’esperienza che sappiamo di dover </a:t>
            </a:r>
            <a:r>
              <a:rPr lang="it-IT" b="1" dirty="0">
                <a:solidFill>
                  <a:srgbClr val="002060"/>
                </a:solidFill>
              </a:rPr>
              <a:t>affrontare.</a:t>
            </a:r>
          </a:p>
          <a:p>
            <a:r>
              <a:rPr lang="it-IT" dirty="0">
                <a:solidFill>
                  <a:srgbClr val="002060"/>
                </a:solidFill>
              </a:rPr>
              <a:t>La secondaria invece è legata all’esperienza già </a:t>
            </a:r>
            <a:r>
              <a:rPr lang="it-IT" b="1" dirty="0">
                <a:solidFill>
                  <a:srgbClr val="002060"/>
                </a:solidFill>
              </a:rPr>
              <a:t>vissuta</a:t>
            </a:r>
            <a:r>
              <a:rPr lang="it-IT" dirty="0">
                <a:solidFill>
                  <a:srgbClr val="002060"/>
                </a:solidFill>
              </a:rPr>
              <a:t>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375114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04587" y="887162"/>
            <a:ext cx="7886700" cy="4351338"/>
          </a:xfrm>
        </p:spPr>
        <p:txBody>
          <a:bodyPr>
            <a:normAutofit fontScale="85000" lnSpcReduction="20000"/>
          </a:bodyPr>
          <a:lstStyle/>
          <a:p>
            <a:pPr defTabSz="768095">
              <a:defRPr sz="3696"/>
            </a:pPr>
            <a:r>
              <a:rPr lang="it-IT" dirty="0">
                <a:solidFill>
                  <a:srgbClr val="002060"/>
                </a:solidFill>
              </a:rPr>
              <a:t>Ad esempio:</a:t>
            </a:r>
            <a:br>
              <a:rPr lang="it-IT" dirty="0">
                <a:solidFill>
                  <a:srgbClr val="002060"/>
                </a:solidFill>
              </a:rPr>
            </a:br>
            <a:r>
              <a:rPr lang="it-IT" dirty="0">
                <a:solidFill>
                  <a:srgbClr val="002060"/>
                </a:solidFill>
              </a:rPr>
              <a:t>Esiste una sofferenza primaria legata al rifiuto di dover affrontare un </a:t>
            </a:r>
            <a:r>
              <a:rPr lang="it-IT" b="1" dirty="0">
                <a:solidFill>
                  <a:srgbClr val="002060"/>
                </a:solidFill>
              </a:rPr>
              <a:t>esame</a:t>
            </a:r>
            <a:r>
              <a:rPr lang="it-IT" dirty="0">
                <a:solidFill>
                  <a:srgbClr val="002060"/>
                </a:solidFill>
              </a:rPr>
              <a:t>, un </a:t>
            </a:r>
            <a:r>
              <a:rPr lang="it-IT" b="1" dirty="0">
                <a:solidFill>
                  <a:srgbClr val="002060"/>
                </a:solidFill>
              </a:rPr>
              <a:t>incontro</a:t>
            </a:r>
            <a:r>
              <a:rPr lang="it-IT" dirty="0">
                <a:solidFill>
                  <a:srgbClr val="002060"/>
                </a:solidFill>
              </a:rPr>
              <a:t>, un </a:t>
            </a:r>
            <a:r>
              <a:rPr lang="it-IT" b="1" dirty="0">
                <a:solidFill>
                  <a:srgbClr val="002060"/>
                </a:solidFill>
              </a:rPr>
              <a:t>trasferimento</a:t>
            </a:r>
            <a:r>
              <a:rPr lang="it-IT" dirty="0">
                <a:solidFill>
                  <a:srgbClr val="002060"/>
                </a:solidFill>
              </a:rPr>
              <a:t>, un </a:t>
            </a:r>
            <a:r>
              <a:rPr lang="it-IT" b="1" dirty="0">
                <a:solidFill>
                  <a:srgbClr val="002060"/>
                </a:solidFill>
              </a:rPr>
              <a:t>trasloco</a:t>
            </a:r>
            <a:r>
              <a:rPr lang="it-IT" dirty="0">
                <a:solidFill>
                  <a:srgbClr val="002060"/>
                </a:solidFill>
              </a:rPr>
              <a:t>, ecc.</a:t>
            </a:r>
          </a:p>
          <a:p>
            <a:pPr defTabSz="768095">
              <a:defRPr sz="3696"/>
            </a:pPr>
            <a:r>
              <a:rPr lang="it-IT" dirty="0">
                <a:solidFill>
                  <a:srgbClr val="002060"/>
                </a:solidFill>
              </a:rPr>
              <a:t/>
            </a:r>
            <a:br>
              <a:rPr lang="it-IT" dirty="0">
                <a:solidFill>
                  <a:srgbClr val="002060"/>
                </a:solidFill>
              </a:rPr>
            </a:br>
            <a:r>
              <a:rPr lang="it-IT" dirty="0">
                <a:solidFill>
                  <a:srgbClr val="002060"/>
                </a:solidFill>
              </a:rPr>
              <a:t>Poi esiste </a:t>
            </a:r>
            <a:r>
              <a:rPr lang="it-IT" b="1" dirty="0">
                <a:solidFill>
                  <a:srgbClr val="002060"/>
                </a:solidFill>
              </a:rPr>
              <a:t>la secondaria</a:t>
            </a:r>
            <a:r>
              <a:rPr lang="it-IT" dirty="0">
                <a:solidFill>
                  <a:srgbClr val="002060"/>
                </a:solidFill>
              </a:rPr>
              <a:t>, che si manifesta dopo un </a:t>
            </a:r>
            <a:r>
              <a:rPr lang="it-IT" b="1" dirty="0">
                <a:solidFill>
                  <a:srgbClr val="002060"/>
                </a:solidFill>
              </a:rPr>
              <a:t>intervento</a:t>
            </a:r>
            <a:r>
              <a:rPr lang="it-IT" dirty="0">
                <a:solidFill>
                  <a:srgbClr val="002060"/>
                </a:solidFill>
              </a:rPr>
              <a:t> chirurgico, dopo un'</a:t>
            </a:r>
            <a:r>
              <a:rPr lang="it-IT" b="1" dirty="0">
                <a:solidFill>
                  <a:srgbClr val="002060"/>
                </a:solidFill>
              </a:rPr>
              <a:t>influenza</a:t>
            </a:r>
            <a:r>
              <a:rPr lang="it-IT" dirty="0">
                <a:solidFill>
                  <a:srgbClr val="002060"/>
                </a:solidFill>
              </a:rPr>
              <a:t>, una </a:t>
            </a:r>
            <a:r>
              <a:rPr lang="it-IT" b="1" dirty="0">
                <a:solidFill>
                  <a:srgbClr val="002060"/>
                </a:solidFill>
              </a:rPr>
              <a:t>caduta</a:t>
            </a:r>
            <a:r>
              <a:rPr lang="it-IT" dirty="0">
                <a:solidFill>
                  <a:srgbClr val="002060"/>
                </a:solidFill>
              </a:rPr>
              <a:t>.</a:t>
            </a:r>
          </a:p>
          <a:p>
            <a:pPr defTabSz="768095">
              <a:defRPr sz="3696"/>
            </a:pPr>
            <a:r>
              <a:rPr lang="it-IT" dirty="0">
                <a:solidFill>
                  <a:srgbClr val="002060"/>
                </a:solidFill>
              </a:rPr>
              <a:t>La secondaria è la sofferenza che è </a:t>
            </a:r>
            <a:r>
              <a:rPr lang="it-IT" b="1" dirty="0">
                <a:solidFill>
                  <a:srgbClr val="002060"/>
                </a:solidFill>
              </a:rPr>
              <a:t>comune a tutti, la più conosciuta</a:t>
            </a:r>
            <a:r>
              <a:rPr lang="it-IT" dirty="0">
                <a:solidFill>
                  <a:srgbClr val="002060"/>
                </a:solidFill>
              </a:rPr>
              <a:t>, ritenuta tra l’altro una sorta di </a:t>
            </a:r>
            <a:r>
              <a:rPr lang="it-IT" b="1" dirty="0">
                <a:solidFill>
                  <a:srgbClr val="002060"/>
                </a:solidFill>
              </a:rPr>
              <a:t>punizione</a:t>
            </a:r>
            <a:r>
              <a:rPr lang="it-IT" dirty="0">
                <a:solidFill>
                  <a:srgbClr val="002060"/>
                </a:solidFill>
              </a:rPr>
              <a:t> o di regalo (</a:t>
            </a:r>
            <a:r>
              <a:rPr lang="it-IT" b="1" dirty="0">
                <a:solidFill>
                  <a:srgbClr val="002060"/>
                </a:solidFill>
              </a:rPr>
              <a:t>religioni</a:t>
            </a:r>
            <a:r>
              <a:rPr lang="it-IT" dirty="0">
                <a:solidFill>
                  <a:srgbClr val="002060"/>
                </a:solidFill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405161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b="1"/>
            </a:pPr>
            <a:r>
              <a:rPr lang="it-IT" dirty="0">
                <a:solidFill>
                  <a:srgbClr val="002060"/>
                </a:solidFill>
              </a:rPr>
              <a:t>ENTRAMBE SONO SEGUITE DA SINTOMI.</a:t>
            </a:r>
          </a:p>
          <a:p>
            <a:r>
              <a:rPr lang="it-IT" dirty="0">
                <a:solidFill>
                  <a:srgbClr val="002060"/>
                </a:solidFill>
              </a:rPr>
              <a:t/>
            </a:r>
            <a:br>
              <a:rPr lang="it-IT" dirty="0">
                <a:solidFill>
                  <a:srgbClr val="002060"/>
                </a:solidFill>
              </a:rPr>
            </a:br>
            <a:r>
              <a:rPr lang="it-IT" dirty="0">
                <a:solidFill>
                  <a:srgbClr val="002060"/>
                </a:solidFill>
              </a:rPr>
              <a:t>LA SOFFERENZA SECONDARIA E’ SEGUITA DAL </a:t>
            </a:r>
            <a:r>
              <a:rPr lang="it-IT" b="1" dirty="0">
                <a:solidFill>
                  <a:srgbClr val="002060"/>
                </a:solidFill>
              </a:rPr>
              <a:t>DOLORE FISICO</a:t>
            </a:r>
            <a:r>
              <a:rPr lang="it-IT" dirty="0">
                <a:solidFill>
                  <a:srgbClr val="002060"/>
                </a:solidFill>
              </a:rPr>
              <a:t>.</a:t>
            </a:r>
          </a:p>
          <a:p>
            <a:r>
              <a:rPr lang="it-IT" dirty="0">
                <a:solidFill>
                  <a:srgbClr val="002060"/>
                </a:solidFill>
              </a:rPr>
              <a:t/>
            </a:r>
            <a:br>
              <a:rPr lang="it-IT" dirty="0">
                <a:solidFill>
                  <a:srgbClr val="002060"/>
                </a:solidFill>
              </a:rPr>
            </a:br>
            <a:r>
              <a:rPr lang="it-IT" dirty="0">
                <a:solidFill>
                  <a:srgbClr val="002060"/>
                </a:solidFill>
              </a:rPr>
              <a:t>ENTRAMBI PERFETTI.</a:t>
            </a:r>
          </a:p>
        </p:txBody>
      </p:sp>
    </p:spTree>
    <p:extLst>
      <p:ext uri="{BB962C8B-B14F-4D97-AF65-F5344CB8AC3E}">
        <p14:creationId xmlns:p14="http://schemas.microsoft.com/office/powerpoint/2010/main" val="5782294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>
                <a:solidFill>
                  <a:srgbClr val="FF0000"/>
                </a:solidFill>
              </a:rPr>
              <a:t>A QUESTO PUNTO LA </a:t>
            </a:r>
            <a:r>
              <a:rPr lang="it-IT" b="1" dirty="0">
                <a:solidFill>
                  <a:srgbClr val="FF0000"/>
                </a:solidFill>
              </a:rPr>
              <a:t>DOMANDA</a:t>
            </a:r>
            <a:r>
              <a:rPr lang="it-IT" dirty="0">
                <a:solidFill>
                  <a:srgbClr val="FF0000"/>
                </a:solidFill>
              </a:rPr>
              <a:t> DIVENTA SPONTANEA.</a:t>
            </a:r>
          </a:p>
          <a:p>
            <a:pPr marL="0" indent="0">
              <a:buNone/>
              <a:defRPr b="1"/>
            </a:pPr>
            <a:r>
              <a:rPr lang="it-IT" dirty="0" smtClean="0">
                <a:solidFill>
                  <a:srgbClr val="FF0000"/>
                </a:solidFill>
              </a:rPr>
              <a:t>COS’È </a:t>
            </a:r>
            <a:r>
              <a:rPr lang="it-IT" dirty="0">
                <a:solidFill>
                  <a:srgbClr val="FF0000"/>
                </a:solidFill>
              </a:rPr>
              <a:t>LA SOFFERENZA</a:t>
            </a:r>
            <a:r>
              <a:rPr lang="it-IT" dirty="0" smtClean="0">
                <a:solidFill>
                  <a:srgbClr val="FF0000"/>
                </a:solidFill>
              </a:rPr>
              <a:t>?</a:t>
            </a:r>
            <a:endParaRPr lang="it-IT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6349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>
                <a:solidFill>
                  <a:srgbClr val="FF0000"/>
                </a:solidFill>
              </a:rPr>
              <a:t>La </a:t>
            </a:r>
            <a:r>
              <a:rPr lang="it-IT" b="1" dirty="0">
                <a:solidFill>
                  <a:srgbClr val="FF0000"/>
                </a:solidFill>
              </a:rPr>
              <a:t>filosofia</a:t>
            </a:r>
            <a:r>
              <a:rPr lang="it-IT" dirty="0">
                <a:solidFill>
                  <a:srgbClr val="FF0000"/>
                </a:solidFill>
              </a:rPr>
              <a:t> </a:t>
            </a:r>
            <a:r>
              <a:rPr lang="it-IT" b="1" dirty="0">
                <a:solidFill>
                  <a:srgbClr val="FF0000"/>
                </a:solidFill>
              </a:rPr>
              <a:t>Omeosinergetica</a:t>
            </a:r>
            <a:r>
              <a:rPr lang="it-IT" dirty="0">
                <a:solidFill>
                  <a:srgbClr val="FF0000"/>
                </a:solidFill>
              </a:rPr>
              <a:t> la reputa il "</a:t>
            </a:r>
            <a:r>
              <a:rPr lang="it-IT" b="1" dirty="0">
                <a:solidFill>
                  <a:srgbClr val="FF0000"/>
                </a:solidFill>
              </a:rPr>
              <a:t>linguaggio</a:t>
            </a:r>
            <a:r>
              <a:rPr lang="it-IT" dirty="0">
                <a:solidFill>
                  <a:srgbClr val="FF0000"/>
                </a:solidFill>
              </a:rPr>
              <a:t> </a:t>
            </a:r>
            <a:r>
              <a:rPr lang="it-IT" b="1" dirty="0">
                <a:solidFill>
                  <a:srgbClr val="FF0000"/>
                </a:solidFill>
              </a:rPr>
              <a:t>dell’anima"</a:t>
            </a:r>
            <a:r>
              <a:rPr lang="it-IT" dirty="0">
                <a:solidFill>
                  <a:srgbClr val="FF0000"/>
                </a:solidFill>
              </a:rPr>
              <a:t>.</a:t>
            </a:r>
            <a:br>
              <a:rPr lang="it-IT" dirty="0">
                <a:solidFill>
                  <a:srgbClr val="FF0000"/>
                </a:solidFill>
              </a:rPr>
            </a:br>
            <a:endParaRPr lang="it-IT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it-IT" dirty="0">
                <a:solidFill>
                  <a:srgbClr val="FF0000"/>
                </a:solidFill>
              </a:rPr>
              <a:t>La </a:t>
            </a:r>
            <a:r>
              <a:rPr lang="it-IT" b="1" dirty="0">
                <a:solidFill>
                  <a:srgbClr val="FF0000"/>
                </a:solidFill>
              </a:rPr>
              <a:t>medicina</a:t>
            </a:r>
            <a:r>
              <a:rPr lang="it-IT" dirty="0">
                <a:solidFill>
                  <a:srgbClr val="FF0000"/>
                </a:solidFill>
              </a:rPr>
              <a:t> </a:t>
            </a:r>
            <a:r>
              <a:rPr lang="it-IT" b="1" dirty="0">
                <a:solidFill>
                  <a:srgbClr val="FF0000"/>
                </a:solidFill>
              </a:rPr>
              <a:t>Omeosinergetica</a:t>
            </a:r>
            <a:r>
              <a:rPr lang="it-IT" dirty="0">
                <a:solidFill>
                  <a:srgbClr val="FF0000"/>
                </a:solidFill>
              </a:rPr>
              <a:t> la associa alla “</a:t>
            </a:r>
            <a:r>
              <a:rPr lang="it-IT" b="1" dirty="0">
                <a:solidFill>
                  <a:srgbClr val="FF0000"/>
                </a:solidFill>
              </a:rPr>
              <a:t>BENATTIA</a:t>
            </a:r>
            <a:r>
              <a:rPr lang="it-IT" dirty="0">
                <a:solidFill>
                  <a:srgbClr val="FF0000"/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869399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1810</TotalTime>
  <Words>855</Words>
  <Application>Microsoft Macintosh PowerPoint</Application>
  <PresentationFormat>Presentazione su schermo (4:3)</PresentationFormat>
  <Paragraphs>75</Paragraphs>
  <Slides>20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20</vt:i4>
      </vt:variant>
    </vt:vector>
  </HeadingPairs>
  <TitlesOfParts>
    <vt:vector size="26" baseType="lpstr">
      <vt:lpstr>Calibri</vt:lpstr>
      <vt:lpstr>Calibri Light</vt:lpstr>
      <vt:lpstr>Montserrat Light</vt:lpstr>
      <vt:lpstr>Wingdings</vt:lpstr>
      <vt:lpstr>Arial</vt:lpstr>
      <vt:lpstr>Tema di Office</vt:lpstr>
      <vt:lpstr>Presentazione di PowerPoint</vt:lpstr>
      <vt:lpstr>IL RIFIUTO</vt:lpstr>
      <vt:lpstr>Perché il rifiuto è l’anticamera di qualsiasi esperienza che viene attirata e vissuta.</vt:lpstr>
      <vt:lpstr>Il rifiuto di se stessi:</vt:lpstr>
      <vt:lpstr>La sofferenza: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LA SOFFERENZA COME SI MANIFESTA?</vt:lpstr>
      <vt:lpstr>Presentazione di PowerPoint</vt:lpstr>
      <vt:lpstr>L’OMEOSINERGIA «FILOSOFIA E MEDICINA" SI DISSOCIA DA QUESTE OPINIONI.</vt:lpstr>
      <vt:lpstr> Il sintomo</vt:lpstr>
      <vt:lpstr> IL DOLORE COS’È? </vt:lpstr>
      <vt:lpstr>Il dolore di solito è sempre localizzato in un organo, un muscolo, un tendine.</vt:lpstr>
      <vt:lpstr>Presentazione di PowerPoint</vt:lpstr>
      <vt:lpstr> LA MALATTIA</vt:lpstr>
      <vt:lpstr>Presentazione di PowerPoint</vt:lpstr>
      <vt:lpstr>BUONA VITA</vt:lpstr>
    </vt:vector>
  </TitlesOfParts>
  <Company/>
  <LinksUpToDate>false</LinksUpToDate>
  <SharedDoc>false</SharedDoc>
  <HyperlinksChanged>false</HyperlinksChanged>
  <AppVersion>15.0023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TITOLO PRESENTAZIONE</dc:title>
  <dc:creator>Microsoft Office User</dc:creator>
  <cp:lastModifiedBy>Alberto Maraschio</cp:lastModifiedBy>
  <cp:revision>24</cp:revision>
  <dcterms:created xsi:type="dcterms:W3CDTF">2020-02-05T10:19:22Z</dcterms:created>
  <dcterms:modified xsi:type="dcterms:W3CDTF">2020-11-10T15:46:49Z</dcterms:modified>
</cp:coreProperties>
</file>