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66" r:id="rId3"/>
    <p:sldId id="267" r:id="rId4"/>
    <p:sldId id="268" r:id="rId5"/>
    <p:sldId id="269" r:id="rId6"/>
    <p:sldId id="270" r:id="rId7"/>
    <p:sldId id="271" r:id="rId8"/>
    <p:sldId id="272" r:id="rId9"/>
    <p:sldId id="273" r:id="rId10"/>
    <p:sldId id="274" r:id="rId11"/>
    <p:sldId id="285" r:id="rId12"/>
    <p:sldId id="275" r:id="rId13"/>
    <p:sldId id="276" r:id="rId14"/>
    <p:sldId id="277" r:id="rId15"/>
    <p:sldId id="278" r:id="rId16"/>
    <p:sldId id="279" r:id="rId17"/>
    <p:sldId id="280" r:id="rId18"/>
    <p:sldId id="286" r:id="rId19"/>
    <p:sldId id="281"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77"/>
    <p:restoredTop sz="94674"/>
  </p:normalViewPr>
  <p:slideViewPr>
    <p:cSldViewPr snapToGrid="0" snapToObjects="1">
      <p:cViewPr varScale="1">
        <p:scale>
          <a:sx n="85" d="100"/>
          <a:sy n="85" d="100"/>
        </p:scale>
        <p:origin x="52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21/09/2020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457512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21/09/2020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88347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21/09/2020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42649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21/09/2020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104753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21/09/2020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316435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21/09/2020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39306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629842" y="2505075"/>
            <a:ext cx="3868340" cy="3684588"/>
          </a:xfrm>
        </p:spPr>
        <p:txBody>
          <a:bodyPr/>
          <a:lstStyle/>
          <a:p>
            <a:pPr lvl="0"/>
            <a:r>
              <a:rPr lang="it-IT"/>
              <a:t>Modifica gli stili del testo dello schema
Secondo livello
Terzo livello
Quarto livello
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it-IT"/>
              <a:t>Modifica gli stili del testo dello schema
Secondo livello
Terzo livello
Quarto livello
Quinto livello</a:t>
            </a:r>
            <a:endParaRPr lang="en-US" dirty="0"/>
          </a:p>
        </p:txBody>
      </p:sp>
      <p:sp>
        <p:nvSpPr>
          <p:cNvPr id="7" name="Date Placeholder 6"/>
          <p:cNvSpPr>
            <a:spLocks noGrp="1"/>
          </p:cNvSpPr>
          <p:nvPr>
            <p:ph type="dt" sz="half" idx="10"/>
          </p:nvPr>
        </p:nvSpPr>
        <p:spPr/>
        <p:txBody>
          <a:bodyPr/>
          <a:lstStyle/>
          <a:p>
            <a:fld id="{8CE85282-307B-5847-A736-A650872BECFE}" type="datetimeFigureOut">
              <a:rPr lang="it-IT" smtClean="0"/>
              <a:t>21/09/2020</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214528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8CE85282-307B-5847-A736-A650872BECFE}" type="datetimeFigureOut">
              <a:rPr lang="it-IT" smtClean="0"/>
              <a:t>21/09/2020</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513689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E85282-307B-5847-A736-A650872BECFE}" type="datetimeFigureOut">
              <a:rPr lang="it-IT" smtClean="0"/>
              <a:t>21/09/2020</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162621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
Secondo livello
Terzo livello
Quarto livello
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21/09/2020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98829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21/09/2020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140718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85282-307B-5847-A736-A650872BECFE}" type="datetimeFigureOut">
              <a:rPr lang="it-IT" smtClean="0"/>
              <a:t>21/09/2020</a:t>
            </a:fld>
            <a:endParaRPr lang="it-IT"/>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76AFFE-30DB-DD42-A946-9C6D9A58A0AB}" type="slidenum">
              <a:rPr lang="it-IT" smtClean="0"/>
              <a:t>‹N›</a:t>
            </a:fld>
            <a:endParaRPr lang="it-IT"/>
          </a:p>
        </p:txBody>
      </p:sp>
    </p:spTree>
    <p:extLst>
      <p:ext uri="{BB962C8B-B14F-4D97-AF65-F5344CB8AC3E}">
        <p14:creationId xmlns:p14="http://schemas.microsoft.com/office/powerpoint/2010/main" val="9070754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288CC484-299A-CC48-8423-038A0452F3E0}"/>
              </a:ext>
            </a:extLst>
          </p:cNvPr>
          <p:cNvSpPr txBox="1">
            <a:spLocks/>
          </p:cNvSpPr>
          <p:nvPr/>
        </p:nvSpPr>
        <p:spPr>
          <a:xfrm>
            <a:off x="422910" y="5438140"/>
            <a:ext cx="6456680" cy="4470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it-IT" sz="2400" dirty="0">
              <a:solidFill>
                <a:schemeClr val="bg1"/>
              </a:solidFill>
              <a:latin typeface="Montserrat Light" pitchFamily="2" charset="77"/>
            </a:endParaRPr>
          </a:p>
        </p:txBody>
      </p:sp>
      <p:sp>
        <p:nvSpPr>
          <p:cNvPr id="4" name="Rettangolo 3"/>
          <p:cNvSpPr/>
          <p:nvPr/>
        </p:nvSpPr>
        <p:spPr>
          <a:xfrm>
            <a:off x="422910" y="4078924"/>
            <a:ext cx="5568133" cy="2031325"/>
          </a:xfrm>
          <a:prstGeom prst="rect">
            <a:avLst/>
          </a:prstGeom>
        </p:spPr>
        <p:txBody>
          <a:bodyPr wrap="square">
            <a:spAutoFit/>
          </a:bodyPr>
          <a:lstStyle/>
          <a:p>
            <a:r>
              <a:rPr lang="it-IT" b="1" dirty="0">
                <a:solidFill>
                  <a:schemeClr val="bg1"/>
                </a:solidFill>
                <a:latin typeface="Montserrat Light" pitchFamily="2" charset="77"/>
              </a:rPr>
              <a:t>Docente:</a:t>
            </a:r>
          </a:p>
          <a:p>
            <a:r>
              <a:rPr lang="it-IT" b="1" dirty="0">
                <a:solidFill>
                  <a:schemeClr val="bg1"/>
                </a:solidFill>
                <a:latin typeface="Montserrat Light" pitchFamily="2" charset="77"/>
              </a:rPr>
              <a:t>GIOVANNA PANTALEO </a:t>
            </a:r>
          </a:p>
          <a:p>
            <a:pPr marL="285750" indent="-285750">
              <a:buFont typeface="Arial" charset="0"/>
              <a:buChar char="•"/>
            </a:pPr>
            <a:r>
              <a:rPr lang="it-IT" b="1" dirty="0">
                <a:solidFill>
                  <a:schemeClr val="bg1"/>
                </a:solidFill>
                <a:latin typeface="Montserrat Light" pitchFamily="2" charset="77"/>
              </a:rPr>
              <a:t>“Ideatrice del metodo e della Filosofia Omeosinergetica”.</a:t>
            </a:r>
          </a:p>
          <a:p>
            <a:pPr marL="285750" indent="-285750">
              <a:buFont typeface="Arial" charset="0"/>
              <a:buChar char="•"/>
            </a:pPr>
            <a:r>
              <a:rPr lang="it-IT" b="1" dirty="0">
                <a:solidFill>
                  <a:schemeClr val="bg1"/>
                </a:solidFill>
                <a:latin typeface="Montserrat Light" pitchFamily="2" charset="77"/>
              </a:rPr>
              <a:t>Trainer Omeosinergetico</a:t>
            </a:r>
          </a:p>
          <a:p>
            <a:pPr marL="285750" indent="-285750">
              <a:buFont typeface="Arial" charset="0"/>
              <a:buChar char="•"/>
            </a:pPr>
            <a:r>
              <a:rPr lang="it-IT" b="1" dirty="0">
                <a:solidFill>
                  <a:schemeClr val="bg1"/>
                </a:solidFill>
                <a:latin typeface="Montserrat Light" pitchFamily="2" charset="77"/>
              </a:rPr>
              <a:t>Naturopata ad indirizzo omeosinergetico</a:t>
            </a:r>
          </a:p>
          <a:p>
            <a:pPr marL="285750" indent="-285750">
              <a:buFont typeface="Arial" charset="0"/>
              <a:buChar char="•"/>
            </a:pPr>
            <a:endParaRPr lang="it-IT" dirty="0"/>
          </a:p>
        </p:txBody>
      </p:sp>
      <p:pic>
        <p:nvPicPr>
          <p:cNvPr id="6" name="Immagin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9310" y="3881531"/>
            <a:ext cx="2864902" cy="2148677"/>
          </a:xfrm>
          <a:prstGeom prst="roundRect">
            <a:avLst/>
          </a:prstGeom>
          <a:effectLst>
            <a:softEdge rad="0"/>
          </a:effectLst>
        </p:spPr>
      </p:pic>
      <p:pic>
        <p:nvPicPr>
          <p:cNvPr id="7" name="Immagin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61006" y="975848"/>
            <a:ext cx="1967067" cy="2306587"/>
          </a:xfrm>
          <a:prstGeom prst="rect">
            <a:avLst/>
          </a:prstGeom>
        </p:spPr>
      </p:pic>
      <p:sp>
        <p:nvSpPr>
          <p:cNvPr id="9" name="Rettangolo 8"/>
          <p:cNvSpPr/>
          <p:nvPr/>
        </p:nvSpPr>
        <p:spPr>
          <a:xfrm>
            <a:off x="422910" y="1464961"/>
            <a:ext cx="4342856" cy="369332"/>
          </a:xfrm>
          <a:prstGeom prst="rect">
            <a:avLst/>
          </a:prstGeom>
        </p:spPr>
        <p:txBody>
          <a:bodyPr wrap="none">
            <a:spAutoFit/>
          </a:bodyPr>
          <a:lstStyle/>
          <a:p>
            <a:r>
              <a:rPr lang="it-IT" b="1" dirty="0">
                <a:solidFill>
                  <a:schemeClr val="bg1"/>
                </a:solidFill>
                <a:latin typeface="Montserrat Light" pitchFamily="2" charset="77"/>
              </a:rPr>
              <a:t>I FONDAMENTI DEL “COME SIAMO”</a:t>
            </a:r>
            <a:endParaRPr lang="it-IT" dirty="0"/>
          </a:p>
        </p:txBody>
      </p:sp>
    </p:spTree>
    <p:extLst>
      <p:ext uri="{BB962C8B-B14F-4D97-AF65-F5344CB8AC3E}">
        <p14:creationId xmlns:p14="http://schemas.microsoft.com/office/powerpoint/2010/main" val="25832240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729049"/>
            <a:ext cx="7886700" cy="5447914"/>
          </a:xfrm>
        </p:spPr>
        <p:txBody>
          <a:bodyPr>
            <a:normAutofit fontScale="77500" lnSpcReduction="20000"/>
          </a:bodyPr>
          <a:lstStyle/>
          <a:p>
            <a:pPr marL="0" indent="0">
              <a:buNone/>
            </a:pPr>
            <a:r>
              <a:rPr lang="it-IT" dirty="0">
                <a:solidFill>
                  <a:srgbClr val="002060"/>
                </a:solidFill>
              </a:rPr>
              <a:t>Già in questo diritto di esistere vi è la libertà assoluta di </a:t>
            </a:r>
            <a:r>
              <a:rPr lang="it-IT" i="1" dirty="0">
                <a:solidFill>
                  <a:srgbClr val="002060"/>
                </a:solidFill>
              </a:rPr>
              <a:t>essere</a:t>
            </a:r>
            <a:r>
              <a:rPr lang="it-IT" dirty="0">
                <a:solidFill>
                  <a:srgbClr val="002060"/>
                </a:solidFill>
              </a:rPr>
              <a:t> e </a:t>
            </a:r>
            <a:r>
              <a:rPr lang="it-IT" i="1" dirty="0">
                <a:solidFill>
                  <a:srgbClr val="002060"/>
                </a:solidFill>
              </a:rPr>
              <a:t>fare</a:t>
            </a:r>
            <a:r>
              <a:rPr lang="it-IT" dirty="0">
                <a:solidFill>
                  <a:srgbClr val="002060"/>
                </a:solidFill>
              </a:rPr>
              <a:t>. </a:t>
            </a:r>
          </a:p>
          <a:p>
            <a:pPr marL="0" indent="0">
              <a:buNone/>
            </a:pPr>
            <a:endParaRPr lang="it-IT" dirty="0">
              <a:solidFill>
                <a:srgbClr val="002060"/>
              </a:solidFill>
            </a:endParaRPr>
          </a:p>
          <a:p>
            <a:pPr marL="0" indent="0">
              <a:buNone/>
            </a:pPr>
            <a:r>
              <a:rPr lang="it-IT" dirty="0">
                <a:solidFill>
                  <a:srgbClr val="002060"/>
                </a:solidFill>
              </a:rPr>
              <a:t>Un neonato nei primi due mesi di vita appare come una tela bianca, cosa significa? Significa che in questa fase detta </a:t>
            </a:r>
            <a:r>
              <a:rPr lang="it-IT" b="1" dirty="0">
                <a:solidFill>
                  <a:srgbClr val="002060"/>
                </a:solidFill>
              </a:rPr>
              <a:t>autistica</a:t>
            </a:r>
            <a:r>
              <a:rPr lang="it-IT" dirty="0">
                <a:solidFill>
                  <a:srgbClr val="002060"/>
                </a:solidFill>
              </a:rPr>
              <a:t>, esprime in maniera autonoma il suo diritto di esistere, per cui è nutrito per poter garantire l’esistenza, tra l’altro decide di dormire, mangiare, fare la cacca in qualsiasi momento, perciò esprime la sua piena libertà, la sua autonomia nell’essere e fare, questo è già un atto di libertà di se stesso. </a:t>
            </a:r>
          </a:p>
          <a:p>
            <a:pPr marL="0" indent="0">
              <a:buNone/>
            </a:pPr>
            <a:endParaRPr lang="it-IT" dirty="0">
              <a:solidFill>
                <a:srgbClr val="002060"/>
              </a:solidFill>
            </a:endParaRPr>
          </a:p>
          <a:p>
            <a:pPr marL="0" indent="0">
              <a:buNone/>
            </a:pPr>
            <a:r>
              <a:rPr lang="it-IT" dirty="0">
                <a:solidFill>
                  <a:srgbClr val="002060"/>
                </a:solidFill>
              </a:rPr>
              <a:t>Ed è in un secondo momento che subentrano i condizionamenti, che lo portano verso il fare, dimenticando di essere. </a:t>
            </a:r>
          </a:p>
          <a:p>
            <a:pPr marL="0" indent="0">
              <a:buNone/>
            </a:pPr>
            <a:endParaRPr lang="it-IT" dirty="0">
              <a:solidFill>
                <a:srgbClr val="002060"/>
              </a:solidFill>
            </a:endParaRPr>
          </a:p>
          <a:p>
            <a:pPr marL="0" indent="0">
              <a:buNone/>
            </a:pPr>
            <a:r>
              <a:rPr lang="it-IT" dirty="0">
                <a:solidFill>
                  <a:srgbClr val="002060"/>
                </a:solidFill>
              </a:rPr>
              <a:t>Da questo punto di vista esprimerà sempre di più il fare, nel frattempo l’essere è sempre vigile, ma senza espressione. </a:t>
            </a:r>
          </a:p>
          <a:p>
            <a:pPr marL="0" indent="0">
              <a:buNone/>
            </a:pPr>
            <a:endParaRPr lang="it-IT" dirty="0">
              <a:solidFill>
                <a:srgbClr val="002060"/>
              </a:solidFill>
            </a:endParaRPr>
          </a:p>
        </p:txBody>
      </p:sp>
    </p:spTree>
    <p:extLst>
      <p:ext uri="{BB962C8B-B14F-4D97-AF65-F5344CB8AC3E}">
        <p14:creationId xmlns:p14="http://schemas.microsoft.com/office/powerpoint/2010/main" val="7537521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729049"/>
            <a:ext cx="7886700" cy="5053912"/>
          </a:xfrm>
        </p:spPr>
        <p:txBody>
          <a:bodyPr>
            <a:normAutofit fontScale="77500" lnSpcReduction="20000"/>
          </a:bodyPr>
          <a:lstStyle/>
          <a:p>
            <a:pPr marL="0" indent="0">
              <a:buNone/>
            </a:pPr>
            <a:r>
              <a:rPr lang="it-IT" dirty="0">
                <a:solidFill>
                  <a:srgbClr val="002060"/>
                </a:solidFill>
              </a:rPr>
              <a:t>Es.:</a:t>
            </a:r>
          </a:p>
          <a:p>
            <a:pPr marL="0" indent="0">
              <a:buNone/>
            </a:pPr>
            <a:r>
              <a:rPr lang="it-IT" dirty="0">
                <a:solidFill>
                  <a:srgbClr val="002060"/>
                </a:solidFill>
              </a:rPr>
              <a:t>Un individuo ha già in se stesso i due poli opposti, ad es. è sia </a:t>
            </a:r>
            <a:r>
              <a:rPr lang="it-IT" i="1" dirty="0">
                <a:solidFill>
                  <a:srgbClr val="002060"/>
                </a:solidFill>
              </a:rPr>
              <a:t>paziente</a:t>
            </a:r>
            <a:r>
              <a:rPr lang="it-IT" dirty="0">
                <a:solidFill>
                  <a:srgbClr val="002060"/>
                </a:solidFill>
              </a:rPr>
              <a:t> che </a:t>
            </a:r>
            <a:r>
              <a:rPr lang="it-IT" i="1" dirty="0">
                <a:solidFill>
                  <a:srgbClr val="002060"/>
                </a:solidFill>
              </a:rPr>
              <a:t>impaziente</a:t>
            </a:r>
            <a:r>
              <a:rPr lang="it-IT" dirty="0">
                <a:solidFill>
                  <a:srgbClr val="002060"/>
                </a:solidFill>
              </a:rPr>
              <a:t>. Questi due aspetti sono già presenti nel suo IO SONO, rappresentano </a:t>
            </a:r>
            <a:r>
              <a:rPr lang="it-IT" i="1" dirty="0">
                <a:solidFill>
                  <a:srgbClr val="002060"/>
                </a:solidFill>
              </a:rPr>
              <a:t>l’essere</a:t>
            </a:r>
            <a:r>
              <a:rPr lang="it-IT" dirty="0">
                <a:solidFill>
                  <a:srgbClr val="002060"/>
                </a:solidFill>
              </a:rPr>
              <a:t>. </a:t>
            </a:r>
          </a:p>
          <a:p>
            <a:pPr marL="0" indent="0">
              <a:buNone/>
            </a:pPr>
            <a:endParaRPr lang="it-IT" dirty="0">
              <a:solidFill>
                <a:srgbClr val="002060"/>
              </a:solidFill>
            </a:endParaRPr>
          </a:p>
          <a:p>
            <a:pPr marL="0" indent="0">
              <a:buNone/>
            </a:pPr>
            <a:r>
              <a:rPr lang="it-IT" dirty="0">
                <a:solidFill>
                  <a:srgbClr val="002060"/>
                </a:solidFill>
              </a:rPr>
              <a:t>Nel momento in cui esprime un solo comportamento, tra l’altro quello ritenuto positivo – l’essere paziente - avviene in se stesso la separazione dell’Io sono, perciò non è più quel se stesso che lo porta ad </a:t>
            </a:r>
            <a:r>
              <a:rPr lang="it-IT" i="1" dirty="0">
                <a:solidFill>
                  <a:srgbClr val="002060"/>
                </a:solidFill>
              </a:rPr>
              <a:t>essere</a:t>
            </a:r>
            <a:r>
              <a:rPr lang="it-IT" dirty="0">
                <a:solidFill>
                  <a:srgbClr val="002060"/>
                </a:solidFill>
              </a:rPr>
              <a:t> e </a:t>
            </a:r>
            <a:r>
              <a:rPr lang="it-IT" i="1" dirty="0">
                <a:solidFill>
                  <a:srgbClr val="002060"/>
                </a:solidFill>
              </a:rPr>
              <a:t>fare</a:t>
            </a:r>
            <a:r>
              <a:rPr lang="it-IT" dirty="0">
                <a:solidFill>
                  <a:srgbClr val="002060"/>
                </a:solidFill>
              </a:rPr>
              <a:t>, ma è solo un </a:t>
            </a:r>
            <a:r>
              <a:rPr lang="it-IT" i="1" dirty="0">
                <a:solidFill>
                  <a:srgbClr val="002060"/>
                </a:solidFill>
              </a:rPr>
              <a:t>fare</a:t>
            </a:r>
            <a:r>
              <a:rPr lang="it-IT" dirty="0">
                <a:solidFill>
                  <a:srgbClr val="002060"/>
                </a:solidFill>
              </a:rPr>
              <a:t> determinato dai condizionamenti esterni, legati sempre a: giusto/sbagliato.</a:t>
            </a:r>
          </a:p>
          <a:p>
            <a:pPr marL="0" indent="0">
              <a:buNone/>
            </a:pPr>
            <a:r>
              <a:rPr lang="it-IT" dirty="0">
                <a:solidFill>
                  <a:srgbClr val="002060"/>
                </a:solidFill>
              </a:rPr>
              <a:t>Perciò sarà sempre “paziente” perché personalmente ritiene che sia sbagliato evidenziare la sua “impazienza”, la persistenza di questo suo solo fare diventa uno schema mentale, quindi un’abitudine, una dipendenza, infine una dinamica che all’infinito esprimerà in maniera monotona.</a:t>
            </a:r>
          </a:p>
          <a:p>
            <a:pPr marL="0" indent="0">
              <a:buNone/>
            </a:pPr>
            <a:r>
              <a:rPr lang="it-IT" dirty="0">
                <a:solidFill>
                  <a:srgbClr val="002060"/>
                </a:solidFill>
              </a:rPr>
              <a:t>È naturale che a monte di questo suo fare nel presente esiste un’esperienza passata, vissuta male, un trauma dove l’impazienza era il comportamento di uno dei due genitori. </a:t>
            </a:r>
          </a:p>
        </p:txBody>
      </p:sp>
    </p:spTree>
    <p:extLst>
      <p:ext uri="{BB962C8B-B14F-4D97-AF65-F5344CB8AC3E}">
        <p14:creationId xmlns:p14="http://schemas.microsoft.com/office/powerpoint/2010/main" val="5384397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03936" y="540522"/>
            <a:ext cx="7886700" cy="5217726"/>
          </a:xfrm>
        </p:spPr>
        <p:txBody>
          <a:bodyPr>
            <a:normAutofit fontScale="70000" lnSpcReduction="20000"/>
          </a:bodyPr>
          <a:lstStyle/>
          <a:p>
            <a:pPr marL="0" indent="0">
              <a:buNone/>
            </a:pPr>
            <a:r>
              <a:rPr lang="it-IT" dirty="0">
                <a:solidFill>
                  <a:srgbClr val="002060"/>
                </a:solidFill>
              </a:rPr>
              <a:t>Dobbiamo tener presente che in ognuno di noi esiste sempre una </a:t>
            </a:r>
            <a:r>
              <a:rPr lang="it-IT" b="1" dirty="0">
                <a:solidFill>
                  <a:srgbClr val="002060"/>
                </a:solidFill>
              </a:rPr>
              <a:t>polarità</a:t>
            </a:r>
            <a:r>
              <a:rPr lang="it-IT" dirty="0">
                <a:solidFill>
                  <a:srgbClr val="002060"/>
                </a:solidFill>
              </a:rPr>
              <a:t> che si attrae, il </a:t>
            </a:r>
            <a:r>
              <a:rPr lang="it-IT" b="1" dirty="0">
                <a:solidFill>
                  <a:srgbClr val="002060"/>
                </a:solidFill>
              </a:rPr>
              <a:t>Se</a:t>
            </a:r>
            <a:r>
              <a:rPr lang="it-IT" dirty="0">
                <a:solidFill>
                  <a:srgbClr val="002060"/>
                </a:solidFill>
              </a:rPr>
              <a:t> e </a:t>
            </a:r>
            <a:r>
              <a:rPr lang="it-IT" b="1" dirty="0">
                <a:solidFill>
                  <a:srgbClr val="002060"/>
                </a:solidFill>
              </a:rPr>
              <a:t>l’Io</a:t>
            </a:r>
            <a:r>
              <a:rPr lang="it-IT" dirty="0">
                <a:solidFill>
                  <a:srgbClr val="002060"/>
                </a:solidFill>
              </a:rPr>
              <a:t>: sono le due polarità dell’individuo. Entrambi creano per primo il movimento nel proprio interno, poi all’esterno. Cosa significa? </a:t>
            </a:r>
          </a:p>
          <a:p>
            <a:pPr marL="0" indent="0">
              <a:buNone/>
            </a:pPr>
            <a:endParaRPr lang="it-IT" dirty="0">
              <a:solidFill>
                <a:srgbClr val="002060"/>
              </a:solidFill>
            </a:endParaRPr>
          </a:p>
          <a:p>
            <a:pPr marL="0" indent="0">
              <a:buNone/>
            </a:pPr>
            <a:r>
              <a:rPr lang="it-IT" dirty="0">
                <a:solidFill>
                  <a:srgbClr val="002060"/>
                </a:solidFill>
              </a:rPr>
              <a:t>Significa che esiste </a:t>
            </a:r>
            <a:r>
              <a:rPr lang="it-IT" b="1" dirty="0">
                <a:solidFill>
                  <a:srgbClr val="002060"/>
                </a:solidFill>
              </a:rPr>
              <a:t>all’interno di noi un “Io sono” legato ai due aspetti che ho ereditato da mamma e papà, all’esterno invece evidenzio solo un Se, dettato dal nostro schema mentale</a:t>
            </a:r>
            <a:r>
              <a:rPr lang="it-IT" dirty="0">
                <a:solidFill>
                  <a:srgbClr val="002060"/>
                </a:solidFill>
              </a:rPr>
              <a:t>.</a:t>
            </a:r>
          </a:p>
          <a:p>
            <a:pPr marL="0" indent="0">
              <a:buNone/>
            </a:pPr>
            <a:endParaRPr lang="it-IT" dirty="0">
              <a:solidFill>
                <a:srgbClr val="002060"/>
              </a:solidFill>
            </a:endParaRPr>
          </a:p>
          <a:p>
            <a:pPr marL="0" indent="0">
              <a:buNone/>
            </a:pPr>
            <a:r>
              <a:rPr lang="it-IT" dirty="0">
                <a:solidFill>
                  <a:srgbClr val="002060"/>
                </a:solidFill>
              </a:rPr>
              <a:t>Oltre al gioco dell’Io sono e il Se legati ai comportamenti, esiste anche il </a:t>
            </a:r>
            <a:r>
              <a:rPr lang="it-IT" b="1" dirty="0">
                <a:solidFill>
                  <a:srgbClr val="002060"/>
                </a:solidFill>
              </a:rPr>
              <a:t>carattere</a:t>
            </a:r>
            <a:r>
              <a:rPr lang="it-IT" dirty="0">
                <a:solidFill>
                  <a:srgbClr val="002060"/>
                </a:solidFill>
              </a:rPr>
              <a:t> che si differenzia dal </a:t>
            </a:r>
            <a:r>
              <a:rPr lang="it-IT" b="1" dirty="0">
                <a:solidFill>
                  <a:srgbClr val="002060"/>
                </a:solidFill>
              </a:rPr>
              <a:t>comportamento</a:t>
            </a:r>
            <a:r>
              <a:rPr lang="it-IT" dirty="0">
                <a:solidFill>
                  <a:srgbClr val="002060"/>
                </a:solidFill>
              </a:rPr>
              <a:t>, in quanto racchiude in se uno dei tre diritti che neghiamo a noi stessi.</a:t>
            </a:r>
          </a:p>
          <a:p>
            <a:pPr marL="0" indent="0">
              <a:buNone/>
            </a:pPr>
            <a:r>
              <a:rPr lang="it-IT" dirty="0">
                <a:solidFill>
                  <a:srgbClr val="002060"/>
                </a:solidFill>
              </a:rPr>
              <a:t>I tre diritti sono:</a:t>
            </a:r>
          </a:p>
          <a:p>
            <a:pPr marL="0" indent="0">
              <a:buNone/>
            </a:pPr>
            <a:r>
              <a:rPr lang="it-IT" dirty="0">
                <a:solidFill>
                  <a:srgbClr val="002060"/>
                </a:solidFill>
              </a:rPr>
              <a:t> </a:t>
            </a:r>
          </a:p>
          <a:p>
            <a:pPr marL="0" lvl="0" indent="0">
              <a:buNone/>
            </a:pPr>
            <a:r>
              <a:rPr lang="it-IT" b="1" dirty="0">
                <a:solidFill>
                  <a:srgbClr val="002060"/>
                </a:solidFill>
              </a:rPr>
              <a:t>Il diritto di aver bisogno</a:t>
            </a:r>
            <a:endParaRPr lang="it-IT" dirty="0">
              <a:solidFill>
                <a:srgbClr val="002060"/>
              </a:solidFill>
            </a:endParaRPr>
          </a:p>
          <a:p>
            <a:pPr marL="0" lvl="0" indent="0">
              <a:buNone/>
            </a:pPr>
            <a:r>
              <a:rPr lang="it-IT" b="1" dirty="0">
                <a:solidFill>
                  <a:srgbClr val="002060"/>
                </a:solidFill>
              </a:rPr>
              <a:t>Il diritto di imporsi</a:t>
            </a:r>
            <a:endParaRPr lang="it-IT" dirty="0">
              <a:solidFill>
                <a:srgbClr val="002060"/>
              </a:solidFill>
            </a:endParaRPr>
          </a:p>
          <a:p>
            <a:pPr marL="0" lvl="0" indent="0">
              <a:buNone/>
            </a:pPr>
            <a:r>
              <a:rPr lang="it-IT" b="1" dirty="0">
                <a:solidFill>
                  <a:srgbClr val="002060"/>
                </a:solidFill>
              </a:rPr>
              <a:t>Il diritto di amare</a:t>
            </a:r>
            <a:endParaRPr lang="it-IT" dirty="0">
              <a:solidFill>
                <a:srgbClr val="002060"/>
              </a:solidFill>
            </a:endParaRPr>
          </a:p>
          <a:p>
            <a:pPr marL="0" indent="0">
              <a:buNone/>
            </a:pPr>
            <a:endParaRPr lang="it-IT" dirty="0">
              <a:solidFill>
                <a:srgbClr val="002060"/>
              </a:solidFill>
            </a:endParaRPr>
          </a:p>
        </p:txBody>
      </p:sp>
    </p:spTree>
    <p:extLst>
      <p:ext uri="{BB962C8B-B14F-4D97-AF65-F5344CB8AC3E}">
        <p14:creationId xmlns:p14="http://schemas.microsoft.com/office/powerpoint/2010/main" val="6489999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53364" y="1318998"/>
            <a:ext cx="7886700" cy="4351338"/>
          </a:xfrm>
        </p:spPr>
        <p:txBody>
          <a:bodyPr>
            <a:normAutofit/>
          </a:bodyPr>
          <a:lstStyle/>
          <a:p>
            <a:pPr marL="0" indent="0">
              <a:buNone/>
            </a:pPr>
            <a:r>
              <a:rPr lang="it-IT" dirty="0">
                <a:solidFill>
                  <a:srgbClr val="002060"/>
                </a:solidFill>
              </a:rPr>
              <a:t>Es: il carattere vero è la negazione di: “io ho bisogno”</a:t>
            </a:r>
          </a:p>
          <a:p>
            <a:pPr marL="0" indent="0">
              <a:buNone/>
            </a:pPr>
            <a:r>
              <a:rPr lang="it-IT" dirty="0">
                <a:solidFill>
                  <a:srgbClr val="002060"/>
                </a:solidFill>
              </a:rPr>
              <a:t>Mi nego questo diritto, perciò all’esterno appaio una persona che non ha bisogno di nessuno. Continuo ad andare avanti determinata, divento piuttosto quell’altruista che dà all’infinito, per colmare quel vuoto che è presente dentro di me inerente al diritto di aver bisogno. Nel momento in cui arrivo ad aver bisogno, penso di me stessa di essere una perdente.</a:t>
            </a:r>
          </a:p>
          <a:p>
            <a:pPr marL="0" indent="0">
              <a:buNone/>
            </a:pPr>
            <a:r>
              <a:rPr lang="it-IT" dirty="0">
                <a:solidFill>
                  <a:srgbClr val="002060"/>
                </a:solidFill>
              </a:rPr>
              <a:t> </a:t>
            </a:r>
          </a:p>
          <a:p>
            <a:pPr marL="0" indent="0">
              <a:buNone/>
            </a:pPr>
            <a:endParaRPr lang="it-IT" dirty="0">
              <a:solidFill>
                <a:srgbClr val="002060"/>
              </a:solidFill>
            </a:endParaRPr>
          </a:p>
        </p:txBody>
      </p:sp>
    </p:spTree>
    <p:extLst>
      <p:ext uri="{BB962C8B-B14F-4D97-AF65-F5344CB8AC3E}">
        <p14:creationId xmlns:p14="http://schemas.microsoft.com/office/powerpoint/2010/main" val="18839599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41007" y="1059507"/>
            <a:ext cx="7886700" cy="4351338"/>
          </a:xfrm>
        </p:spPr>
        <p:txBody>
          <a:bodyPr>
            <a:normAutofit fontScale="85000" lnSpcReduction="20000"/>
          </a:bodyPr>
          <a:lstStyle/>
          <a:p>
            <a:pPr marL="0" indent="0">
              <a:buNone/>
            </a:pPr>
            <a:r>
              <a:rPr lang="it-IT" dirty="0">
                <a:solidFill>
                  <a:srgbClr val="002060"/>
                </a:solidFill>
              </a:rPr>
              <a:t>Questi Tre diritti il bambino li sperimenta nelle tre fasi natali dette: </a:t>
            </a:r>
          </a:p>
          <a:p>
            <a:pPr marL="0" indent="0">
              <a:buNone/>
            </a:pPr>
            <a:r>
              <a:rPr lang="it-IT" dirty="0">
                <a:solidFill>
                  <a:srgbClr val="002060"/>
                </a:solidFill>
              </a:rPr>
              <a:t> </a:t>
            </a:r>
          </a:p>
          <a:p>
            <a:pPr marL="0" lvl="0" indent="0">
              <a:buNone/>
            </a:pPr>
            <a:r>
              <a:rPr lang="it-IT" dirty="0">
                <a:solidFill>
                  <a:srgbClr val="002060"/>
                </a:solidFill>
              </a:rPr>
              <a:t>fase </a:t>
            </a:r>
            <a:r>
              <a:rPr lang="it-IT" b="1" dirty="0">
                <a:solidFill>
                  <a:srgbClr val="002060"/>
                </a:solidFill>
              </a:rPr>
              <a:t>simbiotica</a:t>
            </a:r>
            <a:r>
              <a:rPr lang="it-IT" dirty="0">
                <a:solidFill>
                  <a:srgbClr val="002060"/>
                </a:solidFill>
              </a:rPr>
              <a:t> e </a:t>
            </a:r>
            <a:r>
              <a:rPr lang="it-IT" b="1" dirty="0">
                <a:solidFill>
                  <a:srgbClr val="002060"/>
                </a:solidFill>
              </a:rPr>
              <a:t>differenziata</a:t>
            </a:r>
            <a:r>
              <a:rPr lang="it-IT" dirty="0">
                <a:solidFill>
                  <a:srgbClr val="002060"/>
                </a:solidFill>
              </a:rPr>
              <a:t>, dove si manifesta il diritto di aver bisogno (madre </a:t>
            </a:r>
            <a:r>
              <a:rPr lang="it-IT" b="1" dirty="0">
                <a:solidFill>
                  <a:srgbClr val="002060"/>
                </a:solidFill>
              </a:rPr>
              <a:t>assente</a:t>
            </a:r>
            <a:r>
              <a:rPr lang="it-IT" dirty="0">
                <a:solidFill>
                  <a:srgbClr val="002060"/>
                </a:solidFill>
              </a:rPr>
              <a:t>) </a:t>
            </a:r>
          </a:p>
          <a:p>
            <a:pPr marL="0" lvl="0" indent="0">
              <a:buNone/>
            </a:pPr>
            <a:r>
              <a:rPr lang="it-IT" dirty="0">
                <a:solidFill>
                  <a:srgbClr val="002060"/>
                </a:solidFill>
              </a:rPr>
              <a:t>Fase di </a:t>
            </a:r>
            <a:r>
              <a:rPr lang="it-IT" b="1" dirty="0">
                <a:solidFill>
                  <a:srgbClr val="002060"/>
                </a:solidFill>
              </a:rPr>
              <a:t>identità</a:t>
            </a:r>
            <a:r>
              <a:rPr lang="it-IT" dirty="0">
                <a:solidFill>
                  <a:srgbClr val="002060"/>
                </a:solidFill>
              </a:rPr>
              <a:t> </a:t>
            </a:r>
            <a:r>
              <a:rPr lang="it-IT" b="1" dirty="0">
                <a:solidFill>
                  <a:srgbClr val="002060"/>
                </a:solidFill>
              </a:rPr>
              <a:t>e costanza dell’oggetto</a:t>
            </a:r>
            <a:r>
              <a:rPr lang="it-IT" dirty="0">
                <a:solidFill>
                  <a:srgbClr val="002060"/>
                </a:solidFill>
              </a:rPr>
              <a:t> - diritto di imporsi (madre </a:t>
            </a:r>
            <a:r>
              <a:rPr lang="it-IT" b="1" dirty="0">
                <a:solidFill>
                  <a:srgbClr val="002060"/>
                </a:solidFill>
              </a:rPr>
              <a:t>autoritaria</a:t>
            </a:r>
            <a:r>
              <a:rPr lang="it-IT" dirty="0">
                <a:solidFill>
                  <a:srgbClr val="002060"/>
                </a:solidFill>
              </a:rPr>
              <a:t>)</a:t>
            </a:r>
          </a:p>
          <a:p>
            <a:pPr marL="0" lvl="0" indent="0">
              <a:buNone/>
            </a:pPr>
            <a:r>
              <a:rPr lang="it-IT" dirty="0">
                <a:solidFill>
                  <a:srgbClr val="002060"/>
                </a:solidFill>
              </a:rPr>
              <a:t>Fase </a:t>
            </a:r>
            <a:r>
              <a:rPr lang="it-IT" b="1" dirty="0">
                <a:solidFill>
                  <a:srgbClr val="002060"/>
                </a:solidFill>
              </a:rPr>
              <a:t>edipica </a:t>
            </a:r>
            <a:r>
              <a:rPr lang="it-IT" dirty="0">
                <a:solidFill>
                  <a:srgbClr val="002060"/>
                </a:solidFill>
              </a:rPr>
              <a:t>- diritto di amare (madre </a:t>
            </a:r>
            <a:r>
              <a:rPr lang="it-IT" b="1" dirty="0">
                <a:solidFill>
                  <a:srgbClr val="002060"/>
                </a:solidFill>
              </a:rPr>
              <a:t>moralista</a:t>
            </a:r>
            <a:r>
              <a:rPr lang="it-IT" dirty="0">
                <a:solidFill>
                  <a:srgbClr val="002060"/>
                </a:solidFill>
              </a:rPr>
              <a:t> e </a:t>
            </a:r>
            <a:r>
              <a:rPr lang="it-IT" b="1" dirty="0">
                <a:solidFill>
                  <a:srgbClr val="002060"/>
                </a:solidFill>
              </a:rPr>
              <a:t>castrante</a:t>
            </a:r>
            <a:r>
              <a:rPr lang="it-IT" dirty="0">
                <a:solidFill>
                  <a:srgbClr val="002060"/>
                </a:solidFill>
              </a:rPr>
              <a:t>)</a:t>
            </a:r>
          </a:p>
          <a:p>
            <a:pPr marL="0" indent="0">
              <a:buNone/>
            </a:pPr>
            <a:r>
              <a:rPr lang="it-IT" dirty="0">
                <a:solidFill>
                  <a:srgbClr val="002060"/>
                </a:solidFill>
              </a:rPr>
              <a:t> </a:t>
            </a:r>
          </a:p>
          <a:p>
            <a:pPr marL="0" indent="0">
              <a:buNone/>
            </a:pPr>
            <a:r>
              <a:rPr lang="it-IT" dirty="0">
                <a:solidFill>
                  <a:srgbClr val="002060"/>
                </a:solidFill>
              </a:rPr>
              <a:t>Il diritto di esistere rimane la matrice, che si evidenzia nei primi mesi di vita: nelle cosiddetta fase autistica. In queste fasi il neonato riceve quel nutrimento che diventa poi la propria matrice. </a:t>
            </a:r>
          </a:p>
          <a:p>
            <a:pPr marL="0" indent="0">
              <a:buNone/>
            </a:pPr>
            <a:endParaRPr lang="it-IT" dirty="0">
              <a:solidFill>
                <a:srgbClr val="002060"/>
              </a:solidFill>
            </a:endParaRPr>
          </a:p>
        </p:txBody>
      </p:sp>
    </p:spTree>
    <p:extLst>
      <p:ext uri="{BB962C8B-B14F-4D97-AF65-F5344CB8AC3E}">
        <p14:creationId xmlns:p14="http://schemas.microsoft.com/office/powerpoint/2010/main" val="12625183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53363" y="985366"/>
            <a:ext cx="7886700" cy="4351338"/>
          </a:xfrm>
        </p:spPr>
        <p:txBody>
          <a:bodyPr>
            <a:normAutofit fontScale="77500" lnSpcReduction="20000"/>
          </a:bodyPr>
          <a:lstStyle/>
          <a:p>
            <a:pPr marL="0" indent="0">
              <a:buNone/>
            </a:pPr>
            <a:r>
              <a:rPr lang="it-IT" dirty="0">
                <a:solidFill>
                  <a:srgbClr val="002060"/>
                </a:solidFill>
              </a:rPr>
              <a:t>Quello che ogni giorno facciamo non è casuale, è dettato dal nostro modo di vedere le cose e di conseguenza vivere il tutto in una forma che a sua volta ci garantisca una stabilità.</a:t>
            </a:r>
          </a:p>
          <a:p>
            <a:pPr marL="0" indent="0">
              <a:buNone/>
            </a:pPr>
            <a:endParaRPr lang="it-IT" dirty="0">
              <a:solidFill>
                <a:srgbClr val="002060"/>
              </a:solidFill>
            </a:endParaRPr>
          </a:p>
          <a:p>
            <a:pPr marL="0" indent="0">
              <a:buNone/>
            </a:pPr>
            <a:r>
              <a:rPr lang="it-IT" dirty="0">
                <a:solidFill>
                  <a:srgbClr val="002060"/>
                </a:solidFill>
              </a:rPr>
              <a:t>Es: lavoriamo perché questo ci garantisce un’entrata economica (il nostro essere uomo/ donna). Ci lamentiamo. Accudiamo i nostri figli educandoli a fare i bravi, a fare i compiti, ad andare in bicicletta, a tenere la loro camera ordinata.... (il nostro essere madre/ padre). Se nostro figlio è educato ci garantisce un sociale perfetto. Schemi… strutture</a:t>
            </a:r>
          </a:p>
          <a:p>
            <a:pPr marL="0" indent="0">
              <a:buNone/>
            </a:pPr>
            <a:endParaRPr lang="it-IT" dirty="0">
              <a:solidFill>
                <a:srgbClr val="002060"/>
              </a:solidFill>
            </a:endParaRPr>
          </a:p>
          <a:p>
            <a:pPr marL="0" indent="0">
              <a:buNone/>
            </a:pPr>
            <a:r>
              <a:rPr lang="it-IT" dirty="0">
                <a:solidFill>
                  <a:srgbClr val="002060"/>
                </a:solidFill>
              </a:rPr>
              <a:t>Il compagno/a?... ci DEVE garantire una stabilità economica, una attività sessuale (programmata), la presenza continua, la donna deve nutrire... oltre che lavorare...l’uomo deve svolgere tutte le mansioni peculiari alla sua personalità.</a:t>
            </a:r>
          </a:p>
          <a:p>
            <a:pPr marL="0" indent="0">
              <a:buNone/>
            </a:pPr>
            <a:endParaRPr lang="it-IT" dirty="0">
              <a:solidFill>
                <a:srgbClr val="002060"/>
              </a:solidFill>
            </a:endParaRPr>
          </a:p>
        </p:txBody>
      </p:sp>
    </p:spTree>
    <p:extLst>
      <p:ext uri="{BB962C8B-B14F-4D97-AF65-F5344CB8AC3E}">
        <p14:creationId xmlns:p14="http://schemas.microsoft.com/office/powerpoint/2010/main" val="19474428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16293" y="713516"/>
            <a:ext cx="7886700" cy="5094159"/>
          </a:xfrm>
        </p:spPr>
        <p:txBody>
          <a:bodyPr>
            <a:normAutofit fontScale="77500" lnSpcReduction="20000"/>
          </a:bodyPr>
          <a:lstStyle/>
          <a:p>
            <a:pPr marL="0" indent="0">
              <a:buNone/>
            </a:pPr>
            <a:r>
              <a:rPr lang="it-IT" dirty="0">
                <a:solidFill>
                  <a:srgbClr val="002060"/>
                </a:solidFill>
              </a:rPr>
              <a:t>Questo è quanto risulta essere la quotidianità. Canoni ben precisi, diversamente tutto diverrebbe insignificante in quanto non ci sarebbe più la ragione di esistere.</a:t>
            </a:r>
          </a:p>
          <a:p>
            <a:pPr marL="0" indent="0">
              <a:buNone/>
            </a:pPr>
            <a:endParaRPr lang="it-IT" dirty="0">
              <a:solidFill>
                <a:srgbClr val="002060"/>
              </a:solidFill>
            </a:endParaRPr>
          </a:p>
          <a:p>
            <a:pPr marL="0" indent="0">
              <a:buNone/>
            </a:pPr>
            <a:r>
              <a:rPr lang="it-IT" dirty="0">
                <a:solidFill>
                  <a:srgbClr val="002060"/>
                </a:solidFill>
              </a:rPr>
              <a:t>Viviamo una vita completamente dedicata ad espletare ciò che dobbiamo fare, siamo sempre più occupati a fare, soffocando quell’impulso primordiale, naturale, che garantisce l’essere.</a:t>
            </a:r>
          </a:p>
          <a:p>
            <a:pPr marL="0" indent="0">
              <a:buNone/>
            </a:pPr>
            <a:r>
              <a:rPr lang="it-IT" dirty="0">
                <a:solidFill>
                  <a:srgbClr val="002060"/>
                </a:solidFill>
              </a:rPr>
              <a:t>Si presume che le Abitudini e schemi mentali possono essere nemici subdoli. Cambiare abitudini, in particolare, costa molta fatica.</a:t>
            </a:r>
          </a:p>
          <a:p>
            <a:pPr marL="0" indent="0">
              <a:buNone/>
            </a:pPr>
            <a:r>
              <a:rPr lang="it-IT" dirty="0">
                <a:solidFill>
                  <a:srgbClr val="002060"/>
                </a:solidFill>
              </a:rPr>
              <a:t>Perché? Perché l’abitudine è una vera e propria dipendenza.</a:t>
            </a:r>
          </a:p>
          <a:p>
            <a:pPr marL="0" indent="0">
              <a:buNone/>
            </a:pPr>
            <a:endParaRPr lang="it-IT" b="1" dirty="0">
              <a:solidFill>
                <a:srgbClr val="002060"/>
              </a:solidFill>
            </a:endParaRPr>
          </a:p>
          <a:p>
            <a:pPr marL="0" indent="0">
              <a:buNone/>
            </a:pPr>
            <a:r>
              <a:rPr lang="it-IT" b="1" dirty="0">
                <a:solidFill>
                  <a:srgbClr val="002060"/>
                </a:solidFill>
              </a:rPr>
              <a:t>Uno schema mentale è un’abitudine programmata</a:t>
            </a:r>
            <a:r>
              <a:rPr lang="it-IT" dirty="0">
                <a:solidFill>
                  <a:srgbClr val="002060"/>
                </a:solidFill>
              </a:rPr>
              <a:t>. La ripetitività di certe azioni piano piano rende il comportamento un’abitudine.</a:t>
            </a:r>
          </a:p>
          <a:p>
            <a:pPr marL="0" indent="0">
              <a:buNone/>
            </a:pPr>
            <a:r>
              <a:rPr lang="it-IT" dirty="0">
                <a:solidFill>
                  <a:srgbClr val="002060"/>
                </a:solidFill>
              </a:rPr>
              <a:t>E le abitudini sono piacevolmente semplici, poiché non ti costringono a pensare. Dopo 28 giorni (è il tempo medio in cui un “comportamento ripetuto” diventa per il nostro cervello una vera e propria “abitudine”) l’abitudine a sua volta ci rende stabili.</a:t>
            </a:r>
          </a:p>
          <a:p>
            <a:pPr marL="0" indent="0">
              <a:buNone/>
            </a:pPr>
            <a:endParaRPr lang="it-IT" dirty="0">
              <a:solidFill>
                <a:srgbClr val="002060"/>
              </a:solidFill>
            </a:endParaRPr>
          </a:p>
        </p:txBody>
      </p:sp>
    </p:spTree>
    <p:extLst>
      <p:ext uri="{BB962C8B-B14F-4D97-AF65-F5344CB8AC3E}">
        <p14:creationId xmlns:p14="http://schemas.microsoft.com/office/powerpoint/2010/main" val="1643387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16293" y="1071863"/>
            <a:ext cx="7886700" cy="4351338"/>
          </a:xfrm>
        </p:spPr>
        <p:txBody>
          <a:bodyPr>
            <a:normAutofit fontScale="62500" lnSpcReduction="20000"/>
          </a:bodyPr>
          <a:lstStyle/>
          <a:p>
            <a:pPr marL="0" indent="0">
              <a:lnSpc>
                <a:spcPct val="120000"/>
              </a:lnSpc>
              <a:buNone/>
            </a:pPr>
            <a:r>
              <a:rPr lang="it-IT" dirty="0">
                <a:solidFill>
                  <a:srgbClr val="002060"/>
                </a:solidFill>
              </a:rPr>
              <a:t>In </a:t>
            </a:r>
            <a:r>
              <a:rPr lang="it-IT" dirty="0" err="1">
                <a:solidFill>
                  <a:srgbClr val="002060"/>
                </a:solidFill>
              </a:rPr>
              <a:t>realta</a:t>
            </a:r>
            <a:r>
              <a:rPr lang="it-IT" dirty="0">
                <a:solidFill>
                  <a:srgbClr val="002060"/>
                </a:solidFill>
              </a:rPr>
              <a:t>̀, molto spesso ci lasciamo trascinare dal tran tran, imbottendo la nostra vita di </a:t>
            </a:r>
            <a:r>
              <a:rPr lang="it-IT" dirty="0" err="1">
                <a:solidFill>
                  <a:srgbClr val="002060"/>
                </a:solidFill>
              </a:rPr>
              <a:t>attivita</a:t>
            </a:r>
            <a:r>
              <a:rPr lang="it-IT" dirty="0">
                <a:solidFill>
                  <a:srgbClr val="002060"/>
                </a:solidFill>
              </a:rPr>
              <a:t>̀ secondo i condizionamenti culturali dell’ambiente in cui viviamo, disperdendoci in mille occupazioni non sempre realmente importanti, ma che ci dispensano dal riflettere, che ci impediscono di scendere dentro noi stessi. </a:t>
            </a:r>
          </a:p>
          <a:p>
            <a:pPr marL="0" indent="0">
              <a:lnSpc>
                <a:spcPct val="120000"/>
              </a:lnSpc>
              <a:buNone/>
            </a:pPr>
            <a:endParaRPr lang="it-IT" dirty="0">
              <a:solidFill>
                <a:srgbClr val="002060"/>
              </a:solidFill>
            </a:endParaRPr>
          </a:p>
          <a:p>
            <a:pPr marL="0" indent="0">
              <a:lnSpc>
                <a:spcPct val="120000"/>
              </a:lnSpc>
              <a:buNone/>
            </a:pPr>
            <a:r>
              <a:rPr lang="it-IT" dirty="0">
                <a:solidFill>
                  <a:srgbClr val="002060"/>
                </a:solidFill>
              </a:rPr>
              <a:t>Tendiamo a riportare tutto a regole, a ruoli tranquillizzanti, senza porci troppi interrogativi, assorbendo inconsapevolmente non-valori quali l’indifferenza, l’utilitarismo, il cinismo, il primato del denaro e del successo... </a:t>
            </a:r>
          </a:p>
          <a:p>
            <a:pPr marL="0" indent="0">
              <a:lnSpc>
                <a:spcPct val="120000"/>
              </a:lnSpc>
              <a:buNone/>
            </a:pPr>
            <a:r>
              <a:rPr lang="it-IT" dirty="0">
                <a:solidFill>
                  <a:srgbClr val="002060"/>
                </a:solidFill>
              </a:rPr>
              <a:t>Arriviamo stanchi alla fine delle nostre giornate senza sapere bene come le abbiamo vissute e perché.</a:t>
            </a:r>
          </a:p>
          <a:p>
            <a:pPr marL="0" indent="0">
              <a:lnSpc>
                <a:spcPct val="120000"/>
              </a:lnSpc>
              <a:buNone/>
            </a:pPr>
            <a:r>
              <a:rPr lang="it-IT" dirty="0">
                <a:solidFill>
                  <a:srgbClr val="002060"/>
                </a:solidFill>
              </a:rPr>
              <a:t> </a:t>
            </a:r>
          </a:p>
          <a:p>
            <a:pPr marL="0" indent="0">
              <a:buNone/>
            </a:pPr>
            <a:endParaRPr lang="it-IT" dirty="0">
              <a:solidFill>
                <a:srgbClr val="002060"/>
              </a:solidFill>
            </a:endParaRPr>
          </a:p>
        </p:txBody>
      </p:sp>
    </p:spTree>
    <p:extLst>
      <p:ext uri="{BB962C8B-B14F-4D97-AF65-F5344CB8AC3E}">
        <p14:creationId xmlns:p14="http://schemas.microsoft.com/office/powerpoint/2010/main" val="15785703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1294284"/>
            <a:ext cx="7886700" cy="4351338"/>
          </a:xfrm>
        </p:spPr>
        <p:txBody>
          <a:bodyPr>
            <a:normAutofit/>
          </a:bodyPr>
          <a:lstStyle/>
          <a:p>
            <a:pPr marL="0" indent="0">
              <a:buNone/>
            </a:pPr>
            <a:r>
              <a:rPr lang="it-IT" sz="2400" dirty="0">
                <a:solidFill>
                  <a:srgbClr val="002060"/>
                </a:solidFill>
              </a:rPr>
              <a:t>La Filosofia Omeosinergetica parte da un principio di base: il settimo,</a:t>
            </a:r>
          </a:p>
          <a:p>
            <a:pPr marL="0" indent="0">
              <a:buNone/>
            </a:pPr>
            <a:r>
              <a:rPr lang="it-IT" sz="2400" b="1" dirty="0">
                <a:solidFill>
                  <a:srgbClr val="002060"/>
                </a:solidFill>
              </a:rPr>
              <a:t>“TUTTO È PERFETTO”.</a:t>
            </a:r>
          </a:p>
          <a:p>
            <a:pPr marL="0" indent="0">
              <a:buNone/>
            </a:pPr>
            <a:r>
              <a:rPr lang="it-IT" sz="2400" dirty="0">
                <a:solidFill>
                  <a:srgbClr val="002060"/>
                </a:solidFill>
              </a:rPr>
              <a:t>Da questo punto di vista non dobbiamo cambiare nulla di quello che siamo, che sia uno schema mentale o un abitudine.</a:t>
            </a:r>
          </a:p>
          <a:p>
            <a:pPr marL="0" indent="0">
              <a:buNone/>
            </a:pPr>
            <a:r>
              <a:rPr lang="it-IT" sz="2400" dirty="0">
                <a:solidFill>
                  <a:srgbClr val="002060"/>
                </a:solidFill>
              </a:rPr>
              <a:t>Quello che dobbiamo cambiare è solo il </a:t>
            </a:r>
            <a:r>
              <a:rPr lang="it-IT" sz="2400" b="1" dirty="0">
                <a:solidFill>
                  <a:srgbClr val="002060"/>
                </a:solidFill>
              </a:rPr>
              <a:t>punto di vista </a:t>
            </a:r>
            <a:r>
              <a:rPr lang="it-IT" sz="2400" dirty="0">
                <a:solidFill>
                  <a:srgbClr val="002060"/>
                </a:solidFill>
              </a:rPr>
              <a:t>nei confronti di un esterno che continuerà sempre ad essere, nei confronti di noi stessi. </a:t>
            </a:r>
          </a:p>
          <a:p>
            <a:pPr marL="0" indent="0">
              <a:buNone/>
            </a:pPr>
            <a:r>
              <a:rPr lang="it-IT" sz="2400" dirty="0">
                <a:solidFill>
                  <a:srgbClr val="002060"/>
                </a:solidFill>
              </a:rPr>
              <a:t>Infine integrare il nostro </a:t>
            </a:r>
            <a:r>
              <a:rPr lang="it-IT" sz="2400" b="1" dirty="0">
                <a:solidFill>
                  <a:srgbClr val="002060"/>
                </a:solidFill>
              </a:rPr>
              <a:t>fare</a:t>
            </a:r>
            <a:r>
              <a:rPr lang="it-IT" sz="2400" dirty="0">
                <a:solidFill>
                  <a:srgbClr val="002060"/>
                </a:solidFill>
              </a:rPr>
              <a:t> con il nostro </a:t>
            </a:r>
            <a:r>
              <a:rPr lang="it-IT" sz="2400" b="1" dirty="0">
                <a:solidFill>
                  <a:srgbClr val="002060"/>
                </a:solidFill>
              </a:rPr>
              <a:t>essere.</a:t>
            </a:r>
          </a:p>
        </p:txBody>
      </p:sp>
    </p:spTree>
    <p:extLst>
      <p:ext uri="{BB962C8B-B14F-4D97-AF65-F5344CB8AC3E}">
        <p14:creationId xmlns:p14="http://schemas.microsoft.com/office/powerpoint/2010/main" val="8420729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29796" y="2391634"/>
            <a:ext cx="7886700" cy="1325563"/>
          </a:xfrm>
        </p:spPr>
        <p:txBody>
          <a:bodyPr/>
          <a:lstStyle/>
          <a:p>
            <a:pPr algn="ctr"/>
            <a:r>
              <a:rPr lang="it-IT" b="1" dirty="0">
                <a:solidFill>
                  <a:srgbClr val="002060"/>
                </a:solidFill>
              </a:rPr>
              <a:t>BUONA VITA</a:t>
            </a:r>
          </a:p>
        </p:txBody>
      </p:sp>
    </p:spTree>
    <p:extLst>
      <p:ext uri="{BB962C8B-B14F-4D97-AF65-F5344CB8AC3E}">
        <p14:creationId xmlns:p14="http://schemas.microsoft.com/office/powerpoint/2010/main" val="13059509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702791" y="898868"/>
            <a:ext cx="7886700" cy="4351338"/>
          </a:xfrm>
        </p:spPr>
        <p:txBody>
          <a:bodyPr>
            <a:normAutofit fontScale="92500" lnSpcReduction="10000"/>
          </a:bodyPr>
          <a:lstStyle/>
          <a:p>
            <a:pPr marL="0" indent="0">
              <a:buNone/>
            </a:pPr>
            <a:r>
              <a:rPr lang="it-IT" dirty="0">
                <a:solidFill>
                  <a:srgbClr val="002060"/>
                </a:solidFill>
              </a:rPr>
              <a:t>Stiamo per entrare nel mondo della materia, del nostro corpo che esprime in sé la complessità di:</a:t>
            </a:r>
          </a:p>
          <a:p>
            <a:pPr marL="0" indent="0">
              <a:buNone/>
            </a:pPr>
            <a:r>
              <a:rPr lang="it-IT" dirty="0">
                <a:solidFill>
                  <a:srgbClr val="002060"/>
                </a:solidFill>
              </a:rPr>
              <a:t> </a:t>
            </a:r>
          </a:p>
          <a:p>
            <a:r>
              <a:rPr lang="it-IT" b="1" dirty="0">
                <a:solidFill>
                  <a:srgbClr val="002060"/>
                </a:solidFill>
              </a:rPr>
              <a:t>Azioni - comportamenti</a:t>
            </a:r>
            <a:endParaRPr lang="it-IT" dirty="0">
              <a:solidFill>
                <a:srgbClr val="002060"/>
              </a:solidFill>
            </a:endParaRPr>
          </a:p>
          <a:p>
            <a:r>
              <a:rPr lang="it-IT" b="1" dirty="0">
                <a:solidFill>
                  <a:srgbClr val="002060"/>
                </a:solidFill>
              </a:rPr>
              <a:t>temperamenti – reazioni</a:t>
            </a:r>
            <a:endParaRPr lang="it-IT" dirty="0">
              <a:solidFill>
                <a:srgbClr val="002060"/>
              </a:solidFill>
            </a:endParaRPr>
          </a:p>
          <a:p>
            <a:r>
              <a:rPr lang="it-IT" b="1" dirty="0">
                <a:solidFill>
                  <a:srgbClr val="002060"/>
                </a:solidFill>
              </a:rPr>
              <a:t>Persistenze - abitudini </a:t>
            </a:r>
            <a:endParaRPr lang="it-IT" dirty="0">
              <a:solidFill>
                <a:srgbClr val="002060"/>
              </a:solidFill>
            </a:endParaRPr>
          </a:p>
          <a:p>
            <a:r>
              <a:rPr lang="it-IT" b="1" dirty="0">
                <a:solidFill>
                  <a:srgbClr val="002060"/>
                </a:solidFill>
              </a:rPr>
              <a:t>modi di essere – dipendenze</a:t>
            </a:r>
            <a:endParaRPr lang="it-IT" dirty="0">
              <a:solidFill>
                <a:srgbClr val="002060"/>
              </a:solidFill>
            </a:endParaRPr>
          </a:p>
          <a:p>
            <a:r>
              <a:rPr lang="it-IT" b="1" dirty="0">
                <a:solidFill>
                  <a:srgbClr val="002060"/>
                </a:solidFill>
              </a:rPr>
              <a:t>atteggiamenti - comportamenti mutati</a:t>
            </a:r>
            <a:endParaRPr lang="it-IT" dirty="0">
              <a:solidFill>
                <a:srgbClr val="002060"/>
              </a:solidFill>
            </a:endParaRPr>
          </a:p>
          <a:p>
            <a:r>
              <a:rPr lang="it-IT" b="1" dirty="0">
                <a:solidFill>
                  <a:srgbClr val="002060"/>
                </a:solidFill>
              </a:rPr>
              <a:t>schemi mentali – traumi</a:t>
            </a:r>
            <a:endParaRPr lang="it-IT" dirty="0">
              <a:solidFill>
                <a:srgbClr val="002060"/>
              </a:solidFill>
            </a:endParaRPr>
          </a:p>
          <a:p>
            <a:r>
              <a:rPr lang="it-IT" b="1" dirty="0">
                <a:solidFill>
                  <a:srgbClr val="002060"/>
                </a:solidFill>
              </a:rPr>
              <a:t>carattere - diritto negato</a:t>
            </a:r>
            <a:endParaRPr lang="it-IT" dirty="0">
              <a:solidFill>
                <a:srgbClr val="002060"/>
              </a:solidFill>
            </a:endParaRPr>
          </a:p>
          <a:p>
            <a:pPr marL="0" indent="0">
              <a:buNone/>
            </a:pPr>
            <a:endParaRPr lang="it-IT" dirty="0">
              <a:solidFill>
                <a:srgbClr val="002060"/>
              </a:solidFill>
            </a:endParaRPr>
          </a:p>
        </p:txBody>
      </p:sp>
    </p:spTree>
    <p:extLst>
      <p:ext uri="{BB962C8B-B14F-4D97-AF65-F5344CB8AC3E}">
        <p14:creationId xmlns:p14="http://schemas.microsoft.com/office/powerpoint/2010/main" val="3647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704334"/>
            <a:ext cx="7886700" cy="5177481"/>
          </a:xfrm>
        </p:spPr>
        <p:txBody>
          <a:bodyPr>
            <a:normAutofit fontScale="62500" lnSpcReduction="20000"/>
          </a:bodyPr>
          <a:lstStyle/>
          <a:p>
            <a:pPr marL="0" indent="0">
              <a:lnSpc>
                <a:spcPct val="120000"/>
              </a:lnSpc>
              <a:buNone/>
            </a:pPr>
            <a:r>
              <a:rPr lang="it-IT" dirty="0">
                <a:solidFill>
                  <a:srgbClr val="002060"/>
                </a:solidFill>
              </a:rPr>
              <a:t>Sappiamo già che Ippocrate, quattrocento anni prima di Cristo, studiava con attenzione e in modo </a:t>
            </a:r>
            <a:r>
              <a:rPr lang="it-IT" i="1" dirty="0">
                <a:solidFill>
                  <a:srgbClr val="002060"/>
                </a:solidFill>
              </a:rPr>
              <a:t>olistico</a:t>
            </a:r>
            <a:r>
              <a:rPr lang="it-IT" dirty="0">
                <a:solidFill>
                  <a:srgbClr val="002060"/>
                </a:solidFill>
              </a:rPr>
              <a:t> l’individuo avendolo poi classificato in 4 tipi di temperamento: </a:t>
            </a:r>
            <a:r>
              <a:rPr lang="it-IT" b="1" dirty="0">
                <a:solidFill>
                  <a:srgbClr val="002060"/>
                </a:solidFill>
              </a:rPr>
              <a:t>sanguigno</a:t>
            </a:r>
            <a:r>
              <a:rPr lang="it-IT" dirty="0">
                <a:solidFill>
                  <a:srgbClr val="002060"/>
                </a:solidFill>
              </a:rPr>
              <a:t>, </a:t>
            </a:r>
            <a:r>
              <a:rPr lang="it-IT" b="1" dirty="0">
                <a:solidFill>
                  <a:srgbClr val="002060"/>
                </a:solidFill>
              </a:rPr>
              <a:t>collerico</a:t>
            </a:r>
            <a:r>
              <a:rPr lang="it-IT" dirty="0">
                <a:solidFill>
                  <a:srgbClr val="002060"/>
                </a:solidFill>
              </a:rPr>
              <a:t>, </a:t>
            </a:r>
            <a:r>
              <a:rPr lang="it-IT" b="1" dirty="0">
                <a:solidFill>
                  <a:srgbClr val="002060"/>
                </a:solidFill>
              </a:rPr>
              <a:t>malinconico</a:t>
            </a:r>
            <a:r>
              <a:rPr lang="it-IT" dirty="0">
                <a:solidFill>
                  <a:srgbClr val="002060"/>
                </a:solidFill>
              </a:rPr>
              <a:t>, </a:t>
            </a:r>
            <a:r>
              <a:rPr lang="it-IT" b="1" dirty="0">
                <a:solidFill>
                  <a:srgbClr val="002060"/>
                </a:solidFill>
              </a:rPr>
              <a:t>flemmatico</a:t>
            </a:r>
            <a:r>
              <a:rPr lang="it-IT" dirty="0">
                <a:solidFill>
                  <a:srgbClr val="002060"/>
                </a:solidFill>
              </a:rPr>
              <a:t>. </a:t>
            </a:r>
          </a:p>
          <a:p>
            <a:pPr marL="0" indent="0">
              <a:lnSpc>
                <a:spcPct val="120000"/>
              </a:lnSpc>
              <a:buNone/>
            </a:pPr>
            <a:r>
              <a:rPr lang="it-IT" dirty="0">
                <a:solidFill>
                  <a:srgbClr val="002060"/>
                </a:solidFill>
              </a:rPr>
              <a:t>Successivamente, grazie a studiosi francesi, sono state inserite nuove chiavi di lettura, basate sugli </a:t>
            </a:r>
            <a:r>
              <a:rPr lang="it-IT" b="1" dirty="0">
                <a:solidFill>
                  <a:srgbClr val="002060"/>
                </a:solidFill>
              </a:rPr>
              <a:t>elementi chimici</a:t>
            </a:r>
            <a:r>
              <a:rPr lang="it-IT" dirty="0">
                <a:solidFill>
                  <a:srgbClr val="002060"/>
                </a:solidFill>
              </a:rPr>
              <a:t>. Nasce così il soggetto </a:t>
            </a:r>
            <a:r>
              <a:rPr lang="it-IT" b="1" dirty="0">
                <a:solidFill>
                  <a:srgbClr val="002060"/>
                </a:solidFill>
              </a:rPr>
              <a:t>carbonico</a:t>
            </a:r>
            <a:r>
              <a:rPr lang="it-IT" dirty="0">
                <a:solidFill>
                  <a:srgbClr val="002060"/>
                </a:solidFill>
              </a:rPr>
              <a:t>, il </a:t>
            </a:r>
            <a:r>
              <a:rPr lang="it-IT" b="1" dirty="0">
                <a:solidFill>
                  <a:srgbClr val="002060"/>
                </a:solidFill>
              </a:rPr>
              <a:t>fluorico</a:t>
            </a:r>
            <a:r>
              <a:rPr lang="it-IT" dirty="0">
                <a:solidFill>
                  <a:srgbClr val="002060"/>
                </a:solidFill>
              </a:rPr>
              <a:t>, il </a:t>
            </a:r>
            <a:r>
              <a:rPr lang="it-IT" b="1" dirty="0">
                <a:solidFill>
                  <a:srgbClr val="002060"/>
                </a:solidFill>
              </a:rPr>
              <a:t>fosforico</a:t>
            </a:r>
            <a:r>
              <a:rPr lang="it-IT" dirty="0">
                <a:solidFill>
                  <a:srgbClr val="002060"/>
                </a:solidFill>
              </a:rPr>
              <a:t> ed il </a:t>
            </a:r>
            <a:r>
              <a:rPr lang="it-IT" b="1" dirty="0" err="1">
                <a:solidFill>
                  <a:srgbClr val="002060"/>
                </a:solidFill>
              </a:rPr>
              <a:t>sulfurico</a:t>
            </a:r>
            <a:r>
              <a:rPr lang="it-IT" dirty="0">
                <a:solidFill>
                  <a:srgbClr val="002060"/>
                </a:solidFill>
              </a:rPr>
              <a:t>. </a:t>
            </a:r>
          </a:p>
          <a:p>
            <a:pPr marL="0" indent="0">
              <a:lnSpc>
                <a:spcPct val="120000"/>
              </a:lnSpc>
              <a:buNone/>
            </a:pPr>
            <a:r>
              <a:rPr lang="it-IT" dirty="0">
                <a:solidFill>
                  <a:srgbClr val="002060"/>
                </a:solidFill>
              </a:rPr>
              <a:t>Infine vi sono le </a:t>
            </a:r>
            <a:r>
              <a:rPr lang="it-IT" b="1" dirty="0">
                <a:solidFill>
                  <a:srgbClr val="002060"/>
                </a:solidFill>
              </a:rPr>
              <a:t>diatesi</a:t>
            </a:r>
            <a:r>
              <a:rPr lang="it-IT" dirty="0">
                <a:solidFill>
                  <a:srgbClr val="002060"/>
                </a:solidFill>
              </a:rPr>
              <a:t>, che evidenziano la predisposizione ad alcune malattie.</a:t>
            </a:r>
          </a:p>
          <a:p>
            <a:pPr marL="0" indent="0">
              <a:lnSpc>
                <a:spcPct val="120000"/>
              </a:lnSpc>
              <a:buNone/>
            </a:pPr>
            <a:r>
              <a:rPr lang="it-IT" dirty="0">
                <a:solidFill>
                  <a:srgbClr val="002060"/>
                </a:solidFill>
              </a:rPr>
              <a:t>Tutti questi elementi hanno permesso e permettono di evidenziare come l’uomo </a:t>
            </a:r>
            <a:r>
              <a:rPr lang="it-IT" b="1" dirty="0">
                <a:solidFill>
                  <a:srgbClr val="002060"/>
                </a:solidFill>
              </a:rPr>
              <a:t>è</a:t>
            </a:r>
            <a:r>
              <a:rPr lang="it-IT" dirty="0">
                <a:solidFill>
                  <a:srgbClr val="002060"/>
                </a:solidFill>
              </a:rPr>
              <a:t> e come l’uomo si esprime. </a:t>
            </a:r>
          </a:p>
          <a:p>
            <a:pPr marL="0" indent="0">
              <a:lnSpc>
                <a:spcPct val="120000"/>
              </a:lnSpc>
              <a:buNone/>
            </a:pPr>
            <a:endParaRPr lang="it-IT" dirty="0">
              <a:solidFill>
                <a:srgbClr val="002060"/>
              </a:solidFill>
            </a:endParaRPr>
          </a:p>
          <a:p>
            <a:pPr marL="0" indent="0">
              <a:lnSpc>
                <a:spcPct val="120000"/>
              </a:lnSpc>
              <a:buNone/>
            </a:pPr>
            <a:r>
              <a:rPr lang="it-IT" dirty="0">
                <a:solidFill>
                  <a:srgbClr val="002060"/>
                </a:solidFill>
              </a:rPr>
              <a:t>Ad es. il tipo </a:t>
            </a:r>
            <a:r>
              <a:rPr lang="it-IT" b="1" dirty="0">
                <a:solidFill>
                  <a:srgbClr val="002060"/>
                </a:solidFill>
              </a:rPr>
              <a:t>collerico</a:t>
            </a:r>
            <a:r>
              <a:rPr lang="it-IT" dirty="0">
                <a:solidFill>
                  <a:srgbClr val="002060"/>
                </a:solidFill>
              </a:rPr>
              <a:t>: le persone con un temperamento </a:t>
            </a:r>
            <a:r>
              <a:rPr lang="it-IT" b="1" dirty="0">
                <a:solidFill>
                  <a:srgbClr val="002060"/>
                </a:solidFill>
              </a:rPr>
              <a:t>collerico</a:t>
            </a:r>
            <a:r>
              <a:rPr lang="it-IT" dirty="0">
                <a:solidFill>
                  <a:srgbClr val="002060"/>
                </a:solidFill>
              </a:rPr>
              <a:t> sono portati ad avere </a:t>
            </a:r>
            <a:r>
              <a:rPr lang="it-IT" b="1" dirty="0">
                <a:solidFill>
                  <a:srgbClr val="002060"/>
                </a:solidFill>
              </a:rPr>
              <a:t>esplosioni d'ira</a:t>
            </a:r>
            <a:r>
              <a:rPr lang="it-IT" dirty="0">
                <a:solidFill>
                  <a:srgbClr val="002060"/>
                </a:solidFill>
              </a:rPr>
              <a:t> </a:t>
            </a:r>
            <a:r>
              <a:rPr lang="it-IT" b="1" dirty="0">
                <a:solidFill>
                  <a:srgbClr val="002060"/>
                </a:solidFill>
              </a:rPr>
              <a:t>improvvise</a:t>
            </a:r>
            <a:r>
              <a:rPr lang="it-IT" dirty="0">
                <a:solidFill>
                  <a:srgbClr val="002060"/>
                </a:solidFill>
              </a:rPr>
              <a:t> e </a:t>
            </a:r>
            <a:r>
              <a:rPr lang="it-IT" b="1" dirty="0">
                <a:solidFill>
                  <a:srgbClr val="002060"/>
                </a:solidFill>
              </a:rPr>
              <a:t>impulsive</a:t>
            </a:r>
            <a:r>
              <a:rPr lang="it-IT" dirty="0">
                <a:solidFill>
                  <a:srgbClr val="002060"/>
                </a:solidFill>
              </a:rPr>
              <a:t>. Vengono descritti come persone </a:t>
            </a:r>
            <a:r>
              <a:rPr lang="it-IT" b="1" dirty="0">
                <a:solidFill>
                  <a:srgbClr val="002060"/>
                </a:solidFill>
              </a:rPr>
              <a:t>magre</a:t>
            </a:r>
            <a:r>
              <a:rPr lang="it-IT" dirty="0">
                <a:solidFill>
                  <a:srgbClr val="002060"/>
                </a:solidFill>
              </a:rPr>
              <a:t>, </a:t>
            </a:r>
            <a:r>
              <a:rPr lang="it-IT" b="1" dirty="0">
                <a:solidFill>
                  <a:srgbClr val="002060"/>
                </a:solidFill>
              </a:rPr>
              <a:t>orgogliose</a:t>
            </a:r>
            <a:r>
              <a:rPr lang="it-IT" dirty="0">
                <a:solidFill>
                  <a:srgbClr val="002060"/>
                </a:solidFill>
              </a:rPr>
              <a:t>, </a:t>
            </a:r>
            <a:r>
              <a:rPr lang="it-IT" b="1" dirty="0">
                <a:solidFill>
                  <a:srgbClr val="002060"/>
                </a:solidFill>
              </a:rPr>
              <a:t>ambiziose</a:t>
            </a:r>
            <a:r>
              <a:rPr lang="it-IT" dirty="0">
                <a:solidFill>
                  <a:srgbClr val="002060"/>
                </a:solidFill>
              </a:rPr>
              <a:t>, </a:t>
            </a:r>
            <a:r>
              <a:rPr lang="it-IT" b="1" dirty="0">
                <a:solidFill>
                  <a:srgbClr val="002060"/>
                </a:solidFill>
              </a:rPr>
              <a:t>vendicative</a:t>
            </a:r>
            <a:r>
              <a:rPr lang="it-IT" dirty="0">
                <a:solidFill>
                  <a:srgbClr val="002060"/>
                </a:solidFill>
              </a:rPr>
              <a:t> e </a:t>
            </a:r>
            <a:r>
              <a:rPr lang="it-IT" b="1" dirty="0">
                <a:solidFill>
                  <a:srgbClr val="002060"/>
                </a:solidFill>
              </a:rPr>
              <a:t>astute</a:t>
            </a:r>
            <a:r>
              <a:rPr lang="it-IT" dirty="0">
                <a:solidFill>
                  <a:srgbClr val="002060"/>
                </a:solidFill>
              </a:rPr>
              <a:t>. Questo temperamento, in teoria, è più facile individuarlo tra gli uomini piuttosto che tra le donne. </a:t>
            </a:r>
          </a:p>
          <a:p>
            <a:endParaRPr lang="it-IT" dirty="0">
              <a:solidFill>
                <a:srgbClr val="002060"/>
              </a:solidFill>
            </a:endParaRPr>
          </a:p>
        </p:txBody>
      </p:sp>
    </p:spTree>
    <p:extLst>
      <p:ext uri="{BB962C8B-B14F-4D97-AF65-F5344CB8AC3E}">
        <p14:creationId xmlns:p14="http://schemas.microsoft.com/office/powerpoint/2010/main" val="336959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79224" y="293387"/>
            <a:ext cx="7886700" cy="4351338"/>
          </a:xfrm>
        </p:spPr>
        <p:txBody>
          <a:bodyPr>
            <a:noAutofit/>
          </a:bodyPr>
          <a:lstStyle/>
          <a:p>
            <a:pPr marL="0" indent="0">
              <a:buNone/>
            </a:pPr>
            <a:r>
              <a:rPr lang="it-IT" sz="2000" dirty="0">
                <a:solidFill>
                  <a:srgbClr val="002060"/>
                </a:solidFill>
              </a:rPr>
              <a:t>Domanda? Avete avuto mai una reazione simile? Cioè un’esplosione improvvisa d’ira?</a:t>
            </a:r>
          </a:p>
          <a:p>
            <a:pPr marL="0" indent="0">
              <a:buNone/>
            </a:pPr>
            <a:r>
              <a:rPr lang="it-IT" sz="2000" dirty="0">
                <a:solidFill>
                  <a:srgbClr val="002060"/>
                </a:solidFill>
              </a:rPr>
              <a:t>Da questo punto di vista, il </a:t>
            </a:r>
            <a:r>
              <a:rPr lang="it-IT" sz="2000" b="1" dirty="0">
                <a:solidFill>
                  <a:srgbClr val="002060"/>
                </a:solidFill>
              </a:rPr>
              <a:t>temperamento</a:t>
            </a:r>
            <a:r>
              <a:rPr lang="it-IT" sz="2000" dirty="0">
                <a:solidFill>
                  <a:srgbClr val="002060"/>
                </a:solidFill>
              </a:rPr>
              <a:t> di un individuo non è altro che un </a:t>
            </a:r>
            <a:r>
              <a:rPr lang="it-IT" sz="2000" b="1" dirty="0">
                <a:solidFill>
                  <a:srgbClr val="002060"/>
                </a:solidFill>
              </a:rPr>
              <a:t>comportamento</a:t>
            </a:r>
            <a:r>
              <a:rPr lang="it-IT" sz="2000" dirty="0">
                <a:solidFill>
                  <a:srgbClr val="002060"/>
                </a:solidFill>
              </a:rPr>
              <a:t> con un potenziale 100, che diventa tale mediante la </a:t>
            </a:r>
            <a:r>
              <a:rPr lang="it-IT" sz="2000" b="1" dirty="0">
                <a:solidFill>
                  <a:srgbClr val="002060"/>
                </a:solidFill>
              </a:rPr>
              <a:t>reazione</a:t>
            </a:r>
            <a:r>
              <a:rPr lang="it-IT" sz="2000" dirty="0">
                <a:solidFill>
                  <a:srgbClr val="002060"/>
                </a:solidFill>
              </a:rPr>
              <a:t>. </a:t>
            </a:r>
          </a:p>
          <a:p>
            <a:pPr marL="0" indent="0">
              <a:buNone/>
            </a:pPr>
            <a:r>
              <a:rPr lang="it-IT" sz="2000" dirty="0">
                <a:solidFill>
                  <a:srgbClr val="002060"/>
                </a:solidFill>
              </a:rPr>
              <a:t>Possiamo constatare quotidianamente che, al verificarsi di un evento, le reazioni di risposta da parte del Corpo sono sempre più veloci del pensiero stesso, perciò ci troviamo spesso di fronte a determinati comportamenti che diventano </a:t>
            </a:r>
            <a:r>
              <a:rPr lang="it-IT" sz="2000" b="1" dirty="0">
                <a:solidFill>
                  <a:srgbClr val="002060"/>
                </a:solidFill>
              </a:rPr>
              <a:t>atteggiamenti</a:t>
            </a:r>
            <a:r>
              <a:rPr lang="it-IT" sz="2000" dirty="0">
                <a:solidFill>
                  <a:srgbClr val="002060"/>
                </a:solidFill>
              </a:rPr>
              <a:t>. </a:t>
            </a:r>
          </a:p>
          <a:p>
            <a:pPr marL="0" indent="0">
              <a:buNone/>
            </a:pPr>
            <a:r>
              <a:rPr lang="it-IT" sz="2000" dirty="0">
                <a:solidFill>
                  <a:srgbClr val="002060"/>
                </a:solidFill>
              </a:rPr>
              <a:t>Cosa significa? Significa che come accade per ogni cosa che muta anche per il comportamento avviene lo stesso passaggio: </a:t>
            </a:r>
          </a:p>
          <a:p>
            <a:pPr marL="0" indent="0">
              <a:buNone/>
            </a:pPr>
            <a:r>
              <a:rPr lang="it-IT" sz="2000" dirty="0">
                <a:solidFill>
                  <a:srgbClr val="002060"/>
                </a:solidFill>
              </a:rPr>
              <a:t> </a:t>
            </a:r>
          </a:p>
          <a:p>
            <a:pPr marL="0" indent="0">
              <a:buNone/>
            </a:pPr>
            <a:r>
              <a:rPr lang="it-IT" sz="2000" b="1" dirty="0">
                <a:solidFill>
                  <a:srgbClr val="002060"/>
                </a:solidFill>
              </a:rPr>
              <a:t>Temperamento – Comportamento – atteggiamento</a:t>
            </a:r>
            <a:endParaRPr lang="it-IT" sz="2000" dirty="0">
              <a:solidFill>
                <a:srgbClr val="002060"/>
              </a:solidFill>
            </a:endParaRPr>
          </a:p>
          <a:p>
            <a:pPr marL="0" indent="0">
              <a:buNone/>
            </a:pPr>
            <a:r>
              <a:rPr lang="it-IT" sz="2000" dirty="0">
                <a:solidFill>
                  <a:srgbClr val="002060"/>
                </a:solidFill>
              </a:rPr>
              <a:t> </a:t>
            </a:r>
          </a:p>
          <a:p>
            <a:pPr marL="0" indent="0">
              <a:buNone/>
            </a:pPr>
            <a:r>
              <a:rPr lang="it-IT" sz="2000" dirty="0">
                <a:solidFill>
                  <a:srgbClr val="002060"/>
                </a:solidFill>
              </a:rPr>
              <a:t>Ciò è stato osservato in più individui, oltre che in alcuni loro racconti: “</a:t>
            </a:r>
            <a:r>
              <a:rPr lang="it-IT" sz="2000" i="1" dirty="0">
                <a:solidFill>
                  <a:srgbClr val="002060"/>
                </a:solidFill>
              </a:rPr>
              <a:t>Volevo fare o volevo dire una cosa, poi invece ho fatto o detto altro</a:t>
            </a:r>
            <a:r>
              <a:rPr lang="it-IT" sz="2000" dirty="0">
                <a:solidFill>
                  <a:srgbClr val="002060"/>
                </a:solidFill>
              </a:rPr>
              <a:t>” </a:t>
            </a:r>
            <a:r>
              <a:rPr lang="it-IT" sz="2000" dirty="0">
                <a:solidFill>
                  <a:srgbClr val="002060"/>
                </a:solidFill>
                <a:sym typeface="Wingdings" charset="2"/>
              </a:rPr>
              <a:t></a:t>
            </a:r>
            <a:r>
              <a:rPr lang="it-IT" sz="2000" dirty="0">
                <a:solidFill>
                  <a:srgbClr val="002060"/>
                </a:solidFill>
              </a:rPr>
              <a:t> comportamento più veloce del pensiero.</a:t>
            </a:r>
          </a:p>
          <a:p>
            <a:pPr marL="0" indent="0">
              <a:buNone/>
            </a:pPr>
            <a:endParaRPr lang="it-IT" sz="2000" dirty="0">
              <a:solidFill>
                <a:srgbClr val="002060"/>
              </a:solidFill>
            </a:endParaRPr>
          </a:p>
        </p:txBody>
      </p:sp>
    </p:spTree>
    <p:extLst>
      <p:ext uri="{BB962C8B-B14F-4D97-AF65-F5344CB8AC3E}">
        <p14:creationId xmlns:p14="http://schemas.microsoft.com/office/powerpoint/2010/main" val="17692186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308919"/>
            <a:ext cx="7886700" cy="5670336"/>
          </a:xfrm>
        </p:spPr>
        <p:txBody>
          <a:bodyPr>
            <a:normAutofit fontScale="85000" lnSpcReduction="10000"/>
          </a:bodyPr>
          <a:lstStyle/>
          <a:p>
            <a:pPr marL="0" indent="0">
              <a:buNone/>
            </a:pPr>
            <a:r>
              <a:rPr lang="it-IT" dirty="0">
                <a:solidFill>
                  <a:srgbClr val="002060"/>
                </a:solidFill>
              </a:rPr>
              <a:t>La filosofia Omeosinergetica ha sempre caldeggiato la ricerca dei due aspetti dell’essere umano, evidenziando che vi sono ancora molti livelli inesplorati. Ed è proprio continuando a focalizzare la sua attenzione su tali limiti che la filosofia Omeosinergetica ha scoperto tutte le aree ancora inesplorate. </a:t>
            </a:r>
          </a:p>
          <a:p>
            <a:pPr marL="0" indent="0">
              <a:buNone/>
            </a:pPr>
            <a:endParaRPr lang="it-IT" dirty="0">
              <a:solidFill>
                <a:srgbClr val="002060"/>
              </a:solidFill>
            </a:endParaRPr>
          </a:p>
          <a:p>
            <a:pPr marL="0" indent="0">
              <a:buNone/>
            </a:pPr>
            <a:r>
              <a:rPr lang="it-IT" dirty="0">
                <a:solidFill>
                  <a:srgbClr val="002060"/>
                </a:solidFill>
              </a:rPr>
              <a:t>Ad es. esiste nell’individuo uno </a:t>
            </a:r>
            <a:r>
              <a:rPr lang="it-IT" b="1" dirty="0">
                <a:solidFill>
                  <a:srgbClr val="002060"/>
                </a:solidFill>
              </a:rPr>
              <a:t>schema mentale</a:t>
            </a:r>
            <a:r>
              <a:rPr lang="it-IT" dirty="0">
                <a:solidFill>
                  <a:srgbClr val="002060"/>
                </a:solidFill>
              </a:rPr>
              <a:t> che si avvale di alcuni </a:t>
            </a:r>
            <a:r>
              <a:rPr lang="it-IT" b="1" dirty="0">
                <a:solidFill>
                  <a:srgbClr val="002060"/>
                </a:solidFill>
              </a:rPr>
              <a:t>comportamenti</a:t>
            </a:r>
            <a:r>
              <a:rPr lang="it-IT" dirty="0">
                <a:solidFill>
                  <a:srgbClr val="002060"/>
                </a:solidFill>
              </a:rPr>
              <a:t>, ritenuti idonei dallo stesso, che diventano dei veri e propri focolai che nel corso del tempo diventano </a:t>
            </a:r>
            <a:r>
              <a:rPr lang="it-IT" b="1" dirty="0">
                <a:solidFill>
                  <a:srgbClr val="002060"/>
                </a:solidFill>
              </a:rPr>
              <a:t>abitudini</a:t>
            </a:r>
            <a:r>
              <a:rPr lang="it-IT" dirty="0">
                <a:solidFill>
                  <a:srgbClr val="002060"/>
                </a:solidFill>
              </a:rPr>
              <a:t>, poi </a:t>
            </a:r>
            <a:r>
              <a:rPr lang="it-IT" b="1" dirty="0">
                <a:solidFill>
                  <a:srgbClr val="002060"/>
                </a:solidFill>
              </a:rPr>
              <a:t>dipendenze</a:t>
            </a:r>
            <a:r>
              <a:rPr lang="it-IT" dirty="0">
                <a:solidFill>
                  <a:srgbClr val="002060"/>
                </a:solidFill>
              </a:rPr>
              <a:t>, infine vere e proprie </a:t>
            </a:r>
            <a:r>
              <a:rPr lang="it-IT" b="1" dirty="0">
                <a:solidFill>
                  <a:srgbClr val="002060"/>
                </a:solidFill>
              </a:rPr>
              <a:t>dinamiche</a:t>
            </a:r>
            <a:r>
              <a:rPr lang="it-IT" dirty="0">
                <a:solidFill>
                  <a:srgbClr val="002060"/>
                </a:solidFill>
              </a:rPr>
              <a:t>. </a:t>
            </a:r>
          </a:p>
          <a:p>
            <a:pPr marL="0" indent="0">
              <a:buNone/>
            </a:pPr>
            <a:endParaRPr lang="it-IT" dirty="0">
              <a:solidFill>
                <a:srgbClr val="002060"/>
              </a:solidFill>
            </a:endParaRPr>
          </a:p>
          <a:p>
            <a:pPr marL="0" indent="0">
              <a:buNone/>
            </a:pPr>
            <a:r>
              <a:rPr lang="it-IT" dirty="0">
                <a:solidFill>
                  <a:srgbClr val="002060"/>
                </a:solidFill>
              </a:rPr>
              <a:t>La verità è che questi focolai sono solo quei comportamenti </a:t>
            </a:r>
            <a:r>
              <a:rPr lang="it-IT" b="1" dirty="0">
                <a:solidFill>
                  <a:srgbClr val="002060"/>
                </a:solidFill>
              </a:rPr>
              <a:t>persistenti</a:t>
            </a:r>
            <a:r>
              <a:rPr lang="it-IT" dirty="0">
                <a:solidFill>
                  <a:srgbClr val="002060"/>
                </a:solidFill>
              </a:rPr>
              <a:t> che perennemente sono enfatizzati, per uno scopo ben preciso, che è quello di apparire in una società dove vige </a:t>
            </a:r>
            <a:r>
              <a:rPr lang="it-IT" i="1" dirty="0">
                <a:solidFill>
                  <a:srgbClr val="002060"/>
                </a:solidFill>
              </a:rPr>
              <a:t>la regola delle regole</a:t>
            </a:r>
            <a:r>
              <a:rPr lang="it-IT" dirty="0">
                <a:solidFill>
                  <a:srgbClr val="002060"/>
                </a:solidFill>
              </a:rPr>
              <a:t>: </a:t>
            </a:r>
            <a:r>
              <a:rPr lang="it-IT" b="1" dirty="0">
                <a:solidFill>
                  <a:srgbClr val="002060"/>
                </a:solidFill>
              </a:rPr>
              <a:t>giusto o sbagliato</a:t>
            </a:r>
            <a:r>
              <a:rPr lang="it-IT" dirty="0">
                <a:solidFill>
                  <a:srgbClr val="002060"/>
                </a:solidFill>
              </a:rPr>
              <a:t> </a:t>
            </a:r>
            <a:r>
              <a:rPr lang="it-IT" dirty="0">
                <a:solidFill>
                  <a:srgbClr val="002060"/>
                </a:solidFill>
                <a:sym typeface="Wingdings" charset="2"/>
              </a:rPr>
              <a:t></a:t>
            </a:r>
            <a:r>
              <a:rPr lang="it-IT" dirty="0">
                <a:solidFill>
                  <a:srgbClr val="002060"/>
                </a:solidFill>
              </a:rPr>
              <a:t> questo si fa e quest’altro no, questo si dice e questo no.</a:t>
            </a:r>
          </a:p>
        </p:txBody>
      </p:sp>
    </p:spTree>
    <p:extLst>
      <p:ext uri="{BB962C8B-B14F-4D97-AF65-F5344CB8AC3E}">
        <p14:creationId xmlns:p14="http://schemas.microsoft.com/office/powerpoint/2010/main" val="1450677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79223" y="1158360"/>
            <a:ext cx="7886700" cy="4351338"/>
          </a:xfrm>
        </p:spPr>
        <p:txBody>
          <a:bodyPr>
            <a:normAutofit/>
          </a:bodyPr>
          <a:lstStyle/>
          <a:p>
            <a:pPr marL="0" indent="0">
              <a:buNone/>
            </a:pPr>
            <a:r>
              <a:rPr lang="it-IT" sz="2400" dirty="0">
                <a:solidFill>
                  <a:srgbClr val="002060"/>
                </a:solidFill>
              </a:rPr>
              <a:t>Inoltre, esiste che ognuno di noi si crea una propria realtà e poi finisce per trascorrere il resto del tempo a </a:t>
            </a:r>
            <a:r>
              <a:rPr lang="it-IT" sz="2400" b="1" dirty="0">
                <a:solidFill>
                  <a:srgbClr val="002060"/>
                </a:solidFill>
              </a:rPr>
              <a:t>lamentarsi</a:t>
            </a:r>
            <a:r>
              <a:rPr lang="it-IT" sz="2400" dirty="0">
                <a:solidFill>
                  <a:srgbClr val="002060"/>
                </a:solidFill>
              </a:rPr>
              <a:t>. Lamentela che secondo la filosofia Omeosinergetica evidenzia il </a:t>
            </a:r>
            <a:r>
              <a:rPr lang="it-IT" sz="2400" b="1" dirty="0">
                <a:solidFill>
                  <a:srgbClr val="002060"/>
                </a:solidFill>
              </a:rPr>
              <a:t>rifiuto dell’Io sono</a:t>
            </a:r>
            <a:r>
              <a:rPr lang="it-IT" sz="2400" dirty="0">
                <a:solidFill>
                  <a:srgbClr val="002060"/>
                </a:solidFill>
              </a:rPr>
              <a:t> o dell’esperienza che attiriamo.</a:t>
            </a:r>
          </a:p>
          <a:p>
            <a:pPr marL="0" indent="0">
              <a:buNone/>
            </a:pPr>
            <a:endParaRPr lang="it-IT" sz="2400" dirty="0">
              <a:solidFill>
                <a:srgbClr val="002060"/>
              </a:solidFill>
            </a:endParaRPr>
          </a:p>
          <a:p>
            <a:pPr marL="0" indent="0">
              <a:buNone/>
            </a:pPr>
            <a:r>
              <a:rPr lang="it-IT" sz="2400" dirty="0">
                <a:solidFill>
                  <a:srgbClr val="002060"/>
                </a:solidFill>
              </a:rPr>
              <a:t>Tuttavia, in questa regola vige sempre il principio degli </a:t>
            </a:r>
            <a:r>
              <a:rPr lang="it-IT" sz="2400" b="1" dirty="0">
                <a:solidFill>
                  <a:srgbClr val="002060"/>
                </a:solidFill>
              </a:rPr>
              <a:t>opposti</a:t>
            </a:r>
            <a:r>
              <a:rPr lang="it-IT" sz="2400" dirty="0">
                <a:solidFill>
                  <a:srgbClr val="002060"/>
                </a:solidFill>
              </a:rPr>
              <a:t>, che definisce quello che in filosofia Omeosinergetica viene caldeggiato spesso, i due poli opposti che si attraggono, l’uno non può esistere senza l’altro, proprio come i gemelli, sono gemelli perché sono due realtà insieme, nello stesso momento presentano differenti comportamenti. </a:t>
            </a:r>
          </a:p>
          <a:p>
            <a:pPr marL="0" indent="0">
              <a:buNone/>
            </a:pPr>
            <a:endParaRPr lang="it-IT" sz="2400" dirty="0">
              <a:solidFill>
                <a:srgbClr val="002060"/>
              </a:solidFill>
            </a:endParaRPr>
          </a:p>
        </p:txBody>
      </p:sp>
    </p:spTree>
    <p:extLst>
      <p:ext uri="{BB962C8B-B14F-4D97-AF65-F5344CB8AC3E}">
        <p14:creationId xmlns:p14="http://schemas.microsoft.com/office/powerpoint/2010/main" val="35742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654908"/>
            <a:ext cx="7886700" cy="5522055"/>
          </a:xfrm>
        </p:spPr>
        <p:txBody>
          <a:bodyPr>
            <a:normAutofit fontScale="70000" lnSpcReduction="20000"/>
          </a:bodyPr>
          <a:lstStyle/>
          <a:p>
            <a:pPr marL="0" indent="0">
              <a:lnSpc>
                <a:spcPct val="120000"/>
              </a:lnSpc>
              <a:buNone/>
            </a:pPr>
            <a:r>
              <a:rPr lang="it-IT" dirty="0">
                <a:solidFill>
                  <a:srgbClr val="002060"/>
                </a:solidFill>
              </a:rPr>
              <a:t>In realtà sono </a:t>
            </a:r>
            <a:r>
              <a:rPr lang="it-IT" b="1" dirty="0">
                <a:solidFill>
                  <a:srgbClr val="002060"/>
                </a:solidFill>
              </a:rPr>
              <a:t>simili</a:t>
            </a:r>
            <a:r>
              <a:rPr lang="it-IT" dirty="0">
                <a:solidFill>
                  <a:srgbClr val="002060"/>
                </a:solidFill>
              </a:rPr>
              <a:t>, </a:t>
            </a:r>
            <a:r>
              <a:rPr lang="it-IT" b="1" dirty="0">
                <a:solidFill>
                  <a:srgbClr val="002060"/>
                </a:solidFill>
              </a:rPr>
              <a:t>uguali</a:t>
            </a:r>
            <a:r>
              <a:rPr lang="it-IT" dirty="0">
                <a:solidFill>
                  <a:srgbClr val="002060"/>
                </a:solidFill>
              </a:rPr>
              <a:t> e </a:t>
            </a:r>
            <a:r>
              <a:rPr lang="it-IT" b="1" dirty="0">
                <a:solidFill>
                  <a:srgbClr val="002060"/>
                </a:solidFill>
              </a:rPr>
              <a:t>identici</a:t>
            </a:r>
            <a:r>
              <a:rPr lang="it-IT" dirty="0">
                <a:solidFill>
                  <a:srgbClr val="002060"/>
                </a:solidFill>
              </a:rPr>
              <a:t>, lo stesso vale per la coppia, si dice coppia perché sono due persone messe insieme. Il fatto che sono l’opposto l’uno dell’altra, si va a creare un </a:t>
            </a:r>
            <a:r>
              <a:rPr lang="it-IT" b="1" dirty="0">
                <a:solidFill>
                  <a:srgbClr val="002060"/>
                </a:solidFill>
              </a:rPr>
              <a:t>movimento</a:t>
            </a:r>
            <a:r>
              <a:rPr lang="it-IT" dirty="0">
                <a:solidFill>
                  <a:srgbClr val="002060"/>
                </a:solidFill>
              </a:rPr>
              <a:t>, che si evidenzia sotto forma di </a:t>
            </a:r>
            <a:r>
              <a:rPr lang="it-IT" b="1" dirty="0">
                <a:solidFill>
                  <a:srgbClr val="002060"/>
                </a:solidFill>
              </a:rPr>
              <a:t>azione</a:t>
            </a:r>
            <a:r>
              <a:rPr lang="it-IT" dirty="0">
                <a:solidFill>
                  <a:srgbClr val="002060"/>
                </a:solidFill>
              </a:rPr>
              <a:t> e quindi </a:t>
            </a:r>
            <a:r>
              <a:rPr lang="it-IT" b="1" dirty="0">
                <a:solidFill>
                  <a:srgbClr val="002060"/>
                </a:solidFill>
              </a:rPr>
              <a:t>reazione</a:t>
            </a:r>
            <a:r>
              <a:rPr lang="it-IT" dirty="0">
                <a:solidFill>
                  <a:srgbClr val="002060"/>
                </a:solidFill>
              </a:rPr>
              <a:t>.</a:t>
            </a:r>
          </a:p>
          <a:p>
            <a:pPr marL="0" indent="0">
              <a:lnSpc>
                <a:spcPct val="120000"/>
              </a:lnSpc>
              <a:buNone/>
            </a:pPr>
            <a:endParaRPr lang="it-IT" dirty="0">
              <a:solidFill>
                <a:srgbClr val="002060"/>
              </a:solidFill>
            </a:endParaRPr>
          </a:p>
          <a:p>
            <a:pPr marL="0" indent="0">
              <a:lnSpc>
                <a:spcPct val="120000"/>
              </a:lnSpc>
              <a:buNone/>
            </a:pPr>
            <a:r>
              <a:rPr lang="it-IT" dirty="0">
                <a:solidFill>
                  <a:srgbClr val="002060"/>
                </a:solidFill>
              </a:rPr>
              <a:t>La </a:t>
            </a:r>
            <a:r>
              <a:rPr lang="it-IT" b="1" dirty="0">
                <a:solidFill>
                  <a:srgbClr val="002060"/>
                </a:solidFill>
              </a:rPr>
              <a:t>persistenza</a:t>
            </a:r>
            <a:r>
              <a:rPr lang="it-IT" dirty="0">
                <a:solidFill>
                  <a:srgbClr val="002060"/>
                </a:solidFill>
              </a:rPr>
              <a:t> di determinate azioni è il contenuto di uno </a:t>
            </a:r>
            <a:r>
              <a:rPr lang="it-IT" b="1" dirty="0">
                <a:solidFill>
                  <a:srgbClr val="002060"/>
                </a:solidFill>
              </a:rPr>
              <a:t>schema mentale acquisito</a:t>
            </a:r>
            <a:r>
              <a:rPr lang="it-IT" dirty="0">
                <a:solidFill>
                  <a:srgbClr val="002060"/>
                </a:solidFill>
              </a:rPr>
              <a:t>, che prende il nome di </a:t>
            </a:r>
            <a:r>
              <a:rPr lang="it-IT" b="1" dirty="0">
                <a:solidFill>
                  <a:srgbClr val="002060"/>
                </a:solidFill>
              </a:rPr>
              <a:t>comportamento</a:t>
            </a:r>
            <a:r>
              <a:rPr lang="it-IT" dirty="0">
                <a:solidFill>
                  <a:srgbClr val="002060"/>
                </a:solidFill>
              </a:rPr>
              <a:t>. </a:t>
            </a:r>
          </a:p>
          <a:p>
            <a:pPr marL="0" indent="0">
              <a:lnSpc>
                <a:spcPct val="120000"/>
              </a:lnSpc>
              <a:buNone/>
            </a:pPr>
            <a:endParaRPr lang="it-IT" dirty="0">
              <a:solidFill>
                <a:srgbClr val="002060"/>
              </a:solidFill>
            </a:endParaRPr>
          </a:p>
          <a:p>
            <a:pPr marL="0" indent="0">
              <a:lnSpc>
                <a:spcPct val="120000"/>
              </a:lnSpc>
              <a:buNone/>
            </a:pPr>
            <a:r>
              <a:rPr lang="it-IT" dirty="0">
                <a:solidFill>
                  <a:srgbClr val="002060"/>
                </a:solidFill>
              </a:rPr>
              <a:t>I comportamenti hanno una </a:t>
            </a:r>
            <a:r>
              <a:rPr lang="it-IT" i="1" dirty="0">
                <a:solidFill>
                  <a:srgbClr val="002060"/>
                </a:solidFill>
              </a:rPr>
              <a:t>discendenza</a:t>
            </a:r>
            <a:r>
              <a:rPr lang="it-IT" dirty="0">
                <a:solidFill>
                  <a:srgbClr val="002060"/>
                </a:solidFill>
              </a:rPr>
              <a:t>. A monte esiste sempre un </a:t>
            </a:r>
            <a:r>
              <a:rPr lang="it-IT" i="1" dirty="0">
                <a:solidFill>
                  <a:srgbClr val="002060"/>
                </a:solidFill>
              </a:rPr>
              <a:t>seme</a:t>
            </a:r>
            <a:r>
              <a:rPr lang="it-IT" dirty="0">
                <a:solidFill>
                  <a:srgbClr val="002060"/>
                </a:solidFill>
              </a:rPr>
              <a:t>, che </a:t>
            </a:r>
            <a:r>
              <a:rPr lang="it-IT" i="1" dirty="0">
                <a:solidFill>
                  <a:srgbClr val="002060"/>
                </a:solidFill>
              </a:rPr>
              <a:t>ramifica</a:t>
            </a:r>
            <a:r>
              <a:rPr lang="it-IT" dirty="0">
                <a:solidFill>
                  <a:srgbClr val="002060"/>
                </a:solidFill>
              </a:rPr>
              <a:t>, diventando successivamente un </a:t>
            </a:r>
            <a:r>
              <a:rPr lang="it-IT" i="1" dirty="0">
                <a:solidFill>
                  <a:srgbClr val="002060"/>
                </a:solidFill>
              </a:rPr>
              <a:t>frutto</a:t>
            </a:r>
            <a:r>
              <a:rPr lang="it-IT" dirty="0">
                <a:solidFill>
                  <a:srgbClr val="002060"/>
                </a:solidFill>
              </a:rPr>
              <a:t>. La differenza tra il mondo vegetale, animale e l’uomo è abissale, perché in natura come pure nel mondo animale un seme esprime sempre se stesso dando il frutto che dev’essere, l’uomo invece interagisce in maniera diversa, in quanto pur nascendo già A e B in seguito porterà avanti o la A o la B. Cosa si intende per A e B?</a:t>
            </a:r>
          </a:p>
        </p:txBody>
      </p:sp>
    </p:spTree>
    <p:extLst>
      <p:ext uri="{BB962C8B-B14F-4D97-AF65-F5344CB8AC3E}">
        <p14:creationId xmlns:p14="http://schemas.microsoft.com/office/powerpoint/2010/main" val="1660528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91580" y="330457"/>
            <a:ext cx="7886700" cy="5625500"/>
          </a:xfrm>
        </p:spPr>
        <p:txBody>
          <a:bodyPr>
            <a:normAutofit fontScale="85000" lnSpcReduction="20000"/>
          </a:bodyPr>
          <a:lstStyle/>
          <a:p>
            <a:pPr marL="0" indent="0">
              <a:buNone/>
            </a:pPr>
            <a:r>
              <a:rPr lang="it-IT" dirty="0">
                <a:solidFill>
                  <a:srgbClr val="002060"/>
                </a:solidFill>
              </a:rPr>
              <a:t>L’individuo è il risultato di un incontro tra ovulo e spermatozoo, cellule che entrambe hanno una memoria, un cromosoma X il primo e l’X o </a:t>
            </a:r>
            <a:r>
              <a:rPr lang="it-IT" dirty="0" err="1">
                <a:solidFill>
                  <a:srgbClr val="002060"/>
                </a:solidFill>
              </a:rPr>
              <a:t>l’Y</a:t>
            </a:r>
            <a:r>
              <a:rPr lang="it-IT" dirty="0">
                <a:solidFill>
                  <a:srgbClr val="002060"/>
                </a:solidFill>
              </a:rPr>
              <a:t> il secondo. </a:t>
            </a:r>
          </a:p>
          <a:p>
            <a:pPr marL="0" indent="0">
              <a:buNone/>
            </a:pPr>
            <a:endParaRPr lang="it-IT" dirty="0">
              <a:solidFill>
                <a:srgbClr val="002060"/>
              </a:solidFill>
            </a:endParaRPr>
          </a:p>
          <a:p>
            <a:pPr marL="0" indent="0">
              <a:buNone/>
            </a:pPr>
            <a:r>
              <a:rPr lang="it-IT" dirty="0">
                <a:solidFill>
                  <a:srgbClr val="002060"/>
                </a:solidFill>
              </a:rPr>
              <a:t>La combinazione dei due determina l’essere uomo o donna.</a:t>
            </a:r>
          </a:p>
          <a:p>
            <a:pPr marL="0" indent="0">
              <a:buNone/>
            </a:pPr>
            <a:r>
              <a:rPr lang="it-IT" dirty="0">
                <a:solidFill>
                  <a:srgbClr val="002060"/>
                </a:solidFill>
              </a:rPr>
              <a:t>Da tale evento nascono il </a:t>
            </a:r>
            <a:r>
              <a:rPr lang="it-IT" b="1" dirty="0">
                <a:solidFill>
                  <a:srgbClr val="002060"/>
                </a:solidFill>
              </a:rPr>
              <a:t>comportamento</a:t>
            </a:r>
            <a:r>
              <a:rPr lang="it-IT" dirty="0">
                <a:solidFill>
                  <a:srgbClr val="002060"/>
                </a:solidFill>
              </a:rPr>
              <a:t> e il </a:t>
            </a:r>
            <a:r>
              <a:rPr lang="it-IT" b="1" dirty="0">
                <a:solidFill>
                  <a:srgbClr val="002060"/>
                </a:solidFill>
              </a:rPr>
              <a:t>carattere</a:t>
            </a:r>
            <a:r>
              <a:rPr lang="it-IT" dirty="0">
                <a:solidFill>
                  <a:srgbClr val="002060"/>
                </a:solidFill>
              </a:rPr>
              <a:t> di ogni individuo.</a:t>
            </a:r>
          </a:p>
          <a:p>
            <a:pPr marL="0" indent="0">
              <a:buNone/>
            </a:pPr>
            <a:endParaRPr lang="it-IT" dirty="0">
              <a:solidFill>
                <a:srgbClr val="002060"/>
              </a:solidFill>
            </a:endParaRPr>
          </a:p>
          <a:p>
            <a:pPr marL="0" indent="0">
              <a:buNone/>
            </a:pPr>
            <a:r>
              <a:rPr lang="it-IT" dirty="0">
                <a:solidFill>
                  <a:srgbClr val="002060"/>
                </a:solidFill>
              </a:rPr>
              <a:t>La filosofia Omeosinergetica differenzia il comportamento dal carattere. </a:t>
            </a:r>
          </a:p>
          <a:p>
            <a:pPr marL="0" indent="0">
              <a:buNone/>
            </a:pPr>
            <a:r>
              <a:rPr lang="it-IT" b="1" dirty="0">
                <a:solidFill>
                  <a:srgbClr val="002060"/>
                </a:solidFill>
              </a:rPr>
              <a:t>Il comportamento è l’insieme di geni acquisiti da mamma e papà.</a:t>
            </a:r>
            <a:endParaRPr lang="it-IT" dirty="0">
              <a:solidFill>
                <a:srgbClr val="002060"/>
              </a:solidFill>
            </a:endParaRPr>
          </a:p>
          <a:p>
            <a:pPr marL="0" indent="0">
              <a:buNone/>
            </a:pPr>
            <a:endParaRPr lang="it-IT" b="1" dirty="0">
              <a:solidFill>
                <a:srgbClr val="002060"/>
              </a:solidFill>
            </a:endParaRPr>
          </a:p>
          <a:p>
            <a:pPr marL="0" indent="0">
              <a:buNone/>
            </a:pPr>
            <a:r>
              <a:rPr lang="it-IT" b="1" dirty="0">
                <a:solidFill>
                  <a:srgbClr val="002060"/>
                </a:solidFill>
              </a:rPr>
              <a:t>Il carattere è un “diritto negato” che la mamma trasmette alla prole. La trasmissione avviene mediante il DNA mitocondriale</a:t>
            </a:r>
            <a:r>
              <a:rPr lang="it-IT" dirty="0">
                <a:solidFill>
                  <a:srgbClr val="002060"/>
                </a:solidFill>
              </a:rPr>
              <a:t>. </a:t>
            </a:r>
          </a:p>
          <a:p>
            <a:pPr marL="0" indent="0">
              <a:buNone/>
            </a:pPr>
            <a:endParaRPr lang="it-IT" dirty="0">
              <a:solidFill>
                <a:srgbClr val="002060"/>
              </a:solidFill>
            </a:endParaRPr>
          </a:p>
        </p:txBody>
      </p:sp>
    </p:spTree>
    <p:extLst>
      <p:ext uri="{BB962C8B-B14F-4D97-AF65-F5344CB8AC3E}">
        <p14:creationId xmlns:p14="http://schemas.microsoft.com/office/powerpoint/2010/main" val="12338783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41007" y="716692"/>
            <a:ext cx="7886700" cy="4978357"/>
          </a:xfrm>
        </p:spPr>
        <p:txBody>
          <a:bodyPr>
            <a:normAutofit fontScale="70000" lnSpcReduction="20000"/>
          </a:bodyPr>
          <a:lstStyle/>
          <a:p>
            <a:pPr marL="0" indent="0">
              <a:buNone/>
            </a:pPr>
            <a:r>
              <a:rPr lang="it-IT" dirty="0">
                <a:solidFill>
                  <a:srgbClr val="002060"/>
                </a:solidFill>
              </a:rPr>
              <a:t>Perciò il carattere di ognuno sarà unico, i comportamenti saranno tanti. </a:t>
            </a:r>
          </a:p>
          <a:p>
            <a:pPr marL="0" indent="0">
              <a:buNone/>
            </a:pPr>
            <a:r>
              <a:rPr lang="it-IT" dirty="0">
                <a:solidFill>
                  <a:srgbClr val="002060"/>
                </a:solidFill>
              </a:rPr>
              <a:t>Tra l’altro essendo tre i diritti negati, esiste, come pure no, nella coppia, la possibilità di avere lo stesso carattere. Quindi lo stesso diritto negato. </a:t>
            </a:r>
          </a:p>
          <a:p>
            <a:pPr marL="0" indent="0">
              <a:buNone/>
            </a:pPr>
            <a:r>
              <a:rPr lang="it-IT" b="1" dirty="0">
                <a:solidFill>
                  <a:srgbClr val="002060"/>
                </a:solidFill>
              </a:rPr>
              <a:t>Il carattere vero è l’espressione di uno dei tre diritti che l’uomo o donna da adulto negherà a se stesso.</a:t>
            </a:r>
            <a:endParaRPr lang="it-IT" dirty="0">
              <a:solidFill>
                <a:srgbClr val="002060"/>
              </a:solidFill>
            </a:endParaRPr>
          </a:p>
          <a:p>
            <a:pPr marL="0" indent="0">
              <a:buNone/>
            </a:pPr>
            <a:endParaRPr lang="it-IT" dirty="0">
              <a:solidFill>
                <a:srgbClr val="002060"/>
              </a:solidFill>
            </a:endParaRPr>
          </a:p>
          <a:p>
            <a:pPr marL="0" indent="0">
              <a:buNone/>
            </a:pPr>
            <a:r>
              <a:rPr lang="it-IT" dirty="0">
                <a:solidFill>
                  <a:srgbClr val="002060"/>
                </a:solidFill>
              </a:rPr>
              <a:t>L’individuo nasce già con una matrice di base: il </a:t>
            </a:r>
            <a:r>
              <a:rPr lang="it-IT" b="1" dirty="0">
                <a:solidFill>
                  <a:srgbClr val="002060"/>
                </a:solidFill>
              </a:rPr>
              <a:t>diritto di esistere</a:t>
            </a:r>
            <a:r>
              <a:rPr lang="it-IT" dirty="0">
                <a:solidFill>
                  <a:srgbClr val="002060"/>
                </a:solidFill>
              </a:rPr>
              <a:t>, perciò sin dalla nascita si crea lo spazio all’esterno, si espande nell’ambiente per poter </a:t>
            </a:r>
            <a:r>
              <a:rPr lang="it-IT" b="1" dirty="0">
                <a:solidFill>
                  <a:srgbClr val="002060"/>
                </a:solidFill>
              </a:rPr>
              <a:t>relazionarsi – contattare – sperimentare</a:t>
            </a:r>
            <a:r>
              <a:rPr lang="it-IT" dirty="0">
                <a:solidFill>
                  <a:srgbClr val="002060"/>
                </a:solidFill>
              </a:rPr>
              <a:t>. </a:t>
            </a:r>
          </a:p>
          <a:p>
            <a:pPr marL="0" indent="0">
              <a:buNone/>
            </a:pPr>
            <a:endParaRPr lang="it-IT" b="1" dirty="0">
              <a:solidFill>
                <a:srgbClr val="002060"/>
              </a:solidFill>
            </a:endParaRPr>
          </a:p>
          <a:p>
            <a:pPr marL="0" indent="0">
              <a:buNone/>
            </a:pPr>
            <a:r>
              <a:rPr lang="it-IT" b="1" dirty="0">
                <a:solidFill>
                  <a:srgbClr val="002060"/>
                </a:solidFill>
              </a:rPr>
              <a:t>Questi ultimi tre canali sono l’espressione della Vita</a:t>
            </a:r>
            <a:r>
              <a:rPr lang="it-IT" dirty="0">
                <a:solidFill>
                  <a:srgbClr val="002060"/>
                </a:solidFill>
              </a:rPr>
              <a:t>. Cosa significa?</a:t>
            </a:r>
          </a:p>
          <a:p>
            <a:pPr marL="0" indent="0">
              <a:buNone/>
            </a:pPr>
            <a:endParaRPr lang="it-IT" dirty="0">
              <a:solidFill>
                <a:srgbClr val="002060"/>
              </a:solidFill>
            </a:endParaRPr>
          </a:p>
          <a:p>
            <a:pPr marL="0" indent="0">
              <a:buNone/>
            </a:pPr>
            <a:r>
              <a:rPr lang="it-IT" dirty="0">
                <a:solidFill>
                  <a:srgbClr val="002060"/>
                </a:solidFill>
              </a:rPr>
              <a:t>Uomo e donna nel momento in cui nascono hanno ambedue il “diritto di esistere” e per farlo hanno bisogno di un esterno con il quale relazionarsi. Alla </a:t>
            </a:r>
            <a:r>
              <a:rPr lang="it-IT" b="1" dirty="0">
                <a:solidFill>
                  <a:srgbClr val="002060"/>
                </a:solidFill>
              </a:rPr>
              <a:t>relazione</a:t>
            </a:r>
            <a:r>
              <a:rPr lang="it-IT" dirty="0">
                <a:solidFill>
                  <a:srgbClr val="002060"/>
                </a:solidFill>
              </a:rPr>
              <a:t> segue sempre il </a:t>
            </a:r>
            <a:r>
              <a:rPr lang="it-IT" b="1" dirty="0">
                <a:solidFill>
                  <a:srgbClr val="002060"/>
                </a:solidFill>
              </a:rPr>
              <a:t>contatto</a:t>
            </a:r>
            <a:r>
              <a:rPr lang="it-IT" dirty="0">
                <a:solidFill>
                  <a:srgbClr val="002060"/>
                </a:solidFill>
              </a:rPr>
              <a:t>, dando inizio alla </a:t>
            </a:r>
            <a:r>
              <a:rPr lang="it-IT" b="1" dirty="0">
                <a:solidFill>
                  <a:srgbClr val="002060"/>
                </a:solidFill>
              </a:rPr>
              <a:t>sperimentazione</a:t>
            </a:r>
            <a:r>
              <a:rPr lang="it-IT" dirty="0">
                <a:solidFill>
                  <a:srgbClr val="002060"/>
                </a:solidFill>
              </a:rPr>
              <a:t> di “Se Stessi. </a:t>
            </a:r>
          </a:p>
          <a:p>
            <a:pPr marL="0" indent="0">
              <a:buNone/>
            </a:pPr>
            <a:endParaRPr lang="it-IT" dirty="0">
              <a:solidFill>
                <a:srgbClr val="002060"/>
              </a:solidFill>
            </a:endParaRPr>
          </a:p>
        </p:txBody>
      </p:sp>
    </p:spTree>
    <p:extLst>
      <p:ext uri="{BB962C8B-B14F-4D97-AF65-F5344CB8AC3E}">
        <p14:creationId xmlns:p14="http://schemas.microsoft.com/office/powerpoint/2010/main" val="554589912"/>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802</TotalTime>
  <Words>2161</Words>
  <Application>Microsoft Office PowerPoint</Application>
  <PresentationFormat>Presentazione su schermo (4:3)</PresentationFormat>
  <Paragraphs>117</Paragraphs>
  <Slides>19</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19</vt:i4>
      </vt:variant>
    </vt:vector>
  </HeadingPairs>
  <TitlesOfParts>
    <vt:vector size="24" baseType="lpstr">
      <vt:lpstr>Arial</vt:lpstr>
      <vt:lpstr>Calibri</vt:lpstr>
      <vt:lpstr>Calibri Light</vt:lpstr>
      <vt:lpstr>Montserrat Light</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BUONA VITA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TITOLO PRESENTAZIONE</dc:title>
  <dc:creator>Microsoft Office User</dc:creator>
  <cp:lastModifiedBy>olos system</cp:lastModifiedBy>
  <cp:revision>21</cp:revision>
  <dcterms:created xsi:type="dcterms:W3CDTF">2020-02-05T10:19:22Z</dcterms:created>
  <dcterms:modified xsi:type="dcterms:W3CDTF">2020-09-21T15:05:49Z</dcterms:modified>
</cp:coreProperties>
</file>