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77"/>
    <p:restoredTop sz="94674"/>
  </p:normalViewPr>
  <p:slideViewPr>
    <p:cSldViewPr snapToGrid="0" snapToObjects="1">
      <p:cViewPr>
        <p:scale>
          <a:sx n="103" d="100"/>
          <a:sy n="103" d="100"/>
        </p:scale>
        <p:origin x="512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7512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347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2649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4753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6435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9306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4528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3689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262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8829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071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85282-307B-5847-A736-A650872BECFE}" type="datetimeFigureOut">
              <a:rPr lang="it-IT" smtClean="0"/>
              <a:t>19/09/20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7075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F762F31B-0670-2542-9B4D-C0CC351303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910" y="1380559"/>
            <a:ext cx="5051133" cy="661670"/>
          </a:xfrm>
        </p:spPr>
        <p:txBody>
          <a:bodyPr>
            <a:noAutofit/>
          </a:bodyPr>
          <a:lstStyle/>
          <a:p>
            <a:pPr algn="l"/>
            <a:r>
              <a:rPr lang="it-IT" sz="2400" b="1" dirty="0" smtClean="0">
                <a:solidFill>
                  <a:schemeClr val="bg1"/>
                </a:solidFill>
                <a:latin typeface="Montserrat Light" pitchFamily="2" charset="77"/>
              </a:rPr>
              <a:t>IL FENOMENO DELLA SIMILITUDINE</a:t>
            </a:r>
            <a:endParaRPr lang="it-IT" sz="2400" b="1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5" name="Titolo 1">
            <a:extLst>
              <a:ext uri="{FF2B5EF4-FFF2-40B4-BE49-F238E27FC236}">
                <a16:creationId xmlns="" xmlns:a16="http://schemas.microsoft.com/office/drawing/2014/main" id="{288CC484-299A-CC48-8423-038A0452F3E0}"/>
              </a:ext>
            </a:extLst>
          </p:cNvPr>
          <p:cNvSpPr txBox="1">
            <a:spLocks/>
          </p:cNvSpPr>
          <p:nvPr/>
        </p:nvSpPr>
        <p:spPr>
          <a:xfrm>
            <a:off x="422910" y="5438140"/>
            <a:ext cx="6456680" cy="4470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2400" dirty="0">
              <a:solidFill>
                <a:schemeClr val="bg1"/>
              </a:solidFill>
              <a:latin typeface="Montserrat Light" pitchFamily="2" charset="77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06" y="975848"/>
            <a:ext cx="1967067" cy="2306587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310" y="3881531"/>
            <a:ext cx="2864902" cy="2148677"/>
          </a:xfrm>
          <a:prstGeom prst="roundRect">
            <a:avLst/>
          </a:prstGeom>
          <a:effectLst>
            <a:softEdge rad="0"/>
          </a:effectLst>
        </p:spPr>
      </p:pic>
      <p:sp>
        <p:nvSpPr>
          <p:cNvPr id="3" name="Rettangolo 2"/>
          <p:cNvSpPr/>
          <p:nvPr/>
        </p:nvSpPr>
        <p:spPr>
          <a:xfrm>
            <a:off x="422910" y="4091281"/>
            <a:ext cx="56099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Docente:</a:t>
            </a:r>
          </a:p>
          <a:p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GIOVANNA PANTALEO 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“Ideatrice del metodo e della Filosofia Omeosinergetica”.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Trainer Omeosinergetico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Naturopata ad indirizzo omeosinergetico</a:t>
            </a:r>
          </a:p>
          <a:p>
            <a:pPr marL="285750" indent="-285750">
              <a:buFont typeface="Arial" charset="0"/>
              <a:buChar char="•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8322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53363" y="960652"/>
            <a:ext cx="78867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 </a:t>
            </a: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La </a:t>
            </a:r>
            <a:r>
              <a:rPr lang="it-IT" b="1" dirty="0">
                <a:solidFill>
                  <a:srgbClr val="002060"/>
                </a:solidFill>
              </a:rPr>
              <a:t>risonanza</a:t>
            </a:r>
            <a:r>
              <a:rPr lang="it-IT" dirty="0">
                <a:solidFill>
                  <a:srgbClr val="002060"/>
                </a:solidFill>
              </a:rPr>
              <a:t> è legata alle emozioni, che sono le nostre compagne di viaggio. Grazie alle 7 emozioni abbiamo la possibilità di conoscerci per “Come siamo”. </a:t>
            </a: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 </a:t>
            </a: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Infine, la </a:t>
            </a:r>
            <a:r>
              <a:rPr lang="it-IT" b="1" dirty="0">
                <a:solidFill>
                  <a:srgbClr val="002060"/>
                </a:solidFill>
              </a:rPr>
              <a:t>vibrazione</a:t>
            </a:r>
            <a:r>
              <a:rPr lang="it-IT" dirty="0">
                <a:solidFill>
                  <a:srgbClr val="002060"/>
                </a:solidFill>
              </a:rPr>
              <a:t> tra noi e l’altro, tra noi e tutto ciò che esiste. Per vibrazione la filosofia Omeosinergetica intende l’Energia Primordiale (LE SETTE SPIRALI, Monsellato LM, 2019) mentre la </a:t>
            </a:r>
            <a:r>
              <a:rPr lang="it-IT" b="1" dirty="0">
                <a:solidFill>
                  <a:srgbClr val="002060"/>
                </a:solidFill>
              </a:rPr>
              <a:t>frequenza</a:t>
            </a:r>
            <a:r>
              <a:rPr lang="it-IT" dirty="0">
                <a:solidFill>
                  <a:srgbClr val="002060"/>
                </a:solidFill>
              </a:rPr>
              <a:t> è legata al contesto “pianeta Terra”.</a:t>
            </a: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870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91579" y="2391634"/>
            <a:ext cx="7886700" cy="1325563"/>
          </a:xfrm>
        </p:spPr>
        <p:txBody>
          <a:bodyPr/>
          <a:lstStyle/>
          <a:p>
            <a:pPr algn="ctr"/>
            <a:r>
              <a:rPr lang="it-IT" b="1" dirty="0" smtClean="0">
                <a:solidFill>
                  <a:srgbClr val="002060"/>
                </a:solidFill>
              </a:rPr>
              <a:t>BUONA VITA</a:t>
            </a:r>
            <a:endParaRPr lang="it-IT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985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8650" y="698758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b="1" dirty="0" smtClean="0">
                <a:solidFill>
                  <a:srgbClr val="002060"/>
                </a:solidFill>
              </a:rPr>
              <a:t>IL FENOMENO NELLE RELAZIONI:</a:t>
            </a:r>
            <a:r>
              <a:rPr lang="it-IT" sz="4000" dirty="0">
                <a:solidFill>
                  <a:srgbClr val="002060"/>
                </a:solidFill>
              </a:rPr>
              <a:t/>
            </a:r>
            <a:br>
              <a:rPr lang="it-IT" sz="4000" dirty="0">
                <a:solidFill>
                  <a:srgbClr val="002060"/>
                </a:solidFill>
              </a:rPr>
            </a:br>
            <a:endParaRPr lang="it-IT" sz="4000" dirty="0">
              <a:solidFill>
                <a:srgbClr val="00206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2307539"/>
            <a:ext cx="7886700" cy="4351338"/>
          </a:xfrm>
        </p:spPr>
        <p:txBody>
          <a:bodyPr/>
          <a:lstStyle/>
          <a:p>
            <a:r>
              <a:rPr lang="it-IT" dirty="0" smtClean="0">
                <a:solidFill>
                  <a:srgbClr val="002060"/>
                </a:solidFill>
              </a:rPr>
              <a:t>Attrazione</a:t>
            </a:r>
          </a:p>
          <a:p>
            <a:endParaRPr lang="it-IT" dirty="0" smtClean="0">
              <a:solidFill>
                <a:srgbClr val="002060"/>
              </a:solidFill>
            </a:endParaRPr>
          </a:p>
          <a:p>
            <a:r>
              <a:rPr lang="it-IT" dirty="0" smtClean="0">
                <a:solidFill>
                  <a:srgbClr val="002060"/>
                </a:solidFill>
              </a:rPr>
              <a:t>Risonanza</a:t>
            </a:r>
          </a:p>
          <a:p>
            <a:endParaRPr lang="it-IT" dirty="0" smtClean="0">
              <a:solidFill>
                <a:srgbClr val="002060"/>
              </a:solidFill>
            </a:endParaRPr>
          </a:p>
          <a:p>
            <a:r>
              <a:rPr lang="it-IT" dirty="0" smtClean="0">
                <a:solidFill>
                  <a:srgbClr val="002060"/>
                </a:solidFill>
              </a:rPr>
              <a:t>Vibrazione/Frequenza</a:t>
            </a: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74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1022436"/>
            <a:ext cx="78867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La fisica quantistica ha rivoluzionato il modo di fare ricerca e di interpretare i risultati scientifici, ponendo le basi per un’evoluzione paradigmatica di un sistema riduzionista in uno sistemico, olistico. </a:t>
            </a:r>
          </a:p>
          <a:p>
            <a:pPr marL="0" indent="0">
              <a:buNone/>
            </a:pPr>
            <a:endParaRPr lang="it-IT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 smtClean="0">
                <a:solidFill>
                  <a:srgbClr val="002060"/>
                </a:solidFill>
              </a:rPr>
              <a:t>La </a:t>
            </a:r>
            <a:r>
              <a:rPr lang="it-IT" b="1" dirty="0">
                <a:solidFill>
                  <a:srgbClr val="002060"/>
                </a:solidFill>
              </a:rPr>
              <a:t>Legge dell’Attrazione</a:t>
            </a:r>
            <a:r>
              <a:rPr lang="it-IT" dirty="0">
                <a:solidFill>
                  <a:srgbClr val="002060"/>
                </a:solidFill>
              </a:rPr>
              <a:t> è una delle leggi che governano l’Universo, a più livelli.</a:t>
            </a:r>
          </a:p>
          <a:p>
            <a:pPr marL="0" indent="0">
              <a:buNone/>
            </a:pPr>
            <a:endParaRPr lang="it-IT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 smtClean="0">
                <a:solidFill>
                  <a:srgbClr val="002060"/>
                </a:solidFill>
              </a:rPr>
              <a:t>Un’espressione </a:t>
            </a:r>
            <a:r>
              <a:rPr lang="it-IT" dirty="0">
                <a:solidFill>
                  <a:srgbClr val="002060"/>
                </a:solidFill>
              </a:rPr>
              <a:t>che ne sintetizza molto efficacemente il significato è “</a:t>
            </a:r>
            <a:r>
              <a:rPr lang="it-IT" b="1" i="1" dirty="0">
                <a:solidFill>
                  <a:srgbClr val="002060"/>
                </a:solidFill>
              </a:rPr>
              <a:t>il simile attrae il simile</a:t>
            </a:r>
            <a:r>
              <a:rPr lang="it-IT" dirty="0" smtClean="0">
                <a:solidFill>
                  <a:srgbClr val="002060"/>
                </a:solidFill>
              </a:rPr>
              <a:t>”.</a:t>
            </a: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Energia e vibrazioni </a:t>
            </a:r>
            <a:r>
              <a:rPr lang="it-IT" b="1" dirty="0">
                <a:solidFill>
                  <a:srgbClr val="002060"/>
                </a:solidFill>
              </a:rPr>
              <a:t>positive</a:t>
            </a:r>
            <a:r>
              <a:rPr lang="it-IT" dirty="0">
                <a:solidFill>
                  <a:srgbClr val="002060"/>
                </a:solidFill>
              </a:rPr>
              <a:t> attraggono altra energia dello stesso tipo e lo stesso accade per quelle </a:t>
            </a:r>
            <a:r>
              <a:rPr lang="it-IT" b="1" dirty="0">
                <a:solidFill>
                  <a:srgbClr val="002060"/>
                </a:solidFill>
              </a:rPr>
              <a:t>negative</a:t>
            </a:r>
            <a:r>
              <a:rPr lang="it-IT" dirty="0"/>
              <a:t>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79246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91579" y="1318997"/>
            <a:ext cx="7886700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Anche se il più delle volte non ce ne rendiamo conto, </a:t>
            </a:r>
            <a:r>
              <a:rPr lang="it-IT" b="1" dirty="0">
                <a:solidFill>
                  <a:srgbClr val="002060"/>
                </a:solidFill>
              </a:rPr>
              <a:t>siamo come dei magneti che attraggono esperienze in sintonia con l’energia e le vibrazioni che ognuno di noi emana nell’Universo</a:t>
            </a:r>
            <a:r>
              <a:rPr lang="it-IT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Generalmente, alcuni metodi psicologici della felicità e di </a:t>
            </a:r>
            <a:r>
              <a:rPr lang="it-IT" i="1" dirty="0" err="1">
                <a:solidFill>
                  <a:srgbClr val="002060"/>
                </a:solidFill>
              </a:rPr>
              <a:t>coaching</a:t>
            </a:r>
            <a:r>
              <a:rPr lang="it-IT" dirty="0">
                <a:solidFill>
                  <a:srgbClr val="002060"/>
                </a:solidFill>
              </a:rPr>
              <a:t>, in virtù di tale legge sostengono in breve quanto segue:</a:t>
            </a:r>
          </a:p>
          <a:p>
            <a:pPr marL="0" indent="0">
              <a:buNone/>
            </a:pPr>
            <a:endParaRPr lang="it-IT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i="1" dirty="0" smtClean="0">
                <a:solidFill>
                  <a:srgbClr val="002060"/>
                </a:solidFill>
              </a:rPr>
              <a:t>“</a:t>
            </a:r>
            <a:r>
              <a:rPr lang="it-IT" i="1" dirty="0">
                <a:solidFill>
                  <a:srgbClr val="002060"/>
                </a:solidFill>
              </a:rPr>
              <a:t>Quindi, essere focalizzati sul lato negativo della vita, su ciò che ancora manca nell’esistenza di ognuno, non farà altro che attrarre ancora più negatività e più scarsità. Al contrario, pensieri positivi, pieni di gioia e fiducia nell’Universo, attrarranno cose, persone e avvenimenti perfettamente allineate con essi”.</a:t>
            </a: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 </a:t>
            </a: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432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29796" y="345989"/>
            <a:ext cx="7886700" cy="5375189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it-IT" sz="3200" dirty="0">
                <a:solidFill>
                  <a:srgbClr val="002060"/>
                </a:solidFill>
              </a:rPr>
              <a:t>Da questo punto di vista voglio farvi una domanda: Avete mai pensato di 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it-IT" sz="3200" dirty="0">
                <a:solidFill>
                  <a:srgbClr val="002060"/>
                </a:solidFill>
              </a:rPr>
              <a:t>Vincere al Superenalotto ed è avvenuto ciò? Avete mai pensato di desiderare un uomo bello, magari ricco e di trovarlo? Penso che ognuno di noi qui presente desideri qualcosa, ma non c’è l’ha.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it-IT" sz="3200" dirty="0">
                <a:solidFill>
                  <a:srgbClr val="002060"/>
                </a:solidFill>
              </a:rPr>
              <a:t>La filosofia Omeosinergetica non è contro la fisica quantistica, perché è vero che esiste l’attrazione ed è altrettanto vero che esiste la </a:t>
            </a:r>
            <a:r>
              <a:rPr lang="it-IT" sz="3200" b="1" dirty="0">
                <a:solidFill>
                  <a:srgbClr val="002060"/>
                </a:solidFill>
              </a:rPr>
              <a:t>similitudine</a:t>
            </a:r>
            <a:r>
              <a:rPr lang="it-IT" sz="3200" dirty="0">
                <a:solidFill>
                  <a:srgbClr val="002060"/>
                </a:solidFill>
              </a:rPr>
              <a:t>. È la </a:t>
            </a:r>
            <a:r>
              <a:rPr lang="it-IT" sz="3200" b="1" dirty="0">
                <a:solidFill>
                  <a:srgbClr val="002060"/>
                </a:solidFill>
              </a:rPr>
              <a:t>raccolta</a:t>
            </a:r>
            <a:r>
              <a:rPr lang="it-IT" sz="3200" dirty="0">
                <a:solidFill>
                  <a:srgbClr val="002060"/>
                </a:solidFill>
              </a:rPr>
              <a:t> però che fa la differenza, perché alla fine contano i fatti e non quello che si pensa.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it-IT" sz="3200" dirty="0">
                <a:solidFill>
                  <a:srgbClr val="002060"/>
                </a:solidFill>
              </a:rPr>
              <a:t>Il </a:t>
            </a:r>
            <a:r>
              <a:rPr lang="it-IT" sz="3200" b="1" dirty="0">
                <a:solidFill>
                  <a:srgbClr val="002060"/>
                </a:solidFill>
              </a:rPr>
              <a:t>secondo principio</a:t>
            </a:r>
            <a:r>
              <a:rPr lang="it-IT" sz="3200" dirty="0">
                <a:solidFill>
                  <a:srgbClr val="002060"/>
                </a:solidFill>
              </a:rPr>
              <a:t> della filosofia Omeosinergetica è “</a:t>
            </a:r>
            <a:r>
              <a:rPr lang="it-IT" sz="3200" b="1" dirty="0">
                <a:solidFill>
                  <a:srgbClr val="002060"/>
                </a:solidFill>
              </a:rPr>
              <a:t>il simile attira il simile</a:t>
            </a:r>
            <a:r>
              <a:rPr lang="it-IT" sz="3200" dirty="0">
                <a:solidFill>
                  <a:srgbClr val="002060"/>
                </a:solidFill>
              </a:rPr>
              <a:t>”.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it-IT" sz="3200" dirty="0">
                <a:solidFill>
                  <a:srgbClr val="002060"/>
                </a:solidFill>
              </a:rPr>
              <a:t>Questo comporta che vi è una </a:t>
            </a:r>
            <a:r>
              <a:rPr lang="it-IT" sz="3200" b="1" dirty="0">
                <a:solidFill>
                  <a:srgbClr val="002060"/>
                </a:solidFill>
              </a:rPr>
              <a:t>similitudine</a:t>
            </a:r>
            <a:r>
              <a:rPr lang="it-IT" sz="3200" dirty="0">
                <a:solidFill>
                  <a:srgbClr val="002060"/>
                </a:solidFill>
              </a:rPr>
              <a:t> negli uomini che è legata all’</a:t>
            </a:r>
            <a:r>
              <a:rPr lang="it-IT" sz="3200" b="1" dirty="0">
                <a:solidFill>
                  <a:srgbClr val="002060"/>
                </a:solidFill>
              </a:rPr>
              <a:t>attrazione</a:t>
            </a:r>
            <a:r>
              <a:rPr lang="it-IT" sz="3200" dirty="0">
                <a:solidFill>
                  <a:srgbClr val="002060"/>
                </a:solidFill>
              </a:rPr>
              <a:t>, non dovuta al </a:t>
            </a:r>
            <a:r>
              <a:rPr lang="it-IT" sz="3200" dirty="0" err="1">
                <a:solidFill>
                  <a:srgbClr val="002060"/>
                </a:solidFill>
              </a:rPr>
              <a:t>bionomio</a:t>
            </a:r>
            <a:r>
              <a:rPr lang="it-IT" sz="3200" dirty="0">
                <a:solidFill>
                  <a:srgbClr val="002060"/>
                </a:solidFill>
              </a:rPr>
              <a:t> “penso </a:t>
            </a:r>
            <a:r>
              <a:rPr lang="it-IT" sz="3200" dirty="0">
                <a:solidFill>
                  <a:srgbClr val="002060"/>
                </a:solidFill>
                <a:sym typeface="Wingdings" charset="2"/>
              </a:rPr>
              <a:t></a:t>
            </a:r>
            <a:r>
              <a:rPr lang="it-IT" sz="3200" dirty="0">
                <a:solidFill>
                  <a:srgbClr val="002060"/>
                </a:solidFill>
              </a:rPr>
              <a:t> ricevo”, ma ai </a:t>
            </a:r>
            <a:r>
              <a:rPr lang="it-IT" sz="3200" b="1" dirty="0">
                <a:solidFill>
                  <a:srgbClr val="002060"/>
                </a:solidFill>
              </a:rPr>
              <a:t>comportamenti</a:t>
            </a:r>
            <a:r>
              <a:rPr lang="it-IT" sz="3200" dirty="0">
                <a:solidFill>
                  <a:srgbClr val="002060"/>
                </a:solidFill>
              </a:rPr>
              <a:t>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it-IT" sz="3200" dirty="0">
                <a:solidFill>
                  <a:srgbClr val="002060"/>
                </a:solidFill>
              </a:rPr>
              <a:t>Siamo tutti simili perché vi è un’attrazione, ma anche una </a:t>
            </a:r>
            <a:r>
              <a:rPr lang="it-IT" sz="3200" b="1" dirty="0">
                <a:solidFill>
                  <a:srgbClr val="002060"/>
                </a:solidFill>
              </a:rPr>
              <a:t>risonanza</a:t>
            </a:r>
            <a:r>
              <a:rPr lang="it-IT" sz="3200" dirty="0">
                <a:solidFill>
                  <a:srgbClr val="002060"/>
                </a:solidFill>
              </a:rPr>
              <a:t>, una </a:t>
            </a:r>
            <a:r>
              <a:rPr lang="it-IT" sz="3200" b="1" dirty="0">
                <a:solidFill>
                  <a:srgbClr val="002060"/>
                </a:solidFill>
              </a:rPr>
              <a:t>vibrazione</a:t>
            </a:r>
            <a:r>
              <a:rPr lang="it-IT" sz="3200" dirty="0">
                <a:solidFill>
                  <a:srgbClr val="002060"/>
                </a:solidFill>
              </a:rPr>
              <a:t> ed una </a:t>
            </a:r>
            <a:r>
              <a:rPr lang="it-IT" sz="3200" b="1" dirty="0">
                <a:solidFill>
                  <a:srgbClr val="002060"/>
                </a:solidFill>
              </a:rPr>
              <a:t>frequenza</a:t>
            </a:r>
            <a:r>
              <a:rPr lang="it-IT" sz="3200" dirty="0">
                <a:solidFill>
                  <a:srgbClr val="002060"/>
                </a:solidFill>
              </a:rPr>
              <a:t>. </a:t>
            </a: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430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1514" y="837085"/>
            <a:ext cx="7886700" cy="4351338"/>
          </a:xfrm>
        </p:spPr>
        <p:txBody>
          <a:bodyPr/>
          <a:lstStyle/>
          <a:p>
            <a:pPr marL="0" indent="0" algn="ctr">
              <a:buNone/>
            </a:pPr>
            <a:endParaRPr lang="it-IT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it-IT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it-IT" b="1" dirty="0" smtClean="0">
                <a:solidFill>
                  <a:srgbClr val="002060"/>
                </a:solidFill>
              </a:rPr>
              <a:t>L’Attrazione </a:t>
            </a:r>
            <a:r>
              <a:rPr lang="it-IT" b="1" dirty="0">
                <a:solidFill>
                  <a:srgbClr val="002060"/>
                </a:solidFill>
              </a:rPr>
              <a:t>= comportamenti</a:t>
            </a:r>
            <a:endParaRPr lang="it-IT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it-IT" b="1" dirty="0">
                <a:solidFill>
                  <a:srgbClr val="002060"/>
                </a:solidFill>
              </a:rPr>
              <a:t>Risonanza = emozioni.</a:t>
            </a:r>
            <a:endParaRPr lang="it-IT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it-IT" b="1" dirty="0">
                <a:solidFill>
                  <a:srgbClr val="002060"/>
                </a:solidFill>
              </a:rPr>
              <a:t>Vibrazione e frequenza = Energia</a:t>
            </a: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53364" y="716692"/>
            <a:ext cx="7886700" cy="490421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Tutti noi frequentiamo lo stesso posto, il pianeta Terra. </a:t>
            </a: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È come dire: siamo tutti nella stessa casa</a:t>
            </a:r>
            <a:r>
              <a:rPr lang="it-IT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L’</a:t>
            </a:r>
            <a:r>
              <a:rPr lang="it-IT" b="1" dirty="0">
                <a:solidFill>
                  <a:srgbClr val="002060"/>
                </a:solidFill>
              </a:rPr>
              <a:t>attrazione</a:t>
            </a:r>
            <a:r>
              <a:rPr lang="it-IT" dirty="0">
                <a:solidFill>
                  <a:srgbClr val="002060"/>
                </a:solidFill>
              </a:rPr>
              <a:t> tra l’altro è al primo posto nei rapporti di coppia lavorativi e sociali. </a:t>
            </a:r>
            <a:endParaRPr lang="it-IT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Un rapporto di coppia diventa tale, perché vi è un’attrazione iniziale, che diventa </a:t>
            </a:r>
            <a:r>
              <a:rPr lang="it-IT" b="1" dirty="0">
                <a:solidFill>
                  <a:srgbClr val="002060"/>
                </a:solidFill>
              </a:rPr>
              <a:t>passione</a:t>
            </a:r>
            <a:r>
              <a:rPr lang="it-IT" dirty="0">
                <a:solidFill>
                  <a:srgbClr val="002060"/>
                </a:solidFill>
              </a:rPr>
              <a:t> e dopo </a:t>
            </a:r>
            <a:r>
              <a:rPr lang="it-IT" b="1" dirty="0">
                <a:solidFill>
                  <a:srgbClr val="002060"/>
                </a:solidFill>
              </a:rPr>
              <a:t>innamoramento</a:t>
            </a:r>
            <a:r>
              <a:rPr lang="it-IT" dirty="0">
                <a:solidFill>
                  <a:srgbClr val="002060"/>
                </a:solidFill>
              </a:rPr>
              <a:t>. </a:t>
            </a:r>
            <a:endParaRPr lang="it-IT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i="1" dirty="0">
                <a:solidFill>
                  <a:srgbClr val="002060"/>
                </a:solidFill>
              </a:rPr>
              <a:t>Nel lavoro, in un ambiente scolastico ad esempio, vale la stessa cosa e si è attratti da un qualcosa, subentra la passione e successivamente inizia l’innamoramento, questa essenza, vibrazione incondizionata che ci spinge verso quell’uomo o quella realtà o scuola ecc</a:t>
            </a:r>
            <a:r>
              <a:rPr lang="it-IT" dirty="0">
                <a:solidFill>
                  <a:srgbClr val="002060"/>
                </a:solidFill>
              </a:rPr>
              <a:t>. 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6622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923582"/>
            <a:ext cx="78867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L’attrazione però crea alcune volte una sorta di scontro, che può avere degli effetti negativi o positivi, quindi delle reazioni che secondo la filosofia Omeosinergetica non sono determinate dal nostro pensare, piuttosto dal nostro accumulo tossico. </a:t>
            </a:r>
            <a:endParaRPr lang="it-IT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L’attrazione, perciò, è un fenomeno connesso con i comportamenti: essa è una forza grazie alla quale , in un incontro il comportamento dell’uno si intreccia con quello dell’altro. </a:t>
            </a:r>
            <a:endParaRPr lang="it-IT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I due comportamenti delle persone che si relazionano sembrano essere diversi in quel contesto ma, secondo la filosofia Omeosinergetica ciò è solo in apparenza.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49690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1010080"/>
            <a:ext cx="78867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In realtà i due comportamenti messi in essere appartengono entrambi sia all’uno che all’altra persona, le quali manifesteranno in altri ambiti, nel lavoro, in famiglia, nella coppia e con i figli</a:t>
            </a:r>
            <a:r>
              <a:rPr lang="it-IT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rgbClr val="002060"/>
                </a:solidFill>
              </a:rPr>
              <a:t>L’esperienza che attiriamo è sempre un’opportunità, in quanto nasce la relazione e grazie al simile conosciamo l’</a:t>
            </a:r>
            <a:r>
              <a:rPr lang="it-IT" b="1" dirty="0">
                <a:solidFill>
                  <a:srgbClr val="002060"/>
                </a:solidFill>
              </a:rPr>
              <a:t>opposto</a:t>
            </a:r>
            <a:r>
              <a:rPr lang="it-IT" dirty="0">
                <a:solidFill>
                  <a:srgbClr val="002060"/>
                </a:solidFill>
              </a:rPr>
              <a:t> di noi che non vediamo e che esprimiamo già ma ne siamo inconsapevoli, in entrambi i casi esiste il </a:t>
            </a:r>
            <a:r>
              <a:rPr lang="it-IT" b="1" dirty="0">
                <a:solidFill>
                  <a:srgbClr val="002060"/>
                </a:solidFill>
              </a:rPr>
              <a:t>rifiuto</a:t>
            </a:r>
            <a:r>
              <a:rPr lang="it-IT" dirty="0">
                <a:solidFill>
                  <a:srgbClr val="002060"/>
                </a:solidFill>
              </a:rPr>
              <a:t> oltre che la </a:t>
            </a:r>
            <a:r>
              <a:rPr lang="it-IT" b="1" dirty="0">
                <a:solidFill>
                  <a:srgbClr val="002060"/>
                </a:solidFill>
              </a:rPr>
              <a:t>reazione</a:t>
            </a:r>
            <a:r>
              <a:rPr lang="it-IT" dirty="0">
                <a:solidFill>
                  <a:srgbClr val="002060"/>
                </a:solidFill>
              </a:rPr>
              <a:t>, perciò la </a:t>
            </a:r>
            <a:r>
              <a:rPr lang="it-IT" b="1" dirty="0">
                <a:solidFill>
                  <a:srgbClr val="002060"/>
                </a:solidFill>
              </a:rPr>
              <a:t>scarica</a:t>
            </a:r>
            <a:r>
              <a:rPr lang="it-IT" dirty="0">
                <a:solidFill>
                  <a:srgbClr val="002060"/>
                </a:solidFill>
              </a:rPr>
              <a:t>. 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526500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539</TotalTime>
  <Words>479</Words>
  <Application>Microsoft Macintosh PowerPoint</Application>
  <PresentationFormat>Presentazione su schermo (4:3)</PresentationFormat>
  <Paragraphs>57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Calibri</vt:lpstr>
      <vt:lpstr>Calibri Light</vt:lpstr>
      <vt:lpstr>Montserrat Light</vt:lpstr>
      <vt:lpstr>Wingdings</vt:lpstr>
      <vt:lpstr>Arial</vt:lpstr>
      <vt:lpstr>Tema di Office</vt:lpstr>
      <vt:lpstr>IL FENOMENO DELLA SIMILITUDINE</vt:lpstr>
      <vt:lpstr>IL FENOMENO NELLE RELAZIONI: 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BUONA VITA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PRESENTAZIONE</dc:title>
  <dc:creator>Microsoft Office User</dc:creator>
  <cp:lastModifiedBy>Alberto Maraschio</cp:lastModifiedBy>
  <cp:revision>17</cp:revision>
  <dcterms:created xsi:type="dcterms:W3CDTF">2020-02-05T10:19:22Z</dcterms:created>
  <dcterms:modified xsi:type="dcterms:W3CDTF">2020-09-19T10:14:46Z</dcterms:modified>
</cp:coreProperties>
</file>