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5" r:id="rId3"/>
    <p:sldId id="266" r:id="rId4"/>
    <p:sldId id="267" r:id="rId5"/>
    <p:sldId id="268" r:id="rId6"/>
    <p:sldId id="269" r:id="rId7"/>
    <p:sldId id="270" r:id="rId8"/>
    <p:sldId id="271" r:id="rId9"/>
    <p:sldId id="272" r:id="rId10"/>
    <p:sldId id="273" r:id="rId11"/>
    <p:sldId id="274" r:id="rId12"/>
    <p:sldId id="275" r:id="rId13"/>
    <p:sldId id="276" r:id="rId14"/>
    <p:sldId id="287" r:id="rId15"/>
    <p:sldId id="277" r:id="rId16"/>
    <p:sldId id="278" r:id="rId17"/>
    <p:sldId id="279" r:id="rId18"/>
    <p:sldId id="280" r:id="rId19"/>
    <p:sldId id="281" r:id="rId20"/>
    <p:sldId id="282" r:id="rId21"/>
    <p:sldId id="283" r:id="rId22"/>
    <p:sldId id="284" r:id="rId23"/>
    <p:sldId id="285" r:id="rId24"/>
    <p:sldId id="286" r:id="rId25"/>
    <p:sldId id="288" r:id="rId26"/>
    <p:sldId id="289" r:id="rId27"/>
    <p:sldId id="290" r:id="rId28"/>
    <p:sldId id="291" r:id="rId29"/>
    <p:sldId id="292" r:id="rId30"/>
    <p:sldId id="293" r:id="rId31"/>
    <p:sldId id="294" r:id="rId32"/>
    <p:sldId id="295" r:id="rId33"/>
    <p:sldId id="297" r:id="rId34"/>
    <p:sldId id="296"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77"/>
    <p:restoredTop sz="94674"/>
  </p:normalViewPr>
  <p:slideViewPr>
    <p:cSldViewPr snapToGrid="0" snapToObjects="1">
      <p:cViewPr varScale="1">
        <p:scale>
          <a:sx n="57" d="100"/>
          <a:sy n="57" d="100"/>
        </p:scale>
        <p:origin x="12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24/09/2020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24/09/2020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24/09/2020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24/09/2020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24/09/2020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24/09/2020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24/09/2020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24/09/2020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24/09/2020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24/09/2020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24/09/2020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24/09/2020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762F31B-0670-2542-9B4D-C0CC351303BB}"/>
              </a:ext>
            </a:extLst>
          </p:cNvPr>
          <p:cNvSpPr>
            <a:spLocks noGrp="1"/>
          </p:cNvSpPr>
          <p:nvPr>
            <p:ph type="ctrTitle"/>
          </p:nvPr>
        </p:nvSpPr>
        <p:spPr>
          <a:xfrm>
            <a:off x="422910" y="1565910"/>
            <a:ext cx="5879036" cy="661670"/>
          </a:xfrm>
        </p:spPr>
        <p:txBody>
          <a:bodyPr>
            <a:noAutofit/>
          </a:bodyPr>
          <a:lstStyle/>
          <a:p>
            <a:pPr algn="l"/>
            <a:r>
              <a:rPr lang="it-IT" sz="2400" b="1" dirty="0">
                <a:solidFill>
                  <a:schemeClr val="bg1"/>
                </a:solidFill>
                <a:latin typeface="Montserrat Light" pitchFamily="2" charset="77"/>
              </a:rPr>
              <a:t>LE EMOZIONI</a:t>
            </a:r>
            <a:br>
              <a:rPr lang="it-IT" sz="2400" b="1" dirty="0">
                <a:solidFill>
                  <a:schemeClr val="bg1"/>
                </a:solidFill>
                <a:latin typeface="Montserrat Light" pitchFamily="2" charset="77"/>
              </a:rPr>
            </a:br>
            <a:r>
              <a:rPr lang="it-IT" sz="2400" b="1" dirty="0">
                <a:solidFill>
                  <a:schemeClr val="bg1"/>
                </a:solidFill>
                <a:latin typeface="Montserrat Light" pitchFamily="2" charset="77"/>
              </a:rPr>
              <a:t>SECONDO LA VISIONE OMEOSINERGETICA</a:t>
            </a:r>
          </a:p>
        </p:txBody>
      </p:sp>
      <p:sp>
        <p:nvSpPr>
          <p:cNvPr id="5" name="Titolo 1">
            <a:extLst>
              <a:ext uri="{FF2B5EF4-FFF2-40B4-BE49-F238E27FC236}">
                <a16:creationId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3" name="Rettangolo 2"/>
          <p:cNvSpPr/>
          <p:nvPr/>
        </p:nvSpPr>
        <p:spPr>
          <a:xfrm>
            <a:off x="422909" y="3884895"/>
            <a:ext cx="5486401"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spTree>
    <p:extLst>
      <p:ext uri="{BB962C8B-B14F-4D97-AF65-F5344CB8AC3E}">
        <p14:creationId xmlns:p14="http://schemas.microsoft.com/office/powerpoint/2010/main" val="2583224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1006" y="1220145"/>
            <a:ext cx="7886700" cy="4351338"/>
          </a:xfrm>
        </p:spPr>
        <p:txBody>
          <a:bodyPr/>
          <a:lstStyle/>
          <a:p>
            <a:pPr marL="0" lvl="0" indent="0">
              <a:buNone/>
            </a:pPr>
            <a:r>
              <a:rPr lang="it-IT" dirty="0">
                <a:solidFill>
                  <a:srgbClr val="002060"/>
                </a:solidFill>
              </a:rPr>
              <a:t>Le </a:t>
            </a:r>
            <a:r>
              <a:rPr lang="it-IT" b="1" dirty="0">
                <a:solidFill>
                  <a:srgbClr val="002060"/>
                </a:solidFill>
              </a:rPr>
              <a:t>secondarie </a:t>
            </a:r>
            <a:r>
              <a:rPr lang="it-IT" dirty="0">
                <a:solidFill>
                  <a:srgbClr val="002060"/>
                </a:solidFill>
              </a:rPr>
              <a:t>sono: </a:t>
            </a:r>
          </a:p>
          <a:p>
            <a:pPr lvl="0"/>
            <a:r>
              <a:rPr lang="it-IT" b="1" dirty="0">
                <a:solidFill>
                  <a:srgbClr val="002060"/>
                </a:solidFill>
              </a:rPr>
              <a:t>Abbandono</a:t>
            </a:r>
            <a:r>
              <a:rPr lang="it-IT" dirty="0">
                <a:solidFill>
                  <a:srgbClr val="002060"/>
                </a:solidFill>
              </a:rPr>
              <a:t>,</a:t>
            </a:r>
          </a:p>
          <a:p>
            <a:pPr lvl="0"/>
            <a:r>
              <a:rPr lang="it-IT" b="1" dirty="0">
                <a:solidFill>
                  <a:srgbClr val="002060"/>
                </a:solidFill>
              </a:rPr>
              <a:t>Senso di colpa</a:t>
            </a:r>
            <a:r>
              <a:rPr lang="it-IT" dirty="0">
                <a:solidFill>
                  <a:srgbClr val="002060"/>
                </a:solidFill>
              </a:rPr>
              <a:t>,</a:t>
            </a:r>
          </a:p>
          <a:p>
            <a:pPr lvl="0"/>
            <a:r>
              <a:rPr lang="it-IT" b="1" dirty="0">
                <a:solidFill>
                  <a:srgbClr val="002060"/>
                </a:solidFill>
              </a:rPr>
              <a:t>Gelosia</a:t>
            </a:r>
            <a:r>
              <a:rPr lang="it-IT" dirty="0">
                <a:solidFill>
                  <a:srgbClr val="002060"/>
                </a:solidFill>
              </a:rPr>
              <a:t>. </a:t>
            </a:r>
          </a:p>
          <a:p>
            <a:endParaRPr lang="it-IT" dirty="0"/>
          </a:p>
          <a:p>
            <a:pPr marL="0" indent="0">
              <a:buNone/>
            </a:pPr>
            <a:r>
              <a:rPr lang="it-IT" dirty="0">
                <a:solidFill>
                  <a:srgbClr val="002060"/>
                </a:solidFill>
              </a:rPr>
              <a:t>Queste ultime invece si manifestano intorno ai </a:t>
            </a:r>
            <a:r>
              <a:rPr lang="it-IT" b="1" dirty="0">
                <a:solidFill>
                  <a:srgbClr val="002060"/>
                </a:solidFill>
              </a:rPr>
              <a:t>18 mesi</a:t>
            </a:r>
            <a:r>
              <a:rPr lang="it-IT" dirty="0">
                <a:solidFill>
                  <a:srgbClr val="002060"/>
                </a:solidFill>
              </a:rPr>
              <a:t> di vita extrauterina. </a:t>
            </a:r>
          </a:p>
        </p:txBody>
      </p:sp>
    </p:spTree>
    <p:extLst>
      <p:ext uri="{BB962C8B-B14F-4D97-AF65-F5344CB8AC3E}">
        <p14:creationId xmlns:p14="http://schemas.microsoft.com/office/powerpoint/2010/main" val="1221464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3364" y="766119"/>
            <a:ext cx="7886700" cy="5126639"/>
          </a:xfrm>
        </p:spPr>
        <p:txBody>
          <a:bodyPr>
            <a:normAutofit fontScale="92500" lnSpcReduction="10000"/>
          </a:bodyPr>
          <a:lstStyle/>
          <a:p>
            <a:pPr marL="0" indent="0">
              <a:buNone/>
            </a:pPr>
            <a:r>
              <a:rPr lang="it-IT" dirty="0">
                <a:solidFill>
                  <a:srgbClr val="002060"/>
                </a:solidFill>
              </a:rPr>
              <a:t>L’emozione secondaria (ad es. la gelosia) ha un mutamento e verso l’età della pubertà, si passa dalla gelosia all’ emozione </a:t>
            </a:r>
            <a:r>
              <a:rPr lang="it-IT" b="1" dirty="0">
                <a:solidFill>
                  <a:srgbClr val="002060"/>
                </a:solidFill>
              </a:rPr>
              <a:t>terziaria</a:t>
            </a:r>
            <a:r>
              <a:rPr lang="it-IT" dirty="0">
                <a:solidFill>
                  <a:srgbClr val="002060"/>
                </a:solidFill>
              </a:rPr>
              <a:t>, l’</a:t>
            </a:r>
            <a:r>
              <a:rPr lang="it-IT" b="1" dirty="0">
                <a:solidFill>
                  <a:srgbClr val="002060"/>
                </a:solidFill>
              </a:rPr>
              <a:t>invidia</a:t>
            </a:r>
            <a:r>
              <a:rPr lang="it-IT" dirty="0">
                <a:solidFill>
                  <a:srgbClr val="002060"/>
                </a:solidFill>
              </a:rPr>
              <a:t>.</a:t>
            </a:r>
            <a:br>
              <a:rPr lang="it-IT" dirty="0">
                <a:solidFill>
                  <a:srgbClr val="002060"/>
                </a:solidFill>
              </a:rPr>
            </a:br>
            <a:endParaRPr lang="it-IT" dirty="0">
              <a:solidFill>
                <a:srgbClr val="002060"/>
              </a:solidFill>
            </a:endParaRPr>
          </a:p>
          <a:p>
            <a:pPr marL="0" indent="0">
              <a:buNone/>
            </a:pPr>
            <a:r>
              <a:rPr lang="it-IT" b="1" dirty="0">
                <a:solidFill>
                  <a:srgbClr val="002060"/>
                </a:solidFill>
              </a:rPr>
              <a:t>La gelosia </a:t>
            </a:r>
            <a:r>
              <a:rPr lang="it-IT" dirty="0">
                <a:solidFill>
                  <a:srgbClr val="002060"/>
                </a:solidFill>
              </a:rPr>
              <a:t>rimarrà sempre in noi perché è anche una </a:t>
            </a:r>
            <a:r>
              <a:rPr lang="it-IT" i="1" dirty="0">
                <a:solidFill>
                  <a:srgbClr val="002060"/>
                </a:solidFill>
              </a:rPr>
              <a:t>memoria</a:t>
            </a:r>
            <a:r>
              <a:rPr lang="it-IT" dirty="0">
                <a:solidFill>
                  <a:srgbClr val="002060"/>
                </a:solidFill>
              </a:rPr>
              <a:t> e si esprimerà di fronte a determinate esperienze. A differenziare queste due emozioni (che in realtà sono una) è il </a:t>
            </a:r>
            <a:r>
              <a:rPr lang="it-IT" b="1" dirty="0">
                <a:solidFill>
                  <a:srgbClr val="002060"/>
                </a:solidFill>
              </a:rPr>
              <a:t>modo d’essere</a:t>
            </a:r>
            <a:r>
              <a:rPr lang="it-IT" dirty="0">
                <a:solidFill>
                  <a:srgbClr val="002060"/>
                </a:solidFill>
              </a:rPr>
              <a:t> o </a:t>
            </a:r>
            <a:r>
              <a:rPr lang="it-IT" b="1" dirty="0">
                <a:solidFill>
                  <a:srgbClr val="002060"/>
                </a:solidFill>
              </a:rPr>
              <a:t>atteggiamento</a:t>
            </a:r>
            <a:r>
              <a:rPr lang="it-IT" dirty="0">
                <a:solidFill>
                  <a:srgbClr val="002060"/>
                </a:solidFill>
              </a:rPr>
              <a:t> che si mette in </a:t>
            </a:r>
            <a:r>
              <a:rPr lang="it-IT" i="1" dirty="0">
                <a:solidFill>
                  <a:srgbClr val="002060"/>
                </a:solidFill>
              </a:rPr>
              <a:t>essere</a:t>
            </a:r>
            <a:r>
              <a:rPr lang="it-IT" dirty="0">
                <a:solidFill>
                  <a:srgbClr val="002060"/>
                </a:solidFill>
              </a:rPr>
              <a:t>:</a:t>
            </a:r>
            <a:br>
              <a:rPr lang="it-IT" dirty="0">
                <a:solidFill>
                  <a:srgbClr val="002060"/>
                </a:solidFill>
              </a:rPr>
            </a:br>
            <a:endParaRPr lang="it-IT" dirty="0">
              <a:solidFill>
                <a:srgbClr val="002060"/>
              </a:solidFill>
            </a:endParaRPr>
          </a:p>
          <a:p>
            <a:pPr marL="0" indent="0">
              <a:buNone/>
            </a:pPr>
            <a:r>
              <a:rPr lang="it-IT" dirty="0">
                <a:solidFill>
                  <a:srgbClr val="002060"/>
                </a:solidFill>
              </a:rPr>
              <a:t>“</a:t>
            </a:r>
            <a:r>
              <a:rPr lang="it-IT" i="1" dirty="0">
                <a:solidFill>
                  <a:srgbClr val="002060"/>
                </a:solidFill>
              </a:rPr>
              <a:t>Questo è mio, non lo condivido</a:t>
            </a:r>
            <a:r>
              <a:rPr lang="it-IT" dirty="0">
                <a:solidFill>
                  <a:srgbClr val="002060"/>
                </a:solidFill>
              </a:rPr>
              <a:t>” </a:t>
            </a:r>
            <a:r>
              <a:rPr lang="it-IT" dirty="0">
                <a:solidFill>
                  <a:srgbClr val="002060"/>
                </a:solidFill>
                <a:sym typeface="Wingdings" charset="2"/>
              </a:rPr>
              <a:t></a:t>
            </a:r>
            <a:r>
              <a:rPr lang="it-IT" dirty="0">
                <a:solidFill>
                  <a:srgbClr val="002060"/>
                </a:solidFill>
              </a:rPr>
              <a:t> gelosia</a:t>
            </a:r>
          </a:p>
          <a:p>
            <a:pPr marL="0" indent="0">
              <a:buNone/>
            </a:pPr>
            <a:br>
              <a:rPr lang="it-IT" dirty="0">
                <a:solidFill>
                  <a:srgbClr val="002060"/>
                </a:solidFill>
              </a:rPr>
            </a:br>
            <a:r>
              <a:rPr lang="it-IT" dirty="0">
                <a:solidFill>
                  <a:srgbClr val="002060"/>
                </a:solidFill>
              </a:rPr>
              <a:t>“</a:t>
            </a:r>
            <a:r>
              <a:rPr lang="it-IT" i="1" dirty="0">
                <a:solidFill>
                  <a:srgbClr val="002060"/>
                </a:solidFill>
              </a:rPr>
              <a:t>Quello è tuo, vorrei averlo io</a:t>
            </a:r>
            <a:r>
              <a:rPr lang="it-IT" dirty="0">
                <a:solidFill>
                  <a:srgbClr val="002060"/>
                </a:solidFill>
              </a:rPr>
              <a:t>” </a:t>
            </a:r>
            <a:r>
              <a:rPr lang="it-IT" dirty="0">
                <a:solidFill>
                  <a:srgbClr val="002060"/>
                </a:solidFill>
                <a:sym typeface="Wingdings" charset="2"/>
              </a:rPr>
              <a:t></a:t>
            </a:r>
            <a:r>
              <a:rPr lang="it-IT" dirty="0">
                <a:solidFill>
                  <a:srgbClr val="002060"/>
                </a:solidFill>
              </a:rPr>
              <a:t> invidia</a:t>
            </a:r>
            <a:br>
              <a:rPr lang="it-IT" dirty="0"/>
            </a:br>
            <a:endParaRPr lang="it-IT" dirty="0"/>
          </a:p>
          <a:p>
            <a:endParaRPr lang="it-IT" dirty="0"/>
          </a:p>
        </p:txBody>
      </p:sp>
    </p:spTree>
    <p:extLst>
      <p:ext uri="{BB962C8B-B14F-4D97-AF65-F5344CB8AC3E}">
        <p14:creationId xmlns:p14="http://schemas.microsoft.com/office/powerpoint/2010/main" val="1104961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99702" y="2407808"/>
            <a:ext cx="7886700" cy="4351338"/>
          </a:xfrm>
        </p:spPr>
        <p:txBody>
          <a:bodyPr/>
          <a:lstStyle/>
          <a:p>
            <a:pPr marL="0" indent="0">
              <a:buNone/>
            </a:pPr>
            <a:r>
              <a:rPr lang="it-IT" dirty="0">
                <a:solidFill>
                  <a:srgbClr val="002060"/>
                </a:solidFill>
              </a:rPr>
              <a:t>Le emozioni essenziali prese in considerazione in Omeosinergia sono 7: </a:t>
            </a:r>
            <a:r>
              <a:rPr lang="it-IT" b="1" dirty="0">
                <a:solidFill>
                  <a:srgbClr val="002060"/>
                </a:solidFill>
              </a:rPr>
              <a:t>gioia</a:t>
            </a:r>
            <a:r>
              <a:rPr lang="it-IT" dirty="0">
                <a:solidFill>
                  <a:srgbClr val="002060"/>
                </a:solidFill>
              </a:rPr>
              <a:t>, </a:t>
            </a:r>
            <a:r>
              <a:rPr lang="it-IT" b="1" dirty="0">
                <a:solidFill>
                  <a:srgbClr val="002060"/>
                </a:solidFill>
              </a:rPr>
              <a:t>paura</a:t>
            </a:r>
            <a:r>
              <a:rPr lang="it-IT" dirty="0">
                <a:solidFill>
                  <a:srgbClr val="002060"/>
                </a:solidFill>
              </a:rPr>
              <a:t>, </a:t>
            </a:r>
            <a:r>
              <a:rPr lang="it-IT" b="1" dirty="0">
                <a:solidFill>
                  <a:srgbClr val="002060"/>
                </a:solidFill>
              </a:rPr>
              <a:t>rabbia</a:t>
            </a:r>
            <a:r>
              <a:rPr lang="it-IT" dirty="0">
                <a:solidFill>
                  <a:srgbClr val="002060"/>
                </a:solidFill>
              </a:rPr>
              <a:t>, </a:t>
            </a:r>
            <a:r>
              <a:rPr lang="it-IT" b="1" dirty="0">
                <a:solidFill>
                  <a:srgbClr val="002060"/>
                </a:solidFill>
              </a:rPr>
              <a:t>invidia</a:t>
            </a:r>
            <a:r>
              <a:rPr lang="it-IT" dirty="0">
                <a:solidFill>
                  <a:srgbClr val="002060"/>
                </a:solidFill>
              </a:rPr>
              <a:t>, </a:t>
            </a:r>
            <a:r>
              <a:rPr lang="it-IT" b="1" dirty="0">
                <a:solidFill>
                  <a:srgbClr val="002060"/>
                </a:solidFill>
              </a:rPr>
              <a:t>abbandono</a:t>
            </a:r>
            <a:r>
              <a:rPr lang="it-IT" dirty="0">
                <a:solidFill>
                  <a:srgbClr val="002060"/>
                </a:solidFill>
              </a:rPr>
              <a:t>, </a:t>
            </a:r>
            <a:r>
              <a:rPr lang="it-IT" b="1" dirty="0">
                <a:solidFill>
                  <a:srgbClr val="002060"/>
                </a:solidFill>
              </a:rPr>
              <a:t>gelosia</a:t>
            </a:r>
            <a:r>
              <a:rPr lang="it-IT" dirty="0">
                <a:solidFill>
                  <a:srgbClr val="002060"/>
                </a:solidFill>
              </a:rPr>
              <a:t>, </a:t>
            </a:r>
            <a:r>
              <a:rPr lang="it-IT" b="1" dirty="0">
                <a:solidFill>
                  <a:srgbClr val="002060"/>
                </a:solidFill>
              </a:rPr>
              <a:t>senso</a:t>
            </a:r>
            <a:r>
              <a:rPr lang="it-IT" dirty="0">
                <a:solidFill>
                  <a:srgbClr val="002060"/>
                </a:solidFill>
              </a:rPr>
              <a:t> </a:t>
            </a:r>
            <a:r>
              <a:rPr lang="it-IT" b="1" dirty="0">
                <a:solidFill>
                  <a:srgbClr val="002060"/>
                </a:solidFill>
              </a:rPr>
              <a:t>di</a:t>
            </a:r>
            <a:r>
              <a:rPr lang="it-IT" dirty="0">
                <a:solidFill>
                  <a:srgbClr val="002060"/>
                </a:solidFill>
              </a:rPr>
              <a:t> </a:t>
            </a:r>
            <a:r>
              <a:rPr lang="it-IT" b="1" dirty="0">
                <a:solidFill>
                  <a:srgbClr val="002060"/>
                </a:solidFill>
              </a:rPr>
              <a:t>colpa</a:t>
            </a:r>
            <a:r>
              <a:rPr lang="it-IT" dirty="0">
                <a:solidFill>
                  <a:srgbClr val="002060"/>
                </a:solidFill>
              </a:rPr>
              <a:t>.</a:t>
            </a:r>
          </a:p>
          <a:p>
            <a:pPr marL="0" indent="0">
              <a:buNone/>
            </a:pPr>
            <a:r>
              <a:rPr lang="it-IT" dirty="0">
                <a:solidFill>
                  <a:srgbClr val="002060"/>
                </a:solidFill>
              </a:rPr>
              <a:t>Esse rappresentano il bagaglio della nostra Anima; danno movimento sotto forma di </a:t>
            </a:r>
            <a:r>
              <a:rPr lang="it-IT" b="1" i="1" dirty="0">
                <a:solidFill>
                  <a:srgbClr val="002060"/>
                </a:solidFill>
              </a:rPr>
              <a:t>reazioni</a:t>
            </a:r>
            <a:r>
              <a:rPr lang="it-IT" dirty="0">
                <a:solidFill>
                  <a:srgbClr val="002060"/>
                </a:solidFill>
              </a:rPr>
              <a:t> al corpo. </a:t>
            </a:r>
          </a:p>
          <a:p>
            <a:pPr marL="0" indent="0">
              <a:buNone/>
            </a:pPr>
            <a:r>
              <a:rPr lang="it-IT" dirty="0">
                <a:solidFill>
                  <a:srgbClr val="002060"/>
                </a:solidFill>
              </a:rPr>
              <a:t>Tre sono le </a:t>
            </a:r>
            <a:r>
              <a:rPr lang="it-IT" b="1" dirty="0">
                <a:solidFill>
                  <a:srgbClr val="002060"/>
                </a:solidFill>
              </a:rPr>
              <a:t>primarie</a:t>
            </a:r>
            <a:r>
              <a:rPr lang="it-IT" dirty="0">
                <a:solidFill>
                  <a:srgbClr val="002060"/>
                </a:solidFill>
              </a:rPr>
              <a:t> e tre le </a:t>
            </a:r>
            <a:r>
              <a:rPr lang="it-IT" b="1" dirty="0">
                <a:solidFill>
                  <a:srgbClr val="002060"/>
                </a:solidFill>
              </a:rPr>
              <a:t>secondarie</a:t>
            </a:r>
            <a:r>
              <a:rPr lang="it-IT" dirty="0">
                <a:solidFill>
                  <a:srgbClr val="002060"/>
                </a:solidFill>
              </a:rPr>
              <a:t>, una la </a:t>
            </a:r>
            <a:r>
              <a:rPr lang="it-IT" b="1" dirty="0">
                <a:solidFill>
                  <a:srgbClr val="002060"/>
                </a:solidFill>
              </a:rPr>
              <a:t>terziaria</a:t>
            </a:r>
            <a:r>
              <a:rPr lang="it-IT" dirty="0">
                <a:solidFill>
                  <a:srgbClr val="002060"/>
                </a:solidFill>
              </a:rPr>
              <a:t>.</a:t>
            </a:r>
          </a:p>
          <a:p>
            <a:endParaRPr lang="it-IT" dirty="0"/>
          </a:p>
        </p:txBody>
      </p:sp>
      <p:sp>
        <p:nvSpPr>
          <p:cNvPr id="4" name="CasellaDiTesto 3"/>
          <p:cNvSpPr txBox="1"/>
          <p:nvPr/>
        </p:nvSpPr>
        <p:spPr>
          <a:xfrm>
            <a:off x="591580" y="555850"/>
            <a:ext cx="7994822" cy="1600438"/>
          </a:xfrm>
          <a:prstGeom prst="rect">
            <a:avLst/>
          </a:prstGeom>
          <a:noFill/>
        </p:spPr>
        <p:txBody>
          <a:bodyPr wrap="square" rtlCol="0">
            <a:spAutoFit/>
          </a:bodyPr>
          <a:lstStyle/>
          <a:p>
            <a:pPr algn="ctr"/>
            <a:r>
              <a:rPr lang="it-IT" sz="4000" b="1" dirty="0">
                <a:solidFill>
                  <a:srgbClr val="002060"/>
                </a:solidFill>
                <a:latin typeface="+mj-lt"/>
              </a:rPr>
              <a:t>LE EMOZIONI SECONDO LA FILOSOFIA OMEOSINERGETICA:</a:t>
            </a:r>
            <a:endParaRPr lang="it-IT" sz="4000" dirty="0">
              <a:solidFill>
                <a:srgbClr val="002060"/>
              </a:solidFill>
              <a:latin typeface="+mj-lt"/>
            </a:endParaRPr>
          </a:p>
          <a:p>
            <a:endParaRPr lang="it-IT" dirty="0"/>
          </a:p>
        </p:txBody>
      </p:sp>
    </p:spTree>
    <p:extLst>
      <p:ext uri="{BB962C8B-B14F-4D97-AF65-F5344CB8AC3E}">
        <p14:creationId xmlns:p14="http://schemas.microsoft.com/office/powerpoint/2010/main" val="947529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494271"/>
            <a:ext cx="7886700" cy="1325563"/>
          </a:xfrm>
        </p:spPr>
        <p:txBody>
          <a:bodyPr>
            <a:normAutofit/>
          </a:bodyPr>
          <a:lstStyle/>
          <a:p>
            <a:pPr algn="ctr"/>
            <a:r>
              <a:rPr lang="it-IT" sz="4000" b="1" dirty="0">
                <a:solidFill>
                  <a:srgbClr val="002060"/>
                </a:solidFill>
              </a:rPr>
              <a:t>LA PAURA</a:t>
            </a:r>
          </a:p>
        </p:txBody>
      </p:sp>
      <p:sp>
        <p:nvSpPr>
          <p:cNvPr id="3" name="Segnaposto contenuto 2"/>
          <p:cNvSpPr>
            <a:spLocks noGrp="1"/>
          </p:cNvSpPr>
          <p:nvPr>
            <p:ph idx="1"/>
          </p:nvPr>
        </p:nvSpPr>
        <p:spPr>
          <a:xfrm>
            <a:off x="628650" y="1614251"/>
            <a:ext cx="7886700" cy="5634683"/>
          </a:xfrm>
        </p:spPr>
        <p:txBody>
          <a:bodyPr>
            <a:normAutofit/>
          </a:bodyPr>
          <a:lstStyle/>
          <a:p>
            <a:pPr marL="0" indent="0">
              <a:buNone/>
            </a:pPr>
            <a:r>
              <a:rPr lang="it-IT" b="1" dirty="0">
                <a:solidFill>
                  <a:srgbClr val="002060"/>
                </a:solidFill>
              </a:rPr>
              <a:t> </a:t>
            </a:r>
            <a:endParaRPr lang="it-IT" dirty="0">
              <a:solidFill>
                <a:srgbClr val="002060"/>
              </a:solidFill>
            </a:endParaRPr>
          </a:p>
          <a:p>
            <a:pPr marL="0" indent="0">
              <a:lnSpc>
                <a:spcPct val="120000"/>
              </a:lnSpc>
              <a:buNone/>
            </a:pPr>
            <a:r>
              <a:rPr lang="it-IT" b="1" dirty="0">
                <a:solidFill>
                  <a:srgbClr val="002060"/>
                </a:solidFill>
              </a:rPr>
              <a:t>È l’emozione che segna l’inizio della vita</a:t>
            </a:r>
            <a:r>
              <a:rPr lang="it-IT" dirty="0">
                <a:solidFill>
                  <a:srgbClr val="002060"/>
                </a:solidFill>
              </a:rPr>
              <a:t>, poiché quando nasciamo la paura ci mette in contatto per la prima volta con la realtà materiale. </a:t>
            </a:r>
          </a:p>
          <a:p>
            <a:pPr marL="0" indent="0">
              <a:lnSpc>
                <a:spcPct val="120000"/>
              </a:lnSpc>
              <a:buNone/>
            </a:pPr>
            <a:r>
              <a:rPr lang="it-IT" dirty="0">
                <a:solidFill>
                  <a:srgbClr val="002060"/>
                </a:solidFill>
              </a:rPr>
              <a:t>La paura, inoltre, consente ad ognuno di noi di conoscersi: questo è l’aspetto che rende così rilevante questa emozione.</a:t>
            </a:r>
          </a:p>
        </p:txBody>
      </p:sp>
    </p:spTree>
    <p:extLst>
      <p:ext uri="{BB962C8B-B14F-4D97-AF65-F5344CB8AC3E}">
        <p14:creationId xmlns:p14="http://schemas.microsoft.com/office/powerpoint/2010/main" val="1776177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642551"/>
            <a:ext cx="7886700" cy="5534412"/>
          </a:xfrm>
        </p:spPr>
        <p:txBody>
          <a:bodyPr>
            <a:normAutofit fontScale="85000" lnSpcReduction="20000"/>
          </a:bodyPr>
          <a:lstStyle/>
          <a:p>
            <a:pPr marL="0" indent="0">
              <a:lnSpc>
                <a:spcPct val="120000"/>
              </a:lnSpc>
              <a:buNone/>
            </a:pPr>
            <a:r>
              <a:rPr lang="it-IT" dirty="0">
                <a:solidFill>
                  <a:srgbClr val="002060"/>
                </a:solidFill>
              </a:rPr>
              <a:t>Essa non ha sempre la stessa dinamica comportamentale, come ad es. il </a:t>
            </a:r>
            <a:r>
              <a:rPr lang="it-IT" i="1" dirty="0">
                <a:solidFill>
                  <a:srgbClr val="002060"/>
                </a:solidFill>
              </a:rPr>
              <a:t>bloccarsi </a:t>
            </a:r>
            <a:r>
              <a:rPr lang="it-IT" dirty="0">
                <a:solidFill>
                  <a:srgbClr val="002060"/>
                </a:solidFill>
              </a:rPr>
              <a:t>o </a:t>
            </a:r>
            <a:r>
              <a:rPr lang="it-IT" i="1" dirty="0">
                <a:solidFill>
                  <a:srgbClr val="002060"/>
                </a:solidFill>
              </a:rPr>
              <a:t>paralizzarsi </a:t>
            </a:r>
            <a:r>
              <a:rPr lang="it-IT" dirty="0">
                <a:solidFill>
                  <a:srgbClr val="002060"/>
                </a:solidFill>
              </a:rPr>
              <a:t>dinanzi ad un pericolo. Un individuo può </a:t>
            </a:r>
            <a:r>
              <a:rPr lang="it-IT" i="1" dirty="0">
                <a:solidFill>
                  <a:srgbClr val="002060"/>
                </a:solidFill>
              </a:rPr>
              <a:t>bloccarsi</a:t>
            </a:r>
            <a:r>
              <a:rPr lang="it-IT" dirty="0">
                <a:solidFill>
                  <a:srgbClr val="002060"/>
                </a:solidFill>
              </a:rPr>
              <a:t> ed emerge subito l’attacco di panico (complesso di sintomi), oppure può </a:t>
            </a:r>
            <a:r>
              <a:rPr lang="it-IT" i="1" dirty="0">
                <a:solidFill>
                  <a:srgbClr val="002060"/>
                </a:solidFill>
              </a:rPr>
              <a:t>reagire</a:t>
            </a:r>
            <a:r>
              <a:rPr lang="it-IT" dirty="0">
                <a:solidFill>
                  <a:srgbClr val="002060"/>
                </a:solidFill>
              </a:rPr>
              <a:t> prima e dopo si </a:t>
            </a:r>
            <a:r>
              <a:rPr lang="it-IT" i="1" dirty="0">
                <a:solidFill>
                  <a:srgbClr val="002060"/>
                </a:solidFill>
              </a:rPr>
              <a:t>paralizza</a:t>
            </a:r>
            <a:r>
              <a:rPr lang="it-IT" dirty="0">
                <a:solidFill>
                  <a:srgbClr val="002060"/>
                </a:solidFill>
              </a:rPr>
              <a:t>, evidenziando </a:t>
            </a:r>
            <a:r>
              <a:rPr lang="it-IT" i="1" dirty="0">
                <a:solidFill>
                  <a:srgbClr val="002060"/>
                </a:solidFill>
              </a:rPr>
              <a:t>l’ansia</a:t>
            </a:r>
            <a:r>
              <a:rPr lang="it-IT" dirty="0">
                <a:solidFill>
                  <a:srgbClr val="002060"/>
                </a:solidFill>
              </a:rPr>
              <a:t> (complesso di sintomi), oppure pensa di bypassare l’emozione </a:t>
            </a:r>
            <a:r>
              <a:rPr lang="it-IT" i="1" dirty="0">
                <a:solidFill>
                  <a:srgbClr val="002060"/>
                </a:solidFill>
              </a:rPr>
              <a:t>paura</a:t>
            </a:r>
            <a:r>
              <a:rPr lang="it-IT" dirty="0">
                <a:solidFill>
                  <a:srgbClr val="002060"/>
                </a:solidFill>
              </a:rPr>
              <a:t>, attenuandola o eliminandola - ma noi sappiamo che questa è solo una convinzione, perché in realtà anche in questi casi vi è solo un </a:t>
            </a:r>
            <a:r>
              <a:rPr lang="it-IT" b="1" i="1" dirty="0">
                <a:solidFill>
                  <a:srgbClr val="002060"/>
                </a:solidFill>
              </a:rPr>
              <a:t>comportamento</a:t>
            </a:r>
            <a:r>
              <a:rPr lang="it-IT" dirty="0">
                <a:solidFill>
                  <a:srgbClr val="002060"/>
                </a:solidFill>
              </a:rPr>
              <a:t> che viene represso, quindi </a:t>
            </a:r>
            <a:r>
              <a:rPr lang="it-IT" b="1" dirty="0">
                <a:solidFill>
                  <a:srgbClr val="002060"/>
                </a:solidFill>
              </a:rPr>
              <a:t>l’</a:t>
            </a:r>
            <a:r>
              <a:rPr lang="it-IT" b="1" i="1" dirty="0">
                <a:solidFill>
                  <a:srgbClr val="002060"/>
                </a:solidFill>
              </a:rPr>
              <a:t>espressione emozionale</a:t>
            </a:r>
            <a:r>
              <a:rPr lang="it-IT" b="1" dirty="0">
                <a:solidFill>
                  <a:srgbClr val="002060"/>
                </a:solidFill>
              </a:rPr>
              <a:t> </a:t>
            </a:r>
            <a:r>
              <a:rPr lang="it-IT" dirty="0">
                <a:solidFill>
                  <a:srgbClr val="002060"/>
                </a:solidFill>
              </a:rPr>
              <a:t>e non l’emozione in sé.</a:t>
            </a:r>
          </a:p>
          <a:p>
            <a:pPr marL="0" indent="0">
              <a:lnSpc>
                <a:spcPct val="120000"/>
              </a:lnSpc>
              <a:buNone/>
            </a:pPr>
            <a:endParaRPr lang="it-IT" dirty="0">
              <a:solidFill>
                <a:srgbClr val="002060"/>
              </a:solidFill>
            </a:endParaRPr>
          </a:p>
          <a:p>
            <a:pPr marL="0" indent="0">
              <a:lnSpc>
                <a:spcPct val="120000"/>
              </a:lnSpc>
              <a:buNone/>
            </a:pPr>
            <a:r>
              <a:rPr lang="it-IT" dirty="0">
                <a:solidFill>
                  <a:srgbClr val="002060"/>
                </a:solidFill>
              </a:rPr>
              <a:t>E questa è la sottigliezza che differenzia </a:t>
            </a:r>
            <a:r>
              <a:rPr lang="it-IT" b="1" dirty="0">
                <a:solidFill>
                  <a:srgbClr val="002060"/>
                </a:solidFill>
              </a:rPr>
              <a:t>la filosofia Omeosinergetica </a:t>
            </a:r>
            <a:r>
              <a:rPr lang="it-IT" dirty="0">
                <a:solidFill>
                  <a:srgbClr val="002060"/>
                </a:solidFill>
              </a:rPr>
              <a:t>dalle altre discipline studio delle emozioni.</a:t>
            </a:r>
          </a:p>
          <a:p>
            <a:endParaRPr lang="it-IT" dirty="0"/>
          </a:p>
        </p:txBody>
      </p:sp>
    </p:spTree>
    <p:extLst>
      <p:ext uri="{BB962C8B-B14F-4D97-AF65-F5344CB8AC3E}">
        <p14:creationId xmlns:p14="http://schemas.microsoft.com/office/powerpoint/2010/main" val="844497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p:spPr>
        <p:txBody>
          <a:bodyPr>
            <a:normAutofit/>
          </a:bodyPr>
          <a:lstStyle/>
          <a:p>
            <a:pPr algn="ctr"/>
            <a:r>
              <a:rPr lang="it-IT" sz="4000" b="1" dirty="0">
                <a:solidFill>
                  <a:srgbClr val="002060"/>
                </a:solidFill>
              </a:rPr>
              <a:t>LA GIOIA</a:t>
            </a:r>
          </a:p>
        </p:txBody>
      </p:sp>
      <p:sp>
        <p:nvSpPr>
          <p:cNvPr id="3" name="Segnaposto contenuto 2"/>
          <p:cNvSpPr>
            <a:spLocks noGrp="1"/>
          </p:cNvSpPr>
          <p:nvPr>
            <p:ph idx="1"/>
          </p:nvPr>
        </p:nvSpPr>
        <p:spPr>
          <a:xfrm>
            <a:off x="628650" y="1210963"/>
            <a:ext cx="7886700" cy="4901816"/>
          </a:xfrm>
        </p:spPr>
        <p:txBody>
          <a:bodyPr>
            <a:normAutofit fontScale="85000" lnSpcReduction="20000"/>
          </a:bodyPr>
          <a:lstStyle/>
          <a:p>
            <a:pPr marL="0" indent="0">
              <a:buNone/>
            </a:pPr>
            <a:r>
              <a:rPr lang="it-IT" dirty="0">
                <a:solidFill>
                  <a:srgbClr val="002060"/>
                </a:solidFill>
              </a:rPr>
              <a:t>Questa emozione si evidenzia sempre mediante </a:t>
            </a:r>
            <a:r>
              <a:rPr lang="it-IT" i="1" dirty="0">
                <a:solidFill>
                  <a:srgbClr val="002060"/>
                </a:solidFill>
              </a:rPr>
              <a:t>comportamenti diversi</a:t>
            </a:r>
            <a:r>
              <a:rPr lang="it-IT" dirty="0">
                <a:solidFill>
                  <a:srgbClr val="002060"/>
                </a:solidFill>
              </a:rPr>
              <a:t> nel singolo soggetto, alcune volte con </a:t>
            </a:r>
            <a:r>
              <a:rPr lang="it-IT" b="1" dirty="0">
                <a:solidFill>
                  <a:srgbClr val="002060"/>
                </a:solidFill>
              </a:rPr>
              <a:t>l’allegria</a:t>
            </a:r>
            <a:r>
              <a:rPr lang="it-IT" dirty="0">
                <a:solidFill>
                  <a:srgbClr val="002060"/>
                </a:solidFill>
              </a:rPr>
              <a:t>, altre volte con il </a:t>
            </a:r>
            <a:r>
              <a:rPr lang="it-IT" b="1" dirty="0">
                <a:solidFill>
                  <a:srgbClr val="002060"/>
                </a:solidFill>
              </a:rPr>
              <a:t>pianto</a:t>
            </a:r>
            <a:r>
              <a:rPr lang="it-IT" dirty="0">
                <a:solidFill>
                  <a:srgbClr val="002060"/>
                </a:solidFill>
              </a:rPr>
              <a:t>.</a:t>
            </a:r>
          </a:p>
          <a:p>
            <a:pPr marL="0" indent="0">
              <a:buNone/>
            </a:pPr>
            <a:r>
              <a:rPr lang="it-IT" dirty="0">
                <a:solidFill>
                  <a:srgbClr val="002060"/>
                </a:solidFill>
              </a:rPr>
              <a:t>È un’emozione appartenente al lato </a:t>
            </a:r>
            <a:r>
              <a:rPr lang="it-IT" b="1" dirty="0">
                <a:solidFill>
                  <a:srgbClr val="002060"/>
                </a:solidFill>
              </a:rPr>
              <a:t>positivo</a:t>
            </a:r>
            <a:r>
              <a:rPr lang="it-IT" dirty="0">
                <a:solidFill>
                  <a:srgbClr val="002060"/>
                </a:solidFill>
              </a:rPr>
              <a:t> della sfera umorale. </a:t>
            </a:r>
          </a:p>
          <a:p>
            <a:pPr marL="0" indent="0">
              <a:buNone/>
            </a:pPr>
            <a:endParaRPr lang="it-IT" dirty="0">
              <a:solidFill>
                <a:srgbClr val="002060"/>
              </a:solidFill>
            </a:endParaRPr>
          </a:p>
          <a:p>
            <a:pPr marL="0" indent="0">
              <a:buNone/>
            </a:pPr>
            <a:r>
              <a:rPr lang="it-IT" dirty="0">
                <a:solidFill>
                  <a:srgbClr val="002060"/>
                </a:solidFill>
              </a:rPr>
              <a:t>Esiste anche qui un </a:t>
            </a:r>
            <a:r>
              <a:rPr lang="it-IT" b="1" dirty="0">
                <a:solidFill>
                  <a:srgbClr val="002060"/>
                </a:solidFill>
              </a:rPr>
              <a:t>accumulo</a:t>
            </a:r>
            <a:r>
              <a:rPr lang="it-IT" dirty="0">
                <a:solidFill>
                  <a:srgbClr val="002060"/>
                </a:solidFill>
              </a:rPr>
              <a:t>. Come è possibile che esista un accumulo tossico in questa emozione?</a:t>
            </a:r>
          </a:p>
          <a:p>
            <a:pPr marL="0" indent="0">
              <a:buNone/>
            </a:pPr>
            <a:endParaRPr lang="it-IT" dirty="0">
              <a:solidFill>
                <a:srgbClr val="002060"/>
              </a:solidFill>
            </a:endParaRPr>
          </a:p>
          <a:p>
            <a:pPr marL="0" indent="0">
              <a:buNone/>
            </a:pPr>
            <a:r>
              <a:rPr lang="it-IT" dirty="0">
                <a:solidFill>
                  <a:srgbClr val="002060"/>
                </a:solidFill>
              </a:rPr>
              <a:t>Pensiamo ai primi 3 dei </a:t>
            </a:r>
            <a:r>
              <a:rPr lang="it-IT" b="1" dirty="0">
                <a:solidFill>
                  <a:srgbClr val="002060"/>
                </a:solidFill>
              </a:rPr>
              <a:t>7 passaggi fondamentali</a:t>
            </a:r>
            <a:r>
              <a:rPr lang="it-IT" dirty="0">
                <a:solidFill>
                  <a:srgbClr val="002060"/>
                </a:solidFill>
              </a:rPr>
              <a:t> </a:t>
            </a:r>
            <a:r>
              <a:rPr lang="it-IT" b="1" dirty="0">
                <a:solidFill>
                  <a:srgbClr val="002060"/>
                </a:solidFill>
              </a:rPr>
              <a:t>nell’affrontare l’esperienza</a:t>
            </a:r>
            <a:r>
              <a:rPr lang="it-IT" dirty="0">
                <a:solidFill>
                  <a:srgbClr val="002060"/>
                </a:solidFill>
              </a:rPr>
              <a:t>:  </a:t>
            </a:r>
          </a:p>
          <a:p>
            <a:pPr marL="514350" lvl="0" indent="-514350">
              <a:buFont typeface="+mj-lt"/>
              <a:buAutoNum type="arabicPeriod"/>
            </a:pPr>
            <a:r>
              <a:rPr lang="it-IT" b="1" dirty="0">
                <a:solidFill>
                  <a:srgbClr val="002060"/>
                </a:solidFill>
              </a:rPr>
              <a:t>attrazione</a:t>
            </a:r>
            <a:r>
              <a:rPr lang="it-IT" dirty="0">
                <a:solidFill>
                  <a:srgbClr val="002060"/>
                </a:solidFill>
              </a:rPr>
              <a:t>, </a:t>
            </a:r>
          </a:p>
          <a:p>
            <a:pPr marL="514350" lvl="0" indent="-514350">
              <a:buFont typeface="+mj-lt"/>
              <a:buAutoNum type="arabicPeriod"/>
            </a:pPr>
            <a:r>
              <a:rPr lang="it-IT" b="1" dirty="0">
                <a:solidFill>
                  <a:srgbClr val="002060"/>
                </a:solidFill>
              </a:rPr>
              <a:t>passione</a:t>
            </a:r>
            <a:r>
              <a:rPr lang="it-IT" dirty="0">
                <a:solidFill>
                  <a:srgbClr val="002060"/>
                </a:solidFill>
              </a:rPr>
              <a:t>, </a:t>
            </a:r>
          </a:p>
          <a:p>
            <a:pPr marL="514350" lvl="0" indent="-514350">
              <a:buFont typeface="+mj-lt"/>
              <a:buAutoNum type="arabicPeriod"/>
            </a:pPr>
            <a:r>
              <a:rPr lang="it-IT" b="1" dirty="0">
                <a:solidFill>
                  <a:srgbClr val="002060"/>
                </a:solidFill>
              </a:rPr>
              <a:t>innamoramento</a:t>
            </a: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607317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037968"/>
            <a:ext cx="7886700" cy="4867147"/>
          </a:xfrm>
        </p:spPr>
        <p:txBody>
          <a:bodyPr/>
          <a:lstStyle/>
          <a:p>
            <a:pPr marL="0" indent="0">
              <a:buNone/>
            </a:pPr>
            <a:r>
              <a:rPr lang="it-IT" dirty="0">
                <a:solidFill>
                  <a:srgbClr val="002060"/>
                </a:solidFill>
              </a:rPr>
              <a:t>Sono momenti unici, in cui la gioia predomina, soprattutto la gioia nel </a:t>
            </a:r>
            <a:r>
              <a:rPr lang="it-IT">
                <a:solidFill>
                  <a:srgbClr val="002060"/>
                </a:solidFill>
              </a:rPr>
              <a:t>vivere.</a:t>
            </a:r>
          </a:p>
          <a:p>
            <a:pPr marL="0" indent="0">
              <a:buNone/>
            </a:pPr>
            <a:endParaRPr lang="it-IT" dirty="0">
              <a:solidFill>
                <a:srgbClr val="002060"/>
              </a:solidFill>
            </a:endParaRPr>
          </a:p>
          <a:p>
            <a:pPr marL="0" indent="0">
              <a:buNone/>
            </a:pPr>
            <a:r>
              <a:rPr lang="it-IT" dirty="0">
                <a:solidFill>
                  <a:srgbClr val="002060"/>
                </a:solidFill>
              </a:rPr>
              <a:t>In un quadro di tale soavità com’è possibile rintracciare segnali di accumulo? Ciò che accumuliamo e che successivamente scarichiamo è sempre funzione del rifiuto </a:t>
            </a:r>
            <a:r>
              <a:rPr lang="it-IT" b="1" dirty="0">
                <a:solidFill>
                  <a:srgbClr val="002060"/>
                </a:solidFill>
              </a:rPr>
              <a:t>primario</a:t>
            </a:r>
            <a:r>
              <a:rPr lang="it-IT" dirty="0">
                <a:solidFill>
                  <a:srgbClr val="002060"/>
                </a:solidFill>
              </a:rPr>
              <a:t> (di noi stessi). </a:t>
            </a:r>
          </a:p>
          <a:p>
            <a:pPr marL="0" indent="0">
              <a:buNone/>
            </a:pPr>
            <a:r>
              <a:rPr lang="it-IT" dirty="0">
                <a:solidFill>
                  <a:srgbClr val="002060"/>
                </a:solidFill>
              </a:rPr>
              <a:t>Esempio: la mia esperienza con il dottore.</a:t>
            </a:r>
          </a:p>
          <a:p>
            <a:pPr marL="0" indent="0">
              <a:buNone/>
            </a:pPr>
            <a:endParaRPr lang="it-IT" dirty="0">
              <a:solidFill>
                <a:srgbClr val="002060"/>
              </a:solidFill>
            </a:endParaRPr>
          </a:p>
        </p:txBody>
      </p:sp>
    </p:spTree>
    <p:extLst>
      <p:ext uri="{BB962C8B-B14F-4D97-AF65-F5344CB8AC3E}">
        <p14:creationId xmlns:p14="http://schemas.microsoft.com/office/powerpoint/2010/main" val="1958824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117003"/>
            <a:ext cx="7886700" cy="1325563"/>
          </a:xfrm>
        </p:spPr>
        <p:txBody>
          <a:bodyPr>
            <a:normAutofit/>
          </a:bodyPr>
          <a:lstStyle/>
          <a:p>
            <a:pPr algn="ctr"/>
            <a:r>
              <a:rPr lang="it-IT" sz="4000" b="1" dirty="0">
                <a:solidFill>
                  <a:srgbClr val="002060"/>
                </a:solidFill>
              </a:rPr>
              <a:t>LA RABBIA</a:t>
            </a:r>
          </a:p>
        </p:txBody>
      </p:sp>
      <p:sp>
        <p:nvSpPr>
          <p:cNvPr id="3" name="Segnaposto contenuto 2"/>
          <p:cNvSpPr>
            <a:spLocks noGrp="1"/>
          </p:cNvSpPr>
          <p:nvPr>
            <p:ph idx="1"/>
          </p:nvPr>
        </p:nvSpPr>
        <p:spPr>
          <a:xfrm>
            <a:off x="628650" y="1442566"/>
            <a:ext cx="7886700" cy="4351338"/>
          </a:xfrm>
        </p:spPr>
        <p:txBody>
          <a:bodyPr>
            <a:normAutofit fontScale="85000" lnSpcReduction="20000"/>
          </a:bodyPr>
          <a:lstStyle/>
          <a:p>
            <a:pPr marL="0" indent="0">
              <a:buNone/>
            </a:pPr>
            <a:r>
              <a:rPr lang="it-IT" dirty="0">
                <a:solidFill>
                  <a:srgbClr val="002060"/>
                </a:solidFill>
              </a:rPr>
              <a:t>Si tratta di un’emozione </a:t>
            </a:r>
            <a:r>
              <a:rPr lang="it-IT" b="1" dirty="0">
                <a:solidFill>
                  <a:srgbClr val="002060"/>
                </a:solidFill>
              </a:rPr>
              <a:t>attiva</a:t>
            </a:r>
            <a:r>
              <a:rPr lang="it-IT" dirty="0">
                <a:solidFill>
                  <a:srgbClr val="002060"/>
                </a:solidFill>
              </a:rPr>
              <a:t>, in quanto permette di avere una reazione </a:t>
            </a:r>
            <a:r>
              <a:rPr lang="it-IT" b="1" dirty="0">
                <a:solidFill>
                  <a:srgbClr val="002060"/>
                </a:solidFill>
              </a:rPr>
              <a:t>immediata</a:t>
            </a:r>
            <a:r>
              <a:rPr lang="it-IT" dirty="0">
                <a:solidFill>
                  <a:srgbClr val="002060"/>
                </a:solidFill>
              </a:rPr>
              <a:t> e, quindi, la scarica. Lungi dal dirsi: “</a:t>
            </a:r>
            <a:r>
              <a:rPr lang="it-IT" i="1" dirty="0">
                <a:solidFill>
                  <a:srgbClr val="002060"/>
                </a:solidFill>
              </a:rPr>
              <a:t>Non mi permetto la rabbia</a:t>
            </a:r>
            <a:r>
              <a:rPr lang="it-IT" dirty="0">
                <a:solidFill>
                  <a:srgbClr val="002060"/>
                </a:solidFill>
              </a:rPr>
              <a:t>”.</a:t>
            </a:r>
          </a:p>
          <a:p>
            <a:pPr marL="0" indent="0">
              <a:buNone/>
            </a:pPr>
            <a:r>
              <a:rPr lang="it-IT" dirty="0">
                <a:solidFill>
                  <a:srgbClr val="002060"/>
                </a:solidFill>
              </a:rPr>
              <a:t>La rabbia, insieme alla paura, rappresenta un ulteriore strumento per vedere </a:t>
            </a:r>
            <a:r>
              <a:rPr lang="it-IT" b="1" dirty="0">
                <a:solidFill>
                  <a:srgbClr val="002060"/>
                </a:solidFill>
              </a:rPr>
              <a:t>l’opposto di noi stessi </a:t>
            </a:r>
            <a:r>
              <a:rPr lang="it-IT" dirty="0">
                <a:solidFill>
                  <a:srgbClr val="002060"/>
                </a:solidFill>
              </a:rPr>
              <a:t>(</a:t>
            </a:r>
            <a:r>
              <a:rPr lang="it-IT" b="1" dirty="0">
                <a:solidFill>
                  <a:srgbClr val="002060"/>
                </a:solidFill>
              </a:rPr>
              <a:t>quel complesso di attitudini comportamentali che di noi neghiamo e reprimiamo</a:t>
            </a:r>
            <a:r>
              <a:rPr lang="it-IT" dirty="0">
                <a:solidFill>
                  <a:srgbClr val="002060"/>
                </a:solidFill>
              </a:rPr>
              <a:t>). </a:t>
            </a:r>
          </a:p>
          <a:p>
            <a:pPr marL="0" indent="0">
              <a:buNone/>
            </a:pPr>
            <a:r>
              <a:rPr lang="it-IT" dirty="0">
                <a:solidFill>
                  <a:srgbClr val="002060"/>
                </a:solidFill>
              </a:rPr>
              <a:t> </a:t>
            </a:r>
          </a:p>
          <a:p>
            <a:pPr marL="0" indent="0">
              <a:buNone/>
            </a:pPr>
            <a:r>
              <a:rPr lang="it-IT" dirty="0">
                <a:solidFill>
                  <a:srgbClr val="002060"/>
                </a:solidFill>
              </a:rPr>
              <a:t> </a:t>
            </a:r>
          </a:p>
          <a:p>
            <a:pPr marL="0" indent="0">
              <a:buNone/>
            </a:pPr>
            <a:r>
              <a:rPr lang="it-IT" dirty="0">
                <a:solidFill>
                  <a:srgbClr val="002060"/>
                </a:solidFill>
              </a:rPr>
              <a:t>Comportamenti ritenuti “negativi” emergono, intensificando il </a:t>
            </a:r>
            <a:r>
              <a:rPr lang="it-IT" b="1" dirty="0">
                <a:solidFill>
                  <a:srgbClr val="002060"/>
                </a:solidFill>
              </a:rPr>
              <a:t>rifiuto</a:t>
            </a:r>
            <a:r>
              <a:rPr lang="it-IT" dirty="0">
                <a:solidFill>
                  <a:srgbClr val="002060"/>
                </a:solidFill>
              </a:rPr>
              <a:t> verso di noi e verso l’altro. </a:t>
            </a:r>
          </a:p>
          <a:p>
            <a:pPr marL="0" indent="0">
              <a:buNone/>
            </a:pPr>
            <a:r>
              <a:rPr lang="it-IT" dirty="0">
                <a:solidFill>
                  <a:srgbClr val="002060"/>
                </a:solidFill>
              </a:rPr>
              <a:t>La reazione diventa un </a:t>
            </a:r>
            <a:r>
              <a:rPr lang="it-IT" b="1" dirty="0">
                <a:solidFill>
                  <a:srgbClr val="002060"/>
                </a:solidFill>
              </a:rPr>
              <a:t>miscuglio di sintomi</a:t>
            </a:r>
            <a:r>
              <a:rPr lang="it-IT" dirty="0">
                <a:solidFill>
                  <a:srgbClr val="002060"/>
                </a:solidFill>
              </a:rPr>
              <a:t> che si intrecciano, dando spazio alla </a:t>
            </a:r>
            <a:r>
              <a:rPr lang="it-IT" b="1" dirty="0">
                <a:solidFill>
                  <a:srgbClr val="002060"/>
                </a:solidFill>
              </a:rPr>
              <a:t>scarica</a:t>
            </a:r>
            <a:r>
              <a:rPr lang="it-IT" dirty="0">
                <a:solidFill>
                  <a:srgbClr val="002060"/>
                </a:solidFill>
              </a:rPr>
              <a:t>.</a:t>
            </a:r>
          </a:p>
          <a:p>
            <a:pPr marL="0" indent="0">
              <a:buNone/>
            </a:pPr>
            <a:endParaRPr lang="it-IT" dirty="0">
              <a:solidFill>
                <a:srgbClr val="002060"/>
              </a:solidFill>
            </a:endParaRPr>
          </a:p>
        </p:txBody>
      </p:sp>
    </p:spTree>
    <p:extLst>
      <p:ext uri="{BB962C8B-B14F-4D97-AF65-F5344CB8AC3E}">
        <p14:creationId xmlns:p14="http://schemas.microsoft.com/office/powerpoint/2010/main" val="1804798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p:spPr>
        <p:txBody>
          <a:bodyPr>
            <a:normAutofit/>
          </a:bodyPr>
          <a:lstStyle/>
          <a:p>
            <a:pPr algn="ctr"/>
            <a:r>
              <a:rPr lang="it-IT" sz="4000" b="1" dirty="0">
                <a:solidFill>
                  <a:srgbClr val="002060"/>
                </a:solidFill>
              </a:rPr>
              <a:t>L’ ABBANDONO</a:t>
            </a:r>
          </a:p>
        </p:txBody>
      </p:sp>
      <p:sp>
        <p:nvSpPr>
          <p:cNvPr id="3" name="Segnaposto contenuto 2"/>
          <p:cNvSpPr>
            <a:spLocks noGrp="1"/>
          </p:cNvSpPr>
          <p:nvPr>
            <p:ph idx="1"/>
          </p:nvPr>
        </p:nvSpPr>
        <p:spPr>
          <a:xfrm>
            <a:off x="628650" y="1325563"/>
            <a:ext cx="7886700" cy="4351338"/>
          </a:xfrm>
        </p:spPr>
        <p:txBody>
          <a:bodyPr>
            <a:normAutofit lnSpcReduction="10000"/>
          </a:bodyPr>
          <a:lstStyle/>
          <a:p>
            <a:pPr marL="0" indent="0">
              <a:buNone/>
            </a:pPr>
            <a:r>
              <a:rPr lang="it-IT" dirty="0">
                <a:solidFill>
                  <a:srgbClr val="002060"/>
                </a:solidFill>
              </a:rPr>
              <a:t>È la prima delle tre emozioni secondarie. </a:t>
            </a:r>
          </a:p>
          <a:p>
            <a:pPr marL="0" indent="0">
              <a:buNone/>
            </a:pPr>
            <a:r>
              <a:rPr lang="it-IT" dirty="0">
                <a:solidFill>
                  <a:srgbClr val="002060"/>
                </a:solidFill>
              </a:rPr>
              <a:t>Ha due caratteristiche: </a:t>
            </a:r>
          </a:p>
          <a:p>
            <a:pPr marL="0" indent="0">
              <a:buNone/>
            </a:pPr>
            <a:r>
              <a:rPr lang="it-IT" dirty="0">
                <a:solidFill>
                  <a:srgbClr val="002060"/>
                </a:solidFill>
              </a:rPr>
              <a:t> </a:t>
            </a:r>
          </a:p>
          <a:p>
            <a:pPr marL="514350" lvl="0" indent="-514350">
              <a:buFont typeface="+mj-lt"/>
              <a:buAutoNum type="arabicPeriod"/>
            </a:pPr>
            <a:r>
              <a:rPr lang="it-IT" dirty="0">
                <a:solidFill>
                  <a:srgbClr val="002060"/>
                </a:solidFill>
              </a:rPr>
              <a:t>essere legata come emozione ad un contesto</a:t>
            </a:r>
          </a:p>
          <a:p>
            <a:pPr marL="514350" lvl="0" indent="-514350">
              <a:buFont typeface="+mj-lt"/>
              <a:buAutoNum type="arabicPeriod"/>
            </a:pPr>
            <a:r>
              <a:rPr lang="it-IT" dirty="0">
                <a:solidFill>
                  <a:srgbClr val="002060"/>
                </a:solidFill>
              </a:rPr>
              <a:t>relazionale di </a:t>
            </a:r>
            <a:r>
              <a:rPr lang="it-IT" b="1" dirty="0">
                <a:solidFill>
                  <a:srgbClr val="002060"/>
                </a:solidFill>
              </a:rPr>
              <a:t>separazione</a:t>
            </a:r>
            <a:r>
              <a:rPr lang="it-IT" dirty="0">
                <a:solidFill>
                  <a:srgbClr val="002060"/>
                </a:solidFill>
              </a:rPr>
              <a:t>, diventare </a:t>
            </a:r>
            <a:r>
              <a:rPr lang="it-IT" b="1" dirty="0">
                <a:solidFill>
                  <a:srgbClr val="002060"/>
                </a:solidFill>
              </a:rPr>
              <a:t>azione</a:t>
            </a:r>
            <a:r>
              <a:rPr lang="it-IT" dirty="0">
                <a:solidFill>
                  <a:srgbClr val="002060"/>
                </a:solidFill>
              </a:rPr>
              <a:t>.  </a:t>
            </a:r>
          </a:p>
          <a:p>
            <a:pPr marL="0" indent="0">
              <a:buNone/>
            </a:pPr>
            <a:endParaRPr lang="it-IT" dirty="0">
              <a:solidFill>
                <a:srgbClr val="002060"/>
              </a:solidFill>
            </a:endParaRPr>
          </a:p>
          <a:p>
            <a:pPr marL="0" indent="0">
              <a:buNone/>
            </a:pPr>
            <a:r>
              <a:rPr lang="it-IT" dirty="0">
                <a:solidFill>
                  <a:srgbClr val="002060"/>
                </a:solidFill>
              </a:rPr>
              <a:t>Non agisce mai da sola, </a:t>
            </a:r>
            <a:r>
              <a:rPr lang="it-IT" b="1" dirty="0">
                <a:solidFill>
                  <a:srgbClr val="002060"/>
                </a:solidFill>
              </a:rPr>
              <a:t>è sempre accoppiata alla paura al senso di colpa</a:t>
            </a:r>
            <a:r>
              <a:rPr lang="it-IT" dirty="0">
                <a:solidFill>
                  <a:srgbClr val="002060"/>
                </a:solidFill>
              </a:rPr>
              <a:t>, e infine si trasforma in </a:t>
            </a:r>
            <a:r>
              <a:rPr lang="it-IT" b="1" dirty="0">
                <a:solidFill>
                  <a:srgbClr val="002060"/>
                </a:solidFill>
              </a:rPr>
              <a:t>rabbia</a:t>
            </a:r>
            <a:r>
              <a:rPr lang="it-IT" dirty="0">
                <a:solidFill>
                  <a:srgbClr val="002060"/>
                </a:solidFill>
              </a:rPr>
              <a:t>. Quest’ultima emozione subentra nella fase di elaborazione dell’esperienza. </a:t>
            </a:r>
          </a:p>
          <a:p>
            <a:endParaRPr lang="it-IT" dirty="0"/>
          </a:p>
        </p:txBody>
      </p:sp>
    </p:spTree>
    <p:extLst>
      <p:ext uri="{BB962C8B-B14F-4D97-AF65-F5344CB8AC3E}">
        <p14:creationId xmlns:p14="http://schemas.microsoft.com/office/powerpoint/2010/main" val="861522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17440" y="1334530"/>
            <a:ext cx="7886700" cy="5855687"/>
          </a:xfrm>
        </p:spPr>
        <p:txBody>
          <a:bodyPr>
            <a:normAutofit/>
          </a:bodyPr>
          <a:lstStyle/>
          <a:p>
            <a:pPr marL="0" indent="0">
              <a:buNone/>
            </a:pPr>
            <a:r>
              <a:rPr lang="it-IT" dirty="0">
                <a:solidFill>
                  <a:srgbClr val="002060"/>
                </a:solidFill>
              </a:rPr>
              <a:t>L’abbandono è un’emozione </a:t>
            </a:r>
            <a:r>
              <a:rPr lang="it-IT" i="1" dirty="0">
                <a:solidFill>
                  <a:srgbClr val="002060"/>
                </a:solidFill>
              </a:rPr>
              <a:t>invalidante</a:t>
            </a:r>
            <a:r>
              <a:rPr lang="it-IT" dirty="0">
                <a:solidFill>
                  <a:srgbClr val="002060"/>
                </a:solidFill>
              </a:rPr>
              <a:t> dal punto di vista reattivo, in quanto in un primo istante vengono meno i comportamenti negativi, tutto diventa nero. Questo perché la </a:t>
            </a:r>
            <a:r>
              <a:rPr lang="it-IT" b="1" dirty="0">
                <a:solidFill>
                  <a:srgbClr val="002060"/>
                </a:solidFill>
              </a:rPr>
              <a:t>sofferenza </a:t>
            </a:r>
            <a:r>
              <a:rPr lang="it-IT" dirty="0">
                <a:solidFill>
                  <a:srgbClr val="002060"/>
                </a:solidFill>
              </a:rPr>
              <a:t>che si innesca, legata sempre al </a:t>
            </a:r>
            <a:r>
              <a:rPr lang="it-IT" b="1" dirty="0">
                <a:solidFill>
                  <a:srgbClr val="002060"/>
                </a:solidFill>
              </a:rPr>
              <a:t>rifiuto Trino</a:t>
            </a:r>
            <a:r>
              <a:rPr lang="it-IT" dirty="0">
                <a:solidFill>
                  <a:srgbClr val="002060"/>
                </a:solidFill>
              </a:rPr>
              <a:t>, diventa </a:t>
            </a:r>
            <a:r>
              <a:rPr lang="it-IT" b="1" dirty="0">
                <a:solidFill>
                  <a:srgbClr val="002060"/>
                </a:solidFill>
              </a:rPr>
              <a:t>incontrollabile</a:t>
            </a:r>
            <a:r>
              <a:rPr lang="it-IT" dirty="0">
                <a:solidFill>
                  <a:srgbClr val="002060"/>
                </a:solidFill>
              </a:rPr>
              <a:t>, vi è uno stato totale di </a:t>
            </a:r>
            <a:r>
              <a:rPr lang="it-IT" i="1" dirty="0">
                <a:solidFill>
                  <a:srgbClr val="002060"/>
                </a:solidFill>
              </a:rPr>
              <a:t>obnubilamento</a:t>
            </a:r>
            <a:r>
              <a:rPr lang="it-IT" dirty="0">
                <a:solidFill>
                  <a:srgbClr val="002060"/>
                </a:solidFill>
              </a:rPr>
              <a:t> verso tutto il quotidiano, si vorrebbe “non essere” e “non fare”. È un’emozione dolorosa da questo punto di vista, ma con assenza di dolore fisico.</a:t>
            </a:r>
          </a:p>
          <a:p>
            <a:endParaRPr lang="it-IT" dirty="0"/>
          </a:p>
        </p:txBody>
      </p:sp>
    </p:spTree>
    <p:extLst>
      <p:ext uri="{BB962C8B-B14F-4D97-AF65-F5344CB8AC3E}">
        <p14:creationId xmlns:p14="http://schemas.microsoft.com/office/powerpoint/2010/main" val="1806600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p:spPr>
        <p:txBody>
          <a:bodyPr>
            <a:normAutofit/>
          </a:bodyPr>
          <a:lstStyle/>
          <a:p>
            <a:pPr algn="ctr"/>
            <a:r>
              <a:rPr lang="it-IT" sz="4000" b="1" dirty="0">
                <a:solidFill>
                  <a:srgbClr val="002060"/>
                </a:solidFill>
              </a:rPr>
              <a:t>LE EMOZIONI</a:t>
            </a:r>
          </a:p>
        </p:txBody>
      </p:sp>
      <p:sp>
        <p:nvSpPr>
          <p:cNvPr id="3" name="Segnaposto contenuto 2"/>
          <p:cNvSpPr>
            <a:spLocks noGrp="1"/>
          </p:cNvSpPr>
          <p:nvPr>
            <p:ph idx="1"/>
          </p:nvPr>
        </p:nvSpPr>
        <p:spPr>
          <a:xfrm>
            <a:off x="628650" y="1189638"/>
            <a:ext cx="7886700" cy="4914599"/>
          </a:xfrm>
        </p:spPr>
        <p:txBody>
          <a:bodyPr>
            <a:normAutofit fontScale="77500" lnSpcReduction="20000"/>
          </a:bodyPr>
          <a:lstStyle/>
          <a:p>
            <a:pPr marL="0" indent="0">
              <a:buNone/>
            </a:pPr>
            <a:r>
              <a:rPr lang="it-IT" dirty="0">
                <a:solidFill>
                  <a:srgbClr val="002060"/>
                </a:solidFill>
              </a:rPr>
              <a:t>Secondo la filosofia Omeosinergetica sono il bagaglio dell’Anima   (LE SETTE SPIRALI, Monsellato LM, 2019).</a:t>
            </a:r>
          </a:p>
          <a:p>
            <a:pPr marL="0" indent="0">
              <a:buNone/>
            </a:pPr>
            <a:br>
              <a:rPr lang="it-IT" dirty="0">
                <a:solidFill>
                  <a:srgbClr val="002060"/>
                </a:solidFill>
              </a:rPr>
            </a:br>
            <a:r>
              <a:rPr lang="it-IT" dirty="0">
                <a:solidFill>
                  <a:srgbClr val="002060"/>
                </a:solidFill>
              </a:rPr>
              <a:t>Personalmente le definisco “</a:t>
            </a:r>
            <a:r>
              <a:rPr lang="it-IT" b="1" dirty="0">
                <a:solidFill>
                  <a:srgbClr val="002060"/>
                </a:solidFill>
              </a:rPr>
              <a:t>nostre compagne di viaggio</a:t>
            </a:r>
            <a:r>
              <a:rPr lang="it-IT" dirty="0">
                <a:solidFill>
                  <a:srgbClr val="002060"/>
                </a:solidFill>
              </a:rPr>
              <a:t>” in quanto sono sempre presenti, come il respiro.</a:t>
            </a:r>
            <a:br>
              <a:rPr lang="it-IT" dirty="0">
                <a:solidFill>
                  <a:srgbClr val="002060"/>
                </a:solidFill>
              </a:rPr>
            </a:br>
            <a:r>
              <a:rPr lang="it-IT" dirty="0">
                <a:solidFill>
                  <a:srgbClr val="002060"/>
                </a:solidFill>
              </a:rPr>
              <a:t>Sono “</a:t>
            </a:r>
            <a:r>
              <a:rPr lang="it-IT" b="1" dirty="0">
                <a:solidFill>
                  <a:srgbClr val="002060"/>
                </a:solidFill>
              </a:rPr>
              <a:t>la nostra ricchezza più grande</a:t>
            </a:r>
            <a:r>
              <a:rPr lang="it-IT" dirty="0">
                <a:solidFill>
                  <a:srgbClr val="002060"/>
                </a:solidFill>
              </a:rPr>
              <a:t>”, rappresentano il nostro “</a:t>
            </a:r>
            <a:r>
              <a:rPr lang="it-IT" b="1" dirty="0">
                <a:solidFill>
                  <a:srgbClr val="002060"/>
                </a:solidFill>
              </a:rPr>
              <a:t>IO</a:t>
            </a:r>
            <a:r>
              <a:rPr lang="it-IT" dirty="0">
                <a:solidFill>
                  <a:srgbClr val="002060"/>
                </a:solidFill>
              </a:rPr>
              <a:t>”</a:t>
            </a:r>
            <a:br>
              <a:rPr lang="it-IT" dirty="0">
                <a:solidFill>
                  <a:srgbClr val="002060"/>
                </a:solidFill>
              </a:rPr>
            </a:br>
            <a:endParaRPr lang="it-IT" dirty="0">
              <a:solidFill>
                <a:srgbClr val="002060"/>
              </a:solidFill>
            </a:endParaRPr>
          </a:p>
          <a:p>
            <a:pPr marL="0" indent="0">
              <a:buNone/>
            </a:pPr>
            <a:r>
              <a:rPr lang="it-IT" dirty="0">
                <a:solidFill>
                  <a:srgbClr val="002060"/>
                </a:solidFill>
              </a:rPr>
              <a:t>Sono un continuo intervallarsi in una danza </a:t>
            </a:r>
            <a:r>
              <a:rPr lang="it-IT" i="1" dirty="0">
                <a:solidFill>
                  <a:srgbClr val="002060"/>
                </a:solidFill>
              </a:rPr>
              <a:t>Mistica</a:t>
            </a:r>
            <a:r>
              <a:rPr lang="it-IT" dirty="0">
                <a:solidFill>
                  <a:srgbClr val="002060"/>
                </a:solidFill>
              </a:rPr>
              <a:t>, </a:t>
            </a:r>
            <a:r>
              <a:rPr lang="it-IT" i="1" dirty="0">
                <a:solidFill>
                  <a:srgbClr val="002060"/>
                </a:solidFill>
              </a:rPr>
              <a:t>Magica</a:t>
            </a:r>
            <a:r>
              <a:rPr lang="it-IT" dirty="0">
                <a:solidFill>
                  <a:srgbClr val="002060"/>
                </a:solidFill>
              </a:rPr>
              <a:t>, </a:t>
            </a:r>
            <a:r>
              <a:rPr lang="it-IT" i="1" dirty="0">
                <a:solidFill>
                  <a:srgbClr val="002060"/>
                </a:solidFill>
              </a:rPr>
              <a:t>Misteriosa</a:t>
            </a:r>
            <a:r>
              <a:rPr lang="it-IT" dirty="0">
                <a:solidFill>
                  <a:srgbClr val="002060"/>
                </a:solidFill>
              </a:rPr>
              <a:t>:</a:t>
            </a:r>
          </a:p>
          <a:p>
            <a:r>
              <a:rPr lang="it-IT" dirty="0">
                <a:solidFill>
                  <a:srgbClr val="002060"/>
                </a:solidFill>
              </a:rPr>
              <a:t>Danza </a:t>
            </a:r>
            <a:r>
              <a:rPr lang="it-IT" i="1" dirty="0">
                <a:solidFill>
                  <a:srgbClr val="002060"/>
                </a:solidFill>
              </a:rPr>
              <a:t>Mistica</a:t>
            </a:r>
            <a:r>
              <a:rPr lang="it-IT" dirty="0">
                <a:solidFill>
                  <a:srgbClr val="002060"/>
                </a:solidFill>
              </a:rPr>
              <a:t> perché le emozioni danzano dentro di noi, e il loro danzare è </a:t>
            </a:r>
            <a:r>
              <a:rPr lang="it-IT" b="1" dirty="0">
                <a:solidFill>
                  <a:srgbClr val="002060"/>
                </a:solidFill>
              </a:rPr>
              <a:t>continuo</a:t>
            </a:r>
            <a:r>
              <a:rPr lang="it-IT" dirty="0">
                <a:solidFill>
                  <a:srgbClr val="002060"/>
                </a:solidFill>
              </a:rPr>
              <a:t>, agendo al di là della razionalità, attraverso </a:t>
            </a:r>
            <a:r>
              <a:rPr lang="it-IT" i="1" dirty="0">
                <a:solidFill>
                  <a:srgbClr val="002060"/>
                </a:solidFill>
              </a:rPr>
              <a:t>l’inconscio</a:t>
            </a:r>
            <a:endParaRPr lang="it-IT" dirty="0">
              <a:solidFill>
                <a:srgbClr val="002060"/>
              </a:solidFill>
            </a:endParaRPr>
          </a:p>
          <a:p>
            <a:r>
              <a:rPr lang="it-IT" dirty="0">
                <a:solidFill>
                  <a:srgbClr val="002060"/>
                </a:solidFill>
              </a:rPr>
              <a:t>Danza </a:t>
            </a:r>
            <a:r>
              <a:rPr lang="it-IT" i="1" dirty="0">
                <a:solidFill>
                  <a:srgbClr val="002060"/>
                </a:solidFill>
              </a:rPr>
              <a:t>Magica</a:t>
            </a:r>
            <a:r>
              <a:rPr lang="it-IT" dirty="0">
                <a:solidFill>
                  <a:srgbClr val="002060"/>
                </a:solidFill>
              </a:rPr>
              <a:t> in quanto producono effetti straordinari e amplificati, azioni uniche e irripetibili</a:t>
            </a:r>
          </a:p>
          <a:p>
            <a:r>
              <a:rPr lang="it-IT" dirty="0">
                <a:solidFill>
                  <a:srgbClr val="002060"/>
                </a:solidFill>
              </a:rPr>
              <a:t>Danza </a:t>
            </a:r>
            <a:r>
              <a:rPr lang="it-IT" i="1" dirty="0">
                <a:solidFill>
                  <a:srgbClr val="002060"/>
                </a:solidFill>
              </a:rPr>
              <a:t>Misteriosa</a:t>
            </a:r>
            <a:r>
              <a:rPr lang="it-IT" dirty="0">
                <a:solidFill>
                  <a:srgbClr val="002060"/>
                </a:solidFill>
              </a:rPr>
              <a:t> perché il movimento determinato dalle emozioni diventa incomprensibile all’intelletto dell’uomo. </a:t>
            </a:r>
          </a:p>
          <a:p>
            <a:endParaRPr lang="it-IT" dirty="0"/>
          </a:p>
        </p:txBody>
      </p:sp>
    </p:spTree>
    <p:extLst>
      <p:ext uri="{BB962C8B-B14F-4D97-AF65-F5344CB8AC3E}">
        <p14:creationId xmlns:p14="http://schemas.microsoft.com/office/powerpoint/2010/main" val="1049430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1006" y="985366"/>
            <a:ext cx="7886700" cy="4351338"/>
          </a:xfrm>
        </p:spPr>
        <p:txBody>
          <a:bodyPr/>
          <a:lstStyle/>
          <a:p>
            <a:pPr marL="0" indent="0">
              <a:buNone/>
            </a:pPr>
            <a:r>
              <a:rPr lang="it-IT" dirty="0">
                <a:solidFill>
                  <a:srgbClr val="002060"/>
                </a:solidFill>
              </a:rPr>
              <a:t>Successivamente subentra la </a:t>
            </a:r>
            <a:r>
              <a:rPr lang="it-IT" b="1" dirty="0">
                <a:solidFill>
                  <a:srgbClr val="002060"/>
                </a:solidFill>
              </a:rPr>
              <a:t>rabbia</a:t>
            </a:r>
            <a:r>
              <a:rPr lang="it-IT" dirty="0">
                <a:solidFill>
                  <a:srgbClr val="002060"/>
                </a:solidFill>
              </a:rPr>
              <a:t> che </a:t>
            </a:r>
            <a:r>
              <a:rPr lang="it-IT" i="1" dirty="0">
                <a:solidFill>
                  <a:srgbClr val="002060"/>
                </a:solidFill>
              </a:rPr>
              <a:t>attiva il corpo</a:t>
            </a:r>
            <a:r>
              <a:rPr lang="it-IT" dirty="0">
                <a:solidFill>
                  <a:srgbClr val="002060"/>
                </a:solidFill>
              </a:rPr>
              <a:t>, dando una sferzata di energia – reazione - e come una tempesta di pioggia spazza via l’accumulo tossico generatosi dal rifiuto Trino, esprimendosi in un comportamento </a:t>
            </a:r>
            <a:r>
              <a:rPr lang="it-IT" b="1" dirty="0">
                <a:solidFill>
                  <a:srgbClr val="002060"/>
                </a:solidFill>
              </a:rPr>
              <a:t>insolito</a:t>
            </a:r>
            <a:r>
              <a:rPr lang="it-IT" dirty="0">
                <a:solidFill>
                  <a:srgbClr val="002060"/>
                </a:solidFill>
              </a:rPr>
              <a:t>, </a:t>
            </a:r>
            <a:r>
              <a:rPr lang="it-IT" b="1" dirty="0">
                <a:solidFill>
                  <a:srgbClr val="002060"/>
                </a:solidFill>
              </a:rPr>
              <a:t>non conosciuto</a:t>
            </a:r>
            <a:r>
              <a:rPr lang="it-IT" dirty="0">
                <a:solidFill>
                  <a:srgbClr val="002060"/>
                </a:solidFill>
              </a:rPr>
              <a:t>, che è l’</a:t>
            </a:r>
            <a:r>
              <a:rPr lang="it-IT" b="1" dirty="0">
                <a:solidFill>
                  <a:srgbClr val="002060"/>
                </a:solidFill>
              </a:rPr>
              <a:t>opposto</a:t>
            </a:r>
            <a:r>
              <a:rPr lang="it-IT" dirty="0">
                <a:solidFill>
                  <a:srgbClr val="002060"/>
                </a:solidFill>
              </a:rPr>
              <a:t>, il </a:t>
            </a:r>
            <a:r>
              <a:rPr lang="it-IT" b="1" dirty="0">
                <a:solidFill>
                  <a:srgbClr val="002060"/>
                </a:solidFill>
              </a:rPr>
              <a:t>lato B</a:t>
            </a:r>
            <a:r>
              <a:rPr lang="it-IT" dirty="0">
                <a:solidFill>
                  <a:srgbClr val="002060"/>
                </a:solidFill>
              </a:rPr>
              <a:t> di noi che si evidenzia. </a:t>
            </a:r>
          </a:p>
          <a:p>
            <a:pPr marL="0" indent="0">
              <a:buNone/>
            </a:pPr>
            <a:endParaRPr lang="it-IT" dirty="0">
              <a:solidFill>
                <a:srgbClr val="002060"/>
              </a:solidFill>
            </a:endParaRPr>
          </a:p>
          <a:p>
            <a:pPr marL="0" indent="0">
              <a:buNone/>
            </a:pPr>
            <a:r>
              <a:rPr lang="it-IT" dirty="0">
                <a:solidFill>
                  <a:srgbClr val="002060"/>
                </a:solidFill>
              </a:rPr>
              <a:t>Personalmente, a questa emozione do il nome di “</a:t>
            </a:r>
            <a:r>
              <a:rPr lang="it-IT" b="1" dirty="0">
                <a:solidFill>
                  <a:srgbClr val="002060"/>
                </a:solidFill>
              </a:rPr>
              <a:t>congiunzione</a:t>
            </a:r>
            <a:r>
              <a:rPr lang="it-IT" dirty="0">
                <a:solidFill>
                  <a:srgbClr val="002060"/>
                </a:solidFill>
              </a:rPr>
              <a:t>”, in quanto tiene sempre legate tra di loro tre emozioni.</a:t>
            </a:r>
          </a:p>
          <a:p>
            <a:endParaRPr lang="it-IT" dirty="0"/>
          </a:p>
        </p:txBody>
      </p:sp>
    </p:spTree>
    <p:extLst>
      <p:ext uri="{BB962C8B-B14F-4D97-AF65-F5344CB8AC3E}">
        <p14:creationId xmlns:p14="http://schemas.microsoft.com/office/powerpoint/2010/main" val="468708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65720" y="988541"/>
            <a:ext cx="7886700" cy="4335806"/>
          </a:xfrm>
        </p:spPr>
        <p:txBody>
          <a:bodyPr>
            <a:normAutofit fontScale="85000" lnSpcReduction="10000"/>
          </a:bodyPr>
          <a:lstStyle/>
          <a:p>
            <a:pPr>
              <a:lnSpc>
                <a:spcPct val="110000"/>
              </a:lnSpc>
            </a:pPr>
            <a:r>
              <a:rPr lang="it-IT" dirty="0">
                <a:solidFill>
                  <a:srgbClr val="002060"/>
                </a:solidFill>
              </a:rPr>
              <a:t>Esempio: </a:t>
            </a:r>
            <a:r>
              <a:rPr lang="it-IT" i="1" dirty="0">
                <a:solidFill>
                  <a:srgbClr val="002060"/>
                </a:solidFill>
              </a:rPr>
              <a:t>il mio uomo mi abbandona, oppure mio figlio mi abbandona, e ancora mia madre/mio padre mi abbandona, tre esperienze cruciali che in un primo momento ti paralizzano (paura), la chiusura verso l’esterno diventa solitudine (modo di essere), il comportamento “altruista” che per anni ha dominato e domina l’essere umano diventa motivo di riflessione mettendoci di fronte all’ossessione, al rimuginare, (ho fatto tutto per loro... dove ho sbagliato?...), l’atteggiamento di “vittima” prende il sopravvento, quest’ultimo stato è l’unico che permette all’individuo la sopravvivenza. </a:t>
            </a:r>
          </a:p>
          <a:p>
            <a:endParaRPr lang="it-IT" dirty="0"/>
          </a:p>
        </p:txBody>
      </p:sp>
    </p:spTree>
    <p:extLst>
      <p:ext uri="{BB962C8B-B14F-4D97-AF65-F5344CB8AC3E}">
        <p14:creationId xmlns:p14="http://schemas.microsoft.com/office/powerpoint/2010/main" val="687269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65720" y="577592"/>
            <a:ext cx="7886700" cy="5094159"/>
          </a:xfrm>
        </p:spPr>
        <p:txBody>
          <a:bodyPr>
            <a:normAutofit fontScale="85000" lnSpcReduction="20000"/>
          </a:bodyPr>
          <a:lstStyle/>
          <a:p>
            <a:pPr marL="0" indent="0">
              <a:buNone/>
            </a:pPr>
            <a:r>
              <a:rPr lang="it-IT" dirty="0">
                <a:solidFill>
                  <a:srgbClr val="002060"/>
                </a:solidFill>
              </a:rPr>
              <a:t>E’ una delle emozioni più nascoste, di quasi inaccessibile profondità, in cui vi è la manifestazione di un </a:t>
            </a:r>
            <a:r>
              <a:rPr lang="it-IT" i="1" dirty="0">
                <a:solidFill>
                  <a:srgbClr val="002060"/>
                </a:solidFill>
              </a:rPr>
              <a:t>terrore</a:t>
            </a:r>
            <a:r>
              <a:rPr lang="it-IT" dirty="0">
                <a:solidFill>
                  <a:srgbClr val="002060"/>
                </a:solidFill>
              </a:rPr>
              <a:t> intrinseco alla nostra psiche: è lo spauracchio dei bambini, quando nella fase di esplorazione la mamma non c’è; il tormento degli adolescenti che, nel momento in cui l’amica/o o i genitori o il professore non ci sono più, si trovano di fronte ai cambiamenti dove subentra il rifiuto. </a:t>
            </a:r>
          </a:p>
          <a:p>
            <a:pPr marL="0" indent="0">
              <a:buNone/>
            </a:pPr>
            <a:endParaRPr lang="it-IT" dirty="0">
              <a:solidFill>
                <a:srgbClr val="002060"/>
              </a:solidFill>
            </a:endParaRPr>
          </a:p>
          <a:p>
            <a:pPr marL="0" indent="0">
              <a:buNone/>
            </a:pPr>
            <a:r>
              <a:rPr lang="it-IT" dirty="0">
                <a:solidFill>
                  <a:srgbClr val="002060"/>
                </a:solidFill>
              </a:rPr>
              <a:t>È il principale motivo di crisi negli adulti e la rassegnazione negli anziani. </a:t>
            </a:r>
          </a:p>
          <a:p>
            <a:pPr marL="0" indent="0">
              <a:buNone/>
            </a:pPr>
            <a:endParaRPr lang="it-IT" dirty="0">
              <a:solidFill>
                <a:srgbClr val="002060"/>
              </a:solidFill>
            </a:endParaRPr>
          </a:p>
          <a:p>
            <a:pPr marL="0" indent="0">
              <a:buNone/>
            </a:pPr>
            <a:r>
              <a:rPr lang="it-IT" dirty="0">
                <a:solidFill>
                  <a:srgbClr val="002060"/>
                </a:solidFill>
              </a:rPr>
              <a:t>Ha il potere di annullare un individuo privandolo di tutto ciò che gli è più caro, di tutte le relazioni che si è costruito negli anni e che in un secondo scompaiono per non ritornare mai più.</a:t>
            </a:r>
          </a:p>
          <a:p>
            <a:pPr marL="0" indent="0">
              <a:buNone/>
            </a:pPr>
            <a:r>
              <a:rPr lang="it-IT" b="1" dirty="0">
                <a:solidFill>
                  <a:srgbClr val="002060"/>
                </a:solidFill>
              </a:rPr>
              <a:t>L’abbandono è il prototipo perfetto del trauma definito dramma personale.</a:t>
            </a:r>
            <a:endParaRPr lang="it-IT" dirty="0">
              <a:solidFill>
                <a:srgbClr val="002060"/>
              </a:solidFill>
            </a:endParaRPr>
          </a:p>
          <a:p>
            <a:endParaRPr lang="it-IT" dirty="0"/>
          </a:p>
        </p:txBody>
      </p:sp>
    </p:spTree>
    <p:extLst>
      <p:ext uri="{BB962C8B-B14F-4D97-AF65-F5344CB8AC3E}">
        <p14:creationId xmlns:p14="http://schemas.microsoft.com/office/powerpoint/2010/main" val="253716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65720" y="1207787"/>
            <a:ext cx="7886700" cy="4351338"/>
          </a:xfrm>
        </p:spPr>
        <p:txBody>
          <a:bodyPr/>
          <a:lstStyle/>
          <a:p>
            <a:pPr marL="0" indent="0">
              <a:buNone/>
            </a:pPr>
            <a:r>
              <a:rPr lang="it-IT" dirty="0">
                <a:solidFill>
                  <a:srgbClr val="002060"/>
                </a:solidFill>
              </a:rPr>
              <a:t>Insomma, quando si vive questa emozione di abbandono si evidenziano momenti sempre molto spiacevoli della nostra vita.</a:t>
            </a:r>
          </a:p>
          <a:p>
            <a:pPr marL="0" indent="0">
              <a:buNone/>
            </a:pPr>
            <a:r>
              <a:rPr lang="it-IT" dirty="0">
                <a:solidFill>
                  <a:srgbClr val="002060"/>
                </a:solidFill>
              </a:rPr>
              <a:t>Tutto diventa una danza di </a:t>
            </a:r>
            <a:r>
              <a:rPr lang="it-IT" b="1" dirty="0">
                <a:solidFill>
                  <a:srgbClr val="002060"/>
                </a:solidFill>
              </a:rPr>
              <a:t>ricordi</a:t>
            </a:r>
            <a:r>
              <a:rPr lang="it-IT" dirty="0">
                <a:solidFill>
                  <a:srgbClr val="002060"/>
                </a:solidFill>
              </a:rPr>
              <a:t> che si susseguono. Il bello di questa emozione è che, dopo aver superato la “tempesta”, ci mette di fronte alle nostre </a:t>
            </a:r>
            <a:r>
              <a:rPr lang="it-IT" b="1" dirty="0">
                <a:solidFill>
                  <a:srgbClr val="002060"/>
                </a:solidFill>
              </a:rPr>
              <a:t>dipendenze</a:t>
            </a:r>
            <a:r>
              <a:rPr lang="it-IT" dirty="0">
                <a:solidFill>
                  <a:srgbClr val="002060"/>
                </a:solidFill>
              </a:rPr>
              <a:t>. </a:t>
            </a:r>
          </a:p>
          <a:p>
            <a:pPr marL="0" indent="0">
              <a:buNone/>
            </a:pPr>
            <a:r>
              <a:rPr lang="it-IT" dirty="0">
                <a:solidFill>
                  <a:srgbClr val="002060"/>
                </a:solidFill>
              </a:rPr>
              <a:t>Vediamo un caso di tradimento, connesso con l’abbandono.</a:t>
            </a:r>
          </a:p>
          <a:p>
            <a:pPr marL="0" indent="0">
              <a:buNone/>
            </a:pPr>
            <a:endParaRPr lang="it-IT" dirty="0">
              <a:solidFill>
                <a:srgbClr val="002060"/>
              </a:solidFill>
            </a:endParaRPr>
          </a:p>
        </p:txBody>
      </p:sp>
    </p:spTree>
    <p:extLst>
      <p:ext uri="{BB962C8B-B14F-4D97-AF65-F5344CB8AC3E}">
        <p14:creationId xmlns:p14="http://schemas.microsoft.com/office/powerpoint/2010/main" val="7598555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78077" y="852616"/>
            <a:ext cx="7886700" cy="4768292"/>
          </a:xfrm>
        </p:spPr>
        <p:txBody>
          <a:bodyPr>
            <a:normAutofit fontScale="85000" lnSpcReduction="20000"/>
          </a:bodyPr>
          <a:lstStyle/>
          <a:p>
            <a:pPr marL="0" indent="0">
              <a:buNone/>
            </a:pPr>
            <a:r>
              <a:rPr lang="it-IT" dirty="0">
                <a:solidFill>
                  <a:srgbClr val="002060"/>
                </a:solidFill>
              </a:rPr>
              <a:t>Quando siamo di fronte al </a:t>
            </a:r>
            <a:r>
              <a:rPr lang="it-IT" b="1" dirty="0">
                <a:solidFill>
                  <a:srgbClr val="002060"/>
                </a:solidFill>
              </a:rPr>
              <a:t>tradimento</a:t>
            </a:r>
            <a:r>
              <a:rPr lang="it-IT" dirty="0">
                <a:solidFill>
                  <a:srgbClr val="002060"/>
                </a:solidFill>
              </a:rPr>
              <a:t> (l’altro che tradisce), l’abbandono da </a:t>
            </a:r>
            <a:r>
              <a:rPr lang="it-IT" b="1" dirty="0">
                <a:solidFill>
                  <a:srgbClr val="002060"/>
                </a:solidFill>
              </a:rPr>
              <a:t>emozione</a:t>
            </a:r>
            <a:r>
              <a:rPr lang="it-IT" dirty="0">
                <a:solidFill>
                  <a:srgbClr val="002060"/>
                </a:solidFill>
              </a:rPr>
              <a:t> diventa </a:t>
            </a:r>
            <a:r>
              <a:rPr lang="it-IT" b="1" dirty="0">
                <a:solidFill>
                  <a:srgbClr val="002060"/>
                </a:solidFill>
              </a:rPr>
              <a:t>azione</a:t>
            </a:r>
            <a:r>
              <a:rPr lang="it-IT" dirty="0">
                <a:solidFill>
                  <a:srgbClr val="002060"/>
                </a:solidFill>
              </a:rPr>
              <a:t>. </a:t>
            </a:r>
          </a:p>
          <a:p>
            <a:pPr marL="0" indent="0">
              <a:buNone/>
            </a:pPr>
            <a:endParaRPr lang="it-IT" dirty="0">
              <a:solidFill>
                <a:srgbClr val="002060"/>
              </a:solidFill>
            </a:endParaRPr>
          </a:p>
          <a:p>
            <a:pPr marL="0" indent="0">
              <a:buNone/>
            </a:pPr>
            <a:r>
              <a:rPr lang="it-IT" dirty="0">
                <a:solidFill>
                  <a:srgbClr val="002060"/>
                </a:solidFill>
              </a:rPr>
              <a:t>Noi infatti andiamo via, per un qualsiasi motivo, e stiamo abbandonando (l’altro) che per certi versi si sente tradito. </a:t>
            </a:r>
          </a:p>
          <a:p>
            <a:pPr marL="0" indent="0">
              <a:buNone/>
            </a:pPr>
            <a:endParaRPr lang="it-IT" dirty="0">
              <a:solidFill>
                <a:srgbClr val="002060"/>
              </a:solidFill>
            </a:endParaRPr>
          </a:p>
          <a:p>
            <a:pPr marL="0" indent="0">
              <a:buNone/>
            </a:pPr>
            <a:r>
              <a:rPr lang="it-IT" dirty="0">
                <a:solidFill>
                  <a:srgbClr val="002060"/>
                </a:solidFill>
              </a:rPr>
              <a:t>Subentra infine il </a:t>
            </a:r>
            <a:r>
              <a:rPr lang="it-IT" b="1" dirty="0">
                <a:solidFill>
                  <a:srgbClr val="002060"/>
                </a:solidFill>
              </a:rPr>
              <a:t>senso di colpa</a:t>
            </a:r>
            <a:r>
              <a:rPr lang="it-IT" dirty="0">
                <a:solidFill>
                  <a:srgbClr val="002060"/>
                </a:solidFill>
              </a:rPr>
              <a:t> (emozione che si esprime sempre mediante un comportamento </a:t>
            </a:r>
            <a:r>
              <a:rPr lang="it-IT" b="1" dirty="0">
                <a:solidFill>
                  <a:srgbClr val="002060"/>
                </a:solidFill>
              </a:rPr>
              <a:t>altruista</a:t>
            </a:r>
            <a:r>
              <a:rPr lang="it-IT" dirty="0">
                <a:solidFill>
                  <a:srgbClr val="002060"/>
                </a:solidFill>
              </a:rPr>
              <a:t> per compensare). Questo denota che noi stiamo tradendo e abbandonando l’altro. In questo caso vi sono un’azione (abbandono) e un comportamento (che tradisce). </a:t>
            </a:r>
          </a:p>
          <a:p>
            <a:pPr marL="0" indent="0">
              <a:buNone/>
            </a:pPr>
            <a:endParaRPr lang="it-IT" dirty="0">
              <a:solidFill>
                <a:srgbClr val="002060"/>
              </a:solidFill>
            </a:endParaRPr>
          </a:p>
          <a:p>
            <a:pPr marL="0" indent="0">
              <a:buNone/>
            </a:pPr>
            <a:r>
              <a:rPr lang="it-IT" dirty="0">
                <a:solidFill>
                  <a:srgbClr val="002060"/>
                </a:solidFill>
              </a:rPr>
              <a:t>È facile da questo punto di vista (vedersi) e riconoscersi nel rifiuto di se stessi (abbandoniamo e tradiamo). </a:t>
            </a:r>
          </a:p>
          <a:p>
            <a:pPr marL="0" indent="0">
              <a:buNone/>
            </a:pPr>
            <a:endParaRPr lang="it-IT" dirty="0">
              <a:solidFill>
                <a:srgbClr val="002060"/>
              </a:solidFill>
            </a:endParaRPr>
          </a:p>
        </p:txBody>
      </p:sp>
    </p:spTree>
    <p:extLst>
      <p:ext uri="{BB962C8B-B14F-4D97-AF65-F5344CB8AC3E}">
        <p14:creationId xmlns:p14="http://schemas.microsoft.com/office/powerpoint/2010/main" val="1099975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000" b="1" dirty="0">
                <a:solidFill>
                  <a:srgbClr val="002060"/>
                </a:solidFill>
              </a:rPr>
              <a:t>IL SENSO DI COLPA</a:t>
            </a:r>
          </a:p>
        </p:txBody>
      </p:sp>
      <p:sp>
        <p:nvSpPr>
          <p:cNvPr id="3" name="Segnaposto contenuto 2"/>
          <p:cNvSpPr>
            <a:spLocks noGrp="1"/>
          </p:cNvSpPr>
          <p:nvPr>
            <p:ph idx="1"/>
          </p:nvPr>
        </p:nvSpPr>
        <p:spPr/>
        <p:txBody>
          <a:bodyPr/>
          <a:lstStyle/>
          <a:p>
            <a:pPr marL="0" indent="0">
              <a:buNone/>
            </a:pPr>
            <a:r>
              <a:rPr lang="it-IT" dirty="0">
                <a:solidFill>
                  <a:srgbClr val="002060"/>
                </a:solidFill>
              </a:rPr>
              <a:t>A chi non è mai capitato di sentirsi in colpa? </a:t>
            </a:r>
          </a:p>
          <a:p>
            <a:pPr marL="0" indent="0">
              <a:buNone/>
            </a:pPr>
            <a:r>
              <a:rPr lang="it-IT" dirty="0">
                <a:solidFill>
                  <a:srgbClr val="002060"/>
                </a:solidFill>
              </a:rPr>
              <a:t>Talvolta per una ragione ben precisa, altre volte senza motivo, senza aver fatto realmente niente di male. Il senso di colpa si esprime in un </a:t>
            </a:r>
            <a:r>
              <a:rPr lang="it-IT" b="1" dirty="0">
                <a:solidFill>
                  <a:srgbClr val="002060"/>
                </a:solidFill>
              </a:rPr>
              <a:t>dibattito interiore</a:t>
            </a:r>
            <a:r>
              <a:rPr lang="it-IT" dirty="0">
                <a:solidFill>
                  <a:srgbClr val="002060"/>
                </a:solidFill>
              </a:rPr>
              <a:t> su cui vale la pena riflettere. </a:t>
            </a:r>
          </a:p>
          <a:p>
            <a:pPr marL="0" indent="0">
              <a:buNone/>
            </a:pPr>
            <a:r>
              <a:rPr lang="it-IT" dirty="0">
                <a:solidFill>
                  <a:srgbClr val="002060"/>
                </a:solidFill>
              </a:rPr>
              <a:t>Alcune volte diventa un vero e proprio </a:t>
            </a:r>
            <a:r>
              <a:rPr lang="it-IT" b="1" dirty="0">
                <a:solidFill>
                  <a:srgbClr val="002060"/>
                </a:solidFill>
              </a:rPr>
              <a:t>autolesionismo</a:t>
            </a:r>
            <a:r>
              <a:rPr lang="it-IT" dirty="0">
                <a:solidFill>
                  <a:srgbClr val="002060"/>
                </a:solidFill>
              </a:rPr>
              <a:t>. Il senso di colpa è un’emozione, ci aiuta a comprendere quanto noi </a:t>
            </a:r>
            <a:r>
              <a:rPr lang="it-IT" b="1" dirty="0">
                <a:solidFill>
                  <a:srgbClr val="002060"/>
                </a:solidFill>
              </a:rPr>
              <a:t>non vediamo la Perfezione in tutto ciò che È</a:t>
            </a:r>
            <a:r>
              <a:rPr lang="it-IT" dirty="0">
                <a:solidFill>
                  <a:srgbClr val="002060"/>
                </a:solidFill>
              </a:rPr>
              <a:t>. </a:t>
            </a:r>
          </a:p>
        </p:txBody>
      </p:sp>
    </p:spTree>
    <p:extLst>
      <p:ext uri="{BB962C8B-B14F-4D97-AF65-F5344CB8AC3E}">
        <p14:creationId xmlns:p14="http://schemas.microsoft.com/office/powerpoint/2010/main" val="13930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65720" y="1183074"/>
            <a:ext cx="7886700" cy="4351338"/>
          </a:xfrm>
        </p:spPr>
        <p:txBody>
          <a:bodyPr/>
          <a:lstStyle/>
          <a:p>
            <a:pPr marL="0" indent="0">
              <a:buNone/>
            </a:pPr>
            <a:r>
              <a:rPr lang="it-IT" dirty="0">
                <a:solidFill>
                  <a:srgbClr val="002060"/>
                </a:solidFill>
              </a:rPr>
              <a:t>Vedere la perfezione non significa che il senso di colpa non ci sia più, in quanto le emozioni sono movimento/azione e quando siamo fuori binario il senso di colpa ci guida verso il sapere che Tutto è perfetto.  </a:t>
            </a:r>
          </a:p>
          <a:p>
            <a:pPr marL="0" indent="0">
              <a:buNone/>
            </a:pPr>
            <a:r>
              <a:rPr lang="it-IT" dirty="0">
                <a:solidFill>
                  <a:srgbClr val="002060"/>
                </a:solidFill>
              </a:rPr>
              <a:t>Questa non è solo una frase, la realtà è che ci sentiamo di aver sbagliato nell’aver agito in quel determinato modo, chiedendo scusa all’altro o pensiamo di perdonarci. </a:t>
            </a:r>
          </a:p>
          <a:p>
            <a:pPr marL="0" indent="0">
              <a:buNone/>
            </a:pPr>
            <a:endParaRPr lang="it-IT" dirty="0">
              <a:solidFill>
                <a:srgbClr val="002060"/>
              </a:solidFill>
            </a:endParaRPr>
          </a:p>
        </p:txBody>
      </p:sp>
    </p:spTree>
    <p:extLst>
      <p:ext uri="{BB962C8B-B14F-4D97-AF65-F5344CB8AC3E}">
        <p14:creationId xmlns:p14="http://schemas.microsoft.com/office/powerpoint/2010/main" val="509354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p:spPr>
        <p:txBody>
          <a:bodyPr>
            <a:normAutofit/>
          </a:bodyPr>
          <a:lstStyle/>
          <a:p>
            <a:pPr algn="ctr"/>
            <a:r>
              <a:rPr lang="it-IT" sz="4000" b="1" dirty="0">
                <a:solidFill>
                  <a:srgbClr val="002060"/>
                </a:solidFill>
              </a:rPr>
              <a:t>LA GELOSIA</a:t>
            </a:r>
          </a:p>
        </p:txBody>
      </p:sp>
      <p:sp>
        <p:nvSpPr>
          <p:cNvPr id="3" name="Segnaposto contenuto 2"/>
          <p:cNvSpPr>
            <a:spLocks noGrp="1"/>
          </p:cNvSpPr>
          <p:nvPr>
            <p:ph idx="1"/>
          </p:nvPr>
        </p:nvSpPr>
        <p:spPr>
          <a:xfrm>
            <a:off x="628650" y="1071862"/>
            <a:ext cx="7886700" cy="4995305"/>
          </a:xfrm>
        </p:spPr>
        <p:txBody>
          <a:bodyPr>
            <a:normAutofit fontScale="85000" lnSpcReduction="20000"/>
          </a:bodyPr>
          <a:lstStyle/>
          <a:p>
            <a:pPr marL="0" indent="0">
              <a:buNone/>
            </a:pPr>
            <a:r>
              <a:rPr lang="it-IT" dirty="0">
                <a:solidFill>
                  <a:srgbClr val="002060"/>
                </a:solidFill>
              </a:rPr>
              <a:t>È un’emozione complessa e anche essa come l’abbandono agisce in compagnia della paura, dell’abbandono e in ultimo della rabbia. </a:t>
            </a:r>
          </a:p>
          <a:p>
            <a:pPr marL="0" indent="0">
              <a:buNone/>
            </a:pPr>
            <a:endParaRPr lang="it-IT" dirty="0">
              <a:solidFill>
                <a:srgbClr val="002060"/>
              </a:solidFill>
            </a:endParaRPr>
          </a:p>
          <a:p>
            <a:pPr marL="0" indent="0">
              <a:buNone/>
            </a:pPr>
            <a:r>
              <a:rPr lang="it-IT" dirty="0">
                <a:solidFill>
                  <a:srgbClr val="002060"/>
                </a:solidFill>
              </a:rPr>
              <a:t>È inserita in un vissuto che emerge nelle relazioni significative quando ci sentiamo minacciati, violati da qualcuno o qualcosa in grado di portarci via quello che riteniamo nostro diritto. </a:t>
            </a:r>
          </a:p>
          <a:p>
            <a:pPr marL="0" indent="0">
              <a:buNone/>
            </a:pPr>
            <a:endParaRPr lang="it-IT" dirty="0">
              <a:solidFill>
                <a:srgbClr val="002060"/>
              </a:solidFill>
            </a:endParaRPr>
          </a:p>
          <a:p>
            <a:pPr marL="0" indent="0">
              <a:buNone/>
            </a:pPr>
            <a:r>
              <a:rPr lang="it-IT" dirty="0">
                <a:solidFill>
                  <a:srgbClr val="002060"/>
                </a:solidFill>
              </a:rPr>
              <a:t>Emerge intorno ai 2-3 anni, nella fase </a:t>
            </a:r>
            <a:r>
              <a:rPr lang="it-IT" b="1" dirty="0">
                <a:solidFill>
                  <a:srgbClr val="002060"/>
                </a:solidFill>
              </a:rPr>
              <a:t>edipica</a:t>
            </a:r>
            <a:r>
              <a:rPr lang="it-IT" dirty="0">
                <a:solidFill>
                  <a:srgbClr val="002060"/>
                </a:solidFill>
              </a:rPr>
              <a:t>. Il bambino si attacca morbosamente ad un giochino o ad uno dei genitori, ritenendolo di sua proprietà, quindi tendenzialmente non lo condivide con nessuno. </a:t>
            </a:r>
          </a:p>
          <a:p>
            <a:pPr marL="0" indent="0">
              <a:buNone/>
            </a:pPr>
            <a:endParaRPr lang="it-IT" dirty="0">
              <a:solidFill>
                <a:srgbClr val="002060"/>
              </a:solidFill>
            </a:endParaRPr>
          </a:p>
          <a:p>
            <a:pPr marL="0" indent="0">
              <a:buNone/>
            </a:pPr>
            <a:r>
              <a:rPr lang="it-IT" dirty="0">
                <a:solidFill>
                  <a:srgbClr val="002060"/>
                </a:solidFill>
              </a:rPr>
              <a:t>Il comportamento da piccoli è </a:t>
            </a:r>
            <a:r>
              <a:rPr lang="it-IT" b="1" dirty="0">
                <a:solidFill>
                  <a:srgbClr val="002060"/>
                </a:solidFill>
              </a:rPr>
              <a:t>attaccamento</a:t>
            </a:r>
            <a:r>
              <a:rPr lang="it-IT" dirty="0">
                <a:solidFill>
                  <a:srgbClr val="002060"/>
                </a:solidFill>
              </a:rPr>
              <a:t>: il bambino è sempre attaccato alla gonna della madre o al </a:t>
            </a:r>
            <a:r>
              <a:rPr lang="it-IT" i="1" dirty="0">
                <a:solidFill>
                  <a:srgbClr val="002060"/>
                </a:solidFill>
              </a:rPr>
              <a:t>peluche</a:t>
            </a:r>
            <a:r>
              <a:rPr lang="it-IT" dirty="0">
                <a:solidFill>
                  <a:srgbClr val="002060"/>
                </a:solidFill>
              </a:rPr>
              <a:t> che si porta dietro ovunque.</a:t>
            </a:r>
          </a:p>
          <a:p>
            <a:pPr marL="0" indent="0">
              <a:buNone/>
            </a:pPr>
            <a:endParaRPr lang="it-IT" dirty="0">
              <a:solidFill>
                <a:srgbClr val="002060"/>
              </a:solidFill>
            </a:endParaRPr>
          </a:p>
        </p:txBody>
      </p:sp>
    </p:spTree>
    <p:extLst>
      <p:ext uri="{BB962C8B-B14F-4D97-AF65-F5344CB8AC3E}">
        <p14:creationId xmlns:p14="http://schemas.microsoft.com/office/powerpoint/2010/main" val="758932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6866" y="923581"/>
            <a:ext cx="7886700" cy="4351338"/>
          </a:xfrm>
        </p:spPr>
        <p:txBody>
          <a:bodyPr>
            <a:normAutofit fontScale="92500" lnSpcReduction="20000"/>
          </a:bodyPr>
          <a:lstStyle/>
          <a:p>
            <a:pPr marL="0" indent="0">
              <a:buNone/>
            </a:pPr>
            <a:r>
              <a:rPr lang="it-IT" dirty="0">
                <a:solidFill>
                  <a:srgbClr val="002060"/>
                </a:solidFill>
              </a:rPr>
              <a:t>Nella fase </a:t>
            </a:r>
            <a:r>
              <a:rPr lang="it-IT" b="1" dirty="0">
                <a:solidFill>
                  <a:srgbClr val="002060"/>
                </a:solidFill>
              </a:rPr>
              <a:t>adolescenziale</a:t>
            </a:r>
            <a:r>
              <a:rPr lang="it-IT" dirty="0">
                <a:solidFill>
                  <a:srgbClr val="002060"/>
                </a:solidFill>
              </a:rPr>
              <a:t>, anche qui iniziano le amicizie e di conseguenza ritenute di proprietà non si condivide con l’esterno. </a:t>
            </a:r>
          </a:p>
          <a:p>
            <a:pPr marL="0" indent="0">
              <a:buNone/>
            </a:pPr>
            <a:endParaRPr lang="it-IT" dirty="0">
              <a:solidFill>
                <a:srgbClr val="002060"/>
              </a:solidFill>
            </a:endParaRPr>
          </a:p>
          <a:p>
            <a:pPr marL="0" indent="0">
              <a:buNone/>
            </a:pPr>
            <a:r>
              <a:rPr lang="it-IT" dirty="0">
                <a:solidFill>
                  <a:srgbClr val="002060"/>
                </a:solidFill>
              </a:rPr>
              <a:t>Da adolescente predomina </a:t>
            </a:r>
            <a:r>
              <a:rPr lang="it-IT" b="1" dirty="0">
                <a:solidFill>
                  <a:srgbClr val="002060"/>
                </a:solidFill>
              </a:rPr>
              <a:t>l’insicurezza</a:t>
            </a:r>
            <a:r>
              <a:rPr lang="it-IT" dirty="0">
                <a:solidFill>
                  <a:srgbClr val="002060"/>
                </a:solidFill>
              </a:rPr>
              <a:t> (modo d’essere che affligge l’umanità). In tale contesto la </a:t>
            </a:r>
            <a:r>
              <a:rPr lang="it-IT" b="1" dirty="0">
                <a:solidFill>
                  <a:srgbClr val="002060"/>
                </a:solidFill>
              </a:rPr>
              <a:t>dipendenza</a:t>
            </a:r>
            <a:r>
              <a:rPr lang="it-IT" dirty="0">
                <a:solidFill>
                  <a:srgbClr val="002060"/>
                </a:solidFill>
              </a:rPr>
              <a:t> fa capolino, il </a:t>
            </a:r>
            <a:r>
              <a:rPr lang="it-IT" b="1" dirty="0">
                <a:solidFill>
                  <a:srgbClr val="002060"/>
                </a:solidFill>
              </a:rPr>
              <a:t>rifiuto inconsapevole</a:t>
            </a:r>
            <a:r>
              <a:rPr lang="it-IT" dirty="0">
                <a:solidFill>
                  <a:srgbClr val="002060"/>
                </a:solidFill>
              </a:rPr>
              <a:t> inizia a rivelarsi. Il ragazzo/a non può fare a meno dell’altro, lo imita, ritiene l’altro perfetto, un “Dio da venerare”.</a:t>
            </a:r>
          </a:p>
          <a:p>
            <a:pPr marL="0" indent="0">
              <a:buNone/>
            </a:pPr>
            <a:endParaRPr lang="it-IT" dirty="0">
              <a:solidFill>
                <a:srgbClr val="002060"/>
              </a:solidFill>
            </a:endParaRPr>
          </a:p>
          <a:p>
            <a:pPr marL="0" indent="0">
              <a:buNone/>
            </a:pPr>
            <a:r>
              <a:rPr lang="it-IT" dirty="0">
                <a:solidFill>
                  <a:srgbClr val="002060"/>
                </a:solidFill>
              </a:rPr>
              <a:t>Questa emozione sia nel bambino, sia nell’adolescente, sia nell’adulto ha sempre la stessa caratteristica: la non condivisione: “È mio !!”</a:t>
            </a:r>
          </a:p>
          <a:p>
            <a:pPr marL="0" indent="0">
              <a:buNone/>
            </a:pPr>
            <a:endParaRPr lang="it-IT" dirty="0">
              <a:solidFill>
                <a:srgbClr val="002060"/>
              </a:solidFill>
            </a:endParaRPr>
          </a:p>
        </p:txBody>
      </p:sp>
    </p:spTree>
    <p:extLst>
      <p:ext uri="{BB962C8B-B14F-4D97-AF65-F5344CB8AC3E}">
        <p14:creationId xmlns:p14="http://schemas.microsoft.com/office/powerpoint/2010/main" val="1003006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170717"/>
            <a:ext cx="7886700" cy="4351338"/>
          </a:xfrm>
        </p:spPr>
        <p:txBody>
          <a:bodyPr/>
          <a:lstStyle/>
          <a:p>
            <a:pPr marL="0" indent="0">
              <a:buNone/>
            </a:pPr>
            <a:r>
              <a:rPr lang="it-IT" dirty="0">
                <a:solidFill>
                  <a:srgbClr val="002060"/>
                </a:solidFill>
              </a:rPr>
              <a:t>Nella fase </a:t>
            </a:r>
            <a:r>
              <a:rPr lang="it-IT" b="1" dirty="0">
                <a:solidFill>
                  <a:srgbClr val="002060"/>
                </a:solidFill>
              </a:rPr>
              <a:t>adulta</a:t>
            </a:r>
            <a:r>
              <a:rPr lang="it-IT" dirty="0">
                <a:solidFill>
                  <a:srgbClr val="002060"/>
                </a:solidFill>
              </a:rPr>
              <a:t> diventa più problematico, vi è Il tentativo estremo di proteggere la relazione. In tale contesto la </a:t>
            </a:r>
            <a:r>
              <a:rPr lang="it-IT" b="1" dirty="0">
                <a:solidFill>
                  <a:srgbClr val="002060"/>
                </a:solidFill>
              </a:rPr>
              <a:t>dipendenza</a:t>
            </a:r>
            <a:r>
              <a:rPr lang="it-IT" dirty="0">
                <a:solidFill>
                  <a:srgbClr val="002060"/>
                </a:solidFill>
              </a:rPr>
              <a:t> fa capolino, il </a:t>
            </a:r>
            <a:r>
              <a:rPr lang="it-IT" b="1" dirty="0">
                <a:solidFill>
                  <a:srgbClr val="002060"/>
                </a:solidFill>
              </a:rPr>
              <a:t>rifiuto inconsapevole</a:t>
            </a:r>
            <a:r>
              <a:rPr lang="it-IT" dirty="0">
                <a:solidFill>
                  <a:srgbClr val="002060"/>
                </a:solidFill>
              </a:rPr>
              <a:t> inizia a rivelarsi. </a:t>
            </a:r>
          </a:p>
          <a:p>
            <a:pPr marL="0" indent="0">
              <a:buNone/>
            </a:pPr>
            <a:r>
              <a:rPr lang="it-IT" dirty="0">
                <a:solidFill>
                  <a:srgbClr val="002060"/>
                </a:solidFill>
              </a:rPr>
              <a:t>La gelosia nell’adulto diventa “un gioco” perché si continua a costeggiare un passato che non c’è più. Quello che da piccoli facevamo era naturale, ora siamo adulti e dobbiamo essere normali, idonei per i contesti sociali. </a:t>
            </a:r>
          </a:p>
          <a:p>
            <a:pPr marL="0" indent="0">
              <a:buNone/>
            </a:pPr>
            <a:endParaRPr lang="it-IT" dirty="0">
              <a:solidFill>
                <a:srgbClr val="002060"/>
              </a:solidFill>
            </a:endParaRPr>
          </a:p>
        </p:txBody>
      </p:sp>
    </p:spTree>
    <p:extLst>
      <p:ext uri="{BB962C8B-B14F-4D97-AF65-F5344CB8AC3E}">
        <p14:creationId xmlns:p14="http://schemas.microsoft.com/office/powerpoint/2010/main" val="512344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90434" y="1084220"/>
            <a:ext cx="7886700" cy="4351338"/>
          </a:xfrm>
        </p:spPr>
        <p:txBody>
          <a:bodyPr>
            <a:normAutofit/>
          </a:bodyPr>
          <a:lstStyle/>
          <a:p>
            <a:pPr marL="0" indent="0">
              <a:buNone/>
            </a:pPr>
            <a:r>
              <a:rPr lang="it-IT" sz="2400" dirty="0">
                <a:solidFill>
                  <a:srgbClr val="002060"/>
                </a:solidFill>
              </a:rPr>
              <a:t>I vari ambiti delle neuroscienze hanno cercato di studiare per poi comprendere il complesso meccanismo delle emozioni e dei comportamenti ad esse connessi. </a:t>
            </a:r>
          </a:p>
          <a:p>
            <a:pPr marL="0" indent="0">
              <a:buNone/>
            </a:pPr>
            <a:endParaRPr lang="it-IT" sz="2400" dirty="0">
              <a:solidFill>
                <a:srgbClr val="002060"/>
              </a:solidFill>
            </a:endParaRPr>
          </a:p>
          <a:p>
            <a:pPr marL="0" indent="0">
              <a:buNone/>
            </a:pPr>
            <a:r>
              <a:rPr lang="it-IT" sz="2400" dirty="0">
                <a:solidFill>
                  <a:srgbClr val="002060"/>
                </a:solidFill>
              </a:rPr>
              <a:t>Il fine è di poterle </a:t>
            </a:r>
            <a:r>
              <a:rPr lang="it-IT" sz="2400" b="1" dirty="0">
                <a:solidFill>
                  <a:srgbClr val="002060"/>
                </a:solidFill>
              </a:rPr>
              <a:t>gestire</a:t>
            </a:r>
            <a:r>
              <a:rPr lang="it-IT" sz="2400" dirty="0">
                <a:solidFill>
                  <a:srgbClr val="002060"/>
                </a:solidFill>
              </a:rPr>
              <a:t> o almeno </a:t>
            </a:r>
            <a:r>
              <a:rPr lang="it-IT" sz="2400" b="1" dirty="0">
                <a:solidFill>
                  <a:srgbClr val="002060"/>
                </a:solidFill>
              </a:rPr>
              <a:t>attenuare</a:t>
            </a:r>
            <a:r>
              <a:rPr lang="it-IT" sz="2400" dirty="0">
                <a:solidFill>
                  <a:srgbClr val="002060"/>
                </a:solidFill>
              </a:rPr>
              <a:t>, addirittura veniamo educati a </a:t>
            </a:r>
            <a:r>
              <a:rPr lang="it-IT" sz="2400" b="1" dirty="0">
                <a:solidFill>
                  <a:srgbClr val="002060"/>
                </a:solidFill>
              </a:rPr>
              <a:t>reprimere</a:t>
            </a:r>
            <a:r>
              <a:rPr lang="it-IT" sz="2400" dirty="0">
                <a:solidFill>
                  <a:srgbClr val="002060"/>
                </a:solidFill>
              </a:rPr>
              <a:t> questo movimento impetuoso legato alle emozioni, in funzione di un giusto comportamento: tutti tentativi per essere considerati individui </a:t>
            </a:r>
            <a:r>
              <a:rPr lang="it-IT" sz="2400" b="1" dirty="0">
                <a:solidFill>
                  <a:srgbClr val="002060"/>
                </a:solidFill>
              </a:rPr>
              <a:t>normali</a:t>
            </a:r>
            <a:r>
              <a:rPr lang="it-IT" sz="2400" dirty="0">
                <a:solidFill>
                  <a:srgbClr val="002060"/>
                </a:solidFill>
              </a:rPr>
              <a:t> piuttosto che </a:t>
            </a:r>
            <a:r>
              <a:rPr lang="it-IT" sz="2400" b="1" dirty="0">
                <a:solidFill>
                  <a:srgbClr val="002060"/>
                </a:solidFill>
              </a:rPr>
              <a:t>naturali</a:t>
            </a:r>
            <a:r>
              <a:rPr lang="it-IT" sz="2400" dirty="0">
                <a:solidFill>
                  <a:srgbClr val="002060"/>
                </a:solidFill>
              </a:rPr>
              <a:t>.</a:t>
            </a:r>
            <a:br>
              <a:rPr lang="it-IT" sz="2400" dirty="0">
                <a:solidFill>
                  <a:srgbClr val="002060"/>
                </a:solidFill>
              </a:rPr>
            </a:br>
            <a:endParaRPr lang="it-IT" sz="2400" dirty="0">
              <a:solidFill>
                <a:srgbClr val="002060"/>
              </a:solidFill>
            </a:endParaRPr>
          </a:p>
        </p:txBody>
      </p:sp>
    </p:spTree>
    <p:extLst>
      <p:ext uri="{BB962C8B-B14F-4D97-AF65-F5344CB8AC3E}">
        <p14:creationId xmlns:p14="http://schemas.microsoft.com/office/powerpoint/2010/main" val="36478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marL="0" indent="0">
              <a:buNone/>
            </a:pPr>
            <a:r>
              <a:rPr lang="it-IT" dirty="0">
                <a:solidFill>
                  <a:srgbClr val="002060"/>
                </a:solidFill>
              </a:rPr>
              <a:t>La moderna società ritiene la gelosia patologica. In questi casi c’è tutto un dire..... </a:t>
            </a:r>
          </a:p>
          <a:p>
            <a:pPr marL="0" indent="0">
              <a:buNone/>
            </a:pPr>
            <a:r>
              <a:rPr lang="it-IT" dirty="0">
                <a:solidFill>
                  <a:srgbClr val="002060"/>
                </a:solidFill>
              </a:rPr>
              <a:t>rimane che la gelosia è un’emozione secondaria e come tutte nasce e muore con noi. Vivetela!!!! E vedetevi nei comportamenti... sarà un gioco bellissimo!!!!</a:t>
            </a:r>
          </a:p>
          <a:p>
            <a:pPr marL="0" indent="0">
              <a:buNone/>
            </a:pPr>
            <a:r>
              <a:rPr lang="it-IT" dirty="0">
                <a:solidFill>
                  <a:srgbClr val="002060"/>
                </a:solidFill>
              </a:rPr>
              <a:t> </a:t>
            </a:r>
          </a:p>
          <a:p>
            <a:pPr marL="0" indent="0">
              <a:buNone/>
            </a:pP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1212939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p:spPr>
        <p:txBody>
          <a:bodyPr>
            <a:normAutofit/>
          </a:bodyPr>
          <a:lstStyle/>
          <a:p>
            <a:pPr algn="ctr"/>
            <a:r>
              <a:rPr lang="it-IT" sz="4000" b="1" dirty="0">
                <a:solidFill>
                  <a:srgbClr val="002060"/>
                </a:solidFill>
              </a:rPr>
              <a:t>L’INVIDIA</a:t>
            </a:r>
          </a:p>
        </p:txBody>
      </p:sp>
      <p:sp>
        <p:nvSpPr>
          <p:cNvPr id="3" name="Segnaposto contenuto 2"/>
          <p:cNvSpPr>
            <a:spLocks noGrp="1"/>
          </p:cNvSpPr>
          <p:nvPr>
            <p:ph idx="1"/>
          </p:nvPr>
        </p:nvSpPr>
        <p:spPr>
          <a:xfrm>
            <a:off x="628650" y="1325562"/>
            <a:ext cx="7886700" cy="4580967"/>
          </a:xfrm>
        </p:spPr>
        <p:txBody>
          <a:bodyPr>
            <a:normAutofit fontScale="77500" lnSpcReduction="20000"/>
          </a:bodyPr>
          <a:lstStyle/>
          <a:p>
            <a:pPr marL="0" indent="0">
              <a:buNone/>
            </a:pPr>
            <a:r>
              <a:rPr lang="it-IT" dirty="0">
                <a:solidFill>
                  <a:srgbClr val="002060"/>
                </a:solidFill>
              </a:rPr>
              <a:t>Di tutto e di più si diceva, si pensava e si continua a dire e pensare! </a:t>
            </a:r>
          </a:p>
          <a:p>
            <a:pPr marL="0" indent="0">
              <a:buNone/>
            </a:pPr>
            <a:r>
              <a:rPr lang="it-IT" dirty="0">
                <a:solidFill>
                  <a:srgbClr val="002060"/>
                </a:solidFill>
              </a:rPr>
              <a:t>Mi vien da dire “povera l’invidia!”.</a:t>
            </a:r>
          </a:p>
          <a:p>
            <a:pPr marL="0" indent="0">
              <a:buNone/>
            </a:pPr>
            <a:endParaRPr lang="it-IT" dirty="0">
              <a:solidFill>
                <a:srgbClr val="002060"/>
              </a:solidFill>
            </a:endParaRPr>
          </a:p>
          <a:p>
            <a:pPr marL="0" indent="0">
              <a:buNone/>
            </a:pPr>
            <a:r>
              <a:rPr lang="it-IT" dirty="0">
                <a:solidFill>
                  <a:srgbClr val="002060"/>
                </a:solidFill>
              </a:rPr>
              <a:t>Conosciamo l’invidia, un’emozione sociale che ci ritroviamo ad affrontare ogni giorno. </a:t>
            </a:r>
          </a:p>
          <a:p>
            <a:pPr marL="0" indent="0">
              <a:buNone/>
            </a:pPr>
            <a:endParaRPr lang="it-IT" dirty="0">
              <a:solidFill>
                <a:srgbClr val="002060"/>
              </a:solidFill>
            </a:endParaRPr>
          </a:p>
          <a:p>
            <a:pPr marL="0" indent="0">
              <a:buNone/>
            </a:pPr>
            <a:r>
              <a:rPr lang="it-IT" dirty="0">
                <a:solidFill>
                  <a:srgbClr val="002060"/>
                </a:solidFill>
              </a:rPr>
              <a:t>Nonostante nella maggior parte dei casi abbia una connotazione negativa, svolge delle funzioni importanti. Le funzioni sono legate al fatto che l’invidia ci mette di fronte a tutto ciò che noi non abbiamo e che vogliamo invece avere. Una bella casa, soldi, intelligenza, figli, macchina nuova....... </a:t>
            </a:r>
          </a:p>
          <a:p>
            <a:pPr marL="0" indent="0">
              <a:buNone/>
            </a:pPr>
            <a:endParaRPr lang="it-IT" dirty="0">
              <a:solidFill>
                <a:srgbClr val="002060"/>
              </a:solidFill>
            </a:endParaRPr>
          </a:p>
          <a:p>
            <a:pPr marL="0" indent="0">
              <a:buNone/>
            </a:pPr>
            <a:r>
              <a:rPr lang="it-IT" dirty="0">
                <a:solidFill>
                  <a:srgbClr val="002060"/>
                </a:solidFill>
              </a:rPr>
              <a:t>In realtà, riflettendoci, </a:t>
            </a:r>
            <a:r>
              <a:rPr lang="it-IT" b="1" dirty="0">
                <a:solidFill>
                  <a:srgbClr val="002060"/>
                </a:solidFill>
              </a:rPr>
              <a:t>quello che non abbiamo è semplicemente quello che non vogliamo avere, che non è necessario in quel momento specifico della nostra quotidianità.</a:t>
            </a:r>
            <a:endParaRPr lang="it-IT" dirty="0">
              <a:solidFill>
                <a:srgbClr val="002060"/>
              </a:solidFill>
            </a:endParaRPr>
          </a:p>
          <a:p>
            <a:endParaRPr lang="it-IT" dirty="0"/>
          </a:p>
        </p:txBody>
      </p:sp>
    </p:spTree>
    <p:extLst>
      <p:ext uri="{BB962C8B-B14F-4D97-AF65-F5344CB8AC3E}">
        <p14:creationId xmlns:p14="http://schemas.microsoft.com/office/powerpoint/2010/main" val="9269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6293" y="849441"/>
            <a:ext cx="7886700" cy="4351338"/>
          </a:xfrm>
        </p:spPr>
        <p:txBody>
          <a:bodyPr>
            <a:normAutofit fontScale="92500" lnSpcReduction="20000"/>
          </a:bodyPr>
          <a:lstStyle/>
          <a:p>
            <a:pPr marL="0" indent="0">
              <a:buNone/>
            </a:pPr>
            <a:r>
              <a:rPr lang="it-IT" dirty="0">
                <a:solidFill>
                  <a:srgbClr val="002060"/>
                </a:solidFill>
              </a:rPr>
              <a:t>Perciò, riconosciamoci sempre nel rifiuto e vediamoci nei comportamenti.</a:t>
            </a:r>
          </a:p>
          <a:p>
            <a:pPr marL="0" indent="0">
              <a:buNone/>
            </a:pPr>
            <a:endParaRPr lang="it-IT" dirty="0">
              <a:solidFill>
                <a:srgbClr val="002060"/>
              </a:solidFill>
            </a:endParaRPr>
          </a:p>
          <a:p>
            <a:pPr marL="0" indent="0">
              <a:buNone/>
            </a:pPr>
            <a:r>
              <a:rPr lang="it-IT" dirty="0">
                <a:solidFill>
                  <a:srgbClr val="002060"/>
                </a:solidFill>
              </a:rPr>
              <a:t>La psicologia oggi sostiene che le emozioni non siano né negative né positive ed hanno una loro valenza. Sono identificate come negative solo quando si inseriscono e sono coinvolte in un quadro di disturbi patologici, con danni all’individuo. </a:t>
            </a:r>
          </a:p>
          <a:p>
            <a:pPr marL="0" indent="0">
              <a:buNone/>
            </a:pPr>
            <a:endParaRPr lang="it-IT" dirty="0">
              <a:solidFill>
                <a:srgbClr val="002060"/>
              </a:solidFill>
            </a:endParaRPr>
          </a:p>
          <a:p>
            <a:pPr marL="0" indent="0">
              <a:buNone/>
            </a:pPr>
            <a:r>
              <a:rPr lang="it-IT" dirty="0">
                <a:solidFill>
                  <a:srgbClr val="002060"/>
                </a:solidFill>
              </a:rPr>
              <a:t>Tuttavia, quel quadro di disturbi ha un senso biologico, che la medicina Omeosinergetica può spiegare e trattare. Pertanto, tutto risulta essere perfetto “7° principio dell’Omeosinergia”.</a:t>
            </a:r>
          </a:p>
          <a:p>
            <a:pPr marL="0" indent="0">
              <a:buNone/>
            </a:pPr>
            <a:endParaRPr lang="it-IT" dirty="0">
              <a:solidFill>
                <a:srgbClr val="002060"/>
              </a:solidFill>
            </a:endParaRPr>
          </a:p>
        </p:txBody>
      </p:sp>
    </p:spTree>
    <p:extLst>
      <p:ext uri="{BB962C8B-B14F-4D97-AF65-F5344CB8AC3E}">
        <p14:creationId xmlns:p14="http://schemas.microsoft.com/office/powerpoint/2010/main" val="1690356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1534763E-2208-42C2-AAE2-D36A9223A8E3}"/>
              </a:ext>
            </a:extLst>
          </p:cNvPr>
          <p:cNvPicPr>
            <a:picLocks noChangeAspect="1"/>
          </p:cNvPicPr>
          <p:nvPr/>
        </p:nvPicPr>
        <p:blipFill>
          <a:blip r:embed="rId2"/>
          <a:stretch>
            <a:fillRect/>
          </a:stretch>
        </p:blipFill>
        <p:spPr>
          <a:xfrm>
            <a:off x="682978" y="304800"/>
            <a:ext cx="7778044" cy="5417595"/>
          </a:xfrm>
          <a:prstGeom prst="rect">
            <a:avLst/>
          </a:prstGeom>
        </p:spPr>
      </p:pic>
    </p:spTree>
    <p:extLst>
      <p:ext uri="{BB962C8B-B14F-4D97-AF65-F5344CB8AC3E}">
        <p14:creationId xmlns:p14="http://schemas.microsoft.com/office/powerpoint/2010/main" val="33268078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8012" y="2305137"/>
            <a:ext cx="7886700" cy="1325563"/>
          </a:xfrm>
        </p:spPr>
        <p:txBody>
          <a:bodyPr/>
          <a:lstStyle/>
          <a:p>
            <a:pPr algn="ctr"/>
            <a:r>
              <a:rPr lang="it-IT" b="1" dirty="0">
                <a:solidFill>
                  <a:srgbClr val="002060"/>
                </a:solidFill>
              </a:rPr>
              <a:t>BUONA VITA</a:t>
            </a:r>
          </a:p>
        </p:txBody>
      </p:sp>
    </p:spTree>
    <p:extLst>
      <p:ext uri="{BB962C8B-B14F-4D97-AF65-F5344CB8AC3E}">
        <p14:creationId xmlns:p14="http://schemas.microsoft.com/office/powerpoint/2010/main" val="1678082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65720" y="688803"/>
            <a:ext cx="7886700" cy="4785240"/>
          </a:xfrm>
        </p:spPr>
        <p:txBody>
          <a:bodyPr>
            <a:normAutofit fontScale="92500" lnSpcReduction="20000"/>
          </a:bodyPr>
          <a:lstStyle/>
          <a:p>
            <a:pPr marL="0" indent="0">
              <a:buNone/>
            </a:pPr>
            <a:r>
              <a:rPr lang="it-IT" dirty="0">
                <a:solidFill>
                  <a:srgbClr val="002060"/>
                </a:solidFill>
              </a:rPr>
              <a:t>Le emozioni in ambito </a:t>
            </a:r>
            <a:r>
              <a:rPr lang="it-IT" b="1" dirty="0">
                <a:solidFill>
                  <a:srgbClr val="002060"/>
                </a:solidFill>
              </a:rPr>
              <a:t>filosofico</a:t>
            </a:r>
            <a:r>
              <a:rPr lang="it-IT" dirty="0">
                <a:solidFill>
                  <a:srgbClr val="002060"/>
                </a:solidFill>
              </a:rPr>
              <a:t> sono considerate fenomeni </a:t>
            </a:r>
            <a:r>
              <a:rPr lang="it-IT" i="1" dirty="0">
                <a:solidFill>
                  <a:srgbClr val="002060"/>
                </a:solidFill>
              </a:rPr>
              <a:t>reattivi</a:t>
            </a:r>
            <a:r>
              <a:rPr lang="it-IT" dirty="0">
                <a:solidFill>
                  <a:srgbClr val="002060"/>
                </a:solidFill>
              </a:rPr>
              <a:t>. </a:t>
            </a:r>
          </a:p>
          <a:p>
            <a:pPr marL="0" indent="0">
              <a:buNone/>
            </a:pPr>
            <a:r>
              <a:rPr lang="it-IT" dirty="0">
                <a:solidFill>
                  <a:srgbClr val="002060"/>
                </a:solidFill>
              </a:rPr>
              <a:t>L’etimologia della parola è da ricondursi al latino </a:t>
            </a:r>
            <a:r>
              <a:rPr lang="it-IT" i="1" dirty="0">
                <a:solidFill>
                  <a:srgbClr val="002060"/>
                </a:solidFill>
              </a:rPr>
              <a:t>e-</a:t>
            </a:r>
            <a:r>
              <a:rPr lang="it-IT" i="1" dirty="0" err="1">
                <a:solidFill>
                  <a:srgbClr val="002060"/>
                </a:solidFill>
              </a:rPr>
              <a:t>movère</a:t>
            </a:r>
            <a:r>
              <a:rPr lang="it-IT" dirty="0">
                <a:solidFill>
                  <a:srgbClr val="002060"/>
                </a:solidFill>
              </a:rPr>
              <a:t> (</a:t>
            </a:r>
            <a:r>
              <a:rPr lang="it-IT" i="1" dirty="0">
                <a:solidFill>
                  <a:srgbClr val="002060"/>
                </a:solidFill>
              </a:rPr>
              <a:t>ex</a:t>
            </a:r>
            <a:r>
              <a:rPr lang="it-IT" dirty="0">
                <a:solidFill>
                  <a:srgbClr val="002060"/>
                </a:solidFill>
              </a:rPr>
              <a:t>=</a:t>
            </a:r>
            <a:r>
              <a:rPr lang="it-IT" dirty="0" err="1">
                <a:solidFill>
                  <a:srgbClr val="002060"/>
                </a:solidFill>
              </a:rPr>
              <a:t>fuori+</a:t>
            </a:r>
            <a:r>
              <a:rPr lang="it-IT" i="1" dirty="0" err="1">
                <a:solidFill>
                  <a:srgbClr val="002060"/>
                </a:solidFill>
              </a:rPr>
              <a:t>movere</a:t>
            </a:r>
            <a:r>
              <a:rPr lang="it-IT" dirty="0">
                <a:solidFill>
                  <a:srgbClr val="002060"/>
                </a:solidFill>
              </a:rPr>
              <a:t>=muovere) letteralmente </a:t>
            </a:r>
            <a:r>
              <a:rPr lang="it-IT" i="1" dirty="0">
                <a:solidFill>
                  <a:srgbClr val="002060"/>
                </a:solidFill>
              </a:rPr>
              <a:t>portare fuori</a:t>
            </a:r>
            <a:r>
              <a:rPr lang="it-IT" dirty="0">
                <a:solidFill>
                  <a:srgbClr val="002060"/>
                </a:solidFill>
              </a:rPr>
              <a:t>, </a:t>
            </a:r>
            <a:r>
              <a:rPr lang="it-IT" i="1" dirty="0">
                <a:solidFill>
                  <a:srgbClr val="002060"/>
                </a:solidFill>
              </a:rPr>
              <a:t>smuovere</a:t>
            </a:r>
            <a:r>
              <a:rPr lang="it-IT" dirty="0">
                <a:solidFill>
                  <a:srgbClr val="002060"/>
                </a:solidFill>
              </a:rPr>
              <a:t>, </a:t>
            </a:r>
            <a:r>
              <a:rPr lang="it-IT" i="1" dirty="0">
                <a:solidFill>
                  <a:srgbClr val="002060"/>
                </a:solidFill>
              </a:rPr>
              <a:t>scuotere</a:t>
            </a:r>
            <a:r>
              <a:rPr lang="it-IT" dirty="0">
                <a:solidFill>
                  <a:srgbClr val="002060"/>
                </a:solidFill>
              </a:rPr>
              <a:t>, </a:t>
            </a:r>
            <a:r>
              <a:rPr lang="it-IT" i="1" dirty="0">
                <a:solidFill>
                  <a:srgbClr val="002060"/>
                </a:solidFill>
              </a:rPr>
              <a:t>agitare</a:t>
            </a:r>
            <a:r>
              <a:rPr lang="it-IT" dirty="0">
                <a:solidFill>
                  <a:srgbClr val="002060"/>
                </a:solidFill>
              </a:rPr>
              <a:t>.</a:t>
            </a:r>
            <a:br>
              <a:rPr lang="it-IT" dirty="0">
                <a:solidFill>
                  <a:srgbClr val="002060"/>
                </a:solidFill>
              </a:rPr>
            </a:br>
            <a:endParaRPr lang="it-IT" dirty="0">
              <a:solidFill>
                <a:srgbClr val="002060"/>
              </a:solidFill>
            </a:endParaRPr>
          </a:p>
          <a:p>
            <a:pPr marL="0" indent="0">
              <a:buNone/>
            </a:pPr>
            <a:r>
              <a:rPr lang="it-IT" dirty="0">
                <a:solidFill>
                  <a:srgbClr val="002060"/>
                </a:solidFill>
              </a:rPr>
              <a:t>Un grande esperto di emozioni Paul </a:t>
            </a:r>
            <a:r>
              <a:rPr lang="it-IT" b="1" dirty="0">
                <a:solidFill>
                  <a:srgbClr val="002060"/>
                </a:solidFill>
              </a:rPr>
              <a:t>Ermanno</a:t>
            </a:r>
            <a:r>
              <a:rPr lang="it-IT" dirty="0">
                <a:solidFill>
                  <a:srgbClr val="002060"/>
                </a:solidFill>
              </a:rPr>
              <a:t>, pone l’accento sul fatto che le emozioni sono prima di tutto </a:t>
            </a:r>
            <a:r>
              <a:rPr lang="it-IT" b="1" dirty="0">
                <a:solidFill>
                  <a:srgbClr val="002060"/>
                </a:solidFill>
              </a:rPr>
              <a:t>eventi fisiologici</a:t>
            </a:r>
            <a:r>
              <a:rPr lang="it-IT" dirty="0">
                <a:solidFill>
                  <a:srgbClr val="002060"/>
                </a:solidFill>
              </a:rPr>
              <a:t>, come pure </a:t>
            </a:r>
            <a:r>
              <a:rPr lang="it-IT" b="1" dirty="0">
                <a:solidFill>
                  <a:srgbClr val="002060"/>
                </a:solidFill>
              </a:rPr>
              <a:t>Darwin</a:t>
            </a:r>
            <a:r>
              <a:rPr lang="it-IT" dirty="0">
                <a:solidFill>
                  <a:srgbClr val="002060"/>
                </a:solidFill>
              </a:rPr>
              <a:t> aveva compreso che erano necessarie e indispensabili alla nostra sopravvivenza.</a:t>
            </a:r>
          </a:p>
          <a:p>
            <a:pPr marL="0" indent="0">
              <a:buNone/>
            </a:pPr>
            <a:endParaRPr lang="it-IT" dirty="0">
              <a:solidFill>
                <a:srgbClr val="002060"/>
              </a:solidFill>
            </a:endParaRPr>
          </a:p>
          <a:p>
            <a:pPr marL="0" indent="0">
              <a:buNone/>
            </a:pPr>
            <a:r>
              <a:rPr lang="it-IT" dirty="0">
                <a:solidFill>
                  <a:srgbClr val="002060"/>
                </a:solidFill>
              </a:rPr>
              <a:t>Esse sono </a:t>
            </a:r>
            <a:r>
              <a:rPr lang="it-IT" b="1" dirty="0">
                <a:solidFill>
                  <a:srgbClr val="002060"/>
                </a:solidFill>
              </a:rPr>
              <a:t>universali</a:t>
            </a:r>
            <a:r>
              <a:rPr lang="it-IT" dirty="0">
                <a:solidFill>
                  <a:srgbClr val="002060"/>
                </a:solidFill>
              </a:rPr>
              <a:t>, anche nella loro espressione, inoltre essendo 7 le vere emozioni di base, le condividiamo anche con il mondo animale.</a:t>
            </a:r>
          </a:p>
          <a:p>
            <a:pPr marL="0" indent="0">
              <a:buNone/>
            </a:pPr>
            <a:endParaRPr lang="it-IT" dirty="0">
              <a:solidFill>
                <a:srgbClr val="002060"/>
              </a:solidFill>
            </a:endParaRPr>
          </a:p>
        </p:txBody>
      </p:sp>
    </p:spTree>
    <p:extLst>
      <p:ext uri="{BB962C8B-B14F-4D97-AF65-F5344CB8AC3E}">
        <p14:creationId xmlns:p14="http://schemas.microsoft.com/office/powerpoint/2010/main" val="1704967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37070"/>
            <a:ext cx="7886700" cy="1325563"/>
          </a:xfrm>
        </p:spPr>
        <p:txBody>
          <a:bodyPr/>
          <a:lstStyle/>
          <a:p>
            <a:pPr algn="ctr"/>
            <a:r>
              <a:rPr lang="it-IT" b="1" dirty="0">
                <a:solidFill>
                  <a:srgbClr val="002060"/>
                </a:solidFill>
              </a:rPr>
              <a:t>DOVE SONO?</a:t>
            </a:r>
          </a:p>
        </p:txBody>
      </p:sp>
      <p:sp>
        <p:nvSpPr>
          <p:cNvPr id="3" name="Segnaposto contenuto 2"/>
          <p:cNvSpPr>
            <a:spLocks noGrp="1"/>
          </p:cNvSpPr>
          <p:nvPr>
            <p:ph idx="1"/>
          </p:nvPr>
        </p:nvSpPr>
        <p:spPr>
          <a:xfrm>
            <a:off x="628650" y="1519880"/>
            <a:ext cx="7886700" cy="4427775"/>
          </a:xfrm>
        </p:spPr>
        <p:txBody>
          <a:bodyPr>
            <a:normAutofit lnSpcReduction="10000"/>
          </a:bodyPr>
          <a:lstStyle/>
          <a:p>
            <a:pPr marL="0" indent="0">
              <a:buNone/>
            </a:pPr>
            <a:r>
              <a:rPr lang="it-IT" dirty="0">
                <a:solidFill>
                  <a:srgbClr val="002060"/>
                </a:solidFill>
              </a:rPr>
              <a:t>Un’altra interpretazione del termine </a:t>
            </a:r>
            <a:r>
              <a:rPr lang="it-IT" b="1" dirty="0">
                <a:solidFill>
                  <a:srgbClr val="002060"/>
                </a:solidFill>
              </a:rPr>
              <a:t>emozione</a:t>
            </a:r>
            <a:r>
              <a:rPr lang="it-IT" dirty="0">
                <a:solidFill>
                  <a:srgbClr val="002060"/>
                </a:solidFill>
              </a:rPr>
              <a:t> - più Omeosinergetica che altro - può essere quella in cui </a:t>
            </a:r>
            <a:r>
              <a:rPr lang="it-IT" i="1" dirty="0" err="1">
                <a:solidFill>
                  <a:srgbClr val="002060"/>
                </a:solidFill>
              </a:rPr>
              <a:t>emo</a:t>
            </a:r>
            <a:r>
              <a:rPr lang="it-IT" dirty="0">
                <a:solidFill>
                  <a:srgbClr val="002060"/>
                </a:solidFill>
              </a:rPr>
              <a:t>- si ricollega al </a:t>
            </a:r>
            <a:r>
              <a:rPr lang="it-IT" i="1" dirty="0">
                <a:solidFill>
                  <a:srgbClr val="002060"/>
                </a:solidFill>
              </a:rPr>
              <a:t>sangue</a:t>
            </a:r>
            <a:r>
              <a:rPr lang="it-IT" dirty="0">
                <a:solidFill>
                  <a:srgbClr val="002060"/>
                </a:solidFill>
              </a:rPr>
              <a:t> e -</a:t>
            </a:r>
            <a:r>
              <a:rPr lang="it-IT" i="1" dirty="0">
                <a:solidFill>
                  <a:srgbClr val="002060"/>
                </a:solidFill>
              </a:rPr>
              <a:t>zione</a:t>
            </a:r>
            <a:r>
              <a:rPr lang="it-IT" dirty="0">
                <a:solidFill>
                  <a:srgbClr val="002060"/>
                </a:solidFill>
              </a:rPr>
              <a:t> all’</a:t>
            </a:r>
            <a:r>
              <a:rPr lang="it-IT" i="1" dirty="0">
                <a:solidFill>
                  <a:srgbClr val="002060"/>
                </a:solidFill>
              </a:rPr>
              <a:t>azione</a:t>
            </a:r>
            <a:r>
              <a:rPr lang="it-IT" dirty="0">
                <a:solidFill>
                  <a:srgbClr val="002060"/>
                </a:solidFill>
              </a:rPr>
              <a:t>, quindi </a:t>
            </a:r>
            <a:r>
              <a:rPr lang="it-IT" b="1" dirty="0">
                <a:solidFill>
                  <a:srgbClr val="002060"/>
                </a:solidFill>
              </a:rPr>
              <a:t>sangue in azione</a:t>
            </a:r>
            <a:r>
              <a:rPr lang="it-IT" dirty="0">
                <a:solidFill>
                  <a:srgbClr val="002060"/>
                </a:solidFill>
              </a:rPr>
              <a:t>, </a:t>
            </a:r>
            <a:r>
              <a:rPr lang="it-IT" b="1" dirty="0">
                <a:solidFill>
                  <a:srgbClr val="002060"/>
                </a:solidFill>
              </a:rPr>
              <a:t>in movimento</a:t>
            </a:r>
            <a:r>
              <a:rPr lang="it-IT" dirty="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Da questo punto di vista le emozioni </a:t>
            </a:r>
            <a:r>
              <a:rPr lang="it-IT" b="1" dirty="0">
                <a:solidFill>
                  <a:srgbClr val="002060"/>
                </a:solidFill>
              </a:rPr>
              <a:t>abitano in noi</a:t>
            </a:r>
            <a:r>
              <a:rPr lang="it-IT" dirty="0">
                <a:solidFill>
                  <a:srgbClr val="002060"/>
                </a:solidFill>
              </a:rPr>
              <a:t>, </a:t>
            </a:r>
            <a:r>
              <a:rPr lang="it-IT" b="1" dirty="0">
                <a:solidFill>
                  <a:srgbClr val="002060"/>
                </a:solidFill>
              </a:rPr>
              <a:t>scorrono in noi</a:t>
            </a:r>
            <a:r>
              <a:rPr lang="it-IT" dirty="0">
                <a:solidFill>
                  <a:srgbClr val="002060"/>
                </a:solidFill>
              </a:rPr>
              <a:t>, sono delle espressioni indispensabili e fondamentali che consentono al corpo quel movimento necessario alla funzionalità di organi e tessuti.</a:t>
            </a:r>
            <a:br>
              <a:rPr lang="it-IT" dirty="0">
                <a:solidFill>
                  <a:srgbClr val="002060"/>
                </a:solidFill>
              </a:rPr>
            </a:br>
            <a:endParaRPr lang="it-IT" dirty="0">
              <a:solidFill>
                <a:srgbClr val="002060"/>
              </a:solidFill>
            </a:endParaRPr>
          </a:p>
          <a:p>
            <a:endParaRPr lang="it-IT" dirty="0"/>
          </a:p>
        </p:txBody>
      </p:sp>
    </p:spTree>
    <p:extLst>
      <p:ext uri="{BB962C8B-B14F-4D97-AF65-F5344CB8AC3E}">
        <p14:creationId xmlns:p14="http://schemas.microsoft.com/office/powerpoint/2010/main" val="1618518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3364" y="886510"/>
            <a:ext cx="7886700" cy="4735813"/>
          </a:xfrm>
        </p:spPr>
        <p:txBody>
          <a:bodyPr>
            <a:normAutofit fontScale="85000" lnSpcReduction="20000"/>
          </a:bodyPr>
          <a:lstStyle/>
          <a:p>
            <a:pPr marL="0" indent="0">
              <a:buNone/>
            </a:pPr>
            <a:r>
              <a:rPr lang="it-IT" dirty="0">
                <a:solidFill>
                  <a:srgbClr val="002060"/>
                </a:solidFill>
              </a:rPr>
              <a:t>In </a:t>
            </a:r>
            <a:r>
              <a:rPr lang="it-IT" b="1" dirty="0">
                <a:solidFill>
                  <a:srgbClr val="002060"/>
                </a:solidFill>
              </a:rPr>
              <a:t>fisiologia</a:t>
            </a:r>
            <a:r>
              <a:rPr lang="it-IT" dirty="0">
                <a:solidFill>
                  <a:srgbClr val="002060"/>
                </a:solidFill>
              </a:rPr>
              <a:t> e in </a:t>
            </a:r>
            <a:r>
              <a:rPr lang="it-IT" b="1" dirty="0">
                <a:solidFill>
                  <a:srgbClr val="002060"/>
                </a:solidFill>
              </a:rPr>
              <a:t>biochimica</a:t>
            </a:r>
            <a:r>
              <a:rPr lang="it-IT" dirty="0">
                <a:solidFill>
                  <a:srgbClr val="002060"/>
                </a:solidFill>
              </a:rPr>
              <a:t> le emozioni attivano il nostro sistema nervoso autonomo o vegetativo, determinando uno stimolo per la dinamica meccanica del sangue e conseguentemente per l’ossigenazione cellulare, producendo nei mitocondri energia sotto forma di ATP “benzina delle nostre cellule”.</a:t>
            </a:r>
            <a:br>
              <a:rPr lang="it-IT" dirty="0">
                <a:solidFill>
                  <a:srgbClr val="002060"/>
                </a:solidFill>
              </a:rPr>
            </a:br>
            <a:endParaRPr lang="it-IT" dirty="0">
              <a:solidFill>
                <a:srgbClr val="002060"/>
              </a:solidFill>
            </a:endParaRPr>
          </a:p>
          <a:p>
            <a:pPr marL="0" indent="0">
              <a:buNone/>
            </a:pPr>
            <a:r>
              <a:rPr lang="it-IT" dirty="0">
                <a:solidFill>
                  <a:srgbClr val="002060"/>
                </a:solidFill>
              </a:rPr>
              <a:t>Le emozioni ci permettono di passare da uno stato di </a:t>
            </a:r>
            <a:r>
              <a:rPr lang="it-IT" b="1" dirty="0">
                <a:solidFill>
                  <a:srgbClr val="002060"/>
                </a:solidFill>
              </a:rPr>
              <a:t>stasi</a:t>
            </a:r>
            <a:r>
              <a:rPr lang="it-IT" dirty="0">
                <a:solidFill>
                  <a:srgbClr val="002060"/>
                </a:solidFill>
              </a:rPr>
              <a:t>, di ristagno, ad uno stato di “</a:t>
            </a:r>
            <a:r>
              <a:rPr lang="it-IT" b="1" dirty="0">
                <a:solidFill>
                  <a:srgbClr val="002060"/>
                </a:solidFill>
              </a:rPr>
              <a:t>risveglio e vitalità</a:t>
            </a:r>
            <a:r>
              <a:rPr lang="it-IT" dirty="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Pertanto, configurano quello strumento che ci permette di contattare </a:t>
            </a:r>
            <a:r>
              <a:rPr lang="it-IT" b="1" dirty="0">
                <a:solidFill>
                  <a:srgbClr val="002060"/>
                </a:solidFill>
              </a:rPr>
              <a:t>ciò che veramente siamo</a:t>
            </a:r>
            <a:r>
              <a:rPr lang="it-IT" dirty="0">
                <a:solidFill>
                  <a:srgbClr val="002060"/>
                </a:solidFill>
              </a:rPr>
              <a:t>.  </a:t>
            </a:r>
          </a:p>
          <a:p>
            <a:pPr marL="0" indent="0">
              <a:buNone/>
            </a:pPr>
            <a:r>
              <a:rPr lang="it-IT" dirty="0">
                <a:solidFill>
                  <a:srgbClr val="002060"/>
                </a:solidFill>
              </a:rPr>
              <a:t>Esse rappresentano quella parte di noi più profonda, istintiva, limbica, viscerale: “</a:t>
            </a:r>
            <a:r>
              <a:rPr lang="it-IT" b="1" dirty="0">
                <a:solidFill>
                  <a:srgbClr val="002060"/>
                </a:solidFill>
              </a:rPr>
              <a:t>Quel principio originale che sonnecchia in ogni essere umano</a:t>
            </a:r>
            <a:r>
              <a:rPr lang="it-IT" dirty="0">
                <a:solidFill>
                  <a:srgbClr val="002060"/>
                </a:solidFill>
              </a:rPr>
              <a:t>”.</a:t>
            </a:r>
            <a:br>
              <a:rPr lang="it-IT" dirty="0">
                <a:solidFill>
                  <a:srgbClr val="002060"/>
                </a:solidFill>
              </a:rPr>
            </a:br>
            <a:endParaRPr lang="it-IT" dirty="0">
              <a:solidFill>
                <a:srgbClr val="002060"/>
              </a:solidFill>
            </a:endParaRPr>
          </a:p>
          <a:p>
            <a:endParaRPr lang="it-IT" dirty="0"/>
          </a:p>
        </p:txBody>
      </p:sp>
    </p:spTree>
    <p:extLst>
      <p:ext uri="{BB962C8B-B14F-4D97-AF65-F5344CB8AC3E}">
        <p14:creationId xmlns:p14="http://schemas.microsoft.com/office/powerpoint/2010/main" val="281304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566133"/>
            <a:ext cx="7886700" cy="4351338"/>
          </a:xfrm>
        </p:spPr>
        <p:txBody>
          <a:bodyPr/>
          <a:lstStyle/>
          <a:p>
            <a:pPr marL="0" indent="0">
              <a:buNone/>
            </a:pPr>
            <a:r>
              <a:rPr lang="it-IT" dirty="0">
                <a:solidFill>
                  <a:srgbClr val="002060"/>
                </a:solidFill>
              </a:rPr>
              <a:t>Le emozioni come dice la medicina Omeosinergetica sono:</a:t>
            </a:r>
          </a:p>
          <a:p>
            <a:r>
              <a:rPr lang="it-IT" dirty="0">
                <a:solidFill>
                  <a:srgbClr val="002060"/>
                </a:solidFill>
              </a:rPr>
              <a:t>“</a:t>
            </a:r>
            <a:r>
              <a:rPr lang="it-IT" b="1" dirty="0">
                <a:solidFill>
                  <a:srgbClr val="002060"/>
                </a:solidFill>
              </a:rPr>
              <a:t>Ritorno alla vita</a:t>
            </a:r>
            <a:r>
              <a:rPr lang="it-IT" dirty="0">
                <a:solidFill>
                  <a:srgbClr val="002060"/>
                </a:solidFill>
              </a:rPr>
              <a:t>”</a:t>
            </a:r>
          </a:p>
          <a:p>
            <a:r>
              <a:rPr lang="it-IT" dirty="0">
                <a:solidFill>
                  <a:srgbClr val="002060"/>
                </a:solidFill>
              </a:rPr>
              <a:t>“</a:t>
            </a:r>
            <a:r>
              <a:rPr lang="it-IT" b="1" dirty="0">
                <a:solidFill>
                  <a:srgbClr val="002060"/>
                </a:solidFill>
              </a:rPr>
              <a:t>Boccata di vitalità</a:t>
            </a:r>
            <a:r>
              <a:rPr lang="it-IT" dirty="0">
                <a:solidFill>
                  <a:srgbClr val="002060"/>
                </a:solidFill>
              </a:rPr>
              <a:t>”</a:t>
            </a:r>
          </a:p>
          <a:p>
            <a:r>
              <a:rPr lang="it-IT" dirty="0">
                <a:solidFill>
                  <a:srgbClr val="002060"/>
                </a:solidFill>
              </a:rPr>
              <a:t>“</a:t>
            </a:r>
            <a:r>
              <a:rPr lang="it-IT" b="1" dirty="0">
                <a:solidFill>
                  <a:srgbClr val="002060"/>
                </a:solidFill>
              </a:rPr>
              <a:t>Sferzata di energia</a:t>
            </a:r>
            <a:r>
              <a:rPr lang="it-IT" dirty="0">
                <a:solidFill>
                  <a:srgbClr val="002060"/>
                </a:solidFill>
              </a:rPr>
              <a:t>”</a:t>
            </a:r>
          </a:p>
          <a:p>
            <a:r>
              <a:rPr lang="it-IT" dirty="0">
                <a:solidFill>
                  <a:srgbClr val="002060"/>
                </a:solidFill>
              </a:rPr>
              <a:t>“</a:t>
            </a:r>
            <a:r>
              <a:rPr lang="it-IT" b="1" dirty="0">
                <a:solidFill>
                  <a:srgbClr val="002060"/>
                </a:solidFill>
              </a:rPr>
              <a:t>Un ritornare a vivere e a palpitare</a:t>
            </a:r>
            <a:r>
              <a:rPr lang="it-IT" dirty="0">
                <a:solidFill>
                  <a:srgbClr val="002060"/>
                </a:solidFill>
              </a:rPr>
              <a:t>”.</a:t>
            </a:r>
            <a:br>
              <a:rPr lang="it-IT" dirty="0">
                <a:solidFill>
                  <a:srgbClr val="002060"/>
                </a:solidFill>
              </a:rPr>
            </a:br>
            <a:endParaRPr lang="it-IT" dirty="0">
              <a:solidFill>
                <a:srgbClr val="002060"/>
              </a:solidFill>
            </a:endParaRPr>
          </a:p>
          <a:p>
            <a:pPr marL="0" indent="0">
              <a:buNone/>
            </a:pPr>
            <a:endParaRPr lang="it-IT" dirty="0"/>
          </a:p>
        </p:txBody>
      </p:sp>
    </p:spTree>
    <p:extLst>
      <p:ext uri="{BB962C8B-B14F-4D97-AF65-F5344CB8AC3E}">
        <p14:creationId xmlns:p14="http://schemas.microsoft.com/office/powerpoint/2010/main" val="1641031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a:solidFill>
                  <a:srgbClr val="002060"/>
                </a:solidFill>
              </a:rPr>
              <a:t>CHE RUOLO HANNO?</a:t>
            </a:r>
          </a:p>
        </p:txBody>
      </p:sp>
      <p:sp>
        <p:nvSpPr>
          <p:cNvPr id="3" name="Segnaposto contenuto 2"/>
          <p:cNvSpPr>
            <a:spLocks noGrp="1"/>
          </p:cNvSpPr>
          <p:nvPr>
            <p:ph idx="1"/>
          </p:nvPr>
        </p:nvSpPr>
        <p:spPr>
          <a:xfrm>
            <a:off x="628650" y="1505337"/>
            <a:ext cx="7886700" cy="4351338"/>
          </a:xfrm>
        </p:spPr>
        <p:txBody>
          <a:bodyPr/>
          <a:lstStyle/>
          <a:p>
            <a:pPr marL="0" indent="0">
              <a:buNone/>
            </a:pPr>
            <a:r>
              <a:rPr lang="it-IT" b="1" dirty="0">
                <a:solidFill>
                  <a:srgbClr val="002060"/>
                </a:solidFill>
              </a:rPr>
              <a:t> </a:t>
            </a:r>
            <a:endParaRPr lang="it-IT" dirty="0">
              <a:solidFill>
                <a:srgbClr val="002060"/>
              </a:solidFill>
            </a:endParaRPr>
          </a:p>
          <a:p>
            <a:pPr marL="0" indent="0">
              <a:buNone/>
            </a:pPr>
            <a:r>
              <a:rPr lang="it-IT" dirty="0">
                <a:solidFill>
                  <a:srgbClr val="002060"/>
                </a:solidFill>
              </a:rPr>
              <a:t>Il ruolo delle emozioni, dal punto di vista della filosofia Omeosinergetica, è quello di </a:t>
            </a:r>
            <a:r>
              <a:rPr lang="it-IT" b="1" dirty="0">
                <a:solidFill>
                  <a:srgbClr val="002060"/>
                </a:solidFill>
              </a:rPr>
              <a:t>evidenziare la nostra vera identità</a:t>
            </a:r>
            <a:r>
              <a:rPr lang="it-IT" dirty="0">
                <a:solidFill>
                  <a:srgbClr val="002060"/>
                </a:solidFill>
              </a:rPr>
              <a:t>, cioè il </a:t>
            </a:r>
            <a:r>
              <a:rPr lang="it-IT" b="1" dirty="0">
                <a:solidFill>
                  <a:srgbClr val="002060"/>
                </a:solidFill>
              </a:rPr>
              <a:t>carattere</a:t>
            </a:r>
            <a:r>
              <a:rPr lang="it-IT" dirty="0">
                <a:solidFill>
                  <a:srgbClr val="002060"/>
                </a:solidFill>
              </a:rPr>
              <a:t>, grazie ai vari </a:t>
            </a:r>
            <a:r>
              <a:rPr lang="it-IT" b="1" dirty="0">
                <a:solidFill>
                  <a:srgbClr val="002060"/>
                </a:solidFill>
              </a:rPr>
              <a:t>comportamenti</a:t>
            </a:r>
            <a:r>
              <a:rPr lang="it-IT" dirty="0">
                <a:solidFill>
                  <a:srgbClr val="002060"/>
                </a:solidFill>
              </a:rPr>
              <a:t> che si esprimono per mezzo delle azioni. </a:t>
            </a:r>
          </a:p>
          <a:p>
            <a:pPr marL="0" indent="0">
              <a:buNone/>
            </a:pPr>
            <a:endParaRPr lang="it-IT" dirty="0">
              <a:solidFill>
                <a:srgbClr val="002060"/>
              </a:solidFill>
            </a:endParaRPr>
          </a:p>
          <a:p>
            <a:pPr marL="0" indent="0">
              <a:buNone/>
            </a:pPr>
            <a:r>
              <a:rPr lang="it-IT" dirty="0">
                <a:solidFill>
                  <a:srgbClr val="002060"/>
                </a:solidFill>
              </a:rPr>
              <a:t>La funzione di tutto ciò è legata al progetto chiamato </a:t>
            </a:r>
            <a:r>
              <a:rPr lang="it-IT" b="1" dirty="0">
                <a:solidFill>
                  <a:srgbClr val="002060"/>
                </a:solidFill>
              </a:rPr>
              <a:t>Vita</a:t>
            </a:r>
            <a:r>
              <a:rPr lang="it-IT" dirty="0">
                <a:solidFill>
                  <a:srgbClr val="002060"/>
                </a:solidFill>
              </a:rPr>
              <a:t>.</a:t>
            </a:r>
            <a:br>
              <a:rPr lang="it-IT" dirty="0">
                <a:solidFill>
                  <a:srgbClr val="002060"/>
                </a:solidFill>
              </a:rPr>
            </a:br>
            <a:endParaRPr lang="it-IT" dirty="0">
              <a:solidFill>
                <a:srgbClr val="002060"/>
              </a:solidFill>
            </a:endParaRPr>
          </a:p>
        </p:txBody>
      </p:sp>
    </p:spTree>
    <p:extLst>
      <p:ext uri="{BB962C8B-B14F-4D97-AF65-F5344CB8AC3E}">
        <p14:creationId xmlns:p14="http://schemas.microsoft.com/office/powerpoint/2010/main" val="685723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42154" y="457199"/>
            <a:ext cx="7886700" cy="5399901"/>
          </a:xfrm>
        </p:spPr>
        <p:txBody>
          <a:bodyPr>
            <a:normAutofit lnSpcReduction="10000"/>
          </a:bodyPr>
          <a:lstStyle/>
          <a:p>
            <a:pPr marL="0" indent="0">
              <a:buNone/>
            </a:pPr>
            <a:r>
              <a:rPr lang="it-IT" dirty="0">
                <a:solidFill>
                  <a:srgbClr val="002060"/>
                </a:solidFill>
              </a:rPr>
              <a:t>Ogni essere umano quando nasce ha già una struttura, formata da emozioni (bagaglio dell’Anima) che si suddividono in </a:t>
            </a:r>
            <a:r>
              <a:rPr lang="it-IT" b="1" dirty="0">
                <a:solidFill>
                  <a:srgbClr val="002060"/>
                </a:solidFill>
              </a:rPr>
              <a:t>primarie</a:t>
            </a:r>
            <a:r>
              <a:rPr lang="it-IT" dirty="0">
                <a:solidFill>
                  <a:srgbClr val="002060"/>
                </a:solidFill>
              </a:rPr>
              <a:t> (tre), </a:t>
            </a:r>
            <a:r>
              <a:rPr lang="it-IT" b="1" dirty="0">
                <a:solidFill>
                  <a:srgbClr val="002060"/>
                </a:solidFill>
              </a:rPr>
              <a:t>secondarie</a:t>
            </a:r>
            <a:r>
              <a:rPr lang="it-IT" dirty="0">
                <a:solidFill>
                  <a:srgbClr val="002060"/>
                </a:solidFill>
              </a:rPr>
              <a:t> (tre) e </a:t>
            </a:r>
            <a:r>
              <a:rPr lang="it-IT" b="1" dirty="0">
                <a:solidFill>
                  <a:srgbClr val="002060"/>
                </a:solidFill>
              </a:rPr>
              <a:t>terziaria</a:t>
            </a:r>
            <a:r>
              <a:rPr lang="it-IT" dirty="0">
                <a:solidFill>
                  <a:srgbClr val="002060"/>
                </a:solidFill>
              </a:rPr>
              <a:t> (una).</a:t>
            </a:r>
            <a:br>
              <a:rPr lang="it-IT" dirty="0">
                <a:solidFill>
                  <a:srgbClr val="002060"/>
                </a:solidFill>
              </a:rPr>
            </a:br>
            <a:endParaRPr lang="it-IT" dirty="0">
              <a:solidFill>
                <a:srgbClr val="002060"/>
              </a:solidFill>
            </a:endParaRPr>
          </a:p>
          <a:p>
            <a:pPr marL="0" indent="0">
              <a:buNone/>
            </a:pPr>
            <a:r>
              <a:rPr lang="it-IT" dirty="0">
                <a:solidFill>
                  <a:srgbClr val="002060"/>
                </a:solidFill>
              </a:rPr>
              <a:t>Le tre primarie sono: </a:t>
            </a:r>
          </a:p>
          <a:p>
            <a:pPr lvl="0"/>
            <a:r>
              <a:rPr lang="it-IT" b="1" dirty="0">
                <a:solidFill>
                  <a:srgbClr val="002060"/>
                </a:solidFill>
              </a:rPr>
              <a:t>Paura</a:t>
            </a:r>
            <a:r>
              <a:rPr lang="it-IT" dirty="0">
                <a:solidFill>
                  <a:srgbClr val="002060"/>
                </a:solidFill>
              </a:rPr>
              <a:t>, </a:t>
            </a:r>
          </a:p>
          <a:p>
            <a:pPr lvl="0"/>
            <a:r>
              <a:rPr lang="it-IT" b="1" dirty="0">
                <a:solidFill>
                  <a:srgbClr val="002060"/>
                </a:solidFill>
              </a:rPr>
              <a:t>Gioia</a:t>
            </a:r>
            <a:r>
              <a:rPr lang="it-IT" dirty="0">
                <a:solidFill>
                  <a:srgbClr val="002060"/>
                </a:solidFill>
              </a:rPr>
              <a:t>, </a:t>
            </a:r>
          </a:p>
          <a:p>
            <a:pPr lvl="0"/>
            <a:r>
              <a:rPr lang="it-IT" b="1" dirty="0">
                <a:solidFill>
                  <a:srgbClr val="002060"/>
                </a:solidFill>
              </a:rPr>
              <a:t>Rabbia</a:t>
            </a:r>
            <a:r>
              <a:rPr lang="it-IT" dirty="0">
                <a:solidFill>
                  <a:srgbClr val="002060"/>
                </a:solidFill>
              </a:rPr>
              <a:t>.</a:t>
            </a:r>
          </a:p>
          <a:p>
            <a:pPr lvl="0"/>
            <a:endParaRPr lang="it-IT" dirty="0">
              <a:solidFill>
                <a:srgbClr val="002060"/>
              </a:solidFill>
            </a:endParaRPr>
          </a:p>
          <a:p>
            <a:pPr marL="0" lvl="0" indent="0">
              <a:buNone/>
            </a:pPr>
            <a:r>
              <a:rPr lang="it-IT" dirty="0">
                <a:solidFill>
                  <a:srgbClr val="002060"/>
                </a:solidFill>
              </a:rPr>
              <a:t>La filosofia Omeosinergetica le definisce </a:t>
            </a:r>
            <a:r>
              <a:rPr lang="it-IT" b="1" dirty="0">
                <a:solidFill>
                  <a:srgbClr val="002060"/>
                </a:solidFill>
              </a:rPr>
              <a:t>primarie</a:t>
            </a:r>
            <a:r>
              <a:rPr lang="it-IT" dirty="0">
                <a:solidFill>
                  <a:srgbClr val="002060"/>
                </a:solidFill>
              </a:rPr>
              <a:t> in quanto </a:t>
            </a:r>
            <a:r>
              <a:rPr lang="it-IT" b="1" dirty="0">
                <a:solidFill>
                  <a:srgbClr val="002060"/>
                </a:solidFill>
              </a:rPr>
              <a:t>sin dalla nascita</a:t>
            </a:r>
            <a:r>
              <a:rPr lang="it-IT" dirty="0">
                <a:solidFill>
                  <a:srgbClr val="002060"/>
                </a:solidFill>
              </a:rPr>
              <a:t> si esprimono. </a:t>
            </a:r>
            <a:r>
              <a:rPr lang="it-IT" i="1" dirty="0">
                <a:solidFill>
                  <a:srgbClr val="002060"/>
                </a:solidFill>
              </a:rPr>
              <a:t>In</a:t>
            </a:r>
            <a:r>
              <a:rPr lang="it-IT" dirty="0">
                <a:solidFill>
                  <a:srgbClr val="002060"/>
                </a:solidFill>
              </a:rPr>
              <a:t> </a:t>
            </a:r>
            <a:r>
              <a:rPr lang="it-IT" i="1" dirty="0">
                <a:solidFill>
                  <a:srgbClr val="002060"/>
                </a:solidFill>
              </a:rPr>
              <a:t>primis</a:t>
            </a:r>
            <a:r>
              <a:rPr lang="it-IT" dirty="0">
                <a:solidFill>
                  <a:srgbClr val="002060"/>
                </a:solidFill>
              </a:rPr>
              <a:t> la </a:t>
            </a:r>
            <a:r>
              <a:rPr lang="it-IT" b="1" dirty="0">
                <a:solidFill>
                  <a:srgbClr val="002060"/>
                </a:solidFill>
              </a:rPr>
              <a:t>paura</a:t>
            </a:r>
            <a:r>
              <a:rPr lang="it-IT" dirty="0">
                <a:solidFill>
                  <a:srgbClr val="002060"/>
                </a:solidFill>
              </a:rPr>
              <a:t>, seguita poi dalla </a:t>
            </a:r>
            <a:r>
              <a:rPr lang="it-IT" b="1" dirty="0">
                <a:solidFill>
                  <a:srgbClr val="002060"/>
                </a:solidFill>
              </a:rPr>
              <a:t>gioia</a:t>
            </a:r>
            <a:r>
              <a:rPr lang="it-IT" dirty="0">
                <a:solidFill>
                  <a:srgbClr val="002060"/>
                </a:solidFill>
              </a:rPr>
              <a:t> e infine dalla </a:t>
            </a:r>
            <a:r>
              <a:rPr lang="it-IT" b="1" dirty="0">
                <a:solidFill>
                  <a:srgbClr val="002060"/>
                </a:solidFill>
              </a:rPr>
              <a:t>rabbia</a:t>
            </a:r>
            <a:r>
              <a:rPr lang="it-IT" dirty="0">
                <a:solidFill>
                  <a:srgbClr val="002060"/>
                </a:solidFill>
              </a:rPr>
              <a:t>.</a:t>
            </a:r>
          </a:p>
          <a:p>
            <a:pPr marL="0" lvl="0" indent="0">
              <a:buNone/>
            </a:pPr>
            <a:endParaRPr lang="it-IT" dirty="0">
              <a:solidFill>
                <a:srgbClr val="002060"/>
              </a:solidFill>
            </a:endParaRPr>
          </a:p>
          <a:p>
            <a:endParaRPr lang="it-IT" dirty="0"/>
          </a:p>
        </p:txBody>
      </p:sp>
    </p:spTree>
    <p:extLst>
      <p:ext uri="{BB962C8B-B14F-4D97-AF65-F5344CB8AC3E}">
        <p14:creationId xmlns:p14="http://schemas.microsoft.com/office/powerpoint/2010/main" val="1065075151"/>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667</TotalTime>
  <Words>2579</Words>
  <Application>Microsoft Office PowerPoint</Application>
  <PresentationFormat>Presentazione su schermo (4:3)</PresentationFormat>
  <Paragraphs>158</Paragraphs>
  <Slides>34</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34</vt:i4>
      </vt:variant>
    </vt:vector>
  </HeadingPairs>
  <TitlesOfParts>
    <vt:vector size="39" baseType="lpstr">
      <vt:lpstr>Arial</vt:lpstr>
      <vt:lpstr>Calibri</vt:lpstr>
      <vt:lpstr>Calibri Light</vt:lpstr>
      <vt:lpstr>Montserrat Light</vt:lpstr>
      <vt:lpstr>Tema di Office</vt:lpstr>
      <vt:lpstr>LE EMOZIONI SECONDO LA VISIONE OMEOSINERGETICA</vt:lpstr>
      <vt:lpstr>LE EMOZIONI</vt:lpstr>
      <vt:lpstr>Presentazione standard di PowerPoint</vt:lpstr>
      <vt:lpstr>Presentazione standard di PowerPoint</vt:lpstr>
      <vt:lpstr>DOVE SONO?</vt:lpstr>
      <vt:lpstr>Presentazione standard di PowerPoint</vt:lpstr>
      <vt:lpstr>Presentazione standard di PowerPoint</vt:lpstr>
      <vt:lpstr>CHE RUOLO HANNO?</vt:lpstr>
      <vt:lpstr>Presentazione standard di PowerPoint</vt:lpstr>
      <vt:lpstr>Presentazione standard di PowerPoint</vt:lpstr>
      <vt:lpstr>Presentazione standard di PowerPoint</vt:lpstr>
      <vt:lpstr>Presentazione standard di PowerPoint</vt:lpstr>
      <vt:lpstr>LA PAURA</vt:lpstr>
      <vt:lpstr>Presentazione standard di PowerPoint</vt:lpstr>
      <vt:lpstr>LA GIOIA</vt:lpstr>
      <vt:lpstr>Presentazione standard di PowerPoint</vt:lpstr>
      <vt:lpstr>LA RABBIA</vt:lpstr>
      <vt:lpstr>L’ ABBANDONO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IL SENSO DI COLPA</vt:lpstr>
      <vt:lpstr>Presentazione standard di PowerPoint</vt:lpstr>
      <vt:lpstr>LA GELOSIA</vt:lpstr>
      <vt:lpstr>Presentazione standard di PowerPoint</vt:lpstr>
      <vt:lpstr>Presentazione standard di PowerPoint</vt:lpstr>
      <vt:lpstr>Presentazione standard di PowerPoint</vt:lpstr>
      <vt:lpstr>L’INVIDIA</vt:lpstr>
      <vt:lpstr>Presentazione standard di PowerPoint</vt:lpstr>
      <vt:lpstr>Presentazione standard di PowerPoint</vt:lpstr>
      <vt:lpstr>BUONA VITA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olos system</cp:lastModifiedBy>
  <cp:revision>21</cp:revision>
  <dcterms:created xsi:type="dcterms:W3CDTF">2020-02-05T10:19:22Z</dcterms:created>
  <dcterms:modified xsi:type="dcterms:W3CDTF">2020-09-24T14:28:50Z</dcterms:modified>
</cp:coreProperties>
</file>