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85" r:id="rId3"/>
    <p:sldId id="286" r:id="rId4"/>
    <p:sldId id="287" r:id="rId5"/>
    <p:sldId id="288" r:id="rId6"/>
    <p:sldId id="289" r:id="rId7"/>
    <p:sldId id="290" r:id="rId8"/>
    <p:sldId id="291" r:id="rId9"/>
    <p:sldId id="292" r:id="rId10"/>
    <p:sldId id="293" r:id="rId11"/>
    <p:sldId id="294" r:id="rId12"/>
    <p:sldId id="298" r:id="rId13"/>
    <p:sldId id="295" r:id="rId14"/>
    <p:sldId id="296" r:id="rId15"/>
    <p:sldId id="297"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77"/>
    <p:restoredTop sz="94674"/>
  </p:normalViewPr>
  <p:slideViewPr>
    <p:cSldViewPr snapToGrid="0" snapToObjects="1">
      <p:cViewPr>
        <p:scale>
          <a:sx n="82" d="100"/>
          <a:sy n="82" d="100"/>
        </p:scale>
        <p:origin x="1112" y="8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19/09/20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457512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19/09/20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88347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19/09/20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42649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19/09/20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104753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19/09/20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316435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19/09/20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39306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it-IT"/>
              <a:t>Modifica gli stili del testo dello schema
Secondo livello
Terzo livello
Quarto livello
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it-IT"/>
              <a:t>Modifica gli stili del testo dello schema
Secondo livello
Terzo livello
Quarto livello
Quinto livello</a:t>
            </a:r>
            <a:endParaRPr lang="en-US" dirty="0"/>
          </a:p>
        </p:txBody>
      </p:sp>
      <p:sp>
        <p:nvSpPr>
          <p:cNvPr id="7" name="Date Placeholder 6"/>
          <p:cNvSpPr>
            <a:spLocks noGrp="1"/>
          </p:cNvSpPr>
          <p:nvPr>
            <p:ph type="dt" sz="half" idx="10"/>
          </p:nvPr>
        </p:nvSpPr>
        <p:spPr/>
        <p:txBody>
          <a:bodyPr/>
          <a:lstStyle/>
          <a:p>
            <a:fld id="{8CE85282-307B-5847-A736-A650872BECFE}" type="datetimeFigureOut">
              <a:rPr lang="it-IT" smtClean="0"/>
              <a:t>19/09/20</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214528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8CE85282-307B-5847-A736-A650872BECFE}" type="datetimeFigureOut">
              <a:rPr lang="it-IT" smtClean="0"/>
              <a:t>19/09/20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513689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E85282-307B-5847-A736-A650872BECFE}" type="datetimeFigureOut">
              <a:rPr lang="it-IT" smtClean="0"/>
              <a:t>19/09/20</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162621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
Secondo livello
Terzo livello
Quarto livello
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19/09/20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98829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19/09/20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1407185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85282-307B-5847-A736-A650872BECFE}" type="datetimeFigureOut">
              <a:rPr lang="it-IT" smtClean="0"/>
              <a:t>19/09/20</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76AFFE-30DB-DD42-A946-9C6D9A58A0AB}" type="slidenum">
              <a:rPr lang="it-IT" smtClean="0"/>
              <a:t>‹n.›</a:t>
            </a:fld>
            <a:endParaRPr lang="it-IT"/>
          </a:p>
        </p:txBody>
      </p:sp>
    </p:spTree>
    <p:extLst>
      <p:ext uri="{BB962C8B-B14F-4D97-AF65-F5344CB8AC3E}">
        <p14:creationId xmlns:p14="http://schemas.microsoft.com/office/powerpoint/2010/main" val="907075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5" Type="http://schemas.openxmlformats.org/officeDocument/2006/relationships/image" Target="../media/image8.JPG"/><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762F31B-0670-2542-9B4D-C0CC351303BB}"/>
              </a:ext>
            </a:extLst>
          </p:cNvPr>
          <p:cNvSpPr>
            <a:spLocks noGrp="1"/>
          </p:cNvSpPr>
          <p:nvPr>
            <p:ph type="ctrTitle"/>
          </p:nvPr>
        </p:nvSpPr>
        <p:spPr>
          <a:xfrm>
            <a:off x="422910" y="1286941"/>
            <a:ext cx="5729917" cy="661670"/>
          </a:xfrm>
        </p:spPr>
        <p:txBody>
          <a:bodyPr>
            <a:noAutofit/>
          </a:bodyPr>
          <a:lstStyle/>
          <a:p>
            <a:pPr algn="l"/>
            <a:r>
              <a:rPr lang="it-IT" sz="2400" b="1" dirty="0" smtClean="0">
                <a:solidFill>
                  <a:schemeClr val="bg1"/>
                </a:solidFill>
                <a:latin typeface="Montserrat Light" pitchFamily="2" charset="77"/>
              </a:rPr>
              <a:t>LA RESPIRAZIONE OMEOSINERGETICA</a:t>
            </a:r>
            <a:endParaRPr lang="it-IT" sz="2400" b="1" dirty="0">
              <a:solidFill>
                <a:schemeClr val="bg1"/>
              </a:solidFill>
              <a:latin typeface="Montserrat Light" pitchFamily="2" charset="77"/>
            </a:endParaRPr>
          </a:p>
        </p:txBody>
      </p:sp>
      <p:sp>
        <p:nvSpPr>
          <p:cNvPr id="5" name="Titolo 1">
            <a:extLst>
              <a:ext uri="{FF2B5EF4-FFF2-40B4-BE49-F238E27FC236}">
                <a16:creationId xmlns:a16="http://schemas.microsoft.com/office/drawing/2014/main" xmlns=""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1006" y="975848"/>
            <a:ext cx="1967067" cy="2306587"/>
          </a:xfrm>
          <a:prstGeom prst="rect">
            <a:avLst/>
          </a:prstGeom>
        </p:spPr>
      </p:pic>
      <p:pic>
        <p:nvPicPr>
          <p:cNvPr id="6" name="Immagin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9310" y="3881531"/>
            <a:ext cx="2864902" cy="2148677"/>
          </a:xfrm>
          <a:prstGeom prst="roundRect">
            <a:avLst/>
          </a:prstGeom>
          <a:effectLst>
            <a:softEdge rad="0"/>
          </a:effectLst>
        </p:spPr>
      </p:pic>
      <p:sp>
        <p:nvSpPr>
          <p:cNvPr id="3" name="Rettangolo 2"/>
          <p:cNvSpPr/>
          <p:nvPr/>
        </p:nvSpPr>
        <p:spPr>
          <a:xfrm>
            <a:off x="422910" y="3998883"/>
            <a:ext cx="5370163" cy="2031325"/>
          </a:xfrm>
          <a:prstGeom prst="rect">
            <a:avLst/>
          </a:prstGeom>
        </p:spPr>
        <p:txBody>
          <a:bodyPr wrap="square">
            <a:spAutoFit/>
          </a:bodyPr>
          <a:lstStyle/>
          <a:p>
            <a:r>
              <a:rPr lang="it-IT" b="1" dirty="0">
                <a:solidFill>
                  <a:schemeClr val="bg1"/>
                </a:solidFill>
                <a:latin typeface="Montserrat Light" pitchFamily="2" charset="77"/>
              </a:rPr>
              <a:t>Docente:</a:t>
            </a:r>
          </a:p>
          <a:p>
            <a:r>
              <a:rPr lang="it-IT" b="1" dirty="0">
                <a:solidFill>
                  <a:schemeClr val="bg1"/>
                </a:solidFill>
                <a:latin typeface="Montserrat Light" pitchFamily="2" charset="77"/>
              </a:rPr>
              <a:t>GIOVANNA PANTALEO </a:t>
            </a:r>
          </a:p>
          <a:p>
            <a:pPr marL="285750" indent="-285750">
              <a:buFont typeface="Arial" charset="0"/>
              <a:buChar char="•"/>
            </a:pPr>
            <a:r>
              <a:rPr lang="it-IT" b="1" dirty="0">
                <a:solidFill>
                  <a:schemeClr val="bg1"/>
                </a:solidFill>
                <a:latin typeface="Montserrat Light" pitchFamily="2" charset="77"/>
              </a:rPr>
              <a:t>“Ideatrice del metodo e della Filosofia Omeosinergetica”.</a:t>
            </a:r>
          </a:p>
          <a:p>
            <a:pPr marL="285750" indent="-285750">
              <a:buFont typeface="Arial" charset="0"/>
              <a:buChar char="•"/>
            </a:pPr>
            <a:r>
              <a:rPr lang="it-IT" b="1" dirty="0">
                <a:solidFill>
                  <a:schemeClr val="bg1"/>
                </a:solidFill>
                <a:latin typeface="Montserrat Light" pitchFamily="2" charset="77"/>
              </a:rPr>
              <a:t>Trainer Omeosinergetico</a:t>
            </a:r>
          </a:p>
          <a:p>
            <a:pPr marL="285750" indent="-285750">
              <a:buFont typeface="Arial" charset="0"/>
              <a:buChar char="•"/>
            </a:pPr>
            <a:r>
              <a:rPr lang="it-IT" b="1" dirty="0">
                <a:solidFill>
                  <a:schemeClr val="bg1"/>
                </a:solidFill>
                <a:latin typeface="Montserrat Light" pitchFamily="2" charset="77"/>
              </a:rPr>
              <a:t>Naturopata ad indirizzo omeosinergetico</a:t>
            </a:r>
          </a:p>
          <a:p>
            <a:pPr marL="285750" indent="-285750">
              <a:buFont typeface="Arial" charset="0"/>
              <a:buChar char="•"/>
            </a:pPr>
            <a:endParaRPr lang="it-IT" dirty="0"/>
          </a:p>
        </p:txBody>
      </p:sp>
    </p:spTree>
    <p:extLst>
      <p:ext uri="{BB962C8B-B14F-4D97-AF65-F5344CB8AC3E}">
        <p14:creationId xmlns:p14="http://schemas.microsoft.com/office/powerpoint/2010/main" val="25832240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3150" y="1035212"/>
            <a:ext cx="7886700" cy="4351338"/>
          </a:xfrm>
        </p:spPr>
        <p:txBody>
          <a:bodyPr>
            <a:normAutofit fontScale="92500" lnSpcReduction="20000"/>
          </a:bodyPr>
          <a:lstStyle/>
          <a:p>
            <a:pPr marL="0" indent="0">
              <a:buNone/>
            </a:pPr>
            <a:r>
              <a:rPr lang="it-IT" b="1" dirty="0">
                <a:solidFill>
                  <a:srgbClr val="002060"/>
                </a:solidFill>
              </a:rPr>
              <a:t>Il corpo </a:t>
            </a:r>
            <a:r>
              <a:rPr lang="it-IT" dirty="0">
                <a:solidFill>
                  <a:srgbClr val="002060"/>
                </a:solidFill>
              </a:rPr>
              <a:t>ha bisogno </a:t>
            </a:r>
            <a:r>
              <a:rPr lang="it-IT" i="1" dirty="0">
                <a:solidFill>
                  <a:srgbClr val="002060"/>
                </a:solidFill>
              </a:rPr>
              <a:t>in primis</a:t>
            </a:r>
            <a:r>
              <a:rPr lang="it-IT" dirty="0">
                <a:solidFill>
                  <a:srgbClr val="002060"/>
                </a:solidFill>
              </a:rPr>
              <a:t> di questo nutrimento, l’alimentazione è secondaria</a:t>
            </a:r>
            <a:r>
              <a:rPr lang="it-IT" dirty="0" smtClean="0">
                <a:solidFill>
                  <a:srgbClr val="002060"/>
                </a:solidFill>
              </a:rPr>
              <a:t>.</a:t>
            </a:r>
          </a:p>
          <a:p>
            <a:pPr marL="0" indent="0">
              <a:buNone/>
            </a:pPr>
            <a:r>
              <a:rPr lang="it-IT" dirty="0" smtClean="0">
                <a:solidFill>
                  <a:srgbClr val="002060"/>
                </a:solidFill>
              </a:rPr>
              <a:t> </a:t>
            </a:r>
            <a:endParaRPr lang="it-IT" dirty="0">
              <a:solidFill>
                <a:srgbClr val="002060"/>
              </a:solidFill>
            </a:endParaRPr>
          </a:p>
          <a:p>
            <a:pPr marL="0" indent="0">
              <a:buNone/>
            </a:pPr>
            <a:r>
              <a:rPr lang="it-IT" dirty="0">
                <a:solidFill>
                  <a:srgbClr val="002060"/>
                </a:solidFill>
              </a:rPr>
              <a:t>La respirazione Omeosinergetica è un viaggio interiore, è grazie ad essa che inizia la mera scoperta di tutte quelle memorie custodite nei </a:t>
            </a:r>
            <a:r>
              <a:rPr lang="it-IT" b="1" dirty="0">
                <a:solidFill>
                  <a:srgbClr val="002060"/>
                </a:solidFill>
              </a:rPr>
              <a:t>7 centri energetici</a:t>
            </a:r>
            <a:r>
              <a:rPr lang="it-IT" dirty="0">
                <a:solidFill>
                  <a:srgbClr val="002060"/>
                </a:solidFill>
              </a:rPr>
              <a:t>. </a:t>
            </a:r>
            <a:endParaRPr lang="it-IT" dirty="0" smtClean="0">
              <a:solidFill>
                <a:srgbClr val="002060"/>
              </a:solidFill>
            </a:endParaRPr>
          </a:p>
          <a:p>
            <a:pPr marL="0" indent="0">
              <a:buNone/>
            </a:pPr>
            <a:endParaRPr lang="it-IT" dirty="0">
              <a:solidFill>
                <a:srgbClr val="002060"/>
              </a:solidFill>
            </a:endParaRPr>
          </a:p>
          <a:p>
            <a:pPr marL="0" indent="0">
              <a:buNone/>
            </a:pPr>
            <a:r>
              <a:rPr lang="it-IT" b="1" dirty="0">
                <a:solidFill>
                  <a:srgbClr val="002060"/>
                </a:solidFill>
              </a:rPr>
              <a:t>Le memorie </a:t>
            </a:r>
            <a:r>
              <a:rPr lang="it-IT" dirty="0">
                <a:solidFill>
                  <a:srgbClr val="002060"/>
                </a:solidFill>
              </a:rPr>
              <a:t>che, secondo la filosofia Omeosinergetica, sono i cosiddetti traumi, tra l’altro ritenuti i responsabili di un mancato processo di espansione, di relazione e di azione da parte dell’uomo. Alla fine c’è sempre un colpevole. </a:t>
            </a:r>
          </a:p>
          <a:p>
            <a:endParaRPr lang="it-IT" dirty="0"/>
          </a:p>
        </p:txBody>
      </p:sp>
    </p:spTree>
    <p:extLst>
      <p:ext uri="{BB962C8B-B14F-4D97-AF65-F5344CB8AC3E}">
        <p14:creationId xmlns:p14="http://schemas.microsoft.com/office/powerpoint/2010/main" val="1871679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82154" y="1174696"/>
            <a:ext cx="7886700" cy="4351338"/>
          </a:xfrm>
        </p:spPr>
        <p:txBody>
          <a:bodyPr/>
          <a:lstStyle/>
          <a:p>
            <a:pPr marL="0" indent="0">
              <a:buNone/>
            </a:pPr>
            <a:r>
              <a:rPr lang="it-IT" dirty="0">
                <a:solidFill>
                  <a:srgbClr val="002060"/>
                </a:solidFill>
              </a:rPr>
              <a:t>La respirazione Omeosinergetica utilizza il </a:t>
            </a:r>
            <a:r>
              <a:rPr lang="it-IT" b="1" dirty="0">
                <a:solidFill>
                  <a:srgbClr val="002060"/>
                </a:solidFill>
              </a:rPr>
              <a:t>Respiro Trino</a:t>
            </a:r>
            <a:r>
              <a:rPr lang="it-IT" dirty="0">
                <a:solidFill>
                  <a:srgbClr val="002060"/>
                </a:solidFill>
              </a:rPr>
              <a:t>, cosa significa? </a:t>
            </a:r>
            <a:endParaRPr lang="it-IT" dirty="0" smtClean="0">
              <a:solidFill>
                <a:srgbClr val="002060"/>
              </a:solidFill>
            </a:endParaRPr>
          </a:p>
          <a:p>
            <a:pPr marL="0" indent="0">
              <a:buNone/>
            </a:pPr>
            <a:r>
              <a:rPr lang="it-IT" dirty="0" smtClean="0">
                <a:solidFill>
                  <a:srgbClr val="002060"/>
                </a:solidFill>
              </a:rPr>
              <a:t>Esiste </a:t>
            </a:r>
            <a:r>
              <a:rPr lang="it-IT" dirty="0">
                <a:solidFill>
                  <a:srgbClr val="002060"/>
                </a:solidFill>
              </a:rPr>
              <a:t>la respirazione</a:t>
            </a:r>
            <a:r>
              <a:rPr lang="it-IT" dirty="0" smtClean="0">
                <a:solidFill>
                  <a:srgbClr val="002060"/>
                </a:solidFill>
              </a:rPr>
              <a:t>:</a:t>
            </a:r>
          </a:p>
          <a:p>
            <a:pPr marL="0" indent="0">
              <a:buNone/>
            </a:pPr>
            <a:endParaRPr lang="it-IT" dirty="0" smtClean="0">
              <a:solidFill>
                <a:srgbClr val="002060"/>
              </a:solidFill>
            </a:endParaRPr>
          </a:p>
          <a:p>
            <a:pPr marL="514350" indent="-514350">
              <a:buFont typeface="+mj-lt"/>
              <a:buAutoNum type="arabicPeriod"/>
            </a:pPr>
            <a:r>
              <a:rPr lang="it-IT" b="1" dirty="0" smtClean="0">
                <a:solidFill>
                  <a:srgbClr val="002060"/>
                </a:solidFill>
              </a:rPr>
              <a:t> addominale</a:t>
            </a:r>
          </a:p>
          <a:p>
            <a:pPr marL="514350" indent="-514350">
              <a:buFont typeface="+mj-lt"/>
              <a:buAutoNum type="arabicPeriod"/>
            </a:pPr>
            <a:r>
              <a:rPr lang="it-IT" b="1" dirty="0" smtClean="0">
                <a:solidFill>
                  <a:srgbClr val="002060"/>
                </a:solidFill>
              </a:rPr>
              <a:t> </a:t>
            </a:r>
            <a:r>
              <a:rPr lang="it-IT" b="1" dirty="0">
                <a:solidFill>
                  <a:srgbClr val="002060"/>
                </a:solidFill>
              </a:rPr>
              <a:t>costale </a:t>
            </a:r>
            <a:r>
              <a:rPr lang="it-IT" b="1" dirty="0" smtClean="0">
                <a:solidFill>
                  <a:srgbClr val="002060"/>
                </a:solidFill>
              </a:rPr>
              <a:t> </a:t>
            </a:r>
          </a:p>
          <a:p>
            <a:pPr marL="514350" indent="-514350">
              <a:buFont typeface="+mj-lt"/>
              <a:buAutoNum type="arabicPeriod"/>
            </a:pPr>
            <a:r>
              <a:rPr lang="it-IT" b="1" dirty="0" smtClean="0">
                <a:solidFill>
                  <a:srgbClr val="002060"/>
                </a:solidFill>
              </a:rPr>
              <a:t>clavicolare</a:t>
            </a:r>
            <a:r>
              <a:rPr lang="it-IT" b="1" dirty="0">
                <a:solidFill>
                  <a:srgbClr val="002060"/>
                </a:solidFill>
              </a:rPr>
              <a:t>.</a:t>
            </a:r>
          </a:p>
          <a:p>
            <a:endParaRPr lang="it-IT" dirty="0"/>
          </a:p>
        </p:txBody>
      </p:sp>
    </p:spTree>
    <p:extLst>
      <p:ext uri="{BB962C8B-B14F-4D97-AF65-F5344CB8AC3E}">
        <p14:creationId xmlns:p14="http://schemas.microsoft.com/office/powerpoint/2010/main" val="297566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82065" y="172997"/>
            <a:ext cx="4086388" cy="2724259"/>
          </a:xfrm>
        </p:spPr>
      </p:pic>
      <p:pic>
        <p:nvPicPr>
          <p:cNvPr id="5" name="Immagin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194" y="172997"/>
            <a:ext cx="4128524" cy="2716189"/>
          </a:xfrm>
          <a:prstGeom prst="rect">
            <a:avLst/>
          </a:prstGeom>
        </p:spPr>
      </p:pic>
      <p:pic>
        <p:nvPicPr>
          <p:cNvPr id="7" name="Immagin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4543" y="3027406"/>
            <a:ext cx="4083910" cy="3002691"/>
          </a:xfrm>
          <a:prstGeom prst="rect">
            <a:avLst/>
          </a:prstGeom>
        </p:spPr>
      </p:pic>
      <p:pic>
        <p:nvPicPr>
          <p:cNvPr id="8" name="Immagin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5194" y="3027406"/>
            <a:ext cx="4128524" cy="3002691"/>
          </a:xfrm>
          <a:prstGeom prst="rect">
            <a:avLst/>
          </a:prstGeom>
        </p:spPr>
      </p:pic>
    </p:spTree>
    <p:extLst>
      <p:ext uri="{BB962C8B-B14F-4D97-AF65-F5344CB8AC3E}">
        <p14:creationId xmlns:p14="http://schemas.microsoft.com/office/powerpoint/2010/main" val="1128804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6747" y="0"/>
            <a:ext cx="4409484" cy="6234772"/>
          </a:xfrm>
          <a:prstGeom prst="rect">
            <a:avLst/>
          </a:prstGeom>
        </p:spPr>
      </p:pic>
    </p:spTree>
    <p:extLst>
      <p:ext uri="{BB962C8B-B14F-4D97-AF65-F5344CB8AC3E}">
        <p14:creationId xmlns:p14="http://schemas.microsoft.com/office/powerpoint/2010/main" val="8191834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5551" y="0"/>
            <a:ext cx="4428255" cy="6261316"/>
          </a:xfrm>
          <a:prstGeom prst="rect">
            <a:avLst/>
          </a:prstGeom>
        </p:spPr>
      </p:pic>
    </p:spTree>
    <p:extLst>
      <p:ext uri="{BB962C8B-B14F-4D97-AF65-F5344CB8AC3E}">
        <p14:creationId xmlns:p14="http://schemas.microsoft.com/office/powerpoint/2010/main" val="1051273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21640" y="2519391"/>
            <a:ext cx="7886700" cy="1325563"/>
          </a:xfrm>
        </p:spPr>
        <p:txBody>
          <a:bodyPr/>
          <a:lstStyle/>
          <a:p>
            <a:pPr algn="ctr"/>
            <a:r>
              <a:rPr lang="it-IT" b="1" dirty="0" smtClean="0">
                <a:solidFill>
                  <a:srgbClr val="002060"/>
                </a:solidFill>
              </a:rPr>
              <a:t>BUONA VITA</a:t>
            </a:r>
            <a:endParaRPr lang="it-IT" b="1" dirty="0">
              <a:solidFill>
                <a:srgbClr val="002060"/>
              </a:solidFill>
            </a:endParaRPr>
          </a:p>
        </p:txBody>
      </p:sp>
    </p:spTree>
    <p:extLst>
      <p:ext uri="{BB962C8B-B14F-4D97-AF65-F5344CB8AC3E}">
        <p14:creationId xmlns:p14="http://schemas.microsoft.com/office/powerpoint/2010/main" val="459419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402956"/>
            <a:ext cx="7886700" cy="1325563"/>
          </a:xfrm>
        </p:spPr>
        <p:txBody>
          <a:bodyPr>
            <a:normAutofit/>
          </a:bodyPr>
          <a:lstStyle/>
          <a:p>
            <a:pPr algn="ctr"/>
            <a:r>
              <a:rPr lang="it-IT" sz="3600" b="1" dirty="0" smtClean="0">
                <a:solidFill>
                  <a:srgbClr val="002060"/>
                </a:solidFill>
              </a:rPr>
              <a:t>LE TRADIZIONI, LA MEDITAZIONE, L’ASCOLTO DI SÉ</a:t>
            </a:r>
            <a:endParaRPr lang="it-IT" sz="3600" dirty="0"/>
          </a:p>
        </p:txBody>
      </p:sp>
      <p:sp>
        <p:nvSpPr>
          <p:cNvPr id="3" name="Segnaposto contenuto 2"/>
          <p:cNvSpPr>
            <a:spLocks noGrp="1"/>
          </p:cNvSpPr>
          <p:nvPr>
            <p:ph idx="1"/>
          </p:nvPr>
        </p:nvSpPr>
        <p:spPr>
          <a:xfrm>
            <a:off x="628650" y="2038485"/>
            <a:ext cx="7886700" cy="4351338"/>
          </a:xfrm>
        </p:spPr>
        <p:txBody>
          <a:bodyPr>
            <a:normAutofit/>
          </a:bodyPr>
          <a:lstStyle/>
          <a:p>
            <a:r>
              <a:rPr lang="it-IT" sz="2400" dirty="0">
                <a:solidFill>
                  <a:srgbClr val="002060"/>
                </a:solidFill>
              </a:rPr>
              <a:t>Le nostre più antiche tradizioni spirituali hanno da sempre utilizzato svariati mezzi attraverso i quali l’essere umano trascendeva la propria identità individuale e trovava una sua collocazione in una dimensione più ampia, al di la del tempo e dello spazio, soddisfacendo in questo modo quell’insaziabile bisogno di spiritualità cosi intrinseco alla </a:t>
            </a:r>
            <a:r>
              <a:rPr lang="it-IT" sz="2400">
                <a:solidFill>
                  <a:srgbClr val="002060"/>
                </a:solidFill>
              </a:rPr>
              <a:t>natura </a:t>
            </a:r>
            <a:r>
              <a:rPr lang="it-IT" sz="2400" smtClean="0">
                <a:solidFill>
                  <a:srgbClr val="002060"/>
                </a:solidFill>
              </a:rPr>
              <a:t>umana. 						   </a:t>
            </a:r>
            <a:r>
              <a:rPr lang="it-IT" sz="2400" dirty="0" smtClean="0">
                <a:solidFill>
                  <a:srgbClr val="002060"/>
                </a:solidFill>
              </a:rPr>
              <a:t>In </a:t>
            </a:r>
            <a:r>
              <a:rPr lang="it-IT" sz="2400" dirty="0">
                <a:solidFill>
                  <a:srgbClr val="002060"/>
                </a:solidFill>
              </a:rPr>
              <a:t>tutte queste antiche tradizioni i partecipanti conoscevano il significato di questo oltrepassare i confini dell’esistenza quotidiana, lo scopo era ed è tuttora, quello di esplorare realtà al di là del presente, del conosciuto</a:t>
            </a:r>
          </a:p>
        </p:txBody>
      </p:sp>
    </p:spTree>
    <p:extLst>
      <p:ext uri="{BB962C8B-B14F-4D97-AF65-F5344CB8AC3E}">
        <p14:creationId xmlns:p14="http://schemas.microsoft.com/office/powerpoint/2010/main" val="10185235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66657" y="1112703"/>
            <a:ext cx="7886700" cy="4351338"/>
          </a:xfrm>
        </p:spPr>
        <p:txBody>
          <a:bodyPr>
            <a:normAutofit fontScale="92500"/>
          </a:bodyPr>
          <a:lstStyle/>
          <a:p>
            <a:r>
              <a:rPr lang="it-IT" sz="2400" dirty="0">
                <a:solidFill>
                  <a:srgbClr val="002060"/>
                </a:solidFill>
              </a:rPr>
              <a:t>Nasce successivamente la meditazione, un elemento comune alla maggior parte delle religioni ed è parte integrante delle culture </a:t>
            </a:r>
            <a:r>
              <a:rPr lang="it-IT" sz="2400" dirty="0" smtClean="0">
                <a:solidFill>
                  <a:srgbClr val="002060"/>
                </a:solidFill>
              </a:rPr>
              <a:t>monoteiste. </a:t>
            </a:r>
            <a:r>
              <a:rPr lang="it-IT" sz="2400" dirty="0">
                <a:solidFill>
                  <a:srgbClr val="002060"/>
                </a:solidFill>
              </a:rPr>
              <a:t>Tra cristiani e musulmani, ad esempio, è considerata una forma di preghiera grazie alla quale i fedeli si avvicinano a Dio, concentrandosi su loro stessi e sugli altri. </a:t>
            </a:r>
            <a:endParaRPr lang="it-IT" sz="2400" dirty="0" smtClean="0">
              <a:solidFill>
                <a:srgbClr val="002060"/>
              </a:solidFill>
            </a:endParaRPr>
          </a:p>
          <a:p>
            <a:endParaRPr lang="it-IT" sz="2400" dirty="0">
              <a:solidFill>
                <a:srgbClr val="002060"/>
              </a:solidFill>
            </a:endParaRPr>
          </a:p>
          <a:p>
            <a:r>
              <a:rPr lang="it-IT" sz="2400" dirty="0">
                <a:solidFill>
                  <a:srgbClr val="002060"/>
                </a:solidFill>
              </a:rPr>
              <a:t>Oggi la stessa Meditazione viene utilizzata anche per altri scopi, rimanendo sempre un’antica procedura, con un nuovo approccio che è quello di permettere alla mente di sperimentare lo stato più appagante all'interno di sé, nella sua vera natura, utilizzando oltre che la respirazione anche un mantra per modificare un pensiero, da negativo a positivo</a:t>
            </a:r>
          </a:p>
        </p:txBody>
      </p:sp>
    </p:spTree>
    <p:extLst>
      <p:ext uri="{BB962C8B-B14F-4D97-AF65-F5344CB8AC3E}">
        <p14:creationId xmlns:p14="http://schemas.microsoft.com/office/powerpoint/2010/main" val="1158488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411621"/>
            <a:ext cx="7886700" cy="1325563"/>
          </a:xfrm>
        </p:spPr>
        <p:txBody>
          <a:bodyPr>
            <a:normAutofit/>
          </a:bodyPr>
          <a:lstStyle/>
          <a:p>
            <a:pPr algn="ctr"/>
            <a:r>
              <a:rPr lang="it-IT" sz="4000" b="1" dirty="0">
                <a:solidFill>
                  <a:srgbClr val="002060"/>
                </a:solidFill>
              </a:rPr>
              <a:t>RIFLESSIONI OMEOSINERGETICHE</a:t>
            </a:r>
            <a:br>
              <a:rPr lang="it-IT" sz="4000" b="1" dirty="0">
                <a:solidFill>
                  <a:srgbClr val="002060"/>
                </a:solidFill>
              </a:rPr>
            </a:br>
            <a:endParaRPr lang="it-IT" sz="4000" b="1" dirty="0">
              <a:solidFill>
                <a:srgbClr val="002060"/>
              </a:solidFill>
            </a:endParaRPr>
          </a:p>
        </p:txBody>
      </p:sp>
      <p:sp>
        <p:nvSpPr>
          <p:cNvPr id="3" name="Segnaposto contenuto 2"/>
          <p:cNvSpPr>
            <a:spLocks noGrp="1"/>
          </p:cNvSpPr>
          <p:nvPr>
            <p:ph idx="1"/>
          </p:nvPr>
        </p:nvSpPr>
        <p:spPr>
          <a:xfrm>
            <a:off x="628650" y="1438167"/>
            <a:ext cx="7886700" cy="4351338"/>
          </a:xfrm>
        </p:spPr>
        <p:txBody>
          <a:bodyPr/>
          <a:lstStyle/>
          <a:p>
            <a:pPr marL="0" indent="0">
              <a:buNone/>
            </a:pPr>
            <a:r>
              <a:rPr lang="it-IT" dirty="0">
                <a:solidFill>
                  <a:srgbClr val="002060"/>
                </a:solidFill>
              </a:rPr>
              <a:t>“Tutto è perfetto” è il 7° principio dell’Omeosinergia. </a:t>
            </a:r>
          </a:p>
          <a:p>
            <a:pPr marL="0" indent="0">
              <a:buNone/>
            </a:pPr>
            <a:r>
              <a:rPr lang="it-IT" dirty="0">
                <a:solidFill>
                  <a:srgbClr val="002060"/>
                </a:solidFill>
              </a:rPr>
              <a:t>Perciò, lo sono anche queste tecniche, inoltre Tutto ha una logica, che per forza di cose deve dare </a:t>
            </a:r>
            <a:r>
              <a:rPr lang="it-IT" dirty="0" smtClean="0">
                <a:solidFill>
                  <a:srgbClr val="002060"/>
                </a:solidFill>
              </a:rPr>
              <a:t>risultati. In </a:t>
            </a:r>
            <a:r>
              <a:rPr lang="it-IT" dirty="0">
                <a:solidFill>
                  <a:srgbClr val="002060"/>
                </a:solidFill>
              </a:rPr>
              <a:t>entrambe le tecniche un risultato esiste? Esiste quel risultato che è consono sempre con il proprio credere. </a:t>
            </a:r>
          </a:p>
          <a:p>
            <a:endParaRPr lang="it-IT" dirty="0" smtClean="0"/>
          </a:p>
          <a:p>
            <a:pPr marL="0" indent="0">
              <a:buNone/>
            </a:pPr>
            <a:r>
              <a:rPr lang="it-IT" dirty="0">
                <a:solidFill>
                  <a:srgbClr val="002060"/>
                </a:solidFill>
              </a:rPr>
              <a:t>Il punto è: siamo consapevoli che il risultato che abbiamo è sempre legato al voler modificare, oppure cambiare uno stato tra l’altro “inconscio</a:t>
            </a:r>
            <a:r>
              <a:rPr lang="it-IT" dirty="0" smtClean="0">
                <a:solidFill>
                  <a:srgbClr val="002060"/>
                </a:solidFill>
              </a:rPr>
              <a:t>”? </a:t>
            </a:r>
            <a:endParaRPr lang="it-IT" dirty="0">
              <a:solidFill>
                <a:srgbClr val="002060"/>
              </a:solidFill>
            </a:endParaRPr>
          </a:p>
          <a:p>
            <a:endParaRPr lang="it-IT" dirty="0"/>
          </a:p>
        </p:txBody>
      </p:sp>
    </p:spTree>
    <p:extLst>
      <p:ext uri="{BB962C8B-B14F-4D97-AF65-F5344CB8AC3E}">
        <p14:creationId xmlns:p14="http://schemas.microsoft.com/office/powerpoint/2010/main" val="1439255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49" y="650928"/>
            <a:ext cx="7886700" cy="5200568"/>
          </a:xfrm>
        </p:spPr>
        <p:txBody>
          <a:bodyPr>
            <a:normAutofit fontScale="92500" lnSpcReduction="10000"/>
          </a:bodyPr>
          <a:lstStyle/>
          <a:p>
            <a:pPr marL="0" indent="0">
              <a:buNone/>
            </a:pPr>
            <a:r>
              <a:rPr lang="it-IT" dirty="0">
                <a:solidFill>
                  <a:srgbClr val="002060"/>
                </a:solidFill>
              </a:rPr>
              <a:t>Pensare di andare in un luogo (attraverso viaggi astrali) dove non esiste il pensiero, non esiste </a:t>
            </a:r>
            <a:r>
              <a:rPr lang="it-IT" dirty="0" smtClean="0">
                <a:solidFill>
                  <a:srgbClr val="002060"/>
                </a:solidFill>
              </a:rPr>
              <a:t>l’azione. </a:t>
            </a:r>
          </a:p>
          <a:p>
            <a:pPr marL="0" indent="0">
              <a:buNone/>
            </a:pPr>
            <a:r>
              <a:rPr lang="it-IT" b="1" dirty="0" smtClean="0">
                <a:solidFill>
                  <a:srgbClr val="002060"/>
                </a:solidFill>
              </a:rPr>
              <a:t>A </a:t>
            </a:r>
            <a:r>
              <a:rPr lang="it-IT" b="1" dirty="0">
                <a:solidFill>
                  <a:srgbClr val="002060"/>
                </a:solidFill>
              </a:rPr>
              <a:t>cosa serve?</a:t>
            </a:r>
            <a:r>
              <a:rPr lang="it-IT" dirty="0">
                <a:solidFill>
                  <a:srgbClr val="002060"/>
                </a:solidFill>
              </a:rPr>
              <a:t> </a:t>
            </a:r>
            <a:r>
              <a:rPr lang="it-IT" b="1" dirty="0">
                <a:solidFill>
                  <a:srgbClr val="002060"/>
                </a:solidFill>
              </a:rPr>
              <a:t>Diverse teorie concordano nel sostenere che questa separazione favorisca il recupero di energia eterica o vitale</a:t>
            </a:r>
            <a:r>
              <a:rPr lang="it-IT" dirty="0">
                <a:solidFill>
                  <a:srgbClr val="002060"/>
                </a:solidFill>
              </a:rPr>
              <a:t>. Ha un senso logico</a:t>
            </a:r>
            <a:r>
              <a:rPr lang="it-IT" dirty="0" smtClean="0">
                <a:solidFill>
                  <a:srgbClr val="002060"/>
                </a:solidFill>
              </a:rPr>
              <a:t>?</a:t>
            </a:r>
          </a:p>
          <a:p>
            <a:pPr marL="0" indent="0">
              <a:buNone/>
            </a:pPr>
            <a:endParaRPr lang="it-IT" dirty="0">
              <a:solidFill>
                <a:srgbClr val="002060"/>
              </a:solidFill>
            </a:endParaRPr>
          </a:p>
          <a:p>
            <a:pPr marL="0" indent="0">
              <a:buNone/>
            </a:pPr>
            <a:r>
              <a:rPr lang="it-IT" dirty="0">
                <a:solidFill>
                  <a:srgbClr val="002060"/>
                </a:solidFill>
              </a:rPr>
              <a:t>Il punto è che va bene tutto, tecniche di rilassamento, mantra recitati in varie occasioni, viaggi astrali, l’importante è comprendere che in tutto ciò esiste sempre e solo uno scopo: </a:t>
            </a:r>
            <a:r>
              <a:rPr lang="it-IT" b="1" dirty="0">
                <a:solidFill>
                  <a:srgbClr val="002060"/>
                </a:solidFill>
              </a:rPr>
              <a:t>ricevere</a:t>
            </a:r>
            <a:r>
              <a:rPr lang="it-IT" dirty="0">
                <a:solidFill>
                  <a:srgbClr val="002060"/>
                </a:solidFill>
              </a:rPr>
              <a:t> qualcosa dall’esterno, o </a:t>
            </a:r>
            <a:r>
              <a:rPr lang="it-IT" b="1" dirty="0">
                <a:solidFill>
                  <a:srgbClr val="002060"/>
                </a:solidFill>
              </a:rPr>
              <a:t>eliminare</a:t>
            </a:r>
            <a:r>
              <a:rPr lang="it-IT" dirty="0">
                <a:solidFill>
                  <a:srgbClr val="002060"/>
                </a:solidFill>
              </a:rPr>
              <a:t> qualcosa che disturba la quotidianità.</a:t>
            </a:r>
          </a:p>
          <a:p>
            <a:pPr marL="0" indent="0">
              <a:buNone/>
            </a:pPr>
            <a:r>
              <a:rPr lang="it-IT" dirty="0">
                <a:solidFill>
                  <a:srgbClr val="002060"/>
                </a:solidFill>
              </a:rPr>
              <a:t>Rimane che in entrambi i casi esiste una verità comune a tutto ciò che È, </a:t>
            </a:r>
            <a:r>
              <a:rPr lang="it-IT" b="1" dirty="0" smtClean="0">
                <a:solidFill>
                  <a:srgbClr val="002060"/>
                </a:solidFill>
              </a:rPr>
              <a:t>IL </a:t>
            </a:r>
            <a:r>
              <a:rPr lang="it-IT" b="1" dirty="0">
                <a:solidFill>
                  <a:srgbClr val="002060"/>
                </a:solidFill>
              </a:rPr>
              <a:t>RESPIRO</a:t>
            </a:r>
          </a:p>
          <a:p>
            <a:endParaRPr lang="it-IT" dirty="0">
              <a:solidFill>
                <a:srgbClr val="002060"/>
              </a:solidFill>
            </a:endParaRPr>
          </a:p>
        </p:txBody>
      </p:sp>
    </p:spTree>
    <p:extLst>
      <p:ext uri="{BB962C8B-B14F-4D97-AF65-F5344CB8AC3E}">
        <p14:creationId xmlns:p14="http://schemas.microsoft.com/office/powerpoint/2010/main" val="1916062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51156" y="1126340"/>
            <a:ext cx="8313873" cy="5424407"/>
          </a:xfrm>
        </p:spPr>
        <p:txBody>
          <a:bodyPr>
            <a:normAutofit lnSpcReduction="10000"/>
          </a:bodyPr>
          <a:lstStyle/>
          <a:p>
            <a:pPr marL="0" indent="0">
              <a:buNone/>
            </a:pPr>
            <a:endParaRPr lang="it-IT" sz="2600" dirty="0" smtClean="0">
              <a:solidFill>
                <a:srgbClr val="002060"/>
              </a:solidFill>
            </a:endParaRPr>
          </a:p>
          <a:p>
            <a:pPr marL="0" indent="0">
              <a:buNone/>
            </a:pPr>
            <a:r>
              <a:rPr lang="it-IT" sz="2600" dirty="0" smtClean="0">
                <a:solidFill>
                  <a:srgbClr val="002060"/>
                </a:solidFill>
              </a:rPr>
              <a:t>Il respiro è un mezzo </a:t>
            </a:r>
            <a:r>
              <a:rPr lang="it-IT" sz="2600" b="1" dirty="0" smtClean="0">
                <a:solidFill>
                  <a:srgbClr val="002060"/>
                </a:solidFill>
              </a:rPr>
              <a:t>“Naturale” </a:t>
            </a:r>
            <a:r>
              <a:rPr lang="it-IT" sz="2600" dirty="0" smtClean="0">
                <a:solidFill>
                  <a:srgbClr val="002060"/>
                </a:solidFill>
              </a:rPr>
              <a:t>oltre che un </a:t>
            </a:r>
            <a:r>
              <a:rPr lang="it-IT" sz="2600" b="1" dirty="0" smtClean="0">
                <a:solidFill>
                  <a:srgbClr val="002060"/>
                </a:solidFill>
              </a:rPr>
              <a:t>“Principio Naturale” </a:t>
            </a:r>
            <a:r>
              <a:rPr lang="it-IT" sz="2600" dirty="0" smtClean="0">
                <a:solidFill>
                  <a:srgbClr val="002060"/>
                </a:solidFill>
              </a:rPr>
              <a:t>che viene preso in considerazione in una forma secondaria, soprattutto da parte di chi usa le varie pratiche di meditazione in commercio, poiché si è propensi ad eliminare qualcosa di se, o far emergere qualcosa di se, meglio ancora andare in uno stato ipnotico dove esiste quel qualcosa che non conosciamo oltre la vita terrena.</a:t>
            </a:r>
          </a:p>
          <a:p>
            <a:pPr marL="0" indent="0">
              <a:buNone/>
            </a:pPr>
            <a:endParaRPr lang="it-IT" sz="2600" dirty="0" smtClean="0">
              <a:solidFill>
                <a:srgbClr val="002060"/>
              </a:solidFill>
            </a:endParaRPr>
          </a:p>
          <a:p>
            <a:pPr marL="0" indent="0">
              <a:buNone/>
            </a:pPr>
            <a:r>
              <a:rPr lang="it-IT" sz="2600" dirty="0" smtClean="0">
                <a:solidFill>
                  <a:srgbClr val="002060"/>
                </a:solidFill>
              </a:rPr>
              <a:t>L’essere umano, come pure tutto il mondo animale, vegetale e minerale è collegato da una sorta di “filo” sottile, invisibile, onnipresente, silenzioso, armonico, che non si nega ed è soprattutto un principio naturale: </a:t>
            </a:r>
            <a:r>
              <a:rPr lang="it-IT" sz="2600" b="1" dirty="0" smtClean="0">
                <a:solidFill>
                  <a:srgbClr val="002060"/>
                </a:solidFill>
              </a:rPr>
              <a:t>si chiama “Respiro”.</a:t>
            </a:r>
          </a:p>
          <a:p>
            <a:pPr marL="0" indent="0">
              <a:buNone/>
            </a:pPr>
            <a:r>
              <a:rPr lang="it-IT" dirty="0" smtClean="0">
                <a:solidFill>
                  <a:srgbClr val="002060"/>
                </a:solidFill>
              </a:rPr>
              <a:t> </a:t>
            </a:r>
          </a:p>
          <a:p>
            <a:endParaRPr lang="it-IT" dirty="0">
              <a:solidFill>
                <a:srgbClr val="002060"/>
              </a:solidFill>
            </a:endParaRPr>
          </a:p>
        </p:txBody>
      </p:sp>
      <p:sp>
        <p:nvSpPr>
          <p:cNvPr id="6" name="Rettangolo 5"/>
          <p:cNvSpPr/>
          <p:nvPr/>
        </p:nvSpPr>
        <p:spPr>
          <a:xfrm>
            <a:off x="1122413" y="433843"/>
            <a:ext cx="7171358" cy="707886"/>
          </a:xfrm>
          <a:prstGeom prst="rect">
            <a:avLst/>
          </a:prstGeom>
        </p:spPr>
        <p:txBody>
          <a:bodyPr wrap="square">
            <a:spAutoFit/>
          </a:bodyPr>
          <a:lstStyle/>
          <a:p>
            <a:pPr algn="ctr"/>
            <a:r>
              <a:rPr lang="it-IT" sz="4000" b="1" dirty="0" smtClean="0">
                <a:solidFill>
                  <a:srgbClr val="002060"/>
                </a:solidFill>
              </a:rPr>
              <a:t>LA VERA ESSENZA DEL RESPIRO</a:t>
            </a:r>
            <a:endParaRPr lang="it-IT" sz="4000" dirty="0">
              <a:solidFill>
                <a:srgbClr val="002060"/>
              </a:solidFill>
            </a:endParaRPr>
          </a:p>
        </p:txBody>
      </p:sp>
    </p:spTree>
    <p:extLst>
      <p:ext uri="{BB962C8B-B14F-4D97-AF65-F5344CB8AC3E}">
        <p14:creationId xmlns:p14="http://schemas.microsoft.com/office/powerpoint/2010/main" val="481308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09967" y="867905"/>
            <a:ext cx="8570562" cy="5114439"/>
          </a:xfrm>
        </p:spPr>
        <p:txBody>
          <a:bodyPr>
            <a:normAutofit/>
          </a:bodyPr>
          <a:lstStyle/>
          <a:p>
            <a:pPr marL="0" indent="0">
              <a:buNone/>
            </a:pPr>
            <a:r>
              <a:rPr lang="it-IT" sz="2400" b="1" dirty="0">
                <a:solidFill>
                  <a:srgbClr val="002060"/>
                </a:solidFill>
              </a:rPr>
              <a:t>La filosofia Omeosinergetica </a:t>
            </a:r>
            <a:r>
              <a:rPr lang="it-IT" sz="2400" dirty="0">
                <a:solidFill>
                  <a:srgbClr val="002060"/>
                </a:solidFill>
              </a:rPr>
              <a:t>invece considera il “</a:t>
            </a:r>
            <a:r>
              <a:rPr lang="it-IT" sz="2400" smtClean="0">
                <a:solidFill>
                  <a:srgbClr val="002060"/>
                </a:solidFill>
              </a:rPr>
              <a:t>Respiro”: </a:t>
            </a:r>
            <a:r>
              <a:rPr lang="it-IT" sz="2400" b="1" smtClean="0">
                <a:solidFill>
                  <a:srgbClr val="002060"/>
                </a:solidFill>
              </a:rPr>
              <a:t>La </a:t>
            </a:r>
            <a:r>
              <a:rPr lang="it-IT" sz="2400" b="1" dirty="0">
                <a:solidFill>
                  <a:srgbClr val="002060"/>
                </a:solidFill>
              </a:rPr>
              <a:t>fonte diretta tra noi individui e tutto ciò che È</a:t>
            </a:r>
            <a:r>
              <a:rPr lang="it-IT" sz="2400" dirty="0">
                <a:solidFill>
                  <a:srgbClr val="002060"/>
                </a:solidFill>
              </a:rPr>
              <a:t>, mettendolo al primo posto, come </a:t>
            </a:r>
            <a:r>
              <a:rPr lang="it-IT" sz="2400" b="1" dirty="0">
                <a:solidFill>
                  <a:srgbClr val="002060"/>
                </a:solidFill>
              </a:rPr>
              <a:t>atto spontaneo</a:t>
            </a:r>
            <a:r>
              <a:rPr lang="it-IT" sz="2400" dirty="0">
                <a:solidFill>
                  <a:srgbClr val="002060"/>
                </a:solidFill>
              </a:rPr>
              <a:t>, considerandolo il principio di base, un “Atto d’amore”, un “Soffio” da parte di quella “Verità” che ha creato tutto ciò che oggi è visibile. </a:t>
            </a:r>
          </a:p>
          <a:p>
            <a:pPr marL="0" indent="0">
              <a:buNone/>
            </a:pPr>
            <a:endParaRPr lang="it-IT" sz="2400" dirty="0" smtClean="0">
              <a:solidFill>
                <a:srgbClr val="002060"/>
              </a:solidFill>
            </a:endParaRPr>
          </a:p>
          <a:p>
            <a:pPr marL="0" indent="0">
              <a:buNone/>
            </a:pPr>
            <a:r>
              <a:rPr lang="it-IT" sz="2400" dirty="0" smtClean="0">
                <a:solidFill>
                  <a:srgbClr val="002060"/>
                </a:solidFill>
              </a:rPr>
              <a:t>La </a:t>
            </a:r>
            <a:r>
              <a:rPr lang="it-IT" sz="2400" dirty="0">
                <a:solidFill>
                  <a:srgbClr val="002060"/>
                </a:solidFill>
              </a:rPr>
              <a:t>vita esiste e tutto scorre, grazie al respiro. </a:t>
            </a:r>
          </a:p>
          <a:p>
            <a:pPr marL="0" indent="0">
              <a:buNone/>
            </a:pPr>
            <a:endParaRPr lang="it-IT" sz="2400" dirty="0" smtClean="0">
              <a:solidFill>
                <a:srgbClr val="002060"/>
              </a:solidFill>
            </a:endParaRPr>
          </a:p>
          <a:p>
            <a:pPr marL="0" indent="0">
              <a:buNone/>
            </a:pPr>
            <a:r>
              <a:rPr lang="it-IT" sz="2400" dirty="0" smtClean="0">
                <a:solidFill>
                  <a:srgbClr val="002060"/>
                </a:solidFill>
              </a:rPr>
              <a:t>La </a:t>
            </a:r>
            <a:r>
              <a:rPr lang="it-IT" sz="2400" dirty="0">
                <a:solidFill>
                  <a:srgbClr val="002060"/>
                </a:solidFill>
              </a:rPr>
              <a:t>Verità, il Verbo e il Principio assumono nomi diversi, ma nonostante ciò evidenziano un’unica Essenza: l’Amore Universale.</a:t>
            </a:r>
          </a:p>
          <a:p>
            <a:pPr marL="0" indent="0">
              <a:buNone/>
            </a:pPr>
            <a:endParaRPr lang="it-IT" dirty="0">
              <a:solidFill>
                <a:srgbClr val="002060"/>
              </a:solidFill>
            </a:endParaRPr>
          </a:p>
        </p:txBody>
      </p:sp>
    </p:spTree>
    <p:extLst>
      <p:ext uri="{BB962C8B-B14F-4D97-AF65-F5344CB8AC3E}">
        <p14:creationId xmlns:p14="http://schemas.microsoft.com/office/powerpoint/2010/main" val="1928948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18684" y="694248"/>
            <a:ext cx="8716828" cy="4885141"/>
          </a:xfrm>
        </p:spPr>
        <p:txBody>
          <a:bodyPr/>
          <a:lstStyle/>
          <a:p>
            <a:pPr marL="0" indent="0">
              <a:buNone/>
            </a:pPr>
            <a:endParaRPr lang="it-IT" sz="2400" dirty="0" smtClean="0">
              <a:solidFill>
                <a:srgbClr val="002060"/>
              </a:solidFill>
            </a:endParaRPr>
          </a:p>
          <a:p>
            <a:pPr marL="0" indent="0">
              <a:buNone/>
            </a:pPr>
            <a:endParaRPr lang="it-IT" sz="2400" dirty="0">
              <a:solidFill>
                <a:srgbClr val="002060"/>
              </a:solidFill>
            </a:endParaRPr>
          </a:p>
          <a:p>
            <a:pPr marL="0" indent="0">
              <a:buNone/>
            </a:pPr>
            <a:r>
              <a:rPr lang="it-IT" sz="2400" dirty="0" smtClean="0">
                <a:solidFill>
                  <a:srgbClr val="002060"/>
                </a:solidFill>
              </a:rPr>
              <a:t>Perciò </a:t>
            </a:r>
            <a:r>
              <a:rPr lang="it-IT" sz="2400" dirty="0">
                <a:solidFill>
                  <a:srgbClr val="002060"/>
                </a:solidFill>
              </a:rPr>
              <a:t>dal punto di vista della </a:t>
            </a:r>
            <a:r>
              <a:rPr lang="it-IT" sz="2400" b="1" dirty="0">
                <a:solidFill>
                  <a:srgbClr val="002060"/>
                </a:solidFill>
              </a:rPr>
              <a:t>F</a:t>
            </a:r>
            <a:r>
              <a:rPr lang="it-IT" sz="2400" b="1" dirty="0" smtClean="0">
                <a:solidFill>
                  <a:srgbClr val="002060"/>
                </a:solidFill>
              </a:rPr>
              <a:t>ilosofia </a:t>
            </a:r>
            <a:r>
              <a:rPr lang="it-IT" sz="2400" b="1" dirty="0">
                <a:solidFill>
                  <a:srgbClr val="002060"/>
                </a:solidFill>
              </a:rPr>
              <a:t>Omeosinergetica </a:t>
            </a:r>
            <a:r>
              <a:rPr lang="it-IT" sz="2400" dirty="0">
                <a:solidFill>
                  <a:srgbClr val="002060"/>
                </a:solidFill>
              </a:rPr>
              <a:t>il respiro rappresenta nell’individuo l’energia vitale (Spirito). </a:t>
            </a:r>
          </a:p>
          <a:p>
            <a:pPr marL="0" indent="0">
              <a:buNone/>
            </a:pPr>
            <a:r>
              <a:rPr lang="it-IT" sz="2400" dirty="0">
                <a:solidFill>
                  <a:srgbClr val="002060"/>
                </a:solidFill>
              </a:rPr>
              <a:t>Il respiro è il primo nutrimento autonomo, ed ogni essere umano è dotato di questa funzione.</a:t>
            </a:r>
          </a:p>
          <a:p>
            <a:pPr marL="0" indent="0">
              <a:buNone/>
            </a:pPr>
            <a:r>
              <a:rPr lang="it-IT" sz="2400" dirty="0">
                <a:solidFill>
                  <a:srgbClr val="002060"/>
                </a:solidFill>
              </a:rPr>
              <a:t>Il respiro è la manifestazione dello Spirito. </a:t>
            </a:r>
          </a:p>
          <a:p>
            <a:pPr marL="0" indent="0">
              <a:buNone/>
            </a:pPr>
            <a:r>
              <a:rPr lang="it-IT" sz="2400" dirty="0">
                <a:solidFill>
                  <a:srgbClr val="002060"/>
                </a:solidFill>
              </a:rPr>
              <a:t>La respirazione è la forza Vitale, che permette l’esistenza della vita sul pianeta Terra.</a:t>
            </a:r>
          </a:p>
          <a:p>
            <a:endParaRPr lang="it-IT" dirty="0"/>
          </a:p>
        </p:txBody>
      </p:sp>
    </p:spTree>
    <p:extLst>
      <p:ext uri="{BB962C8B-B14F-4D97-AF65-F5344CB8AC3E}">
        <p14:creationId xmlns:p14="http://schemas.microsoft.com/office/powerpoint/2010/main" val="61161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04664" y="340962"/>
            <a:ext cx="8639336" cy="2634712"/>
          </a:xfrm>
        </p:spPr>
        <p:txBody>
          <a:bodyPr>
            <a:normAutofit fontScale="90000"/>
          </a:bodyPr>
          <a:lstStyle/>
          <a:p>
            <a:r>
              <a:rPr lang="it-IT" b="1" dirty="0" smtClean="0">
                <a:solidFill>
                  <a:srgbClr val="002060"/>
                </a:solidFill>
              </a:rPr>
              <a:t>LA RESPIRAZIONE OMEOSINERGETICA:</a:t>
            </a:r>
            <a:br>
              <a:rPr lang="it-IT" b="1" dirty="0" smtClean="0">
                <a:solidFill>
                  <a:srgbClr val="002060"/>
                </a:solidFill>
              </a:rPr>
            </a:br>
            <a:r>
              <a:rPr lang="it-IT" b="1" dirty="0" smtClean="0">
                <a:solidFill>
                  <a:srgbClr val="002060"/>
                </a:solidFill>
              </a:rPr>
              <a:t>Definizione e tipologie:</a:t>
            </a:r>
            <a:r>
              <a:rPr lang="it-IT" b="1" dirty="0">
                <a:solidFill>
                  <a:srgbClr val="002060"/>
                </a:solidFill>
              </a:rPr>
              <a:t/>
            </a:r>
            <a:br>
              <a:rPr lang="it-IT" b="1" dirty="0">
                <a:solidFill>
                  <a:srgbClr val="002060"/>
                </a:solidFill>
              </a:rPr>
            </a:br>
            <a:r>
              <a:rPr lang="it-IT" b="1" dirty="0">
                <a:solidFill>
                  <a:srgbClr val="002060"/>
                </a:solidFill>
              </a:rPr>
              <a:t> </a:t>
            </a:r>
            <a:r>
              <a:rPr lang="it-IT" dirty="0"/>
              <a:t/>
            </a:r>
            <a:br>
              <a:rPr lang="it-IT" dirty="0"/>
            </a:br>
            <a:endParaRPr lang="it-IT" dirty="0"/>
          </a:p>
        </p:txBody>
      </p:sp>
      <p:sp>
        <p:nvSpPr>
          <p:cNvPr id="3" name="Segnaposto contenuto 2"/>
          <p:cNvSpPr>
            <a:spLocks noGrp="1"/>
          </p:cNvSpPr>
          <p:nvPr>
            <p:ph idx="1"/>
          </p:nvPr>
        </p:nvSpPr>
        <p:spPr>
          <a:xfrm>
            <a:off x="504664" y="1856622"/>
            <a:ext cx="7886700" cy="4351338"/>
          </a:xfrm>
        </p:spPr>
        <p:txBody>
          <a:bodyPr>
            <a:normAutofit lnSpcReduction="10000"/>
          </a:bodyPr>
          <a:lstStyle/>
          <a:p>
            <a:pPr marL="0" indent="0">
              <a:buNone/>
            </a:pPr>
            <a:r>
              <a:rPr lang="it-IT" dirty="0" smtClean="0">
                <a:solidFill>
                  <a:srgbClr val="002060"/>
                </a:solidFill>
              </a:rPr>
              <a:t>La </a:t>
            </a:r>
            <a:r>
              <a:rPr lang="it-IT" dirty="0">
                <a:solidFill>
                  <a:srgbClr val="002060"/>
                </a:solidFill>
              </a:rPr>
              <a:t>respirazione Omeosinergetica è uno dei 5 strumenti dell’Omeosinergia. Usa il respiro non per gli scopi menzionati prima. </a:t>
            </a:r>
          </a:p>
          <a:p>
            <a:pPr marL="0" indent="0">
              <a:buNone/>
            </a:pPr>
            <a:endParaRPr lang="it-IT" dirty="0" smtClean="0">
              <a:solidFill>
                <a:srgbClr val="002060"/>
              </a:solidFill>
            </a:endParaRPr>
          </a:p>
          <a:p>
            <a:pPr marL="0" indent="0">
              <a:buNone/>
            </a:pPr>
            <a:r>
              <a:rPr lang="it-IT" dirty="0" smtClean="0">
                <a:solidFill>
                  <a:srgbClr val="002060"/>
                </a:solidFill>
              </a:rPr>
              <a:t>L’intento </a:t>
            </a:r>
            <a:r>
              <a:rPr lang="it-IT" dirty="0">
                <a:solidFill>
                  <a:srgbClr val="002060"/>
                </a:solidFill>
              </a:rPr>
              <a:t>è essere consapevoli che noi Tutti esseri umani, siamo l’espressione dell’Energia. </a:t>
            </a:r>
          </a:p>
          <a:p>
            <a:pPr marL="0" indent="0">
              <a:buNone/>
            </a:pPr>
            <a:endParaRPr lang="it-IT" dirty="0" smtClean="0">
              <a:solidFill>
                <a:srgbClr val="002060"/>
              </a:solidFill>
            </a:endParaRPr>
          </a:p>
          <a:p>
            <a:pPr marL="0" indent="0">
              <a:buNone/>
            </a:pPr>
            <a:r>
              <a:rPr lang="it-IT" dirty="0" smtClean="0">
                <a:solidFill>
                  <a:srgbClr val="002060"/>
                </a:solidFill>
              </a:rPr>
              <a:t>Di </a:t>
            </a:r>
            <a:r>
              <a:rPr lang="it-IT" dirty="0">
                <a:solidFill>
                  <a:srgbClr val="002060"/>
                </a:solidFill>
              </a:rPr>
              <a:t>seguito, l’atto, cioè la respirazione, non ha lo scopo di rilassare il corpo, o oltrepassare il corpo, ma è un atto di </a:t>
            </a:r>
            <a:r>
              <a:rPr lang="it-IT" b="1" dirty="0">
                <a:solidFill>
                  <a:srgbClr val="002060"/>
                </a:solidFill>
              </a:rPr>
              <a:t>nutrimento per le cellule</a:t>
            </a:r>
            <a:r>
              <a:rPr lang="it-IT" dirty="0">
                <a:solidFill>
                  <a:srgbClr val="002060"/>
                </a:solidFill>
              </a:rPr>
              <a:t>. </a:t>
            </a:r>
          </a:p>
          <a:p>
            <a:endParaRPr lang="it-IT" dirty="0"/>
          </a:p>
        </p:txBody>
      </p:sp>
    </p:spTree>
    <p:extLst>
      <p:ext uri="{BB962C8B-B14F-4D97-AF65-F5344CB8AC3E}">
        <p14:creationId xmlns:p14="http://schemas.microsoft.com/office/powerpoint/2010/main" val="1691817994"/>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160</TotalTime>
  <Words>684</Words>
  <Application>Microsoft Macintosh PowerPoint</Application>
  <PresentationFormat>Presentazione su schermo (4:3)</PresentationFormat>
  <Paragraphs>56</Paragraphs>
  <Slides>15</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15</vt:i4>
      </vt:variant>
    </vt:vector>
  </HeadingPairs>
  <TitlesOfParts>
    <vt:vector size="20" baseType="lpstr">
      <vt:lpstr>Calibri</vt:lpstr>
      <vt:lpstr>Calibri Light</vt:lpstr>
      <vt:lpstr>Montserrat Light</vt:lpstr>
      <vt:lpstr>Arial</vt:lpstr>
      <vt:lpstr>Tema di Office</vt:lpstr>
      <vt:lpstr>LA RESPIRAZIONE OMEOSINERGETICA</vt:lpstr>
      <vt:lpstr>LE TRADIZIONI, LA MEDITAZIONE, L’ASCOLTO DI SÉ</vt:lpstr>
      <vt:lpstr>Presentazione di PowerPoint</vt:lpstr>
      <vt:lpstr>RIFLESSIONI OMEOSINERGETICHE </vt:lpstr>
      <vt:lpstr>Presentazione di PowerPoint</vt:lpstr>
      <vt:lpstr>Presentazione di PowerPoint</vt:lpstr>
      <vt:lpstr>Presentazione di PowerPoint</vt:lpstr>
      <vt:lpstr>Presentazione di PowerPoint</vt:lpstr>
      <vt:lpstr>LA RESPIRAZIONE OMEOSINERGETICA: Definizione e tipologie:   </vt:lpstr>
      <vt:lpstr>Presentazione di PowerPoint</vt:lpstr>
      <vt:lpstr>Presentazione di PowerPoint</vt:lpstr>
      <vt:lpstr>Presentazione di PowerPoint</vt:lpstr>
      <vt:lpstr>Presentazione di PowerPoint</vt:lpstr>
      <vt:lpstr>Presentazione di PowerPoint</vt:lpstr>
      <vt:lpstr>BUONA VITA</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TITOLO PRESENTAZIONE</dc:title>
  <dc:creator>Microsoft Office User</dc:creator>
  <cp:lastModifiedBy>Alberto Maraschio</cp:lastModifiedBy>
  <cp:revision>20</cp:revision>
  <dcterms:created xsi:type="dcterms:W3CDTF">2020-02-05T10:19:22Z</dcterms:created>
  <dcterms:modified xsi:type="dcterms:W3CDTF">2020-09-19T10:16:33Z</dcterms:modified>
</cp:coreProperties>
</file>