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1"/>
    <p:restoredTop sz="94674"/>
  </p:normalViewPr>
  <p:slideViewPr>
    <p:cSldViewPr snapToGrid="0" snapToObjects="1">
      <p:cViewPr varScale="1">
        <p:scale>
          <a:sx n="75" d="100"/>
          <a:sy n="75" d="100"/>
        </p:scale>
        <p:origin x="160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51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34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64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47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6435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30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452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3689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62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829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071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85282-307B-5847-A736-A650872BECFE}" type="datetimeFigureOut">
              <a:rPr lang="it-IT" smtClean="0"/>
              <a:t>20/09/20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AFFE-30DB-DD42-A946-9C6D9A58A0AB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7075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442742" y="1584868"/>
            <a:ext cx="360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latin typeface="Montserrat Light" pitchFamily="2" charset="77"/>
              </a:rPr>
              <a:t>IL RIFIUTO ATTIVO E PASSIVO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6" y="975848"/>
            <a:ext cx="1967067" cy="230658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310" y="3881531"/>
            <a:ext cx="2864902" cy="2148677"/>
          </a:xfrm>
          <a:prstGeom prst="roundRect">
            <a:avLst/>
          </a:prstGeom>
          <a:effectLst>
            <a:softEdge rad="0"/>
          </a:effectLst>
        </p:spPr>
      </p:pic>
      <p:sp>
        <p:nvSpPr>
          <p:cNvPr id="9" name="Rettangolo 8"/>
          <p:cNvSpPr/>
          <p:nvPr/>
        </p:nvSpPr>
        <p:spPr>
          <a:xfrm>
            <a:off x="442742" y="4078706"/>
            <a:ext cx="54525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Docente:</a:t>
            </a:r>
          </a:p>
          <a:p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GIOVANNA PANTALEO 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“Ideatrice del metodo e della Filosofia Omeosinergetica”.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Trainer Omeosinergetico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 dirty="0">
                <a:solidFill>
                  <a:schemeClr val="bg1"/>
                </a:solidFill>
                <a:latin typeface="Montserrat Light" pitchFamily="2" charset="77"/>
              </a:rPr>
              <a:t>Naturopata ad indirizzo omeosinergetico</a:t>
            </a:r>
            <a:endParaRPr lang="it-IT" b="1" dirty="0">
              <a:solidFill>
                <a:schemeClr val="bg1"/>
              </a:solidFill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83224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9F164E74-2223-B847-B386-5AA20FA85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27991"/>
            <a:ext cx="7886700" cy="5714036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Il rifiuto </a:t>
            </a:r>
            <a:r>
              <a:rPr lang="it-IT" sz="1600" b="1" dirty="0">
                <a:solidFill>
                  <a:srgbClr val="002060"/>
                </a:solidFill>
              </a:rPr>
              <a:t>attivo</a:t>
            </a:r>
            <a:r>
              <a:rPr lang="it-IT" sz="1600" dirty="0">
                <a:solidFill>
                  <a:srgbClr val="002060"/>
                </a:solidFill>
              </a:rPr>
              <a:t> o </a:t>
            </a:r>
            <a:r>
              <a:rPr lang="it-IT" sz="1600" b="1" dirty="0">
                <a:solidFill>
                  <a:srgbClr val="002060"/>
                </a:solidFill>
              </a:rPr>
              <a:t>passivo</a:t>
            </a:r>
            <a:r>
              <a:rPr lang="it-IT" sz="1600" dirty="0">
                <a:solidFill>
                  <a:srgbClr val="002060"/>
                </a:solidFill>
              </a:rPr>
              <a:t> è una condizione caratterizzata dalla presenza di una forte </a:t>
            </a:r>
            <a:r>
              <a:rPr lang="it-IT" sz="1600" b="1" dirty="0">
                <a:solidFill>
                  <a:srgbClr val="002060"/>
                </a:solidFill>
              </a:rPr>
              <a:t>resistenza</a:t>
            </a:r>
            <a:r>
              <a:rPr lang="it-IT" sz="1600" dirty="0">
                <a:solidFill>
                  <a:srgbClr val="002060"/>
                </a:solidFill>
              </a:rPr>
              <a:t> da parte dell’individuo.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La </a:t>
            </a:r>
            <a:r>
              <a:rPr lang="it-IT" sz="1600" b="1" dirty="0">
                <a:solidFill>
                  <a:srgbClr val="002060"/>
                </a:solidFill>
              </a:rPr>
              <a:t>persistenza</a:t>
            </a:r>
            <a:r>
              <a:rPr lang="it-IT" sz="1600" dirty="0">
                <a:solidFill>
                  <a:srgbClr val="002060"/>
                </a:solidFill>
              </a:rPr>
              <a:t> dello stesso, evidenzia la </a:t>
            </a:r>
            <a:r>
              <a:rPr lang="it-IT" sz="1600" b="1" dirty="0">
                <a:solidFill>
                  <a:srgbClr val="002060"/>
                </a:solidFill>
              </a:rPr>
              <a:t>resistenza</a:t>
            </a:r>
            <a:r>
              <a:rPr lang="it-IT" sz="1600" dirty="0">
                <a:solidFill>
                  <a:srgbClr val="002060"/>
                </a:solidFill>
              </a:rPr>
              <a:t> nel riconoscerlo come nostro compagno di viaggio (rifiuto passivo): il tentativo comune è sempre un atteggiamento di eliminazione.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Siamo inconsapevoli anche di questo nostro comportamento, cerchiamo e pensiamo sempre di dover eliminare qualcosa o qualcuno che reca disturbi, quali la </a:t>
            </a:r>
            <a:r>
              <a:rPr lang="it-IT" sz="1600" b="1" dirty="0">
                <a:solidFill>
                  <a:srgbClr val="002060"/>
                </a:solidFill>
              </a:rPr>
              <a:t>sofferenza</a:t>
            </a:r>
            <a:r>
              <a:rPr lang="it-IT" sz="1600" dirty="0">
                <a:solidFill>
                  <a:srgbClr val="002060"/>
                </a:solidFill>
              </a:rPr>
              <a:t> in primis, a seguire i </a:t>
            </a:r>
            <a:r>
              <a:rPr lang="it-IT" sz="1600" b="1" dirty="0">
                <a:solidFill>
                  <a:srgbClr val="002060"/>
                </a:solidFill>
              </a:rPr>
              <a:t>comportamenti</a:t>
            </a:r>
            <a:r>
              <a:rPr lang="it-IT" sz="1600" dirty="0">
                <a:solidFill>
                  <a:srgbClr val="002060"/>
                </a:solidFill>
              </a:rPr>
              <a:t>, anch’essi ritenuti responsabili della stessa sofferenza, e via dicendo....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La vita è un continuo gioco, i giocatori siamo noi esseri umani, il gioco è sempre lo stesso… </a:t>
            </a:r>
            <a:r>
              <a:rPr lang="it-IT" sz="1600" b="1" dirty="0">
                <a:solidFill>
                  <a:srgbClr val="002060"/>
                </a:solidFill>
              </a:rPr>
              <a:t>il rifiuto è la sfumatura della vita, la colora, ma non la elimina..</a:t>
            </a:r>
            <a:r>
              <a:rPr lang="it-IT" sz="1600" dirty="0">
                <a:solidFill>
                  <a:srgbClr val="002060"/>
                </a:solidFill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il solo fatto che esista, è la prova evidente di essere vivi. L’aspettativa è sempre la stessa ”vincere”. Quando poi si vince, si pensa che qualcuno o qualcosa sia stato eliminato (</a:t>
            </a:r>
            <a:r>
              <a:rPr lang="it-IT" sz="1600" b="1" dirty="0">
                <a:solidFill>
                  <a:srgbClr val="002060"/>
                </a:solidFill>
              </a:rPr>
              <a:t>illusione inconsapevole</a:t>
            </a:r>
            <a:r>
              <a:rPr lang="it-IT" sz="1600" dirty="0">
                <a:solidFill>
                  <a:srgbClr val="002060"/>
                </a:solidFill>
              </a:rPr>
              <a:t>) in realtà non si elimina niente e nessuno... tutto si muove... tutto si sposta... tutto si allontana.... ma non viene eliminato.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091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8CFA433F-E97E-D542-89F5-8A375E639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65313"/>
            <a:ext cx="7886700" cy="400546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Secondo la Filosofia </a:t>
            </a:r>
            <a:r>
              <a:rPr lang="it-IT" sz="1600" dirty="0" err="1">
                <a:solidFill>
                  <a:srgbClr val="002060"/>
                </a:solidFill>
              </a:rPr>
              <a:t>Omeosinergetica</a:t>
            </a:r>
            <a:r>
              <a:rPr lang="it-IT" sz="1600" dirty="0">
                <a:solidFill>
                  <a:srgbClr val="002060"/>
                </a:solidFill>
              </a:rPr>
              <a:t> il </a:t>
            </a:r>
            <a:r>
              <a:rPr lang="it-IT" sz="1600" b="1" dirty="0">
                <a:solidFill>
                  <a:srgbClr val="002060"/>
                </a:solidFill>
              </a:rPr>
              <a:t>Rifiuto</a:t>
            </a:r>
            <a:r>
              <a:rPr lang="it-IT" sz="1600" dirty="0">
                <a:solidFill>
                  <a:srgbClr val="002060"/>
                </a:solidFill>
              </a:rPr>
              <a:t> nasce e muore con l’individuo.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inoltre, sempre secondo la Filosofia </a:t>
            </a:r>
            <a:r>
              <a:rPr lang="it-IT" sz="1600" dirty="0" err="1">
                <a:solidFill>
                  <a:srgbClr val="002060"/>
                </a:solidFill>
              </a:rPr>
              <a:t>Omeosinergetica</a:t>
            </a:r>
            <a:r>
              <a:rPr lang="it-IT" sz="1600" dirty="0">
                <a:solidFill>
                  <a:srgbClr val="002060"/>
                </a:solidFill>
              </a:rPr>
              <a:t>, “grazie al Rifiuto nasce la Vita”.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Esso “è lo </a:t>
            </a:r>
            <a:r>
              <a:rPr lang="it-IT" sz="1600" b="1" dirty="0">
                <a:solidFill>
                  <a:srgbClr val="002060"/>
                </a:solidFill>
              </a:rPr>
              <a:t>Starter della vita</a:t>
            </a:r>
            <a:r>
              <a:rPr lang="it-IT" sz="1600" dirty="0">
                <a:solidFill>
                  <a:srgbClr val="002060"/>
                </a:solidFill>
              </a:rPr>
              <a:t>”. 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Si evidenzia mediante la </a:t>
            </a:r>
            <a:r>
              <a:rPr lang="it-IT" sz="1600" b="1" dirty="0">
                <a:solidFill>
                  <a:srgbClr val="002060"/>
                </a:solidFill>
              </a:rPr>
              <a:t>lamentela</a:t>
            </a:r>
            <a:r>
              <a:rPr lang="it-IT" sz="1600" dirty="0">
                <a:solidFill>
                  <a:srgbClr val="002060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Essendo la vita stessa un’esperienza continua, il Rifiuto non è altro che </a:t>
            </a:r>
            <a:r>
              <a:rPr lang="it-IT" sz="1600" b="1" dirty="0">
                <a:solidFill>
                  <a:srgbClr val="002060"/>
                </a:solidFill>
              </a:rPr>
              <a:t>il compagno di viaggio della stessa.</a:t>
            </a:r>
          </a:p>
          <a:p>
            <a:pPr algn="just">
              <a:lnSpc>
                <a:spcPct val="150000"/>
              </a:lnSpc>
            </a:pPr>
            <a:r>
              <a:rPr lang="it-IT" sz="1600" b="1" dirty="0">
                <a:solidFill>
                  <a:srgbClr val="002060"/>
                </a:solidFill>
              </a:rPr>
              <a:t>Vita - Rifiuto - Esperienza</a:t>
            </a:r>
            <a:r>
              <a:rPr lang="it-IT" sz="1600" dirty="0">
                <a:solidFill>
                  <a:srgbClr val="002060"/>
                </a:solidFill>
              </a:rPr>
              <a:t>, sono tre elementi fondamentali, che permettono il movimento e quindi la continuità della specie.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74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233E4E07-47DD-C140-8058-ED00237EA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98" y="695740"/>
            <a:ext cx="7886700" cy="432352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Rifiuto </a:t>
            </a:r>
            <a:r>
              <a:rPr lang="it-IT" sz="1600" b="1" dirty="0">
                <a:solidFill>
                  <a:srgbClr val="002060"/>
                </a:solidFill>
              </a:rPr>
              <a:t>passivo</a:t>
            </a:r>
            <a:r>
              <a:rPr lang="it-IT" sz="1600" dirty="0">
                <a:solidFill>
                  <a:srgbClr val="002060"/>
                </a:solidFill>
              </a:rPr>
              <a:t>: cosa significa?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Il rifiuto è una realtà </a:t>
            </a:r>
            <a:r>
              <a:rPr lang="it-IT" sz="1600" b="1" dirty="0">
                <a:solidFill>
                  <a:srgbClr val="002060"/>
                </a:solidFill>
              </a:rPr>
              <a:t>astratta</a:t>
            </a:r>
            <a:r>
              <a:rPr lang="it-IT" sz="1600" dirty="0">
                <a:solidFill>
                  <a:srgbClr val="002060"/>
                </a:solidFill>
              </a:rPr>
              <a:t>, perciò ha bisogno di un elemento per essere riconosciuto, es: la </a:t>
            </a:r>
            <a:r>
              <a:rPr lang="it-IT" sz="1600" b="1" dirty="0">
                <a:solidFill>
                  <a:srgbClr val="002060"/>
                </a:solidFill>
              </a:rPr>
              <a:t>lamentela</a:t>
            </a:r>
            <a:r>
              <a:rPr lang="it-IT" sz="1600" dirty="0">
                <a:solidFill>
                  <a:srgbClr val="002060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it-IT" sz="1600" b="1" dirty="0">
                <a:solidFill>
                  <a:srgbClr val="002060"/>
                </a:solidFill>
              </a:rPr>
              <a:t>Quando la lamentela viene a mancare, il rifiuto che viviamo è passivo</a:t>
            </a:r>
            <a:r>
              <a:rPr lang="it-IT" sz="1600" dirty="0">
                <a:solidFill>
                  <a:srgbClr val="002060"/>
                </a:solidFill>
              </a:rPr>
              <a:t>, quindi c’è, esiste ma non viene esternato. I motivi sono tanti, tra i quali uno rimane in assoluto sempre il primo: il </a:t>
            </a:r>
            <a:r>
              <a:rPr lang="it-IT" sz="1600" b="1" dirty="0">
                <a:solidFill>
                  <a:srgbClr val="002060"/>
                </a:solidFill>
              </a:rPr>
              <a:t>condizionamento</a:t>
            </a:r>
            <a:r>
              <a:rPr lang="it-IT" sz="1600" dirty="0">
                <a:solidFill>
                  <a:srgbClr val="002060"/>
                </a:solidFill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Questo comporta una mancata esternazione del proprio </a:t>
            </a:r>
            <a:r>
              <a:rPr lang="it-IT" sz="1600" b="1" dirty="0" err="1">
                <a:solidFill>
                  <a:srgbClr val="002060"/>
                </a:solidFill>
              </a:rPr>
              <a:t>sè</a:t>
            </a:r>
            <a:r>
              <a:rPr lang="it-IT" sz="1600" dirty="0">
                <a:solidFill>
                  <a:srgbClr val="002060"/>
                </a:solidFill>
              </a:rPr>
              <a:t> (</a:t>
            </a:r>
            <a:r>
              <a:rPr lang="it-IT" sz="1600" b="1" dirty="0">
                <a:solidFill>
                  <a:srgbClr val="002060"/>
                </a:solidFill>
              </a:rPr>
              <a:t>comportamento</a:t>
            </a:r>
            <a:r>
              <a:rPr lang="it-IT" sz="1600" dirty="0">
                <a:solidFill>
                  <a:srgbClr val="002060"/>
                </a:solidFill>
              </a:rPr>
              <a:t>). 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In realtà il rifiuto non è passivo o attivo, è </a:t>
            </a:r>
            <a:r>
              <a:rPr lang="it-IT" sz="1600" b="1" dirty="0">
                <a:solidFill>
                  <a:srgbClr val="002060"/>
                </a:solidFill>
              </a:rPr>
              <a:t>astratto.</a:t>
            </a:r>
            <a:r>
              <a:rPr lang="it-IT" sz="1600" dirty="0">
                <a:solidFill>
                  <a:srgbClr val="002060"/>
                </a:solidFill>
              </a:rPr>
              <a:t> Per identificarlo, però, abbiamo bisogno sempre di una realtà esterna (esperienza) che lo renda l’uno o l’altro. </a:t>
            </a:r>
          </a:p>
          <a:p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070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8F94F7BB-E01E-D948-B292-99322116D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563" y="308113"/>
            <a:ext cx="7886700" cy="5516217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Perciò esiste:</a:t>
            </a:r>
          </a:p>
          <a:p>
            <a:pPr lvl="1" algn="just">
              <a:lnSpc>
                <a:spcPct val="150000"/>
              </a:lnSpc>
            </a:pPr>
            <a:r>
              <a:rPr lang="it-IT" sz="1200" dirty="0">
                <a:solidFill>
                  <a:srgbClr val="002060"/>
                </a:solidFill>
              </a:rPr>
              <a:t>La </a:t>
            </a:r>
            <a:r>
              <a:rPr lang="it-IT" sz="1200" b="1" dirty="0">
                <a:solidFill>
                  <a:srgbClr val="002060"/>
                </a:solidFill>
              </a:rPr>
              <a:t>persona passiva</a:t>
            </a:r>
            <a:r>
              <a:rPr lang="it-IT" sz="1200" dirty="0">
                <a:solidFill>
                  <a:srgbClr val="002060"/>
                </a:solidFill>
              </a:rPr>
              <a:t>, che si sente sempre “oppressa”, inibisce se stessa, privandosi delle proprie reazioni. Questo comporta un </a:t>
            </a:r>
            <a:r>
              <a:rPr lang="it-IT" sz="1200" b="1" dirty="0">
                <a:solidFill>
                  <a:srgbClr val="002060"/>
                </a:solidFill>
              </a:rPr>
              <a:t>accumulo tossico</a:t>
            </a:r>
            <a:r>
              <a:rPr lang="it-IT" sz="1200" dirty="0">
                <a:solidFill>
                  <a:srgbClr val="002060"/>
                </a:solidFill>
              </a:rPr>
              <a:t>, che sfocia grazie alla </a:t>
            </a:r>
            <a:r>
              <a:rPr lang="it-IT" sz="1200" b="1" dirty="0">
                <a:solidFill>
                  <a:srgbClr val="002060"/>
                </a:solidFill>
              </a:rPr>
              <a:t>sofferenza</a:t>
            </a:r>
            <a:r>
              <a:rPr lang="it-IT" sz="1200" dirty="0">
                <a:solidFill>
                  <a:srgbClr val="002060"/>
                </a:solidFill>
              </a:rPr>
              <a:t> mediante il </a:t>
            </a:r>
            <a:r>
              <a:rPr lang="it-IT" sz="1200" b="1" dirty="0">
                <a:solidFill>
                  <a:srgbClr val="002060"/>
                </a:solidFill>
              </a:rPr>
              <a:t>sintomo</a:t>
            </a:r>
            <a:r>
              <a:rPr lang="it-IT" sz="1200" dirty="0">
                <a:solidFill>
                  <a:srgbClr val="002060"/>
                </a:solidFill>
              </a:rPr>
              <a:t> e quindi </a:t>
            </a:r>
            <a:r>
              <a:rPr lang="it-IT" sz="1200" b="1" dirty="0">
                <a:solidFill>
                  <a:srgbClr val="002060"/>
                </a:solidFill>
              </a:rPr>
              <a:t>scarica</a:t>
            </a:r>
            <a:r>
              <a:rPr lang="it-IT" sz="1200" dirty="0">
                <a:solidFill>
                  <a:srgbClr val="002060"/>
                </a:solidFill>
              </a:rPr>
              <a:t>. In questo caso il </a:t>
            </a:r>
            <a:r>
              <a:rPr lang="it-IT" sz="1200" b="1" dirty="0">
                <a:solidFill>
                  <a:srgbClr val="002060"/>
                </a:solidFill>
              </a:rPr>
              <a:t>Rifiuto</a:t>
            </a:r>
            <a:r>
              <a:rPr lang="it-IT" sz="1200" dirty="0">
                <a:solidFill>
                  <a:srgbClr val="002060"/>
                </a:solidFill>
              </a:rPr>
              <a:t> identificato </a:t>
            </a:r>
            <a:r>
              <a:rPr lang="it-IT" sz="1200" b="1" dirty="0">
                <a:solidFill>
                  <a:srgbClr val="002060"/>
                </a:solidFill>
              </a:rPr>
              <a:t>Passivo</a:t>
            </a:r>
            <a:r>
              <a:rPr lang="it-IT" sz="1200" dirty="0">
                <a:solidFill>
                  <a:srgbClr val="002060"/>
                </a:solidFill>
              </a:rPr>
              <a:t>, è compressivo di una </a:t>
            </a:r>
            <a:r>
              <a:rPr lang="it-IT" sz="1200" b="1" dirty="0">
                <a:solidFill>
                  <a:srgbClr val="002060"/>
                </a:solidFill>
              </a:rPr>
              <a:t>scarica</a:t>
            </a:r>
            <a:r>
              <a:rPr lang="it-IT" sz="1200" dirty="0">
                <a:solidFill>
                  <a:srgbClr val="002060"/>
                </a:solidFill>
              </a:rPr>
              <a:t> (corpo perfetto), ma risulta inconsapevole alla persona che lo vive. Il Tra l’altro La tendenza è sempre quella di eliminare la sofferenza, il sintomo e il dolore, perciò l’accumulo diventa per forza di cose triplo, giungendo, infine, alla malattia. </a:t>
            </a:r>
          </a:p>
          <a:p>
            <a:pPr marL="457200" lvl="1" indent="0" algn="just">
              <a:lnSpc>
                <a:spcPct val="150000"/>
              </a:lnSpc>
              <a:buNone/>
            </a:pPr>
            <a:r>
              <a:rPr lang="it-IT" sz="1200" dirty="0">
                <a:solidFill>
                  <a:srgbClr val="002060"/>
                </a:solidFill>
              </a:rPr>
              <a:t>		“ la malattia nasce dal rifiuto” terzo principio.</a:t>
            </a:r>
          </a:p>
          <a:p>
            <a:pPr lvl="1" algn="just">
              <a:lnSpc>
                <a:spcPct val="150000"/>
              </a:lnSpc>
            </a:pPr>
            <a:r>
              <a:rPr lang="it-IT" sz="1200" dirty="0">
                <a:solidFill>
                  <a:srgbClr val="002060"/>
                </a:solidFill>
              </a:rPr>
              <a:t>La </a:t>
            </a:r>
            <a:r>
              <a:rPr lang="it-IT" sz="1200" b="1" dirty="0">
                <a:solidFill>
                  <a:srgbClr val="002060"/>
                </a:solidFill>
              </a:rPr>
              <a:t>persona attiva</a:t>
            </a:r>
            <a:r>
              <a:rPr lang="it-IT" sz="1200" dirty="0">
                <a:solidFill>
                  <a:srgbClr val="002060"/>
                </a:solidFill>
              </a:rPr>
              <a:t>, evidenzia l’opposto della passiva, però solo nei </a:t>
            </a:r>
            <a:r>
              <a:rPr lang="it-IT" sz="1200" b="1" dirty="0">
                <a:solidFill>
                  <a:srgbClr val="002060"/>
                </a:solidFill>
              </a:rPr>
              <a:t>comportamenti</a:t>
            </a:r>
            <a:r>
              <a:rPr lang="it-IT" sz="1200" dirty="0">
                <a:solidFill>
                  <a:srgbClr val="002060"/>
                </a:solidFill>
              </a:rPr>
              <a:t>. Il </a:t>
            </a:r>
            <a:r>
              <a:rPr lang="it-IT" sz="1200" b="1" dirty="0">
                <a:solidFill>
                  <a:srgbClr val="002060"/>
                </a:solidFill>
              </a:rPr>
              <a:t>rifiuto</a:t>
            </a:r>
            <a:r>
              <a:rPr lang="it-IT" sz="1200" dirty="0">
                <a:solidFill>
                  <a:srgbClr val="002060"/>
                </a:solidFill>
              </a:rPr>
              <a:t> in questo caso è </a:t>
            </a:r>
            <a:r>
              <a:rPr lang="it-IT" sz="1200" b="1" dirty="0">
                <a:solidFill>
                  <a:srgbClr val="002060"/>
                </a:solidFill>
              </a:rPr>
              <a:t>Attivo</a:t>
            </a:r>
            <a:r>
              <a:rPr lang="it-IT" sz="1200" dirty="0">
                <a:solidFill>
                  <a:srgbClr val="002060"/>
                </a:solidFill>
              </a:rPr>
              <a:t>, cioè, si crea una </a:t>
            </a:r>
            <a:r>
              <a:rPr lang="it-IT" sz="1200" b="1" dirty="0">
                <a:solidFill>
                  <a:srgbClr val="002060"/>
                </a:solidFill>
              </a:rPr>
              <a:t>scarica immediata</a:t>
            </a:r>
            <a:r>
              <a:rPr lang="it-IT" sz="1200" dirty="0">
                <a:solidFill>
                  <a:srgbClr val="002060"/>
                </a:solidFill>
              </a:rPr>
              <a:t>. Grazie alla reazione, perciò la </a:t>
            </a:r>
            <a:r>
              <a:rPr lang="it-IT" sz="1200" b="1" dirty="0">
                <a:solidFill>
                  <a:srgbClr val="002060"/>
                </a:solidFill>
              </a:rPr>
              <a:t>sofferenza</a:t>
            </a:r>
            <a:r>
              <a:rPr lang="it-IT" sz="1200" dirty="0">
                <a:solidFill>
                  <a:srgbClr val="002060"/>
                </a:solidFill>
              </a:rPr>
              <a:t> e i </a:t>
            </a:r>
            <a:r>
              <a:rPr lang="it-IT" sz="1200" b="1" dirty="0">
                <a:solidFill>
                  <a:srgbClr val="002060"/>
                </a:solidFill>
              </a:rPr>
              <a:t>sintomi</a:t>
            </a:r>
            <a:r>
              <a:rPr lang="it-IT" sz="1200" dirty="0">
                <a:solidFill>
                  <a:srgbClr val="002060"/>
                </a:solidFill>
              </a:rPr>
              <a:t> passano dalla </a:t>
            </a:r>
            <a:r>
              <a:rPr lang="it-IT" sz="1200" b="1" dirty="0">
                <a:solidFill>
                  <a:srgbClr val="002060"/>
                </a:solidFill>
              </a:rPr>
              <a:t>fase primaria</a:t>
            </a:r>
            <a:r>
              <a:rPr lang="it-IT" sz="1200" dirty="0">
                <a:solidFill>
                  <a:srgbClr val="002060"/>
                </a:solidFill>
              </a:rPr>
              <a:t>, alla </a:t>
            </a:r>
            <a:r>
              <a:rPr lang="it-IT" sz="1200" b="1" dirty="0">
                <a:solidFill>
                  <a:srgbClr val="002060"/>
                </a:solidFill>
              </a:rPr>
              <a:t>fase secondaria</a:t>
            </a:r>
            <a:r>
              <a:rPr lang="it-IT" sz="1200" dirty="0">
                <a:solidFill>
                  <a:srgbClr val="002060"/>
                </a:solidFill>
              </a:rPr>
              <a:t> (</a:t>
            </a:r>
            <a:r>
              <a:rPr lang="it-IT" sz="1200" b="1" dirty="0">
                <a:solidFill>
                  <a:srgbClr val="002060"/>
                </a:solidFill>
              </a:rPr>
              <a:t>rifiuto dell’Io sono</a:t>
            </a:r>
            <a:r>
              <a:rPr lang="it-IT" sz="1200" dirty="0">
                <a:solidFill>
                  <a:srgbClr val="002060"/>
                </a:solidFill>
              </a:rPr>
              <a:t>). La sofferenza, quindi, si evidenzia dopo aver vissuto l’esperienza. </a:t>
            </a:r>
          </a:p>
          <a:p>
            <a:pPr algn="just">
              <a:lnSpc>
                <a:spcPct val="150000"/>
              </a:lnSpc>
            </a:pPr>
            <a:r>
              <a:rPr lang="it-IT" sz="1600" dirty="0">
                <a:solidFill>
                  <a:srgbClr val="002060"/>
                </a:solidFill>
              </a:rPr>
              <a:t>Conclusioni: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1600" dirty="0">
                <a:solidFill>
                  <a:srgbClr val="002060"/>
                </a:solidFill>
              </a:rPr>
              <a:t>	</a:t>
            </a:r>
            <a:r>
              <a:rPr lang="it-IT" sz="1600" b="1" dirty="0">
                <a:solidFill>
                  <a:srgbClr val="002060"/>
                </a:solidFill>
              </a:rPr>
              <a:t>Rifiuto passivo = inconsapevole. Crea la malattia/</a:t>
            </a:r>
            <a:r>
              <a:rPr lang="it-IT" sz="1600" b="1" dirty="0" err="1">
                <a:solidFill>
                  <a:srgbClr val="002060"/>
                </a:solidFill>
              </a:rPr>
              <a:t>Benattia</a:t>
            </a:r>
            <a:r>
              <a:rPr lang="it-IT" sz="1600" b="1" dirty="0">
                <a:solidFill>
                  <a:srgbClr val="002060"/>
                </a:solidFill>
              </a:rPr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1600" b="1" dirty="0">
                <a:solidFill>
                  <a:srgbClr val="002060"/>
                </a:solidFill>
              </a:rPr>
              <a:t>	Rifiuto attivo = consapevole. Manifesta il movimento naturale: sofferenza 	sintomo = scarica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1600" dirty="0">
                <a:solidFill>
                  <a:srgbClr val="002060"/>
                </a:solidFill>
              </a:rPr>
              <a:t>	</a:t>
            </a:r>
            <a:r>
              <a:rPr lang="it-IT" sz="1600" b="1" dirty="0">
                <a:solidFill>
                  <a:srgbClr val="002060"/>
                </a:solidFill>
              </a:rPr>
              <a:t>Rifiuto – emozione - reazione</a:t>
            </a:r>
          </a:p>
          <a:p>
            <a:pPr marL="0" indent="0">
              <a:buNone/>
            </a:pP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350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BB8F318-E9B6-F94E-981E-706048810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7730" y="2423999"/>
            <a:ext cx="3446393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dirty="0">
                <a:solidFill>
                  <a:srgbClr val="002060"/>
                </a:solidFill>
              </a:rPr>
              <a:t>BUONA VITA</a:t>
            </a:r>
          </a:p>
        </p:txBody>
      </p:sp>
    </p:spTree>
    <p:extLst>
      <p:ext uri="{BB962C8B-B14F-4D97-AF65-F5344CB8AC3E}">
        <p14:creationId xmlns:p14="http://schemas.microsoft.com/office/powerpoint/2010/main" val="19304561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49156</TotalTime>
  <Words>377</Words>
  <Application>Microsoft Macintosh PowerPoint</Application>
  <PresentationFormat>Presentazione su schermo (4:3)</PresentationFormat>
  <Paragraphs>31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1" baseType="lpstr">
      <vt:lpstr>Calibri</vt:lpstr>
      <vt:lpstr>Calibri Light</vt:lpstr>
      <vt:lpstr>Montserrat Light</vt:lpstr>
      <vt:lpstr>Arial</vt:lpstr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BUONA VITA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 Maraschio</dc:creator>
  <cp:lastModifiedBy>Alberto Maraschio</cp:lastModifiedBy>
  <cp:revision>94</cp:revision>
  <dcterms:created xsi:type="dcterms:W3CDTF">2020-02-21T17:58:21Z</dcterms:created>
  <dcterms:modified xsi:type="dcterms:W3CDTF">2020-09-20T20:56:49Z</dcterms:modified>
</cp:coreProperties>
</file>