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80" r:id="rId3"/>
    <p:sldId id="258" r:id="rId4"/>
    <p:sldId id="259" r:id="rId5"/>
    <p:sldId id="260" r:id="rId6"/>
    <p:sldId id="261" r:id="rId7"/>
    <p:sldId id="262" r:id="rId8"/>
    <p:sldId id="263" r:id="rId9"/>
    <p:sldId id="266" r:id="rId10"/>
    <p:sldId id="267" r:id="rId11"/>
    <p:sldId id="268" r:id="rId12"/>
    <p:sldId id="269" r:id="rId13"/>
    <p:sldId id="270" r:id="rId14"/>
    <p:sldId id="271" r:id="rId15"/>
    <p:sldId id="272" r:id="rId16"/>
    <p:sldId id="275" r:id="rId17"/>
    <p:sldId id="276" r:id="rId18"/>
    <p:sldId id="277" r:id="rId19"/>
    <p:sldId id="278" r:id="rId20"/>
    <p:sldId id="273" r:id="rId21"/>
    <p:sldId id="281"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77"/>
    <p:restoredTop sz="94674"/>
  </p:normalViewPr>
  <p:slideViewPr>
    <p:cSldViewPr snapToGrid="0" snapToObjects="1">
      <p:cViewPr>
        <p:scale>
          <a:sx n="96" d="100"/>
          <a:sy n="96" d="100"/>
        </p:scale>
        <p:origin x="712"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20/09/20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45751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20/09/20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8834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20/09/20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42649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20/09/20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104753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10"/>
          </p:nvPr>
        </p:nvSpPr>
        <p:spPr/>
        <p:txBody>
          <a:bodyPr/>
          <a:lstStyle/>
          <a:p>
            <a:fld id="{8CE85282-307B-5847-A736-A650872BECFE}" type="datetimeFigureOut">
              <a:rPr lang="it-IT" smtClean="0"/>
              <a:t>20/09/20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316435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20/09/20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39306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
Secondo livello
Terzo livello
Quarto livello
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
Secondo livello
Terzo livello
Quarto livello
Quinto livello</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
Secondo livello
Terzo livello
Quarto livello
Quinto livello</a:t>
            </a:r>
            <a:endParaRPr lang="en-US" dirty="0"/>
          </a:p>
        </p:txBody>
      </p:sp>
      <p:sp>
        <p:nvSpPr>
          <p:cNvPr id="7" name="Date Placeholder 6"/>
          <p:cNvSpPr>
            <a:spLocks noGrp="1"/>
          </p:cNvSpPr>
          <p:nvPr>
            <p:ph type="dt" sz="half" idx="10"/>
          </p:nvPr>
        </p:nvSpPr>
        <p:spPr/>
        <p:txBody>
          <a:bodyPr/>
          <a:lstStyle/>
          <a:p>
            <a:fld id="{8CE85282-307B-5847-A736-A650872BECFE}" type="datetimeFigureOut">
              <a:rPr lang="it-IT" smtClean="0"/>
              <a:t>20/09/20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214528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8CE85282-307B-5847-A736-A650872BECFE}" type="datetimeFigureOut">
              <a:rPr lang="it-IT" smtClean="0"/>
              <a:t>20/09/20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3513689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E85282-307B-5847-A736-A650872BECFE}" type="datetimeFigureOut">
              <a:rPr lang="it-IT" smtClean="0"/>
              <a:t>20/09/20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4162621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
Secondo livello
Terzo livello
Quarto livello
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20/09/20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269882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
Secondo livello
Terzo livello
Quarto livello
Quinto livello</a:t>
            </a:r>
            <a:endParaRPr lang="en-US" dirty="0"/>
          </a:p>
        </p:txBody>
      </p:sp>
      <p:sp>
        <p:nvSpPr>
          <p:cNvPr id="5" name="Date Placeholder 4"/>
          <p:cNvSpPr>
            <a:spLocks noGrp="1"/>
          </p:cNvSpPr>
          <p:nvPr>
            <p:ph type="dt" sz="half" idx="10"/>
          </p:nvPr>
        </p:nvSpPr>
        <p:spPr/>
        <p:txBody>
          <a:bodyPr/>
          <a:lstStyle/>
          <a:p>
            <a:fld id="{8CE85282-307B-5847-A736-A650872BECFE}" type="datetimeFigureOut">
              <a:rPr lang="it-IT" smtClean="0"/>
              <a:t>20/09/20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B76AFFE-30DB-DD42-A946-9C6D9A58A0AB}" type="slidenum">
              <a:rPr lang="it-IT" smtClean="0"/>
              <a:t>‹n.›</a:t>
            </a:fld>
            <a:endParaRPr lang="it-IT"/>
          </a:p>
        </p:txBody>
      </p:sp>
    </p:spTree>
    <p:extLst>
      <p:ext uri="{BB962C8B-B14F-4D97-AF65-F5344CB8AC3E}">
        <p14:creationId xmlns:p14="http://schemas.microsoft.com/office/powerpoint/2010/main" val="11407185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
Secondo livello
Terzo livello
Quarto livello
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85282-307B-5847-A736-A650872BECFE}" type="datetimeFigureOut">
              <a:rPr lang="it-IT" smtClean="0"/>
              <a:t>20/09/20</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6AFFE-30DB-DD42-A946-9C6D9A58A0AB}" type="slidenum">
              <a:rPr lang="it-IT" smtClean="0"/>
              <a:t>‹n.›</a:t>
            </a:fld>
            <a:endParaRPr lang="it-IT"/>
          </a:p>
        </p:txBody>
      </p:sp>
    </p:spTree>
    <p:extLst>
      <p:ext uri="{BB962C8B-B14F-4D97-AF65-F5344CB8AC3E}">
        <p14:creationId xmlns:p14="http://schemas.microsoft.com/office/powerpoint/2010/main" val="907075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762F31B-0670-2542-9B4D-C0CC351303BB}"/>
              </a:ext>
            </a:extLst>
          </p:cNvPr>
          <p:cNvSpPr>
            <a:spLocks noGrp="1"/>
          </p:cNvSpPr>
          <p:nvPr>
            <p:ph type="ctrTitle"/>
          </p:nvPr>
        </p:nvSpPr>
        <p:spPr>
          <a:xfrm>
            <a:off x="422910" y="2110722"/>
            <a:ext cx="6456680" cy="661670"/>
          </a:xfrm>
        </p:spPr>
        <p:txBody>
          <a:bodyPr>
            <a:noAutofit/>
          </a:bodyPr>
          <a:lstStyle/>
          <a:p>
            <a:pPr algn="l"/>
            <a:r>
              <a:rPr lang="it-IT" sz="2400" b="1" dirty="0" smtClean="0">
                <a:solidFill>
                  <a:schemeClr val="bg1"/>
                </a:solidFill>
                <a:latin typeface="Montserrat Light" pitchFamily="2" charset="77"/>
              </a:rPr>
              <a:t>IL RIFIUTO TRINO</a:t>
            </a:r>
            <a:br>
              <a:rPr lang="it-IT" sz="2400" b="1" dirty="0" smtClean="0">
                <a:solidFill>
                  <a:schemeClr val="bg1"/>
                </a:solidFill>
                <a:latin typeface="Montserrat Light" pitchFamily="2" charset="77"/>
              </a:rPr>
            </a:br>
            <a:r>
              <a:rPr lang="it-IT" sz="2400" b="1" dirty="0">
                <a:solidFill>
                  <a:schemeClr val="bg1"/>
                </a:solidFill>
                <a:latin typeface="Montserrat Light" pitchFamily="2" charset="77"/>
              </a:rPr>
              <a:t/>
            </a:r>
            <a:br>
              <a:rPr lang="it-IT" sz="2400" b="1" dirty="0">
                <a:solidFill>
                  <a:schemeClr val="bg1"/>
                </a:solidFill>
                <a:latin typeface="Montserrat Light" pitchFamily="2" charset="77"/>
              </a:rPr>
            </a:br>
            <a:endParaRPr lang="it-IT" sz="1800" b="1" dirty="0">
              <a:solidFill>
                <a:schemeClr val="bg1"/>
              </a:solidFill>
              <a:latin typeface="Montserrat Light" pitchFamily="2" charset="77"/>
            </a:endParaRPr>
          </a:p>
        </p:txBody>
      </p:sp>
      <p:sp>
        <p:nvSpPr>
          <p:cNvPr id="5" name="Titolo 1">
            <a:extLst>
              <a:ext uri="{FF2B5EF4-FFF2-40B4-BE49-F238E27FC236}">
                <a16:creationId xmlns:a16="http://schemas.microsoft.com/office/drawing/2014/main" xmlns="" id="{288CC484-299A-CC48-8423-038A0452F3E0}"/>
              </a:ext>
            </a:extLst>
          </p:cNvPr>
          <p:cNvSpPr txBox="1">
            <a:spLocks/>
          </p:cNvSpPr>
          <p:nvPr/>
        </p:nvSpPr>
        <p:spPr>
          <a:xfrm>
            <a:off x="422910" y="5438140"/>
            <a:ext cx="6456680" cy="44704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it-IT" sz="2400" dirty="0">
              <a:solidFill>
                <a:schemeClr val="bg1"/>
              </a:solidFill>
              <a:latin typeface="Montserrat Light" pitchFamily="2" charset="77"/>
            </a:endParaRP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1006" y="975848"/>
            <a:ext cx="1967067" cy="2306587"/>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310" y="3881531"/>
            <a:ext cx="2864902" cy="2148677"/>
          </a:xfrm>
          <a:prstGeom prst="roundRect">
            <a:avLst/>
          </a:prstGeom>
          <a:effectLst>
            <a:softEdge rad="0"/>
          </a:effectLst>
        </p:spPr>
      </p:pic>
      <p:sp>
        <p:nvSpPr>
          <p:cNvPr id="3" name="Rettangolo 2"/>
          <p:cNvSpPr/>
          <p:nvPr/>
        </p:nvSpPr>
        <p:spPr>
          <a:xfrm>
            <a:off x="422910" y="4130854"/>
            <a:ext cx="6042073" cy="1754326"/>
          </a:xfrm>
          <a:prstGeom prst="rect">
            <a:avLst/>
          </a:prstGeom>
        </p:spPr>
        <p:txBody>
          <a:bodyPr wrap="square">
            <a:spAutoFit/>
          </a:bodyPr>
          <a:lstStyle/>
          <a:p>
            <a:r>
              <a:rPr lang="it-IT" b="1" dirty="0">
                <a:solidFill>
                  <a:schemeClr val="bg1"/>
                </a:solidFill>
                <a:latin typeface="Montserrat Light" pitchFamily="2" charset="77"/>
              </a:rPr>
              <a:t>Docente:</a:t>
            </a:r>
          </a:p>
          <a:p>
            <a:r>
              <a:rPr lang="it-IT" b="1" dirty="0">
                <a:solidFill>
                  <a:schemeClr val="bg1"/>
                </a:solidFill>
                <a:latin typeface="Montserrat Light" pitchFamily="2" charset="77"/>
              </a:rPr>
              <a:t>GIOVANNA PANTALEO </a:t>
            </a:r>
          </a:p>
          <a:p>
            <a:pPr marL="285750" indent="-285750">
              <a:buFont typeface="Arial" charset="0"/>
              <a:buChar char="•"/>
            </a:pPr>
            <a:r>
              <a:rPr lang="it-IT" b="1" dirty="0">
                <a:solidFill>
                  <a:schemeClr val="bg1"/>
                </a:solidFill>
                <a:latin typeface="Montserrat Light" pitchFamily="2" charset="77"/>
              </a:rPr>
              <a:t>“Ideatrice del metodo e della Filosofia Omeosinergetica”.</a:t>
            </a:r>
          </a:p>
          <a:p>
            <a:pPr marL="285750" indent="-285750">
              <a:buFont typeface="Arial" charset="0"/>
              <a:buChar char="•"/>
            </a:pPr>
            <a:r>
              <a:rPr lang="it-IT" b="1" dirty="0">
                <a:solidFill>
                  <a:schemeClr val="bg1"/>
                </a:solidFill>
                <a:latin typeface="Montserrat Light" pitchFamily="2" charset="77"/>
              </a:rPr>
              <a:t>Trainer Omeosinergetico</a:t>
            </a:r>
          </a:p>
          <a:p>
            <a:pPr marL="285750" indent="-285750">
              <a:buFont typeface="Arial" charset="0"/>
              <a:buChar char="•"/>
            </a:pPr>
            <a:r>
              <a:rPr lang="it-IT" b="1" dirty="0">
                <a:solidFill>
                  <a:schemeClr val="bg1"/>
                </a:solidFill>
                <a:latin typeface="Montserrat Light" pitchFamily="2" charset="77"/>
              </a:rPr>
              <a:t>Naturopata ad indirizzo omeosinergetico</a:t>
            </a:r>
            <a:endParaRPr lang="it-IT" b="1" dirty="0">
              <a:solidFill>
                <a:schemeClr val="bg1"/>
              </a:solidFill>
              <a:latin typeface="Montserrat Light" pitchFamily="2" charset="77"/>
            </a:endParaRPr>
          </a:p>
        </p:txBody>
      </p:sp>
    </p:spTree>
    <p:extLst>
      <p:ext uri="{BB962C8B-B14F-4D97-AF65-F5344CB8AC3E}">
        <p14:creationId xmlns:p14="http://schemas.microsoft.com/office/powerpoint/2010/main" val="2583224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94910" y="1086678"/>
            <a:ext cx="7886700" cy="5514354"/>
          </a:xfrm>
        </p:spPr>
        <p:txBody>
          <a:bodyPr>
            <a:normAutofit/>
          </a:bodyPr>
          <a:lstStyle/>
          <a:p>
            <a:pPr marL="0" indent="0">
              <a:buNone/>
            </a:pPr>
            <a:r>
              <a:rPr lang="it-IT" b="1" dirty="0" smtClean="0">
                <a:solidFill>
                  <a:srgbClr val="C00000"/>
                </a:solidFill>
              </a:rPr>
              <a:t>RIFIUTO DELL’ESPERIENZA</a:t>
            </a:r>
          </a:p>
          <a:p>
            <a:pPr marL="0" indent="0">
              <a:buNone/>
            </a:pPr>
            <a:r>
              <a:rPr lang="it-IT" dirty="0" smtClean="0">
                <a:solidFill>
                  <a:srgbClr val="002060"/>
                </a:solidFill>
              </a:rPr>
              <a:t>Infine </a:t>
            </a:r>
            <a:r>
              <a:rPr lang="it-IT" dirty="0">
                <a:solidFill>
                  <a:srgbClr val="002060"/>
                </a:solidFill>
              </a:rPr>
              <a:t>esiste l’ultimo dei rifiuti, che è il rifiuto legato all’esperienza. Questo rifiuto è sempre presente, a partire dai 3 anni in poi. Il rifiuto dell’esperienza sottintende il rifiuto prima di vivere l’esperienza e il rifiuto dopo aver vissuto l’esperienza. In entrambi i casi si evidenzia sempre la sofferenza o la lamentela, oppure si evidenziano entrambi. </a:t>
            </a:r>
            <a:br>
              <a:rPr lang="it-IT" dirty="0">
                <a:solidFill>
                  <a:srgbClr val="002060"/>
                </a:solidFill>
              </a:rPr>
            </a:br>
            <a:endParaRPr lang="it-IT" dirty="0">
              <a:solidFill>
                <a:srgbClr val="002060"/>
              </a:solidFill>
            </a:endParaRPr>
          </a:p>
        </p:txBody>
      </p:sp>
    </p:spTree>
    <p:extLst>
      <p:ext uri="{BB962C8B-B14F-4D97-AF65-F5344CB8AC3E}">
        <p14:creationId xmlns:p14="http://schemas.microsoft.com/office/powerpoint/2010/main" val="2003801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5398" y="1189521"/>
            <a:ext cx="7886700" cy="4351338"/>
          </a:xfrm>
        </p:spPr>
        <p:txBody>
          <a:bodyPr/>
          <a:lstStyle/>
          <a:p>
            <a:pPr marL="0" indent="0">
              <a:buNone/>
            </a:pPr>
            <a:r>
              <a:rPr lang="it-IT" dirty="0">
                <a:solidFill>
                  <a:srgbClr val="002060"/>
                </a:solidFill>
              </a:rPr>
              <a:t>Entrambi questi due aspetti ci fanno comprendere che siamo nel rifiuto, il rifiuto dell’esperienza in generale o si accompagna da un tipo di sofferenza definita primaria, oppure si accompagna alla sofferenza secondaria. La sofferenza primaria come abbiamo detto si manifesta solo attraverso i sintomi, la sofferenza secondaria si manifesta attraverso i sintomi e il dolore.</a:t>
            </a:r>
            <a:endParaRPr lang="it-IT" dirty="0"/>
          </a:p>
        </p:txBody>
      </p:sp>
    </p:spTree>
    <p:extLst>
      <p:ext uri="{BB962C8B-B14F-4D97-AF65-F5344CB8AC3E}">
        <p14:creationId xmlns:p14="http://schemas.microsoft.com/office/powerpoint/2010/main" val="471553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5398" y="1255781"/>
            <a:ext cx="7886700" cy="4351338"/>
          </a:xfrm>
        </p:spPr>
        <p:txBody>
          <a:bodyPr/>
          <a:lstStyle/>
          <a:p>
            <a:pPr marL="0" indent="0">
              <a:buNone/>
            </a:pPr>
            <a:r>
              <a:rPr lang="it-IT" dirty="0">
                <a:solidFill>
                  <a:srgbClr val="002060"/>
                </a:solidFill>
              </a:rPr>
              <a:t>Il </a:t>
            </a:r>
            <a:r>
              <a:rPr lang="it-IT" dirty="0" smtClean="0">
                <a:solidFill>
                  <a:srgbClr val="002060"/>
                </a:solidFill>
              </a:rPr>
              <a:t>rifiuto è </a:t>
            </a:r>
            <a:r>
              <a:rPr lang="it-IT" dirty="0">
                <a:solidFill>
                  <a:srgbClr val="002060"/>
                </a:solidFill>
              </a:rPr>
              <a:t>il marchio dell’essere umano. I comportamenti sono molteplici, però comuni. Ricordiamo che siamo simili e uguali agli altri, quindi contattiamo le stesse emozioni e abbiamo i medesimi comportamenti e modi di </a:t>
            </a:r>
            <a:r>
              <a:rPr lang="it-IT" dirty="0" smtClean="0">
                <a:solidFill>
                  <a:srgbClr val="002060"/>
                </a:solidFill>
              </a:rPr>
              <a:t>essere.</a:t>
            </a:r>
          </a:p>
          <a:p>
            <a:pPr marL="0" indent="0">
              <a:buNone/>
            </a:pPr>
            <a:r>
              <a:rPr lang="it-IT" dirty="0" smtClean="0">
                <a:solidFill>
                  <a:srgbClr val="002060"/>
                </a:solidFill>
              </a:rPr>
              <a:t>Tuttavia </a:t>
            </a:r>
            <a:r>
              <a:rPr lang="it-IT" dirty="0">
                <a:solidFill>
                  <a:srgbClr val="002060"/>
                </a:solidFill>
              </a:rPr>
              <a:t>esiste un’identità dove ognuno esprime sempre e solo se stesso, e non esiste un modo di essere privilegiato rispetto ad un altro, tutti sono perfetti in quanto parti integranti del Sé, e tutti devono essere espressi in modo bilanciato.</a:t>
            </a:r>
          </a:p>
          <a:p>
            <a:endParaRPr lang="it-IT" dirty="0"/>
          </a:p>
        </p:txBody>
      </p:sp>
    </p:spTree>
    <p:extLst>
      <p:ext uri="{BB962C8B-B14F-4D97-AF65-F5344CB8AC3E}">
        <p14:creationId xmlns:p14="http://schemas.microsoft.com/office/powerpoint/2010/main" val="338311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21415" y="897972"/>
            <a:ext cx="7886700" cy="4351338"/>
          </a:xfrm>
        </p:spPr>
        <p:txBody>
          <a:bodyPr>
            <a:normAutofit fontScale="92500" lnSpcReduction="20000"/>
          </a:bodyPr>
          <a:lstStyle/>
          <a:p>
            <a:pPr marL="0" indent="0">
              <a:buNone/>
            </a:pPr>
            <a:r>
              <a:rPr lang="it-IT" dirty="0">
                <a:solidFill>
                  <a:srgbClr val="002060"/>
                </a:solidFill>
              </a:rPr>
              <a:t>L’importanza di riconoscersi nel rifiuto trino e di vedersi nei comportamenti che si azionano e che costituiscono i vari modi d’essere sta proprio in questo: equilibrare ogni aspetto di se stessi, ogni atteggiamento senza eliminare nulla, comprendendo che tutto ha una logica e un senso ben preciso</a:t>
            </a:r>
            <a:r>
              <a:rPr lang="it-IT" dirty="0" smtClean="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Riconoscersi soprattutto nel rifiuto dell’Io sono conduce verso se stessi, ci rende più centrati, diversamente ci focalizziamo all’esterno, bypassando il nostro centro, manifestando unilateralmente un comportamento detto “altruista”, quindi un comportamento generoso e comprensivo, o all’opposto di grettezza, critica, e repressione. </a:t>
            </a:r>
          </a:p>
        </p:txBody>
      </p:sp>
    </p:spTree>
    <p:extLst>
      <p:ext uri="{BB962C8B-B14F-4D97-AF65-F5344CB8AC3E}">
        <p14:creationId xmlns:p14="http://schemas.microsoft.com/office/powerpoint/2010/main" val="161144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75642" y="1096755"/>
            <a:ext cx="7886700" cy="4351338"/>
          </a:xfrm>
        </p:spPr>
        <p:txBody>
          <a:bodyPr>
            <a:normAutofit fontScale="92500" lnSpcReduction="20000"/>
          </a:bodyPr>
          <a:lstStyle/>
          <a:p>
            <a:pPr marL="0" indent="0">
              <a:buNone/>
            </a:pPr>
            <a:r>
              <a:rPr lang="it-IT" dirty="0">
                <a:solidFill>
                  <a:srgbClr val="002060"/>
                </a:solidFill>
              </a:rPr>
              <a:t>Quante persone perdono tempo ed energia nel rivolgere l’attenzione sull’altrui condotta. È una prassi molto comune. È importante che in noi tutti vi sia un rifiuto attivo e non un rifiuto passivo.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Rifiuto </a:t>
            </a:r>
            <a:r>
              <a:rPr lang="it-IT" dirty="0">
                <a:solidFill>
                  <a:srgbClr val="002060"/>
                </a:solidFill>
              </a:rPr>
              <a:t>attivo significa che siamo consapevoli che il rifiuto è il nostro marchio, nasce e muore con noi, per cui ha un suo movimento naturale. </a:t>
            </a:r>
            <a:endParaRPr lang="it-IT" dirty="0" smtClean="0">
              <a:solidFill>
                <a:srgbClr val="002060"/>
              </a:solidFill>
            </a:endParaRPr>
          </a:p>
          <a:p>
            <a:pPr marL="0" indent="0">
              <a:buNone/>
            </a:pPr>
            <a:r>
              <a:rPr lang="it-IT" dirty="0" smtClean="0">
                <a:solidFill>
                  <a:srgbClr val="002060"/>
                </a:solidFill>
              </a:rPr>
              <a:t>Quindi</a:t>
            </a:r>
            <a:r>
              <a:rPr lang="it-IT" dirty="0">
                <a:solidFill>
                  <a:srgbClr val="002060"/>
                </a:solidFill>
              </a:rPr>
              <a:t>, ci rifiutiamo e subito dopo ci lamentiamo, in questo modo esiste una continuità dell’esperienza, esiste che il rifiuto non crea accumulo, e tutta la quotidianità viene svolta e vissuta in maniera naturale, quindi il rifiuto attivo è un rifiuto consapevole. </a:t>
            </a:r>
          </a:p>
          <a:p>
            <a:pPr marL="0" indent="0">
              <a:buNone/>
            </a:pPr>
            <a:endParaRPr lang="it-IT" dirty="0"/>
          </a:p>
        </p:txBody>
      </p:sp>
    </p:spTree>
    <p:extLst>
      <p:ext uri="{BB962C8B-B14F-4D97-AF65-F5344CB8AC3E}">
        <p14:creationId xmlns:p14="http://schemas.microsoft.com/office/powerpoint/2010/main" val="825201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41902" y="1056999"/>
            <a:ext cx="7886700" cy="4351338"/>
          </a:xfrm>
        </p:spPr>
        <p:txBody>
          <a:bodyPr/>
          <a:lstStyle/>
          <a:p>
            <a:pPr marL="0" indent="0">
              <a:buNone/>
            </a:pPr>
            <a:r>
              <a:rPr lang="it-IT" dirty="0">
                <a:solidFill>
                  <a:srgbClr val="002060"/>
                </a:solidFill>
              </a:rPr>
              <a:t>Il rifiuto passivo invece è un rifiuto inconsapevole, questo significa che noi non sappiamo che esiste, quindi bypassiamo questa fase legata al rifiuto, non ci lamentiamo di tutto ciò che è intorno a noi. Comunque subentra la sofferenza, la sofferenza che manifesta sempre il rifiuto dell’esperienza</a:t>
            </a:r>
          </a:p>
        </p:txBody>
      </p:sp>
    </p:spTree>
    <p:extLst>
      <p:ext uri="{BB962C8B-B14F-4D97-AF65-F5344CB8AC3E}">
        <p14:creationId xmlns:p14="http://schemas.microsoft.com/office/powerpoint/2010/main" val="318811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49" y="725696"/>
            <a:ext cx="7886700" cy="4351338"/>
          </a:xfrm>
        </p:spPr>
        <p:txBody>
          <a:bodyPr>
            <a:normAutofit fontScale="92500"/>
          </a:bodyPr>
          <a:lstStyle/>
          <a:p>
            <a:pPr marL="0" indent="0">
              <a:buNone/>
            </a:pPr>
            <a:r>
              <a:rPr lang="it-IT" dirty="0" smtClean="0">
                <a:solidFill>
                  <a:srgbClr val="002060"/>
                </a:solidFill>
              </a:rPr>
              <a:t>L’accumulo </a:t>
            </a:r>
            <a:r>
              <a:rPr lang="it-IT" dirty="0">
                <a:solidFill>
                  <a:srgbClr val="002060"/>
                </a:solidFill>
              </a:rPr>
              <a:t>creato dal rifiuto passivo può essere scaricato in due modi, attraverso la lamentela o attraverso la reazione.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Se </a:t>
            </a:r>
            <a:r>
              <a:rPr lang="it-IT" dirty="0">
                <a:solidFill>
                  <a:srgbClr val="002060"/>
                </a:solidFill>
              </a:rPr>
              <a:t>la scarica avviene attraverso la lamentela è facile comprendere quanto beneficio si possa trarre dal semplice fatto di lamentarsi, ancora una volta dunque siamo di fronte ad una realtà, la lamentela, che normalmente la vivremmo in maniera negativa, ma che improvvisamente muta nella sua valenza per il semplice fatto di essere analizzata da una prospettiva inedita.</a:t>
            </a:r>
          </a:p>
          <a:p>
            <a:pPr marL="0" indent="0">
              <a:buNone/>
            </a:pPr>
            <a:endParaRPr lang="it-IT" dirty="0"/>
          </a:p>
        </p:txBody>
      </p:sp>
    </p:spTree>
    <p:extLst>
      <p:ext uri="{BB962C8B-B14F-4D97-AF65-F5344CB8AC3E}">
        <p14:creationId xmlns:p14="http://schemas.microsoft.com/office/powerpoint/2010/main" val="402780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62389" y="738946"/>
            <a:ext cx="7886700" cy="5198027"/>
          </a:xfrm>
        </p:spPr>
        <p:txBody>
          <a:bodyPr/>
          <a:lstStyle/>
          <a:p>
            <a:pPr marL="0" indent="0">
              <a:buNone/>
            </a:pPr>
            <a:r>
              <a:rPr lang="it-IT" dirty="0">
                <a:solidFill>
                  <a:srgbClr val="002060"/>
                </a:solidFill>
              </a:rPr>
              <a:t>Quando invece la scarica del rifiuto avviene attraverso la reazione, bisogna sottolineare che non è scontato che l’intenzione di reagire si trasformi effettivamente in un’azione concreta.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L’organismo</a:t>
            </a:r>
            <a:r>
              <a:rPr lang="it-IT" dirty="0">
                <a:solidFill>
                  <a:srgbClr val="002060"/>
                </a:solidFill>
              </a:rPr>
              <a:t>, sottoposto ad una forza repressiva però sviluppa sofferenza, la quale, non a caso è la prova tangibile del fatto che siamo in una situazione di rifiuto dell’esperienza, essendo anche, la sofferenza, il linguaggio della nostra </a:t>
            </a:r>
            <a:r>
              <a:rPr lang="it-IT" b="1" dirty="0">
                <a:solidFill>
                  <a:srgbClr val="002060"/>
                </a:solidFill>
              </a:rPr>
              <a:t>anima</a:t>
            </a:r>
            <a:r>
              <a:rPr lang="it-IT" dirty="0">
                <a:solidFill>
                  <a:srgbClr val="002060"/>
                </a:solidFill>
              </a:rPr>
              <a:t>.</a:t>
            </a:r>
          </a:p>
          <a:p>
            <a:pPr marL="0" indent="0">
              <a:buNone/>
            </a:pPr>
            <a:endParaRPr lang="it-IT" dirty="0">
              <a:solidFill>
                <a:srgbClr val="002060"/>
              </a:solidFill>
            </a:endParaRPr>
          </a:p>
        </p:txBody>
      </p:sp>
    </p:spTree>
    <p:extLst>
      <p:ext uri="{BB962C8B-B14F-4D97-AF65-F5344CB8AC3E}">
        <p14:creationId xmlns:p14="http://schemas.microsoft.com/office/powerpoint/2010/main" val="1244002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1659" y="752199"/>
            <a:ext cx="7886700" cy="4800462"/>
          </a:xfrm>
        </p:spPr>
        <p:txBody>
          <a:bodyPr>
            <a:normAutofit/>
          </a:bodyPr>
          <a:lstStyle/>
          <a:p>
            <a:pPr marL="0" indent="0">
              <a:buNone/>
            </a:pPr>
            <a:r>
              <a:rPr lang="it-IT" dirty="0">
                <a:solidFill>
                  <a:srgbClr val="002060"/>
                </a:solidFill>
              </a:rPr>
              <a:t>Alla sofferenza naturale possono seguire il sintomo o il dolore, tutte manifestazioni del medesimo processo che, come abbiamo visto, dal rifiuto parte, e al rifiuto torna.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Tutto </a:t>
            </a:r>
            <a:r>
              <a:rPr lang="it-IT" dirty="0">
                <a:solidFill>
                  <a:srgbClr val="002060"/>
                </a:solidFill>
              </a:rPr>
              <a:t>ciò che fa parte della vita esiste come strumento della nostra creazione, e tutti gli eventi ad essi collegati sono per noi delle opportunità. Il rifiuto trino è lo starter, il dispositivo di avviamento della nostra esistenza, è una risorsa a disposizione degli esseri umani, e in quanto tale appartiene a tutti.</a:t>
            </a:r>
          </a:p>
          <a:p>
            <a:endParaRPr lang="it-IT" dirty="0"/>
          </a:p>
        </p:txBody>
      </p:sp>
    </p:spTree>
    <p:extLst>
      <p:ext uri="{BB962C8B-B14F-4D97-AF65-F5344CB8AC3E}">
        <p14:creationId xmlns:p14="http://schemas.microsoft.com/office/powerpoint/2010/main" val="173232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28650" y="424070"/>
            <a:ext cx="7886700" cy="5752893"/>
          </a:xfrm>
        </p:spPr>
        <p:txBody>
          <a:bodyPr>
            <a:normAutofit/>
          </a:bodyPr>
          <a:lstStyle/>
          <a:p>
            <a:pPr marL="0" indent="0">
              <a:buNone/>
            </a:pPr>
            <a:r>
              <a:rPr lang="it-IT" dirty="0">
                <a:solidFill>
                  <a:srgbClr val="002060"/>
                </a:solidFill>
              </a:rPr>
              <a:t>Vivere una situazione di rifiuto attivo non rappresenta di per sé un problema, semmai, come già sostenuto è problematico il non riuscire a prenderne coscienza, quindi vivere il rifiuto passivo.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Il </a:t>
            </a:r>
            <a:r>
              <a:rPr lang="it-IT" dirty="0">
                <a:solidFill>
                  <a:srgbClr val="002060"/>
                </a:solidFill>
              </a:rPr>
              <a:t>rifiuto è così strettamente connesso alla vita che l’azione stessa di rifiutare assume i contorni di una prova evidente del fatto di essere vivi, ecco allora che si spiega come mai tutto nasca dal rifiuto, esso è il punto di partenza di ogni esperienza umano, persino quella che facciamo di noi stessi. </a:t>
            </a:r>
          </a:p>
          <a:p>
            <a:pPr marL="0" indent="0">
              <a:buNone/>
            </a:pPr>
            <a:r>
              <a:rPr lang="it-IT" dirty="0">
                <a:solidFill>
                  <a:srgbClr val="002060"/>
                </a:solidFill>
              </a:rPr>
              <a:t> </a:t>
            </a:r>
          </a:p>
          <a:p>
            <a:pPr marL="0" indent="0">
              <a:buNone/>
            </a:pPr>
            <a:endParaRPr lang="it-IT" dirty="0">
              <a:solidFill>
                <a:srgbClr val="002060"/>
              </a:solidFill>
            </a:endParaRPr>
          </a:p>
        </p:txBody>
      </p:sp>
    </p:spTree>
    <p:extLst>
      <p:ext uri="{BB962C8B-B14F-4D97-AF65-F5344CB8AC3E}">
        <p14:creationId xmlns:p14="http://schemas.microsoft.com/office/powerpoint/2010/main" val="1113547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06016" y="0"/>
            <a:ext cx="8997427" cy="5950227"/>
          </a:xfrm>
          <a:prstGeom prst="rect">
            <a:avLst/>
          </a:prstGeom>
          <a:solidFill>
            <a:schemeClr val="bg1"/>
          </a:solidFill>
        </p:spPr>
        <p:txBody>
          <a:bodyPr wrap="square" rtlCol="0">
            <a:spAutoFit/>
          </a:bodyPr>
          <a:lstStyle/>
          <a:p>
            <a:endParaRPr lang="it-IT"/>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167" y="145626"/>
            <a:ext cx="4261126" cy="6030031"/>
          </a:xfrm>
          <a:prstGeom prst="rect">
            <a:avLst/>
          </a:prstGeom>
        </p:spPr>
      </p:pic>
    </p:spTree>
    <p:extLst>
      <p:ext uri="{BB962C8B-B14F-4D97-AF65-F5344CB8AC3E}">
        <p14:creationId xmlns:p14="http://schemas.microsoft.com/office/powerpoint/2010/main" val="9100884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06016" y="0"/>
            <a:ext cx="8997427" cy="5950227"/>
          </a:xfrm>
          <a:prstGeom prst="rect">
            <a:avLst/>
          </a:prstGeom>
          <a:solidFill>
            <a:schemeClr val="bg1"/>
          </a:solidFill>
        </p:spPr>
        <p:txBody>
          <a:bodyPr wrap="square" rtlCol="0">
            <a:spAutoFit/>
          </a:bodyPr>
          <a:lstStyle/>
          <a:p>
            <a:endParaRPr lang="it-IT"/>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4167" y="145626"/>
            <a:ext cx="4261126" cy="6030031"/>
          </a:xfrm>
          <a:prstGeom prst="rect">
            <a:avLst/>
          </a:prstGeom>
        </p:spPr>
      </p:pic>
    </p:spTree>
    <p:extLst>
      <p:ext uri="{BB962C8B-B14F-4D97-AF65-F5344CB8AC3E}">
        <p14:creationId xmlns:p14="http://schemas.microsoft.com/office/powerpoint/2010/main" val="1437831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55154" y="2379456"/>
            <a:ext cx="7886700" cy="1325563"/>
          </a:xfrm>
        </p:spPr>
        <p:txBody>
          <a:bodyPr/>
          <a:lstStyle/>
          <a:p>
            <a:pPr algn="ctr"/>
            <a:r>
              <a:rPr lang="it-IT" dirty="0" smtClean="0">
                <a:solidFill>
                  <a:srgbClr val="002060"/>
                </a:solidFill>
              </a:rPr>
              <a:t>BUONA VITA</a:t>
            </a:r>
            <a:endParaRPr lang="it-IT" dirty="0">
              <a:solidFill>
                <a:srgbClr val="002060"/>
              </a:solidFill>
            </a:endParaRPr>
          </a:p>
        </p:txBody>
      </p:sp>
    </p:spTree>
    <p:extLst>
      <p:ext uri="{BB962C8B-B14F-4D97-AF65-F5344CB8AC3E}">
        <p14:creationId xmlns:p14="http://schemas.microsoft.com/office/powerpoint/2010/main" val="2103663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742547" y="1049429"/>
            <a:ext cx="7886700" cy="5027785"/>
          </a:xfrm>
        </p:spPr>
        <p:txBody>
          <a:bodyPr>
            <a:normAutofit fontScale="77500" lnSpcReduction="20000"/>
          </a:bodyPr>
          <a:lstStyle/>
          <a:p>
            <a:pPr marL="0" indent="0" algn="just">
              <a:lnSpc>
                <a:spcPct val="100000"/>
              </a:lnSpc>
              <a:buNone/>
            </a:pPr>
            <a:r>
              <a:rPr lang="it-IT" sz="3500" dirty="0">
                <a:solidFill>
                  <a:srgbClr val="002060"/>
                </a:solidFill>
              </a:rPr>
              <a:t>Se dovessimo ricercare la parola </a:t>
            </a:r>
            <a:r>
              <a:rPr lang="it-IT" sz="3500" b="1" dirty="0">
                <a:solidFill>
                  <a:srgbClr val="002060"/>
                </a:solidFill>
              </a:rPr>
              <a:t>rifiuto</a:t>
            </a:r>
            <a:r>
              <a:rPr lang="it-IT" sz="3500" dirty="0">
                <a:solidFill>
                  <a:srgbClr val="002060"/>
                </a:solidFill>
              </a:rPr>
              <a:t>, come da definizione, troveremo che esso </a:t>
            </a:r>
            <a:r>
              <a:rPr lang="it-IT" sz="3500" dirty="0" smtClean="0">
                <a:solidFill>
                  <a:srgbClr val="002060"/>
                </a:solidFill>
              </a:rPr>
              <a:t>è</a:t>
            </a:r>
          </a:p>
          <a:p>
            <a:pPr marL="0" indent="0" algn="just">
              <a:lnSpc>
                <a:spcPct val="100000"/>
              </a:lnSpc>
              <a:buNone/>
            </a:pPr>
            <a:r>
              <a:rPr lang="it-IT" sz="3500" dirty="0" smtClean="0">
                <a:solidFill>
                  <a:srgbClr val="002060"/>
                </a:solidFill>
              </a:rPr>
              <a:t>“Un </a:t>
            </a:r>
            <a:r>
              <a:rPr lang="it-IT" sz="3500" dirty="0">
                <a:solidFill>
                  <a:srgbClr val="002060"/>
                </a:solidFill>
              </a:rPr>
              <a:t>atto di disprezzo, di rigetto e di opposizione nei confronti di qualcosa o qualcuno, in particolare però verso se </a:t>
            </a:r>
            <a:r>
              <a:rPr lang="it-IT" sz="3500" dirty="0" smtClean="0">
                <a:solidFill>
                  <a:srgbClr val="002060"/>
                </a:solidFill>
              </a:rPr>
              <a:t>stessi”.</a:t>
            </a:r>
          </a:p>
          <a:p>
            <a:pPr marL="0" indent="0" algn="just">
              <a:lnSpc>
                <a:spcPct val="100000"/>
              </a:lnSpc>
              <a:buNone/>
            </a:pPr>
            <a:endParaRPr lang="it-IT" sz="3500" dirty="0" smtClean="0">
              <a:solidFill>
                <a:srgbClr val="002060"/>
              </a:solidFill>
            </a:endParaRPr>
          </a:p>
          <a:p>
            <a:pPr marL="0" indent="0" algn="just">
              <a:buNone/>
            </a:pPr>
            <a:r>
              <a:rPr lang="it-IT" sz="3500" dirty="0" smtClean="0">
                <a:solidFill>
                  <a:srgbClr val="002060"/>
                </a:solidFill>
              </a:rPr>
              <a:t>Generalmente </a:t>
            </a:r>
            <a:r>
              <a:rPr lang="it-IT" sz="3500" dirty="0">
                <a:solidFill>
                  <a:srgbClr val="002060"/>
                </a:solidFill>
              </a:rPr>
              <a:t>i vissuti di rifiuto vengono considerati come effettori di complicanze psicologiche che si ripercuotono sull’individuo con notevoli impatti emotivi, cognitivi e comportamentali.</a:t>
            </a:r>
          </a:p>
          <a:p>
            <a:endParaRPr lang="it-IT" sz="4000" dirty="0">
              <a:solidFill>
                <a:srgbClr val="002060"/>
              </a:solidFill>
            </a:endParaRPr>
          </a:p>
          <a:p>
            <a:pPr marL="0" indent="0" algn="just">
              <a:lnSpc>
                <a:spcPct val="100000"/>
              </a:lnSpc>
              <a:buNone/>
            </a:pPr>
            <a:r>
              <a:rPr lang="it-IT" sz="4000" b="1" dirty="0" smtClean="0">
                <a:solidFill>
                  <a:srgbClr val="002060"/>
                </a:solidFill>
              </a:rPr>
              <a:t> </a:t>
            </a:r>
            <a:endParaRPr lang="it-IT" sz="4000" b="1" dirty="0">
              <a:solidFill>
                <a:srgbClr val="002060"/>
              </a:solidFill>
            </a:endParaRPr>
          </a:p>
        </p:txBody>
      </p:sp>
    </p:spTree>
    <p:extLst>
      <p:ext uri="{BB962C8B-B14F-4D97-AF65-F5344CB8AC3E}">
        <p14:creationId xmlns:p14="http://schemas.microsoft.com/office/powerpoint/2010/main" val="387188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2675731"/>
            <a:ext cx="7886700" cy="1325563"/>
          </a:xfrm>
        </p:spPr>
        <p:txBody>
          <a:bodyPr>
            <a:noAutofit/>
          </a:bodyPr>
          <a:lstStyle/>
          <a:p>
            <a:r>
              <a:rPr lang="it-IT" sz="2800" dirty="0">
                <a:solidFill>
                  <a:srgbClr val="002060"/>
                </a:solidFill>
                <a:latin typeface="+mn-lt"/>
              </a:rPr>
              <a:t>Grazie al rifiuto nasce la vita</a:t>
            </a:r>
            <a:r>
              <a:rPr lang="it-IT" sz="2800" dirty="0" smtClean="0">
                <a:solidFill>
                  <a:srgbClr val="002060"/>
                </a:solidFill>
                <a:latin typeface="+mn-lt"/>
              </a:rPr>
              <a:t>.</a:t>
            </a:r>
            <a:br>
              <a:rPr lang="it-IT" sz="2800" dirty="0" smtClean="0">
                <a:solidFill>
                  <a:srgbClr val="002060"/>
                </a:solidFill>
                <a:latin typeface="+mn-lt"/>
              </a:rPr>
            </a:br>
            <a:r>
              <a:rPr lang="it-IT" sz="2800" dirty="0" smtClean="0">
                <a:solidFill>
                  <a:srgbClr val="002060"/>
                </a:solidFill>
                <a:latin typeface="+mn-lt"/>
              </a:rPr>
              <a:t>Grazie </a:t>
            </a:r>
            <a:r>
              <a:rPr lang="it-IT" sz="2800" dirty="0">
                <a:solidFill>
                  <a:srgbClr val="002060"/>
                </a:solidFill>
                <a:latin typeface="+mn-lt"/>
              </a:rPr>
              <a:t>al rifiuto l’esperienza prende forma, quindi una nuova vita cinge ad essere, e dall’interazione con essa emerge ciò che noi siamo: </a:t>
            </a:r>
            <a:r>
              <a:rPr lang="it-IT" sz="2800" b="1" dirty="0" smtClean="0">
                <a:solidFill>
                  <a:srgbClr val="002060"/>
                </a:solidFill>
                <a:latin typeface="+mn-lt"/>
              </a:rPr>
              <a:t>materia</a:t>
            </a:r>
            <a:r>
              <a:rPr lang="it-IT" sz="2800" dirty="0">
                <a:solidFill>
                  <a:srgbClr val="002060"/>
                </a:solidFill>
                <a:latin typeface="+mn-lt"/>
              </a:rPr>
              <a:t>.</a:t>
            </a:r>
            <a:br>
              <a:rPr lang="it-IT" sz="2800" dirty="0">
                <a:solidFill>
                  <a:srgbClr val="002060"/>
                </a:solidFill>
                <a:latin typeface="+mn-lt"/>
              </a:rPr>
            </a:br>
            <a:r>
              <a:rPr lang="it-IT" sz="2800" dirty="0">
                <a:solidFill>
                  <a:srgbClr val="002060"/>
                </a:solidFill>
                <a:latin typeface="+mn-lt"/>
              </a:rPr>
              <a:t> </a:t>
            </a:r>
            <a:br>
              <a:rPr lang="it-IT" sz="2800" dirty="0">
                <a:solidFill>
                  <a:srgbClr val="002060"/>
                </a:solidFill>
                <a:latin typeface="+mn-lt"/>
              </a:rPr>
            </a:br>
            <a:endParaRPr lang="it-IT" sz="2800" dirty="0">
              <a:solidFill>
                <a:srgbClr val="002060"/>
              </a:solidFill>
              <a:latin typeface="+mn-lt"/>
            </a:endParaRPr>
          </a:p>
        </p:txBody>
      </p:sp>
    </p:spTree>
    <p:extLst>
      <p:ext uri="{BB962C8B-B14F-4D97-AF65-F5344CB8AC3E}">
        <p14:creationId xmlns:p14="http://schemas.microsoft.com/office/powerpoint/2010/main" val="1108994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02146" y="818460"/>
            <a:ext cx="7886700" cy="4351338"/>
          </a:xfrm>
        </p:spPr>
        <p:txBody>
          <a:bodyPr/>
          <a:lstStyle/>
          <a:p>
            <a:pPr marL="0" indent="0">
              <a:buNone/>
            </a:pPr>
            <a:r>
              <a:rPr lang="it-IT" dirty="0">
                <a:solidFill>
                  <a:srgbClr val="002060"/>
                </a:solidFill>
              </a:rPr>
              <a:t>La filosofia Omeosinergetica offre nuovi spunti di riflessione sul senso del rifiuto. </a:t>
            </a:r>
            <a:endParaRPr lang="it-IT" dirty="0" smtClean="0">
              <a:solidFill>
                <a:srgbClr val="002060"/>
              </a:solidFill>
            </a:endParaRPr>
          </a:p>
          <a:p>
            <a:pPr marL="0" indent="0">
              <a:buNone/>
            </a:pPr>
            <a:r>
              <a:rPr lang="it-IT" dirty="0" smtClean="0">
                <a:solidFill>
                  <a:srgbClr val="002060"/>
                </a:solidFill>
              </a:rPr>
              <a:t>Il </a:t>
            </a:r>
            <a:r>
              <a:rPr lang="it-IT" dirty="0">
                <a:solidFill>
                  <a:srgbClr val="002060"/>
                </a:solidFill>
              </a:rPr>
              <a:t>rifiuto è trino, per cui </a:t>
            </a:r>
            <a:r>
              <a:rPr lang="it-IT" dirty="0" smtClean="0">
                <a:solidFill>
                  <a:srgbClr val="002060"/>
                </a:solidFill>
              </a:rPr>
              <a:t>esiste:</a:t>
            </a:r>
          </a:p>
          <a:p>
            <a:r>
              <a:rPr lang="it-IT" dirty="0" smtClean="0">
                <a:solidFill>
                  <a:srgbClr val="002060"/>
                </a:solidFill>
              </a:rPr>
              <a:t>il </a:t>
            </a:r>
            <a:r>
              <a:rPr lang="it-IT" dirty="0">
                <a:solidFill>
                  <a:srgbClr val="002060"/>
                </a:solidFill>
              </a:rPr>
              <a:t>rifiuto </a:t>
            </a:r>
            <a:r>
              <a:rPr lang="it-IT" dirty="0" smtClean="0">
                <a:solidFill>
                  <a:srgbClr val="002060"/>
                </a:solidFill>
              </a:rPr>
              <a:t>universale</a:t>
            </a:r>
          </a:p>
          <a:p>
            <a:r>
              <a:rPr lang="it-IT" dirty="0" smtClean="0">
                <a:solidFill>
                  <a:srgbClr val="002060"/>
                </a:solidFill>
              </a:rPr>
              <a:t>il </a:t>
            </a:r>
            <a:r>
              <a:rPr lang="it-IT" dirty="0">
                <a:solidFill>
                  <a:srgbClr val="002060"/>
                </a:solidFill>
              </a:rPr>
              <a:t>rifiuto dell’Io </a:t>
            </a:r>
            <a:r>
              <a:rPr lang="it-IT" dirty="0" smtClean="0">
                <a:solidFill>
                  <a:srgbClr val="002060"/>
                </a:solidFill>
              </a:rPr>
              <a:t>sono</a:t>
            </a:r>
          </a:p>
          <a:p>
            <a:r>
              <a:rPr lang="it-IT" dirty="0" smtClean="0">
                <a:solidFill>
                  <a:srgbClr val="002060"/>
                </a:solidFill>
              </a:rPr>
              <a:t>il </a:t>
            </a:r>
            <a:r>
              <a:rPr lang="it-IT" dirty="0">
                <a:solidFill>
                  <a:srgbClr val="002060"/>
                </a:solidFill>
              </a:rPr>
              <a:t>rifiuto dell’esperienza. </a:t>
            </a:r>
            <a:endParaRPr lang="it-IT" dirty="0" smtClean="0">
              <a:solidFill>
                <a:srgbClr val="002060"/>
              </a:solidFill>
            </a:endParaRPr>
          </a:p>
          <a:p>
            <a:endParaRPr lang="it-IT" dirty="0">
              <a:solidFill>
                <a:srgbClr val="002060"/>
              </a:solidFill>
            </a:endParaRPr>
          </a:p>
          <a:p>
            <a:pPr marL="0" indent="0">
              <a:buNone/>
            </a:pPr>
            <a:r>
              <a:rPr lang="it-IT" dirty="0" smtClean="0">
                <a:solidFill>
                  <a:srgbClr val="002060"/>
                </a:solidFill>
              </a:rPr>
              <a:t>Il </a:t>
            </a:r>
            <a:r>
              <a:rPr lang="it-IT" dirty="0">
                <a:solidFill>
                  <a:srgbClr val="002060"/>
                </a:solidFill>
              </a:rPr>
              <a:t>rifiuto trino si evidenzia sempre mediante la sofferenza e mediante la lamentela. </a:t>
            </a:r>
          </a:p>
        </p:txBody>
      </p:sp>
    </p:spTree>
    <p:extLst>
      <p:ext uri="{BB962C8B-B14F-4D97-AF65-F5344CB8AC3E}">
        <p14:creationId xmlns:p14="http://schemas.microsoft.com/office/powerpoint/2010/main" val="461597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75641" y="314877"/>
            <a:ext cx="7886700" cy="5834132"/>
          </a:xfrm>
        </p:spPr>
        <p:txBody>
          <a:bodyPr>
            <a:normAutofit fontScale="92500" lnSpcReduction="20000"/>
          </a:bodyPr>
          <a:lstStyle/>
          <a:p>
            <a:pPr marL="0" indent="0">
              <a:buNone/>
            </a:pPr>
            <a:r>
              <a:rPr lang="it-IT" b="1" dirty="0" smtClean="0">
                <a:solidFill>
                  <a:srgbClr val="C00000"/>
                </a:solidFill>
              </a:rPr>
              <a:t>RIFIUTO DEL DISTACCO</a:t>
            </a:r>
          </a:p>
          <a:p>
            <a:pPr marL="0" indent="0">
              <a:buNone/>
            </a:pPr>
            <a:r>
              <a:rPr lang="it-IT" dirty="0" smtClean="0">
                <a:solidFill>
                  <a:srgbClr val="002060"/>
                </a:solidFill>
              </a:rPr>
              <a:t>Il </a:t>
            </a:r>
            <a:r>
              <a:rPr lang="it-IT" dirty="0">
                <a:solidFill>
                  <a:srgbClr val="002060"/>
                </a:solidFill>
              </a:rPr>
              <a:t>rifiuto universale è legato al distacco: nascita e morte. Il rifiuto non ostacola l’esperienza, ma la determina in tutte le sue fasi, senza modificare nulla di tutto ciò che sono le attività legate al corpo. Alle diverse tipologie di rifiuto corrispondono altrettante tipologie di sofferenza</a:t>
            </a:r>
            <a:r>
              <a:rPr lang="it-IT" dirty="0" smtClean="0">
                <a:solidFill>
                  <a:srgbClr val="002060"/>
                </a:solidFill>
              </a:rPr>
              <a:t>.</a:t>
            </a:r>
          </a:p>
          <a:p>
            <a:pPr marL="0" indent="0">
              <a:buNone/>
            </a:pPr>
            <a:endParaRPr lang="it-IT" dirty="0">
              <a:solidFill>
                <a:srgbClr val="002060"/>
              </a:solidFill>
            </a:endParaRPr>
          </a:p>
          <a:p>
            <a:pPr marL="0" indent="0">
              <a:buNone/>
            </a:pPr>
            <a:r>
              <a:rPr lang="it-IT" dirty="0">
                <a:solidFill>
                  <a:srgbClr val="002060"/>
                </a:solidFill>
              </a:rPr>
              <a:t>La sofferenza che </a:t>
            </a:r>
            <a:r>
              <a:rPr lang="it-IT" dirty="0" smtClean="0">
                <a:solidFill>
                  <a:srgbClr val="002060"/>
                </a:solidFill>
              </a:rPr>
              <a:t>accompagna </a:t>
            </a:r>
            <a:r>
              <a:rPr lang="it-IT" dirty="0">
                <a:solidFill>
                  <a:srgbClr val="002060"/>
                </a:solidFill>
              </a:rPr>
              <a:t>il rifiuto universale è definita “astratta” in quanto non ha dolore fisico e non presenta sintomi nel corpo. Sia del feto che del morente. </a:t>
            </a:r>
            <a:endParaRPr lang="it-IT" dirty="0" smtClean="0">
              <a:solidFill>
                <a:srgbClr val="002060"/>
              </a:solidFill>
            </a:endParaRPr>
          </a:p>
          <a:p>
            <a:pPr marL="0" indent="0">
              <a:buNone/>
            </a:pPr>
            <a:endParaRPr lang="it-IT" dirty="0" smtClean="0">
              <a:solidFill>
                <a:srgbClr val="002060"/>
              </a:solidFill>
            </a:endParaRPr>
          </a:p>
          <a:p>
            <a:pPr marL="0" indent="0">
              <a:buNone/>
            </a:pPr>
            <a:r>
              <a:rPr lang="it-IT" dirty="0" smtClean="0">
                <a:solidFill>
                  <a:srgbClr val="002060"/>
                </a:solidFill>
              </a:rPr>
              <a:t>Ciò </a:t>
            </a:r>
            <a:r>
              <a:rPr lang="it-IT" dirty="0">
                <a:solidFill>
                  <a:srgbClr val="002060"/>
                </a:solidFill>
              </a:rPr>
              <a:t>che si realizza è un dolore neutrale che abbraccia l’insieme di tre emozioni, due primarie e una secondaria, </a:t>
            </a:r>
            <a:endParaRPr lang="it-IT" dirty="0" smtClean="0">
              <a:solidFill>
                <a:srgbClr val="002060"/>
              </a:solidFill>
            </a:endParaRPr>
          </a:p>
          <a:p>
            <a:r>
              <a:rPr lang="it-IT" dirty="0" smtClean="0">
                <a:solidFill>
                  <a:srgbClr val="002060"/>
                </a:solidFill>
              </a:rPr>
              <a:t>Gioia</a:t>
            </a:r>
          </a:p>
          <a:p>
            <a:r>
              <a:rPr lang="it-IT" dirty="0" smtClean="0">
                <a:solidFill>
                  <a:srgbClr val="002060"/>
                </a:solidFill>
              </a:rPr>
              <a:t>Paura</a:t>
            </a:r>
          </a:p>
          <a:p>
            <a:r>
              <a:rPr lang="it-IT" dirty="0" smtClean="0">
                <a:solidFill>
                  <a:srgbClr val="002060"/>
                </a:solidFill>
              </a:rPr>
              <a:t>Abbandono.</a:t>
            </a:r>
            <a:endParaRPr lang="it-IT" dirty="0">
              <a:solidFill>
                <a:srgbClr val="002060"/>
              </a:solidFill>
            </a:endParaRPr>
          </a:p>
        </p:txBody>
      </p:sp>
    </p:spTree>
    <p:extLst>
      <p:ext uri="{BB962C8B-B14F-4D97-AF65-F5344CB8AC3E}">
        <p14:creationId xmlns:p14="http://schemas.microsoft.com/office/powerpoint/2010/main" val="471533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55154" y="672685"/>
            <a:ext cx="7886700" cy="4906479"/>
          </a:xfrm>
        </p:spPr>
        <p:txBody>
          <a:bodyPr>
            <a:normAutofit/>
          </a:bodyPr>
          <a:lstStyle/>
          <a:p>
            <a:pPr marL="0" indent="0">
              <a:buNone/>
            </a:pPr>
            <a:r>
              <a:rPr lang="it-IT" dirty="0">
                <a:solidFill>
                  <a:srgbClr val="002060"/>
                </a:solidFill>
              </a:rPr>
              <a:t>È un dolore vuoto e al contempo pieno, è un dolore pertanto completo. </a:t>
            </a:r>
            <a:endParaRPr lang="it-IT" dirty="0" smtClean="0">
              <a:solidFill>
                <a:srgbClr val="002060"/>
              </a:solidFill>
            </a:endParaRPr>
          </a:p>
          <a:p>
            <a:pPr marL="0" indent="0">
              <a:buNone/>
            </a:pPr>
            <a:r>
              <a:rPr lang="it-IT" dirty="0" smtClean="0">
                <a:solidFill>
                  <a:srgbClr val="002060"/>
                </a:solidFill>
              </a:rPr>
              <a:t>Il </a:t>
            </a:r>
            <a:r>
              <a:rPr lang="it-IT" dirty="0">
                <a:solidFill>
                  <a:srgbClr val="002060"/>
                </a:solidFill>
              </a:rPr>
              <a:t>rifiuto universale, e quindi del distacco esisterà sempre, ma si manifesta soprattutto quando viviamo le esperienze che riguardano la morte. </a:t>
            </a:r>
            <a:endParaRPr lang="it-IT" dirty="0" smtClean="0">
              <a:solidFill>
                <a:srgbClr val="002060"/>
              </a:solidFill>
            </a:endParaRPr>
          </a:p>
          <a:p>
            <a:pPr marL="0" indent="0">
              <a:buNone/>
            </a:pPr>
            <a:endParaRPr lang="it-IT" dirty="0" smtClean="0">
              <a:solidFill>
                <a:srgbClr val="002060"/>
              </a:solidFill>
            </a:endParaRPr>
          </a:p>
          <a:p>
            <a:pPr marL="0" indent="0">
              <a:buNone/>
            </a:pPr>
            <a:r>
              <a:rPr lang="it-IT" dirty="0" smtClean="0">
                <a:solidFill>
                  <a:srgbClr val="002060"/>
                </a:solidFill>
              </a:rPr>
              <a:t>La </a:t>
            </a:r>
            <a:r>
              <a:rPr lang="it-IT" dirty="0">
                <a:solidFill>
                  <a:srgbClr val="002060"/>
                </a:solidFill>
              </a:rPr>
              <a:t>parola “distacco” si differenzia dalla separazione, spesso si da’ un significato comune ad alcune parole, questo lo si fa per facilitare determinati approcci alla vita, ma altrettanto però diventa fonte di confusione alla stessa. </a:t>
            </a:r>
          </a:p>
        </p:txBody>
      </p:sp>
    </p:spTree>
    <p:extLst>
      <p:ext uri="{BB962C8B-B14F-4D97-AF65-F5344CB8AC3E}">
        <p14:creationId xmlns:p14="http://schemas.microsoft.com/office/powerpoint/2010/main" val="528353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5398" y="649357"/>
            <a:ext cx="7886700" cy="4825241"/>
          </a:xfrm>
        </p:spPr>
        <p:txBody>
          <a:bodyPr>
            <a:normAutofit/>
          </a:bodyPr>
          <a:lstStyle/>
          <a:p>
            <a:pPr marL="0" indent="0">
              <a:buNone/>
            </a:pPr>
            <a:r>
              <a:rPr lang="it-IT" dirty="0">
                <a:solidFill>
                  <a:srgbClr val="002060"/>
                </a:solidFill>
              </a:rPr>
              <a:t>Al riguardo la filosofia Omeosinergetica si sofferma sulle parole dandogli la collocazione giusta, in questi casi, il distacco si differenzia dalla separazione perché il distacco è una forma di abbandono irreversibile, non si può tornare indietro. La separazione è una forma di abbandono reversibile, questo significa che si può tornare indietro. </a:t>
            </a:r>
            <a:endParaRPr lang="it-IT" dirty="0" smtClean="0">
              <a:solidFill>
                <a:srgbClr val="002060"/>
              </a:solidFill>
            </a:endParaRPr>
          </a:p>
          <a:p>
            <a:pPr marL="0" indent="0">
              <a:buNone/>
            </a:pPr>
            <a:endParaRPr lang="it-IT" dirty="0">
              <a:solidFill>
                <a:srgbClr val="002060"/>
              </a:solidFill>
            </a:endParaRPr>
          </a:p>
          <a:p>
            <a:pPr marL="0" indent="0">
              <a:buNone/>
            </a:pPr>
            <a:r>
              <a:rPr lang="it-IT" dirty="0">
                <a:solidFill>
                  <a:srgbClr val="002060"/>
                </a:solidFill>
              </a:rPr>
              <a:t>Il rifiuto universale legato al distacco, quindi legato alla nascita e alla morte è una forma di abbandono irreversibile. </a:t>
            </a:r>
          </a:p>
          <a:p>
            <a:pPr marL="0" indent="0">
              <a:buNone/>
            </a:pPr>
            <a:endParaRPr lang="it-IT" dirty="0">
              <a:solidFill>
                <a:srgbClr val="002060"/>
              </a:solidFill>
            </a:endParaRPr>
          </a:p>
          <a:p>
            <a:endParaRPr lang="it-IT" dirty="0">
              <a:solidFill>
                <a:srgbClr val="002060"/>
              </a:solidFill>
            </a:endParaRPr>
          </a:p>
        </p:txBody>
      </p:sp>
    </p:spTree>
    <p:extLst>
      <p:ext uri="{BB962C8B-B14F-4D97-AF65-F5344CB8AC3E}">
        <p14:creationId xmlns:p14="http://schemas.microsoft.com/office/powerpoint/2010/main" val="101871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15398" y="410818"/>
            <a:ext cx="7886700" cy="5805902"/>
          </a:xfrm>
        </p:spPr>
        <p:txBody>
          <a:bodyPr/>
          <a:lstStyle/>
          <a:p>
            <a:pPr marL="0" indent="0">
              <a:buNone/>
            </a:pPr>
            <a:r>
              <a:rPr lang="it-IT" b="1" dirty="0" smtClean="0">
                <a:solidFill>
                  <a:srgbClr val="C00000"/>
                </a:solidFill>
              </a:rPr>
              <a:t>RIFIUTO DELL’IO SONO</a:t>
            </a:r>
          </a:p>
          <a:p>
            <a:pPr marL="0" indent="0">
              <a:buNone/>
            </a:pPr>
            <a:r>
              <a:rPr lang="it-IT" dirty="0" smtClean="0">
                <a:solidFill>
                  <a:srgbClr val="002060"/>
                </a:solidFill>
              </a:rPr>
              <a:t>Il </a:t>
            </a:r>
            <a:r>
              <a:rPr lang="it-IT" dirty="0">
                <a:solidFill>
                  <a:srgbClr val="002060"/>
                </a:solidFill>
              </a:rPr>
              <a:t>rifiuto dell’Io sono, secondo la filosofia Omeosinergetica è rivolto verso se stessi nell’intima essenza dell’Io sono. Questo rifiuto si manifesta all’età della pubertà tramite il Sé, e pertanto riguarda la propria identità e tutto ciò che ne concerne. </a:t>
            </a:r>
            <a:endParaRPr lang="it-IT" dirty="0" smtClean="0">
              <a:solidFill>
                <a:srgbClr val="002060"/>
              </a:solidFill>
            </a:endParaRPr>
          </a:p>
          <a:p>
            <a:pPr marL="0" indent="0">
              <a:buNone/>
            </a:pPr>
            <a:endParaRPr lang="it-IT" dirty="0">
              <a:solidFill>
                <a:srgbClr val="002060"/>
              </a:solidFill>
            </a:endParaRPr>
          </a:p>
          <a:p>
            <a:pPr marL="0" indent="0">
              <a:buNone/>
            </a:pPr>
            <a:r>
              <a:rPr lang="it-IT" dirty="0" smtClean="0">
                <a:solidFill>
                  <a:srgbClr val="002060"/>
                </a:solidFill>
              </a:rPr>
              <a:t>Quando </a:t>
            </a:r>
            <a:r>
              <a:rPr lang="it-IT" dirty="0">
                <a:solidFill>
                  <a:srgbClr val="002060"/>
                </a:solidFill>
              </a:rPr>
              <a:t>siamo di fronte al rifiuto dell’Io sono, si manifesta sempre la sofferenza, in questi casi definita Sofferenza Primaria. </a:t>
            </a:r>
            <a:r>
              <a:rPr lang="it-IT" dirty="0" smtClean="0">
                <a:solidFill>
                  <a:srgbClr val="002060"/>
                </a:solidFill>
              </a:rPr>
              <a:t>La </a:t>
            </a:r>
            <a:r>
              <a:rPr lang="it-IT" dirty="0">
                <a:solidFill>
                  <a:srgbClr val="002060"/>
                </a:solidFill>
              </a:rPr>
              <a:t>sofferenza primaria si manifesta solo attraverso i sintomi, sintomi che rappresentano la scarica legato ad un accumulo.</a:t>
            </a:r>
          </a:p>
          <a:p>
            <a:pPr marL="0" indent="0">
              <a:buNone/>
            </a:pPr>
            <a:endParaRPr lang="it-IT" dirty="0">
              <a:solidFill>
                <a:srgbClr val="002060"/>
              </a:solidFill>
            </a:endParaRPr>
          </a:p>
        </p:txBody>
      </p:sp>
    </p:spTree>
    <p:extLst>
      <p:ext uri="{BB962C8B-B14F-4D97-AF65-F5344CB8AC3E}">
        <p14:creationId xmlns:p14="http://schemas.microsoft.com/office/powerpoint/2010/main" val="73469465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1660</TotalTime>
  <Words>1310</Words>
  <Application>Microsoft Macintosh PowerPoint</Application>
  <PresentationFormat>Presentazione su schermo (4:3)</PresentationFormat>
  <Paragraphs>67</Paragraphs>
  <Slides>21</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21</vt:i4>
      </vt:variant>
    </vt:vector>
  </HeadingPairs>
  <TitlesOfParts>
    <vt:vector size="26" baseType="lpstr">
      <vt:lpstr>Calibri</vt:lpstr>
      <vt:lpstr>Calibri Light</vt:lpstr>
      <vt:lpstr>Montserrat Light</vt:lpstr>
      <vt:lpstr>Arial</vt:lpstr>
      <vt:lpstr>Tema di Office</vt:lpstr>
      <vt:lpstr>IL RIFIUTO TRINO  </vt:lpstr>
      <vt:lpstr>Presentazione di PowerPoint</vt:lpstr>
      <vt:lpstr>Presentazione di PowerPoint</vt:lpstr>
      <vt:lpstr>Grazie al rifiuto nasce la vita. Grazie al rifiuto l’esperienza prende forma, quindi una nuova vita cinge ad essere, e dall’interazione con essa emerge ciò che noi siamo: materia.   </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BUONA VITA</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Microsoft Office User</dc:creator>
  <cp:lastModifiedBy>Alberto Maraschio</cp:lastModifiedBy>
  <cp:revision>20</cp:revision>
  <dcterms:created xsi:type="dcterms:W3CDTF">2020-02-05T10:19:22Z</dcterms:created>
  <dcterms:modified xsi:type="dcterms:W3CDTF">2020-09-20T15:02:08Z</dcterms:modified>
</cp:coreProperties>
</file>