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79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77" r:id="rId12"/>
    <p:sldId id="265" r:id="rId13"/>
    <p:sldId id="267" r:id="rId14"/>
    <p:sldId id="276" r:id="rId15"/>
    <p:sldId id="266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64"/>
    <p:restoredTop sz="94674"/>
  </p:normalViewPr>
  <p:slideViewPr>
    <p:cSldViewPr snapToGrid="0" snapToObjects="1">
      <p:cViewPr>
        <p:scale>
          <a:sx n="113" d="100"/>
          <a:sy n="113" d="100"/>
        </p:scale>
        <p:origin x="18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51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34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649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475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435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30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4528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368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262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8829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071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7075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762F31B-0670-2542-9B4D-C0CC351303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910" y="1271941"/>
            <a:ext cx="6456680" cy="661670"/>
          </a:xfrm>
        </p:spPr>
        <p:txBody>
          <a:bodyPr>
            <a:noAutofit/>
          </a:bodyPr>
          <a:lstStyle/>
          <a:p>
            <a:pPr algn="l"/>
            <a:r>
              <a:rPr lang="it-IT" sz="2400" b="1" smtClean="0">
                <a:solidFill>
                  <a:schemeClr val="bg1"/>
                </a:solidFill>
                <a:latin typeface="Montserrat Light" pitchFamily="2" charset="77"/>
              </a:rPr>
              <a:t>L’</a:t>
            </a:r>
            <a:r>
              <a:rPr lang="it-IT" sz="2400" b="1" smtClean="0">
                <a:solidFill>
                  <a:schemeClr val="bg1"/>
                </a:solidFill>
                <a:latin typeface="Montserrat Light" pitchFamily="2" charset="77"/>
              </a:rPr>
              <a:t>OMEOCENTRATURA</a:t>
            </a:r>
            <a:endParaRPr lang="it-IT" sz="2400" b="1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xmlns="" id="{288CC484-299A-CC48-8423-038A0452F3E0}"/>
              </a:ext>
            </a:extLst>
          </p:cNvPr>
          <p:cNvSpPr txBox="1">
            <a:spLocks/>
          </p:cNvSpPr>
          <p:nvPr/>
        </p:nvSpPr>
        <p:spPr>
          <a:xfrm>
            <a:off x="422910" y="5438140"/>
            <a:ext cx="6456680" cy="447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06" y="975848"/>
            <a:ext cx="1967067" cy="2306587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310" y="3881531"/>
            <a:ext cx="2864902" cy="2148677"/>
          </a:xfrm>
          <a:prstGeom prst="roundRect">
            <a:avLst/>
          </a:prstGeom>
          <a:effectLst>
            <a:softEdge rad="0"/>
          </a:effectLst>
        </p:spPr>
      </p:pic>
      <p:sp>
        <p:nvSpPr>
          <p:cNvPr id="3" name="Rettangolo 2"/>
          <p:cNvSpPr/>
          <p:nvPr/>
        </p:nvSpPr>
        <p:spPr>
          <a:xfrm>
            <a:off x="507577" y="4078706"/>
            <a:ext cx="54017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Docente:</a:t>
            </a:r>
          </a:p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GIOVANNA PANTALEO 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“Ideatrice del metodo e della Filosofia Omeosinergetica”.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Trainer Omeosinergetico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Naturopata ad indirizzo omeosinergetico</a:t>
            </a:r>
          </a:p>
        </p:txBody>
      </p:sp>
    </p:spTree>
    <p:extLst>
      <p:ext uri="{BB962C8B-B14F-4D97-AF65-F5344CB8AC3E}">
        <p14:creationId xmlns:p14="http://schemas.microsoft.com/office/powerpoint/2010/main" val="258322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50" y="58609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002060"/>
                </a:solidFill>
              </a:rPr>
              <a:t>OMEOCENTRATURA ORTOSTATICA</a:t>
            </a:r>
            <a:endParaRPr lang="it-IT" sz="4000" b="1" dirty="0">
              <a:solidFill>
                <a:srgbClr val="00206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384172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dirty="0">
                <a:solidFill>
                  <a:srgbClr val="002060"/>
                </a:solidFill>
              </a:rPr>
              <a:t>L’Omeocentratura del tipo</a:t>
            </a:r>
            <a:r>
              <a:rPr lang="it-IT" sz="2400" b="1" dirty="0">
                <a:solidFill>
                  <a:srgbClr val="002060"/>
                </a:solidFill>
              </a:rPr>
              <a:t> ortostatica</a:t>
            </a:r>
            <a:r>
              <a:rPr lang="it-IT" sz="2400" dirty="0">
                <a:solidFill>
                  <a:srgbClr val="002060"/>
                </a:solidFill>
              </a:rPr>
              <a:t> lavora più in superficie, sul movimento esterno ed è suddivisa in </a:t>
            </a:r>
            <a:r>
              <a:rPr lang="it-IT" sz="2400" i="1" dirty="0">
                <a:solidFill>
                  <a:srgbClr val="002060"/>
                </a:solidFill>
              </a:rPr>
              <a:t>tre</a:t>
            </a:r>
            <a:r>
              <a:rPr lang="it-IT" sz="2400" dirty="0">
                <a:solidFill>
                  <a:srgbClr val="002060"/>
                </a:solidFill>
              </a:rPr>
              <a:t> </a:t>
            </a:r>
            <a:r>
              <a:rPr lang="it-IT" sz="2400" i="1" dirty="0" err="1">
                <a:solidFill>
                  <a:srgbClr val="002060"/>
                </a:solidFill>
              </a:rPr>
              <a:t>sottofasi</a:t>
            </a:r>
            <a:r>
              <a:rPr lang="it-IT" sz="2400" dirty="0">
                <a:solidFill>
                  <a:srgbClr val="002060"/>
                </a:solidFill>
              </a:rPr>
              <a:t>: 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400" dirty="0" err="1">
                <a:solidFill>
                  <a:srgbClr val="002060"/>
                </a:solidFill>
              </a:rPr>
              <a:t>sottofase</a:t>
            </a:r>
            <a:r>
              <a:rPr lang="it-IT" sz="2400" dirty="0">
                <a:solidFill>
                  <a:srgbClr val="002060"/>
                </a:solidFill>
              </a:rPr>
              <a:t> dell’</a:t>
            </a:r>
            <a:r>
              <a:rPr lang="it-IT" sz="2400" b="1" dirty="0">
                <a:solidFill>
                  <a:srgbClr val="002060"/>
                </a:solidFill>
              </a:rPr>
              <a:t>assestamento</a:t>
            </a:r>
            <a:r>
              <a:rPr lang="it-IT" sz="2400" dirty="0">
                <a:solidFill>
                  <a:srgbClr val="002060"/>
                </a:solidFill>
              </a:rPr>
              <a:t>, che prevede i primi tre esercizi i quali interagiscono con </a:t>
            </a:r>
            <a:r>
              <a:rPr lang="it-IT" sz="2400" i="1" dirty="0">
                <a:solidFill>
                  <a:srgbClr val="002060"/>
                </a:solidFill>
              </a:rPr>
              <a:t>l’equilibrio</a:t>
            </a:r>
            <a:r>
              <a:rPr lang="it-IT" sz="2400" dirty="0">
                <a:solidFill>
                  <a:srgbClr val="002060"/>
                </a:solidFill>
              </a:rPr>
              <a:t> del corpo e dei sensi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400" dirty="0" err="1">
                <a:solidFill>
                  <a:srgbClr val="002060"/>
                </a:solidFill>
              </a:rPr>
              <a:t>sottofase</a:t>
            </a:r>
            <a:r>
              <a:rPr lang="it-IT" sz="2400" dirty="0">
                <a:solidFill>
                  <a:srgbClr val="002060"/>
                </a:solidFill>
              </a:rPr>
              <a:t> del</a:t>
            </a:r>
            <a:r>
              <a:rPr lang="it-IT" sz="2400" b="1" dirty="0">
                <a:solidFill>
                  <a:srgbClr val="002060"/>
                </a:solidFill>
              </a:rPr>
              <a:t> flusso</a:t>
            </a:r>
            <a:r>
              <a:rPr lang="it-IT" sz="2400" dirty="0">
                <a:solidFill>
                  <a:srgbClr val="002060"/>
                </a:solidFill>
              </a:rPr>
              <a:t>, ove si eseguono quegli esercizi connessi ai </a:t>
            </a:r>
            <a:r>
              <a:rPr lang="it-IT" sz="2400" i="1" dirty="0">
                <a:solidFill>
                  <a:srgbClr val="002060"/>
                </a:solidFill>
              </a:rPr>
              <a:t>7 centri energetici</a:t>
            </a:r>
            <a:r>
              <a:rPr lang="it-IT" sz="2400" dirty="0">
                <a:solidFill>
                  <a:srgbClr val="002060"/>
                </a:solidFill>
              </a:rPr>
              <a:t>, attraverso i quali si mette in </a:t>
            </a:r>
            <a:r>
              <a:rPr lang="it-IT" sz="2400" i="1" dirty="0">
                <a:solidFill>
                  <a:srgbClr val="002060"/>
                </a:solidFill>
              </a:rPr>
              <a:t>moto dinamico</a:t>
            </a:r>
            <a:r>
              <a:rPr lang="it-IT" sz="2400" dirty="0">
                <a:solidFill>
                  <a:srgbClr val="002060"/>
                </a:solidFill>
              </a:rPr>
              <a:t> tutto ciò che è in </a:t>
            </a:r>
            <a:r>
              <a:rPr lang="it-IT" sz="2400" i="1" dirty="0">
                <a:solidFill>
                  <a:srgbClr val="002060"/>
                </a:solidFill>
              </a:rPr>
              <a:t>stasi</a:t>
            </a:r>
            <a:r>
              <a:rPr lang="it-IT" sz="2400" dirty="0">
                <a:solidFill>
                  <a:srgbClr val="002060"/>
                </a:solidFill>
              </a:rPr>
              <a:t> a livello strutturale e fisico 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400" dirty="0" err="1">
                <a:solidFill>
                  <a:srgbClr val="002060"/>
                </a:solidFill>
              </a:rPr>
              <a:t>sottofase</a:t>
            </a:r>
            <a:r>
              <a:rPr lang="it-IT" sz="2400" b="1" dirty="0">
                <a:solidFill>
                  <a:srgbClr val="002060"/>
                </a:solidFill>
              </a:rPr>
              <a:t> </a:t>
            </a:r>
            <a:r>
              <a:rPr lang="it-IT" sz="2400" dirty="0">
                <a:solidFill>
                  <a:srgbClr val="002060"/>
                </a:solidFill>
              </a:rPr>
              <a:t>del</a:t>
            </a:r>
            <a:r>
              <a:rPr lang="it-IT" sz="2400" b="1" dirty="0">
                <a:solidFill>
                  <a:srgbClr val="002060"/>
                </a:solidFill>
              </a:rPr>
              <a:t> movimento</a:t>
            </a:r>
            <a:r>
              <a:rPr lang="it-IT" sz="2400" dirty="0">
                <a:solidFill>
                  <a:srgbClr val="002060"/>
                </a:solidFill>
              </a:rPr>
              <a:t>, che sottende i restanti esercizi che interagiscono con il corpo fisico a livello motorio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56726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3137"/>
            <a:ext cx="3077442" cy="4351338"/>
          </a:xfr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134" y="1096882"/>
            <a:ext cx="3081866" cy="435759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442" y="1096882"/>
            <a:ext cx="307744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86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002060"/>
                </a:solidFill>
              </a:rPr>
              <a:t>AUTO-TRATTAMENTO</a:t>
            </a:r>
            <a:endParaRPr lang="it-IT" sz="4000" b="1" dirty="0">
              <a:solidFill>
                <a:srgbClr val="00206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20650" y="1004712"/>
            <a:ext cx="7886700" cy="489003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it-I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 smtClean="0">
                <a:solidFill>
                  <a:srgbClr val="002060"/>
                </a:solidFill>
              </a:rPr>
              <a:t>La </a:t>
            </a:r>
            <a:r>
              <a:rPr lang="it-IT" dirty="0">
                <a:solidFill>
                  <a:srgbClr val="002060"/>
                </a:solidFill>
              </a:rPr>
              <a:t>fase dell’</a:t>
            </a:r>
            <a:r>
              <a:rPr lang="it-IT" b="1" dirty="0">
                <a:solidFill>
                  <a:srgbClr val="002060"/>
                </a:solidFill>
              </a:rPr>
              <a:t>auto-trattamento</a:t>
            </a:r>
            <a:r>
              <a:rPr lang="it-IT" dirty="0">
                <a:solidFill>
                  <a:srgbClr val="002060"/>
                </a:solidFill>
              </a:rPr>
              <a:t> rappresenta un connubio perfetto tra l’Omeocentratura del tipo ortostatica e quella del tipo </a:t>
            </a:r>
            <a:r>
              <a:rPr lang="it-IT" dirty="0" err="1">
                <a:solidFill>
                  <a:srgbClr val="002060"/>
                </a:solidFill>
              </a:rPr>
              <a:t>clinostatica</a:t>
            </a:r>
            <a:r>
              <a:rPr lang="it-IT" dirty="0">
                <a:solidFill>
                  <a:srgbClr val="002060"/>
                </a:solidFill>
              </a:rPr>
              <a:t>. Ha una valenza fondamentale, ovvero l’esecuzione di un atto inspiratorio completo, che si avvale di tre processi meccanici sequenziali della fisiologia respiratoria: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 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dirty="0">
                <a:solidFill>
                  <a:srgbClr val="002060"/>
                </a:solidFill>
              </a:rPr>
              <a:t>inspirazione bassa o addominale o </a:t>
            </a:r>
            <a:r>
              <a:rPr lang="it-IT" b="1" dirty="0">
                <a:solidFill>
                  <a:srgbClr val="002060"/>
                </a:solidFill>
              </a:rPr>
              <a:t>diaframmatica</a:t>
            </a:r>
            <a:endParaRPr lang="it-IT" dirty="0">
              <a:solidFill>
                <a:srgbClr val="002060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it-IT" dirty="0">
                <a:solidFill>
                  <a:srgbClr val="002060"/>
                </a:solidFill>
              </a:rPr>
              <a:t>ispirazione media o toracica o </a:t>
            </a:r>
            <a:r>
              <a:rPr lang="it-IT" b="1" dirty="0">
                <a:solidFill>
                  <a:srgbClr val="002060"/>
                </a:solidFill>
              </a:rPr>
              <a:t>costale</a:t>
            </a:r>
            <a:r>
              <a:rPr lang="it-IT" dirty="0">
                <a:solidFill>
                  <a:srgbClr val="002060"/>
                </a:solidFill>
              </a:rPr>
              <a:t> 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dirty="0">
                <a:solidFill>
                  <a:srgbClr val="002060"/>
                </a:solidFill>
              </a:rPr>
              <a:t>inspirazione alta o </a:t>
            </a:r>
            <a:r>
              <a:rPr lang="it-IT" b="1" dirty="0">
                <a:solidFill>
                  <a:srgbClr val="002060"/>
                </a:solidFill>
              </a:rPr>
              <a:t>clavicolare</a:t>
            </a:r>
            <a:r>
              <a:rPr lang="it-IT" dirty="0">
                <a:solidFill>
                  <a:srgbClr val="002060"/>
                </a:solidFill>
              </a:rPr>
              <a:t> </a:t>
            </a:r>
            <a:endParaRPr lang="it-I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Le modalità di utilizzo delle mani sono fondamentali nell’auto-trattamento, poiché attraverso il </a:t>
            </a:r>
            <a:r>
              <a:rPr lang="it-IT" b="1" dirty="0" err="1">
                <a:solidFill>
                  <a:srgbClr val="002060"/>
                </a:solidFill>
              </a:rPr>
              <a:t>M</a:t>
            </a:r>
            <a:r>
              <a:rPr lang="it-IT" b="1" dirty="0" err="1" smtClean="0">
                <a:solidFill>
                  <a:srgbClr val="002060"/>
                </a:solidFill>
              </a:rPr>
              <a:t>udra</a:t>
            </a:r>
            <a:r>
              <a:rPr lang="it-IT" b="1" dirty="0" smtClean="0">
                <a:solidFill>
                  <a:srgbClr val="002060"/>
                </a:solidFill>
              </a:rPr>
              <a:t> </a:t>
            </a:r>
            <a:r>
              <a:rPr lang="it-IT" b="1" dirty="0">
                <a:solidFill>
                  <a:srgbClr val="002060"/>
                </a:solidFill>
              </a:rPr>
              <a:t>costituzionale</a:t>
            </a:r>
            <a:r>
              <a:rPr lang="it-IT" dirty="0">
                <a:solidFill>
                  <a:srgbClr val="002060"/>
                </a:solidFill>
              </a:rPr>
              <a:t> permettono di accedere al contenuto esperienziale di ogni centro energetico.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 </a:t>
            </a:r>
          </a:p>
          <a:p>
            <a:pPr marL="457200" lvl="0" indent="-457200">
              <a:buFont typeface="+mj-lt"/>
              <a:buAutoNum type="arabicPeriod"/>
            </a:pPr>
            <a:endParaRPr lang="it-IT" sz="2400" dirty="0">
              <a:solidFill>
                <a:srgbClr val="002060"/>
              </a:solidFill>
            </a:endParaRPr>
          </a:p>
          <a:p>
            <a:endParaRPr lang="it-IT" sz="2400" dirty="0">
              <a:solidFill>
                <a:srgbClr val="002060"/>
              </a:solidFill>
            </a:endParaRPr>
          </a:p>
        </p:txBody>
      </p:sp>
      <p:pic>
        <p:nvPicPr>
          <p:cNvPr id="4" name="Segnaposto contenuto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9" t="8708" r="41998" b="9268"/>
          <a:stretch/>
        </p:blipFill>
        <p:spPr>
          <a:xfrm>
            <a:off x="8131114" y="0"/>
            <a:ext cx="768472" cy="623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0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it-IT" sz="4000" b="1" dirty="0" smtClean="0">
                <a:solidFill>
                  <a:srgbClr val="002060"/>
                </a:solidFill>
              </a:rPr>
              <a:t>OMEOCENTRATURA CLINOSTATICA</a:t>
            </a:r>
            <a:endParaRPr lang="it-IT" sz="4000" b="1" dirty="0">
              <a:solidFill>
                <a:srgbClr val="00206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238602"/>
            <a:ext cx="7886700" cy="4755798"/>
          </a:xfrm>
        </p:spPr>
        <p:txBody>
          <a:bodyPr>
            <a:normAutofit lnSpcReduction="10000"/>
          </a:bodyPr>
          <a:lstStyle/>
          <a:p>
            <a:r>
              <a:rPr lang="it-IT" sz="2200" dirty="0">
                <a:solidFill>
                  <a:srgbClr val="002060"/>
                </a:solidFill>
              </a:rPr>
              <a:t>A differenza dell’ortostatica, l’Omeocentratura del tipo </a:t>
            </a:r>
            <a:r>
              <a:rPr lang="it-IT" sz="2200" b="1" dirty="0" err="1">
                <a:solidFill>
                  <a:srgbClr val="002060"/>
                </a:solidFill>
              </a:rPr>
              <a:t>clinostatica</a:t>
            </a:r>
            <a:r>
              <a:rPr lang="it-IT" sz="2200" dirty="0">
                <a:solidFill>
                  <a:srgbClr val="002060"/>
                </a:solidFill>
              </a:rPr>
              <a:t> ci pone in contatto con la nostra parte </a:t>
            </a:r>
            <a:r>
              <a:rPr lang="it-IT" sz="2200" i="1" dirty="0">
                <a:solidFill>
                  <a:srgbClr val="002060"/>
                </a:solidFill>
              </a:rPr>
              <a:t>intermediaria</a:t>
            </a:r>
            <a:r>
              <a:rPr lang="it-IT" sz="2200" dirty="0">
                <a:solidFill>
                  <a:srgbClr val="002060"/>
                </a:solidFill>
              </a:rPr>
              <a:t> che la filosofia Omeosinergetica identifica nella </a:t>
            </a:r>
            <a:r>
              <a:rPr lang="it-IT" sz="2200" b="1" i="1" dirty="0">
                <a:solidFill>
                  <a:srgbClr val="002060"/>
                </a:solidFill>
              </a:rPr>
              <a:t>memoria psichica</a:t>
            </a:r>
            <a:r>
              <a:rPr lang="it-IT" sz="2200" dirty="0">
                <a:solidFill>
                  <a:srgbClr val="002060"/>
                </a:solidFill>
              </a:rPr>
              <a:t> e </a:t>
            </a:r>
            <a:r>
              <a:rPr lang="it-IT" sz="2200" b="1" i="1" dirty="0">
                <a:solidFill>
                  <a:srgbClr val="002060"/>
                </a:solidFill>
              </a:rPr>
              <a:t>neurale</a:t>
            </a:r>
            <a:r>
              <a:rPr lang="it-IT" sz="2200" dirty="0">
                <a:solidFill>
                  <a:srgbClr val="002060"/>
                </a:solidFill>
              </a:rPr>
              <a:t>, la quale si esprime attraverso i </a:t>
            </a:r>
            <a:r>
              <a:rPr lang="it-IT" sz="2200" b="1" i="1" dirty="0">
                <a:solidFill>
                  <a:srgbClr val="002060"/>
                </a:solidFill>
              </a:rPr>
              <a:t>ricordi</a:t>
            </a:r>
            <a:r>
              <a:rPr lang="it-IT" sz="2200" dirty="0">
                <a:solidFill>
                  <a:srgbClr val="002060"/>
                </a:solidFill>
              </a:rPr>
              <a:t>, funzionali per farci comprendere che sia nel presente sia nel passato quel “</a:t>
            </a:r>
            <a:r>
              <a:rPr lang="it-IT" sz="2200" b="1" dirty="0">
                <a:solidFill>
                  <a:srgbClr val="002060"/>
                </a:solidFill>
              </a:rPr>
              <a:t>Come siamo</a:t>
            </a:r>
            <a:r>
              <a:rPr lang="it-IT" sz="2200" dirty="0">
                <a:solidFill>
                  <a:srgbClr val="002060"/>
                </a:solidFill>
              </a:rPr>
              <a:t>” è sempre vigente e si esprime mediante le </a:t>
            </a:r>
            <a:r>
              <a:rPr lang="it-IT" sz="2200" b="1" i="1" dirty="0">
                <a:solidFill>
                  <a:srgbClr val="002060"/>
                </a:solidFill>
              </a:rPr>
              <a:t>azioni</a:t>
            </a:r>
            <a:r>
              <a:rPr lang="it-IT" sz="2200" dirty="0">
                <a:solidFill>
                  <a:srgbClr val="002060"/>
                </a:solidFill>
              </a:rPr>
              <a:t> (il nostro </a:t>
            </a:r>
            <a:r>
              <a:rPr lang="it-IT" sz="2200" b="1" dirty="0">
                <a:solidFill>
                  <a:srgbClr val="002060"/>
                </a:solidFill>
              </a:rPr>
              <a:t>fare</a:t>
            </a:r>
            <a:r>
              <a:rPr lang="it-IT" sz="2200" dirty="0" smtClean="0">
                <a:solidFill>
                  <a:srgbClr val="002060"/>
                </a:solidFill>
              </a:rPr>
              <a:t>).</a:t>
            </a:r>
          </a:p>
          <a:p>
            <a:endParaRPr lang="it-IT" sz="2200" dirty="0">
              <a:solidFill>
                <a:srgbClr val="002060"/>
              </a:solidFill>
            </a:endParaRPr>
          </a:p>
          <a:p>
            <a:r>
              <a:rPr lang="it-IT" sz="2200" dirty="0">
                <a:solidFill>
                  <a:srgbClr val="002060"/>
                </a:solidFill>
              </a:rPr>
              <a:t>È costituita da 7 movimenti, da eseguire in posizione supina. </a:t>
            </a:r>
          </a:p>
          <a:p>
            <a:endParaRPr lang="it-IT" sz="2200" dirty="0" smtClean="0">
              <a:solidFill>
                <a:srgbClr val="002060"/>
              </a:solidFill>
            </a:endParaRPr>
          </a:p>
          <a:p>
            <a:r>
              <a:rPr lang="it-IT" sz="2200" dirty="0" smtClean="0">
                <a:solidFill>
                  <a:srgbClr val="002060"/>
                </a:solidFill>
              </a:rPr>
              <a:t>Interagisce </a:t>
            </a:r>
            <a:r>
              <a:rPr lang="it-IT" sz="2200" dirty="0">
                <a:solidFill>
                  <a:srgbClr val="002060"/>
                </a:solidFill>
              </a:rPr>
              <a:t>allo stesso modo con i centri energetici, dislocati sulle diverse </a:t>
            </a:r>
            <a:r>
              <a:rPr lang="it-IT" sz="2200" i="1" dirty="0">
                <a:solidFill>
                  <a:srgbClr val="002060"/>
                </a:solidFill>
              </a:rPr>
              <a:t>ghiandole endocrine</a:t>
            </a:r>
            <a:r>
              <a:rPr lang="it-IT" sz="2200" dirty="0">
                <a:solidFill>
                  <a:srgbClr val="002060"/>
                </a:solidFill>
              </a:rPr>
              <a:t> dell’organismo: </a:t>
            </a:r>
            <a:r>
              <a:rPr lang="it-IT" sz="2200" b="1" dirty="0">
                <a:solidFill>
                  <a:srgbClr val="002060"/>
                </a:solidFill>
              </a:rPr>
              <a:t>ipofisi</a:t>
            </a:r>
            <a:r>
              <a:rPr lang="it-IT" sz="2200" dirty="0">
                <a:solidFill>
                  <a:srgbClr val="002060"/>
                </a:solidFill>
              </a:rPr>
              <a:t>, </a:t>
            </a:r>
            <a:r>
              <a:rPr lang="it-IT" sz="2200" b="1" dirty="0">
                <a:solidFill>
                  <a:srgbClr val="002060"/>
                </a:solidFill>
              </a:rPr>
              <a:t>epifisi </a:t>
            </a:r>
            <a:r>
              <a:rPr lang="it-IT" sz="2200" dirty="0">
                <a:solidFill>
                  <a:srgbClr val="002060"/>
                </a:solidFill>
              </a:rPr>
              <a:t>o </a:t>
            </a:r>
            <a:r>
              <a:rPr lang="it-IT" sz="2200" b="1" dirty="0">
                <a:solidFill>
                  <a:srgbClr val="002060"/>
                </a:solidFill>
              </a:rPr>
              <a:t>ghiandola pineale</a:t>
            </a:r>
            <a:r>
              <a:rPr lang="it-IT" sz="2200" dirty="0">
                <a:solidFill>
                  <a:srgbClr val="002060"/>
                </a:solidFill>
              </a:rPr>
              <a:t>, </a:t>
            </a:r>
            <a:r>
              <a:rPr lang="it-IT" sz="2200" b="1" dirty="0">
                <a:solidFill>
                  <a:srgbClr val="002060"/>
                </a:solidFill>
              </a:rPr>
              <a:t>tiroide</a:t>
            </a:r>
            <a:r>
              <a:rPr lang="it-IT" sz="2200" dirty="0">
                <a:solidFill>
                  <a:srgbClr val="002060"/>
                </a:solidFill>
              </a:rPr>
              <a:t>, </a:t>
            </a:r>
            <a:r>
              <a:rPr lang="it-IT" sz="2200" b="1" dirty="0">
                <a:solidFill>
                  <a:srgbClr val="002060"/>
                </a:solidFill>
              </a:rPr>
              <a:t>timo</a:t>
            </a:r>
            <a:r>
              <a:rPr lang="it-IT" sz="2200" dirty="0">
                <a:solidFill>
                  <a:srgbClr val="002060"/>
                </a:solidFill>
              </a:rPr>
              <a:t>, </a:t>
            </a:r>
            <a:r>
              <a:rPr lang="it-IT" sz="2200" b="1" dirty="0">
                <a:solidFill>
                  <a:srgbClr val="002060"/>
                </a:solidFill>
              </a:rPr>
              <a:t>pancreas endocrino</a:t>
            </a:r>
            <a:r>
              <a:rPr lang="it-IT" sz="2200" dirty="0">
                <a:solidFill>
                  <a:srgbClr val="002060"/>
                </a:solidFill>
              </a:rPr>
              <a:t>, </a:t>
            </a:r>
            <a:r>
              <a:rPr lang="it-IT" sz="2200" b="1" dirty="0">
                <a:solidFill>
                  <a:srgbClr val="002060"/>
                </a:solidFill>
              </a:rPr>
              <a:t>surreni</a:t>
            </a:r>
            <a:r>
              <a:rPr lang="it-IT" sz="2200" dirty="0">
                <a:solidFill>
                  <a:srgbClr val="002060"/>
                </a:solidFill>
              </a:rPr>
              <a:t> e </a:t>
            </a:r>
            <a:r>
              <a:rPr lang="it-IT" sz="2200" b="1" dirty="0">
                <a:solidFill>
                  <a:srgbClr val="002060"/>
                </a:solidFill>
              </a:rPr>
              <a:t>gonadi</a:t>
            </a:r>
            <a:r>
              <a:rPr lang="it-IT" sz="2200" dirty="0">
                <a:solidFill>
                  <a:srgbClr val="002060"/>
                </a:solidFill>
              </a:rPr>
              <a:t>. 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90732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15959" cy="6243930"/>
          </a:xfr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044" y="0"/>
            <a:ext cx="4413956" cy="624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54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 di testo 11"/>
          <p:cNvSpPr txBox="1"/>
          <p:nvPr/>
        </p:nvSpPr>
        <p:spPr>
          <a:xfrm>
            <a:off x="484811" y="1805740"/>
            <a:ext cx="1456877" cy="30162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del tipo </a:t>
            </a:r>
            <a:r>
              <a:rPr lang="it-IT" sz="1200" b="1" dirty="0">
                <a:solidFill>
                  <a:srgbClr val="002060"/>
                </a:solidFill>
                <a:latin typeface="Calibri" charset="0"/>
                <a:ea typeface="Calibri" charset="0"/>
                <a:cs typeface="Arial" charset="0"/>
              </a:rPr>
              <a:t>O</a:t>
            </a:r>
            <a:r>
              <a:rPr lang="it-IT" sz="1200" b="1" dirty="0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rtostatica</a:t>
            </a:r>
            <a:endParaRPr lang="it-IT" b="1" dirty="0">
              <a:solidFill>
                <a:srgbClr val="002060"/>
              </a:solidFill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0" name="Casella di testo 22"/>
          <p:cNvSpPr txBox="1"/>
          <p:nvPr/>
        </p:nvSpPr>
        <p:spPr>
          <a:xfrm>
            <a:off x="94475" y="4983256"/>
            <a:ext cx="1322963" cy="44069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dirty="0" err="1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Sottofase</a:t>
            </a:r>
            <a:r>
              <a:rPr lang="it-IT" sz="1200" dirty="0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 </a:t>
            </a: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dell’assestamento</a:t>
            </a:r>
            <a:endParaRPr lang="it-IT" sz="2000" dirty="0">
              <a:solidFill>
                <a:srgbClr val="002060"/>
              </a:solidFill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1" name="Casella di testo 23"/>
          <p:cNvSpPr txBox="1"/>
          <p:nvPr/>
        </p:nvSpPr>
        <p:spPr>
          <a:xfrm>
            <a:off x="1654551" y="4980828"/>
            <a:ext cx="909320" cy="44069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dirty="0" err="1">
                <a:solidFill>
                  <a:srgbClr val="002060"/>
                </a:solidFill>
                <a:latin typeface="Calibri" charset="0"/>
                <a:ea typeface="Calibri" charset="0"/>
                <a:cs typeface="Arial" charset="0"/>
              </a:rPr>
              <a:t>S</a:t>
            </a:r>
            <a:r>
              <a:rPr lang="it-IT" sz="1200" dirty="0" err="1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ottofase</a:t>
            </a:r>
            <a:r>
              <a:rPr lang="it-IT" sz="1200" dirty="0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 </a:t>
            </a: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del flusso</a:t>
            </a:r>
            <a:endParaRPr lang="it-IT" sz="2000" dirty="0">
              <a:solidFill>
                <a:srgbClr val="002060"/>
              </a:solidFill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2" name="Casella di testo 24"/>
          <p:cNvSpPr txBox="1"/>
          <p:nvPr/>
        </p:nvSpPr>
        <p:spPr>
          <a:xfrm>
            <a:off x="2800984" y="4980828"/>
            <a:ext cx="990918" cy="43878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dirty="0" err="1">
                <a:solidFill>
                  <a:srgbClr val="002060"/>
                </a:solidFill>
                <a:latin typeface="Calibri" charset="0"/>
                <a:ea typeface="Calibri" charset="0"/>
                <a:cs typeface="Arial" charset="0"/>
              </a:rPr>
              <a:t>S</a:t>
            </a:r>
            <a:r>
              <a:rPr lang="it-IT" sz="1200" dirty="0" err="1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ottofase</a:t>
            </a:r>
            <a:r>
              <a:rPr lang="it-IT" sz="1200" dirty="0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 </a:t>
            </a: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del movimento</a:t>
            </a:r>
            <a:endParaRPr lang="it-IT" sz="2000" dirty="0">
              <a:solidFill>
                <a:srgbClr val="002060"/>
              </a:solidFill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3" name="Casella di testo 25"/>
          <p:cNvSpPr txBox="1"/>
          <p:nvPr/>
        </p:nvSpPr>
        <p:spPr>
          <a:xfrm>
            <a:off x="3710305" y="326708"/>
            <a:ext cx="1518285" cy="26098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b="1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Omeocentratura </a:t>
            </a:r>
          </a:p>
        </p:txBody>
      </p:sp>
      <p:sp>
        <p:nvSpPr>
          <p:cNvPr id="14" name="Casella di testo 26"/>
          <p:cNvSpPr txBox="1"/>
          <p:nvPr/>
        </p:nvSpPr>
        <p:spPr>
          <a:xfrm>
            <a:off x="3791902" y="1811631"/>
            <a:ext cx="1355090" cy="30162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b="1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Auto-trattamento</a:t>
            </a:r>
          </a:p>
        </p:txBody>
      </p:sp>
      <p:sp>
        <p:nvSpPr>
          <p:cNvPr id="15" name="Casella di testo 27"/>
          <p:cNvSpPr txBox="1"/>
          <p:nvPr/>
        </p:nvSpPr>
        <p:spPr>
          <a:xfrm>
            <a:off x="7190810" y="1685007"/>
            <a:ext cx="1355090" cy="440749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del tipo </a:t>
            </a:r>
            <a:r>
              <a:rPr lang="it-IT" sz="1200" b="1" dirty="0">
                <a:solidFill>
                  <a:srgbClr val="002060"/>
                </a:solidFill>
                <a:latin typeface="Calibri" charset="0"/>
                <a:ea typeface="Calibri" charset="0"/>
                <a:cs typeface="Arial" charset="0"/>
              </a:rPr>
              <a:t>C</a:t>
            </a:r>
            <a:r>
              <a:rPr lang="it-IT" sz="1200" b="1" dirty="0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linostatica</a:t>
            </a:r>
            <a:endParaRPr lang="it-IT" b="1" dirty="0">
              <a:solidFill>
                <a:srgbClr val="002060"/>
              </a:solidFill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8" name="Casella di testo 30"/>
          <p:cNvSpPr txBox="1"/>
          <p:nvPr/>
        </p:nvSpPr>
        <p:spPr>
          <a:xfrm>
            <a:off x="2563871" y="3337194"/>
            <a:ext cx="1146433" cy="43878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Inspirazione </a:t>
            </a:r>
            <a:r>
              <a:rPr lang="it-IT" sz="1200" dirty="0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Diaframmatica</a:t>
            </a:r>
            <a:endParaRPr lang="it-IT" sz="2000" dirty="0">
              <a:solidFill>
                <a:srgbClr val="002060"/>
              </a:solidFill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19" name="Casella di testo 31"/>
          <p:cNvSpPr txBox="1"/>
          <p:nvPr/>
        </p:nvSpPr>
        <p:spPr>
          <a:xfrm>
            <a:off x="4014786" y="3337194"/>
            <a:ext cx="986191" cy="43878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Inspirazione </a:t>
            </a:r>
            <a:r>
              <a:rPr lang="it-IT" sz="1200" dirty="0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Costale</a:t>
            </a:r>
            <a:endParaRPr lang="it-IT" sz="2000" dirty="0">
              <a:solidFill>
                <a:srgbClr val="002060"/>
              </a:solidFill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20" name="Casella di testo 32"/>
          <p:cNvSpPr txBox="1"/>
          <p:nvPr/>
        </p:nvSpPr>
        <p:spPr>
          <a:xfrm>
            <a:off x="5228589" y="3337194"/>
            <a:ext cx="980299" cy="43878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Inspirazione </a:t>
            </a:r>
            <a:r>
              <a:rPr lang="it-IT" sz="1200" dirty="0" smtClean="0">
                <a:solidFill>
                  <a:srgbClr val="002060"/>
                </a:solidFill>
                <a:latin typeface="Calibri" charset="0"/>
                <a:ea typeface="Calibri" charset="0"/>
                <a:cs typeface="Arial" charset="0"/>
              </a:rPr>
              <a:t>Cl</a:t>
            </a:r>
            <a:r>
              <a:rPr lang="it-IT" sz="1200" dirty="0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avicolare</a:t>
            </a:r>
            <a:endParaRPr lang="it-IT" sz="2000" dirty="0">
              <a:solidFill>
                <a:srgbClr val="002060"/>
              </a:solidFill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22" name="Casella di testo 35"/>
          <p:cNvSpPr txBox="1"/>
          <p:nvPr/>
        </p:nvSpPr>
        <p:spPr>
          <a:xfrm>
            <a:off x="6917724" y="4894150"/>
            <a:ext cx="2088328" cy="298739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it-IT" sz="1200" dirty="0">
                <a:solidFill>
                  <a:srgbClr val="002060"/>
                </a:solidFill>
                <a:latin typeface="Calibri" charset="0"/>
                <a:ea typeface="Calibri" charset="0"/>
                <a:cs typeface="Arial" charset="0"/>
              </a:rPr>
              <a:t>M</a:t>
            </a:r>
            <a:r>
              <a:rPr lang="it-IT" sz="1200" dirty="0" smtClean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emoria </a:t>
            </a: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psichica </a:t>
            </a: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  <a:sym typeface="Wingdings" charset="2"/>
              </a:rPr>
              <a:t></a:t>
            </a:r>
            <a:r>
              <a:rPr lang="it-IT" sz="1200" dirty="0">
                <a:solidFill>
                  <a:srgbClr val="002060"/>
                </a:solidFill>
                <a:effectLst/>
                <a:latin typeface="Calibri" charset="0"/>
                <a:ea typeface="Calibri" charset="0"/>
                <a:cs typeface="Arial" charset="0"/>
              </a:rPr>
              <a:t> ricordi</a:t>
            </a:r>
            <a:endParaRPr lang="it-IT" sz="2000" dirty="0">
              <a:solidFill>
                <a:srgbClr val="002060"/>
              </a:solidFill>
              <a:effectLst/>
              <a:latin typeface="Calibri" charset="0"/>
              <a:ea typeface="Calibri" charset="0"/>
              <a:cs typeface="Arial" charset="0"/>
            </a:endParaRP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4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cxnSp>
        <p:nvCxnSpPr>
          <p:cNvPr id="26" name="Connettore 4 25"/>
          <p:cNvCxnSpPr>
            <a:stCxn id="7" idx="2"/>
          </p:cNvCxnSpPr>
          <p:nvPr/>
        </p:nvCxnSpPr>
        <p:spPr>
          <a:xfrm rot="5400000">
            <a:off x="-290142" y="3128099"/>
            <a:ext cx="2524127" cy="482658"/>
          </a:xfrm>
          <a:prstGeom prst="bentConnector3">
            <a:avLst>
              <a:gd name="adj1" fmla="val 8175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/>
          <p:nvPr/>
        </p:nvCxnSpPr>
        <p:spPr>
          <a:xfrm>
            <a:off x="1018435" y="4177295"/>
            <a:ext cx="215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/>
          <p:nvPr/>
        </p:nvCxnSpPr>
        <p:spPr>
          <a:xfrm>
            <a:off x="2032731" y="4177295"/>
            <a:ext cx="0" cy="5131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2 51"/>
          <p:cNvCxnSpPr/>
          <p:nvPr/>
        </p:nvCxnSpPr>
        <p:spPr>
          <a:xfrm>
            <a:off x="3178472" y="4177294"/>
            <a:ext cx="0" cy="5131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4 55"/>
          <p:cNvCxnSpPr/>
          <p:nvPr/>
        </p:nvCxnSpPr>
        <p:spPr>
          <a:xfrm>
            <a:off x="4093714" y="1399223"/>
            <a:ext cx="3774641" cy="236584"/>
          </a:xfrm>
          <a:prstGeom prst="bentConnector3">
            <a:avLst>
              <a:gd name="adj1" fmla="val 9994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4 57"/>
          <p:cNvCxnSpPr/>
          <p:nvPr/>
        </p:nvCxnSpPr>
        <p:spPr>
          <a:xfrm rot="10800000" flipV="1">
            <a:off x="1034027" y="1399223"/>
            <a:ext cx="3059687" cy="283474"/>
          </a:xfrm>
          <a:prstGeom prst="bentConnector3">
            <a:avLst>
              <a:gd name="adj1" fmla="val 10017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2 63"/>
          <p:cNvCxnSpPr>
            <a:stCxn id="13" idx="2"/>
          </p:cNvCxnSpPr>
          <p:nvPr/>
        </p:nvCxnSpPr>
        <p:spPr>
          <a:xfrm flipH="1">
            <a:off x="4469447" y="587693"/>
            <a:ext cx="1" cy="10950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2 64"/>
          <p:cNvCxnSpPr/>
          <p:nvPr/>
        </p:nvCxnSpPr>
        <p:spPr>
          <a:xfrm flipH="1">
            <a:off x="4469447" y="2125756"/>
            <a:ext cx="1" cy="8883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4 66"/>
          <p:cNvCxnSpPr/>
          <p:nvPr/>
        </p:nvCxnSpPr>
        <p:spPr>
          <a:xfrm>
            <a:off x="4469447" y="2731214"/>
            <a:ext cx="1209775" cy="342480"/>
          </a:xfrm>
          <a:prstGeom prst="bentConnector3">
            <a:avLst>
              <a:gd name="adj1" fmla="val 10132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4 69"/>
          <p:cNvCxnSpPr/>
          <p:nvPr/>
        </p:nvCxnSpPr>
        <p:spPr>
          <a:xfrm rot="10800000" flipV="1">
            <a:off x="3177376" y="2737315"/>
            <a:ext cx="1292072" cy="335738"/>
          </a:xfrm>
          <a:prstGeom prst="bentConnector3">
            <a:avLst>
              <a:gd name="adj1" fmla="val 10067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2 72"/>
          <p:cNvCxnSpPr>
            <a:stCxn id="15" idx="2"/>
          </p:cNvCxnSpPr>
          <p:nvPr/>
        </p:nvCxnSpPr>
        <p:spPr>
          <a:xfrm>
            <a:off x="7868355" y="2125756"/>
            <a:ext cx="0" cy="2564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071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02872" y="2250370"/>
            <a:ext cx="7886700" cy="1325563"/>
          </a:xfrm>
        </p:spPr>
        <p:txBody>
          <a:bodyPr/>
          <a:lstStyle/>
          <a:p>
            <a:pPr algn="ctr"/>
            <a:r>
              <a:rPr lang="it-IT" b="1" smtClean="0">
                <a:solidFill>
                  <a:srgbClr val="002060"/>
                </a:solidFill>
              </a:rPr>
              <a:t>BUONA VITA</a:t>
            </a:r>
            <a:endParaRPr lang="it-IT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2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53363" y="1084220"/>
            <a:ext cx="7886700" cy="4351338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002060"/>
                </a:solidFill>
              </a:rPr>
              <a:t>È </a:t>
            </a:r>
            <a:r>
              <a:rPr lang="it-IT" dirty="0">
                <a:solidFill>
                  <a:srgbClr val="002060"/>
                </a:solidFill>
              </a:rPr>
              <a:t>uno dei 5 Strumenti dell’Omeosinergia. </a:t>
            </a:r>
          </a:p>
          <a:p>
            <a:r>
              <a:rPr lang="it-IT" dirty="0">
                <a:solidFill>
                  <a:srgbClr val="002060"/>
                </a:solidFill>
              </a:rPr>
              <a:t>L’obiettivo è conoscere le </a:t>
            </a:r>
            <a:r>
              <a:rPr lang="it-IT" b="1" dirty="0">
                <a:solidFill>
                  <a:srgbClr val="002060"/>
                </a:solidFill>
              </a:rPr>
              <a:t>abitudini</a:t>
            </a:r>
            <a:r>
              <a:rPr lang="it-IT" dirty="0">
                <a:solidFill>
                  <a:srgbClr val="002060"/>
                </a:solidFill>
              </a:rPr>
              <a:t>, le </a:t>
            </a:r>
            <a:r>
              <a:rPr lang="it-IT" b="1" dirty="0">
                <a:solidFill>
                  <a:srgbClr val="002060"/>
                </a:solidFill>
              </a:rPr>
              <a:t>dipendenze</a:t>
            </a:r>
            <a:r>
              <a:rPr lang="it-IT" dirty="0">
                <a:solidFill>
                  <a:srgbClr val="002060"/>
                </a:solidFill>
              </a:rPr>
              <a:t>, le </a:t>
            </a:r>
            <a:r>
              <a:rPr lang="it-IT" b="1" dirty="0">
                <a:solidFill>
                  <a:srgbClr val="002060"/>
                </a:solidFill>
              </a:rPr>
              <a:t>dinamiche</a:t>
            </a:r>
            <a:r>
              <a:rPr lang="it-IT" dirty="0">
                <a:solidFill>
                  <a:srgbClr val="002060"/>
                </a:solidFill>
              </a:rPr>
              <a:t>, i </a:t>
            </a:r>
            <a:r>
              <a:rPr lang="it-IT" b="1" dirty="0">
                <a:solidFill>
                  <a:srgbClr val="002060"/>
                </a:solidFill>
              </a:rPr>
              <a:t>traumi</a:t>
            </a:r>
            <a:r>
              <a:rPr lang="it-IT" dirty="0">
                <a:solidFill>
                  <a:srgbClr val="002060"/>
                </a:solidFill>
              </a:rPr>
              <a:t> che si celano dietro ognuno di noi. </a:t>
            </a:r>
          </a:p>
          <a:p>
            <a:r>
              <a:rPr lang="it-IT" dirty="0">
                <a:solidFill>
                  <a:srgbClr val="002060"/>
                </a:solidFill>
              </a:rPr>
              <a:t>Conoscere il “</a:t>
            </a:r>
            <a:r>
              <a:rPr lang="it-IT" b="1" i="1" dirty="0">
                <a:solidFill>
                  <a:srgbClr val="002060"/>
                </a:solidFill>
              </a:rPr>
              <a:t>Come siamo</a:t>
            </a:r>
            <a:r>
              <a:rPr lang="it-IT" dirty="0">
                <a:solidFill>
                  <a:srgbClr val="002060"/>
                </a:solidFill>
              </a:rPr>
              <a:t>” è equivalente ad </a:t>
            </a:r>
            <a:r>
              <a:rPr lang="it-IT" b="1" dirty="0">
                <a:solidFill>
                  <a:srgbClr val="002060"/>
                </a:solidFill>
              </a:rPr>
              <a:t>essere consapevoli</a:t>
            </a:r>
            <a:r>
              <a:rPr lang="it-IT" dirty="0">
                <a:solidFill>
                  <a:srgbClr val="002060"/>
                </a:solidFill>
              </a:rPr>
              <a:t>. </a:t>
            </a:r>
          </a:p>
          <a:p>
            <a:r>
              <a:rPr lang="it-IT" dirty="0">
                <a:solidFill>
                  <a:srgbClr val="002060"/>
                </a:solidFill>
              </a:rPr>
              <a:t>Essere </a:t>
            </a:r>
            <a:r>
              <a:rPr lang="it-IT" b="1" dirty="0">
                <a:solidFill>
                  <a:srgbClr val="002060"/>
                </a:solidFill>
              </a:rPr>
              <a:t>centrati</a:t>
            </a:r>
            <a:r>
              <a:rPr lang="it-IT" dirty="0">
                <a:solidFill>
                  <a:srgbClr val="002060"/>
                </a:solidFill>
              </a:rPr>
              <a:t> significa essere</a:t>
            </a:r>
            <a:r>
              <a:rPr lang="it-IT" b="1" dirty="0">
                <a:solidFill>
                  <a:srgbClr val="002060"/>
                </a:solidFill>
              </a:rPr>
              <a:t> presenti</a:t>
            </a:r>
            <a:r>
              <a:rPr lang="it-IT" dirty="0">
                <a:solidFill>
                  <a:srgbClr val="002060"/>
                </a:solidFill>
              </a:rPr>
              <a:t>. 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83493" y="843491"/>
            <a:ext cx="7886700" cy="4351338"/>
          </a:xfrm>
        </p:spPr>
        <p:txBody>
          <a:bodyPr/>
          <a:lstStyle/>
          <a:p>
            <a:r>
              <a:rPr lang="it-IT" sz="2400" dirty="0">
                <a:solidFill>
                  <a:srgbClr val="002060"/>
                </a:solidFill>
              </a:rPr>
              <a:t>Lo sviluppo motorio è sempre stato considerato un argomento di secondo ordine in tema di sviluppo </a:t>
            </a:r>
            <a:r>
              <a:rPr lang="it-IT" sz="2400" dirty="0" smtClean="0">
                <a:solidFill>
                  <a:srgbClr val="002060"/>
                </a:solidFill>
              </a:rPr>
              <a:t>psicologico, quando </a:t>
            </a:r>
            <a:r>
              <a:rPr lang="it-IT" sz="2400" dirty="0">
                <a:solidFill>
                  <a:srgbClr val="002060"/>
                </a:solidFill>
              </a:rPr>
              <a:t>invece </a:t>
            </a:r>
            <a:r>
              <a:rPr lang="it-IT" sz="2400" dirty="0" smtClean="0">
                <a:solidFill>
                  <a:srgbClr val="002060"/>
                </a:solidFill>
              </a:rPr>
              <a:t>molteplici ricerche </a:t>
            </a:r>
            <a:r>
              <a:rPr lang="it-IT" sz="2400" dirty="0">
                <a:solidFill>
                  <a:srgbClr val="002060"/>
                </a:solidFill>
              </a:rPr>
              <a:t>nell’ambito delle neuroscienze ne hanno ormai dimostrato l’importanza. Il movimento non è infatti il semplice spostamento del corpo nello spazio, ma è piuttosto espressione di processi celebrali che si verificano fuori il classico dominio motorio</a:t>
            </a:r>
            <a:r>
              <a:rPr lang="it-IT" sz="2400" dirty="0" smtClean="0">
                <a:solidFill>
                  <a:srgbClr val="002060"/>
                </a:solidFill>
              </a:rPr>
              <a:t>.</a:t>
            </a:r>
          </a:p>
          <a:p>
            <a:endParaRPr lang="it-IT" sz="2400" dirty="0">
              <a:solidFill>
                <a:srgbClr val="002060"/>
              </a:solidFill>
            </a:endParaRPr>
          </a:p>
          <a:p>
            <a:r>
              <a:rPr lang="it-IT" sz="2400" dirty="0">
                <a:solidFill>
                  <a:srgbClr val="002060"/>
                </a:solidFill>
              </a:rPr>
              <a:t>Il movimento tra l’altro è la prima forma di comunicazione del neonato.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68311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654909"/>
            <a:ext cx="7886700" cy="521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dirty="0">
                <a:solidFill>
                  <a:srgbClr val="002060"/>
                </a:solidFill>
              </a:rPr>
              <a:t>Nel momento stesso in cui questo viene a mancare, quel </a:t>
            </a:r>
            <a:r>
              <a:rPr lang="it-IT" sz="2400" i="1" dirty="0">
                <a:solidFill>
                  <a:srgbClr val="002060"/>
                </a:solidFill>
              </a:rPr>
              <a:t>Tutto</a:t>
            </a:r>
            <a:r>
              <a:rPr lang="it-IT" sz="2400" dirty="0">
                <a:solidFill>
                  <a:srgbClr val="002060"/>
                </a:solidFill>
              </a:rPr>
              <a:t> che siamo diventa un </a:t>
            </a:r>
            <a:r>
              <a:rPr lang="it-IT" sz="2400" i="1" dirty="0">
                <a:solidFill>
                  <a:srgbClr val="002060"/>
                </a:solidFill>
              </a:rPr>
              <a:t>Nulla</a:t>
            </a:r>
            <a:r>
              <a:rPr lang="it-IT" sz="2400" dirty="0">
                <a:solidFill>
                  <a:srgbClr val="002060"/>
                </a:solidFill>
              </a:rPr>
              <a:t>. </a:t>
            </a:r>
            <a:endParaRPr lang="it-IT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2400" dirty="0" smtClean="0">
                <a:solidFill>
                  <a:srgbClr val="002060"/>
                </a:solidFill>
              </a:rPr>
              <a:t>Continuiamo </a:t>
            </a:r>
            <a:r>
              <a:rPr lang="it-IT" sz="2400" dirty="0">
                <a:solidFill>
                  <a:srgbClr val="002060"/>
                </a:solidFill>
              </a:rPr>
              <a:t>a vivere, a sperimentare, passano giorni, anni, pensando di essere consapevoli, in realtà siamo solo un Corpo che si muove ed interagisce, le azioni diventano abitudini, poi dipendenze e infine dinamiche, tutto diventa monotono, senza gusto, perché la ripetitività della quotidianità diventa pesante da reggere. </a:t>
            </a:r>
            <a:endParaRPr lang="it-IT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2400" dirty="0">
                <a:solidFill>
                  <a:srgbClr val="002060"/>
                </a:solidFill>
              </a:rPr>
              <a:t>Perciò l’obiettivo sarà sempre la ricerca del </a:t>
            </a:r>
            <a:r>
              <a:rPr lang="it-IT" sz="2400" b="1" dirty="0">
                <a:solidFill>
                  <a:srgbClr val="002060"/>
                </a:solidFill>
              </a:rPr>
              <a:t>benessere</a:t>
            </a:r>
            <a:r>
              <a:rPr lang="it-IT" sz="2400" dirty="0">
                <a:solidFill>
                  <a:srgbClr val="002060"/>
                </a:solidFill>
              </a:rPr>
              <a:t>, inventandoci di tutto e di più. </a:t>
            </a:r>
          </a:p>
          <a:p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66213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935938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2400" dirty="0">
                <a:solidFill>
                  <a:srgbClr val="002060"/>
                </a:solidFill>
              </a:rPr>
              <a:t>La verità è che la </a:t>
            </a:r>
            <a:r>
              <a:rPr lang="it-IT" sz="2400" b="1" dirty="0">
                <a:solidFill>
                  <a:srgbClr val="002060"/>
                </a:solidFill>
              </a:rPr>
              <a:t>vita è un movimento armonico continuo</a:t>
            </a:r>
            <a:r>
              <a:rPr lang="it-IT" sz="2400" dirty="0">
                <a:solidFill>
                  <a:srgbClr val="002060"/>
                </a:solidFill>
              </a:rPr>
              <a:t>. Tutto si muove in maniera armonica. Manca solo l’essere </a:t>
            </a:r>
            <a:r>
              <a:rPr lang="it-IT" sz="2400" b="1" i="1" dirty="0">
                <a:solidFill>
                  <a:srgbClr val="002060"/>
                </a:solidFill>
              </a:rPr>
              <a:t>presenti</a:t>
            </a:r>
            <a:r>
              <a:rPr lang="it-IT" sz="2400" b="1" dirty="0">
                <a:solidFill>
                  <a:srgbClr val="002060"/>
                </a:solidFill>
              </a:rPr>
              <a:t> </a:t>
            </a:r>
            <a:r>
              <a:rPr lang="it-IT" sz="2400" b="1" i="1" dirty="0">
                <a:solidFill>
                  <a:srgbClr val="002060"/>
                </a:solidFill>
              </a:rPr>
              <a:t>a noi stessi</a:t>
            </a:r>
            <a:r>
              <a:rPr lang="it-IT" sz="2400" dirty="0">
                <a:solidFill>
                  <a:srgbClr val="002060"/>
                </a:solidFill>
              </a:rPr>
              <a:t>, che permette all’</a:t>
            </a:r>
            <a:r>
              <a:rPr lang="it-IT" sz="2400" b="1" dirty="0">
                <a:solidFill>
                  <a:srgbClr val="002060"/>
                </a:solidFill>
              </a:rPr>
              <a:t>Io sono</a:t>
            </a:r>
            <a:r>
              <a:rPr lang="it-IT" sz="2400" dirty="0">
                <a:solidFill>
                  <a:srgbClr val="002060"/>
                </a:solidFill>
              </a:rPr>
              <a:t> di esprimersi in qualsiasi momento.</a:t>
            </a:r>
          </a:p>
          <a:p>
            <a:pPr marL="0" indent="0">
              <a:buNone/>
            </a:pPr>
            <a:endParaRPr lang="it-IT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sz="2400" dirty="0" smtClean="0">
                <a:solidFill>
                  <a:srgbClr val="002060"/>
                </a:solidFill>
              </a:rPr>
              <a:t>L’Omeocentratura </a:t>
            </a:r>
            <a:r>
              <a:rPr lang="it-IT" sz="2400" dirty="0">
                <a:solidFill>
                  <a:srgbClr val="002060"/>
                </a:solidFill>
              </a:rPr>
              <a:t>praticata dal </a:t>
            </a:r>
            <a:r>
              <a:rPr lang="it-IT" sz="2400" b="1" dirty="0">
                <a:solidFill>
                  <a:srgbClr val="002060"/>
                </a:solidFill>
              </a:rPr>
              <a:t>trainer Omeosinergetico</a:t>
            </a:r>
            <a:r>
              <a:rPr lang="it-IT" sz="2400" dirty="0">
                <a:solidFill>
                  <a:srgbClr val="002060"/>
                </a:solidFill>
              </a:rPr>
              <a:t> durante gli incontri con il cliente-paziente serve per acquisire informazioni da esso, in merito a tutte le dinamiche che quotidianamente mette in essere ma non ne è consapevole.</a:t>
            </a:r>
          </a:p>
          <a:p>
            <a:pPr marL="0" indent="0">
              <a:buNone/>
            </a:pPr>
            <a:endParaRPr lang="it-IT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97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212218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it-IT" sz="2400" dirty="0">
                <a:solidFill>
                  <a:srgbClr val="002060"/>
                </a:solidFill>
              </a:rPr>
              <a:t>L’emergere di un </a:t>
            </a:r>
            <a:r>
              <a:rPr lang="it-IT" sz="2400" b="1" i="1" dirty="0">
                <a:solidFill>
                  <a:srgbClr val="002060"/>
                </a:solidFill>
              </a:rPr>
              <a:t>ricordo</a:t>
            </a:r>
            <a:r>
              <a:rPr lang="it-IT" sz="2400" dirty="0">
                <a:solidFill>
                  <a:srgbClr val="002060"/>
                </a:solidFill>
              </a:rPr>
              <a:t>, di un </a:t>
            </a:r>
            <a:r>
              <a:rPr lang="it-IT" sz="2400" b="1" i="1" dirty="0">
                <a:solidFill>
                  <a:srgbClr val="002060"/>
                </a:solidFill>
              </a:rPr>
              <a:t>pensiero</a:t>
            </a:r>
            <a:r>
              <a:rPr lang="it-IT" sz="2400" dirty="0">
                <a:solidFill>
                  <a:srgbClr val="002060"/>
                </a:solidFill>
              </a:rPr>
              <a:t> o di un </a:t>
            </a:r>
            <a:r>
              <a:rPr lang="it-IT" sz="2400" b="1" i="1" dirty="0">
                <a:solidFill>
                  <a:srgbClr val="002060"/>
                </a:solidFill>
              </a:rPr>
              <a:t>dolore</a:t>
            </a:r>
            <a:r>
              <a:rPr lang="it-IT" sz="2400" dirty="0">
                <a:solidFill>
                  <a:srgbClr val="002060"/>
                </a:solidFill>
              </a:rPr>
              <a:t> stesso diventano elementi per costruire una mappa utile al trainer ed al paziente stesso: è un’informazione, un nutrimento perché grazie a tutto ciò possiamo conoscere veramente “</a:t>
            </a:r>
            <a:r>
              <a:rPr lang="it-IT" sz="2400" b="1" dirty="0">
                <a:solidFill>
                  <a:srgbClr val="002060"/>
                </a:solidFill>
              </a:rPr>
              <a:t>Come siamo</a:t>
            </a:r>
            <a:r>
              <a:rPr lang="it-IT" sz="2400" dirty="0">
                <a:solidFill>
                  <a:srgbClr val="002060"/>
                </a:solidFill>
              </a:rPr>
              <a:t>”.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46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41007" y="1133647"/>
            <a:ext cx="7886700" cy="4351338"/>
          </a:xfrm>
        </p:spPr>
        <p:txBody>
          <a:bodyPr/>
          <a:lstStyle/>
          <a:p>
            <a:r>
              <a:rPr lang="it-IT" sz="2400" dirty="0">
                <a:solidFill>
                  <a:srgbClr val="002060"/>
                </a:solidFill>
              </a:rPr>
              <a:t>Si tratta di comuni esercizi, già conosciuti, però inseriti in un contesto Omeosinergetico - quale l’Omeocentratura - assumono una valenza differente. </a:t>
            </a:r>
            <a:endParaRPr lang="it-IT" sz="2400" dirty="0" smtClean="0">
              <a:solidFill>
                <a:srgbClr val="002060"/>
              </a:solidFill>
            </a:endParaRPr>
          </a:p>
          <a:p>
            <a:endParaRPr lang="it-IT" sz="2400" dirty="0">
              <a:solidFill>
                <a:srgbClr val="002060"/>
              </a:solidFill>
            </a:endParaRPr>
          </a:p>
          <a:p>
            <a:r>
              <a:rPr lang="it-IT" sz="2400" dirty="0">
                <a:solidFill>
                  <a:srgbClr val="002060"/>
                </a:solidFill>
              </a:rPr>
              <a:t>Gli esercizi connessi con i </a:t>
            </a:r>
            <a:r>
              <a:rPr lang="it-IT" sz="2400" b="1" dirty="0">
                <a:solidFill>
                  <a:srgbClr val="002060"/>
                </a:solidFill>
              </a:rPr>
              <a:t>7 centri energetici</a:t>
            </a:r>
            <a:r>
              <a:rPr lang="it-IT" sz="2400" dirty="0">
                <a:solidFill>
                  <a:srgbClr val="002060"/>
                </a:solidFill>
              </a:rPr>
              <a:t> devono avere un ritmo </a:t>
            </a:r>
            <a:r>
              <a:rPr lang="it-IT" sz="2400" b="1" dirty="0">
                <a:solidFill>
                  <a:srgbClr val="002060"/>
                </a:solidFill>
              </a:rPr>
              <a:t>lento</a:t>
            </a:r>
            <a:r>
              <a:rPr lang="it-IT" sz="2400" dirty="0">
                <a:solidFill>
                  <a:srgbClr val="002060"/>
                </a:solidFill>
              </a:rPr>
              <a:t>, </a:t>
            </a:r>
            <a:r>
              <a:rPr lang="it-IT" sz="2400" b="1" dirty="0">
                <a:solidFill>
                  <a:srgbClr val="002060"/>
                </a:solidFill>
              </a:rPr>
              <a:t>naturale</a:t>
            </a:r>
            <a:r>
              <a:rPr lang="it-IT" sz="2400" dirty="0">
                <a:solidFill>
                  <a:srgbClr val="002060"/>
                </a:solidFill>
              </a:rPr>
              <a:t>, </a:t>
            </a:r>
            <a:r>
              <a:rPr lang="it-IT" sz="2400" b="1" dirty="0">
                <a:solidFill>
                  <a:srgbClr val="002060"/>
                </a:solidFill>
              </a:rPr>
              <a:t>non forzato</a:t>
            </a:r>
            <a:r>
              <a:rPr lang="it-IT" sz="2400" dirty="0">
                <a:solidFill>
                  <a:srgbClr val="002060"/>
                </a:solidFill>
              </a:rPr>
              <a:t> e </a:t>
            </a:r>
            <a:r>
              <a:rPr lang="it-IT" sz="2400" b="1" dirty="0">
                <a:solidFill>
                  <a:srgbClr val="002060"/>
                </a:solidFill>
              </a:rPr>
              <a:t>non di</a:t>
            </a:r>
            <a:r>
              <a:rPr lang="it-IT" sz="2400" dirty="0">
                <a:solidFill>
                  <a:srgbClr val="002060"/>
                </a:solidFill>
              </a:rPr>
              <a:t> </a:t>
            </a:r>
            <a:r>
              <a:rPr lang="it-IT" sz="2400" b="1" dirty="0">
                <a:solidFill>
                  <a:srgbClr val="002060"/>
                </a:solidFill>
              </a:rPr>
              <a:t>contrattura</a:t>
            </a:r>
            <a:r>
              <a:rPr lang="it-IT" sz="2400" dirty="0">
                <a:solidFill>
                  <a:srgbClr val="002060"/>
                </a:solidFill>
              </a:rPr>
              <a:t>. I restanti esercizi dello strumento servono a rendere al corpo stesso quell’</a:t>
            </a:r>
            <a:r>
              <a:rPr lang="it-IT" sz="2400" b="1" dirty="0">
                <a:solidFill>
                  <a:srgbClr val="002060"/>
                </a:solidFill>
              </a:rPr>
              <a:t>elasticità naturale</a:t>
            </a:r>
            <a:r>
              <a:rPr lang="it-IT" sz="2400" dirty="0">
                <a:solidFill>
                  <a:srgbClr val="002060"/>
                </a:solidFill>
              </a:rPr>
              <a:t> che sin dal concepimento si evidenzia mediante il movimento.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3354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41007" y="1529063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L’Omeocentratura si suddivide in </a:t>
            </a:r>
            <a:r>
              <a:rPr lang="it-IT" i="1" dirty="0">
                <a:solidFill>
                  <a:srgbClr val="002060"/>
                </a:solidFill>
              </a:rPr>
              <a:t>tre</a:t>
            </a:r>
            <a:r>
              <a:rPr lang="it-IT" dirty="0">
                <a:solidFill>
                  <a:srgbClr val="002060"/>
                </a:solidFill>
              </a:rPr>
              <a:t> </a:t>
            </a:r>
            <a:r>
              <a:rPr lang="it-IT" i="1" dirty="0">
                <a:solidFill>
                  <a:srgbClr val="002060"/>
                </a:solidFill>
              </a:rPr>
              <a:t>fasi o tipologie</a:t>
            </a:r>
            <a:r>
              <a:rPr lang="it-IT" dirty="0">
                <a:solidFill>
                  <a:srgbClr val="002060"/>
                </a:solidFill>
              </a:rPr>
              <a:t>: 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 </a:t>
            </a:r>
          </a:p>
          <a:p>
            <a:pPr marL="514350" lvl="0" indent="-514350">
              <a:buFont typeface="+mj-lt"/>
              <a:buAutoNum type="arabicPeriod"/>
            </a:pPr>
            <a:r>
              <a:rPr lang="it-IT" dirty="0">
                <a:solidFill>
                  <a:srgbClr val="002060"/>
                </a:solidFill>
              </a:rPr>
              <a:t>fase </a:t>
            </a:r>
            <a:r>
              <a:rPr lang="it-IT" b="1" dirty="0">
                <a:solidFill>
                  <a:srgbClr val="002060"/>
                </a:solidFill>
              </a:rPr>
              <a:t>ortostatica</a:t>
            </a:r>
            <a:endParaRPr lang="it-IT" dirty="0">
              <a:solidFill>
                <a:srgbClr val="00206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it-IT" dirty="0">
                <a:solidFill>
                  <a:srgbClr val="002060"/>
                </a:solidFill>
              </a:rPr>
              <a:t>fase dell’</a:t>
            </a:r>
            <a:r>
              <a:rPr lang="it-IT" b="1" dirty="0">
                <a:solidFill>
                  <a:srgbClr val="002060"/>
                </a:solidFill>
              </a:rPr>
              <a:t>auto-trattamento</a:t>
            </a:r>
            <a:endParaRPr lang="it-IT" dirty="0">
              <a:solidFill>
                <a:srgbClr val="00206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it-IT" dirty="0">
                <a:solidFill>
                  <a:srgbClr val="002060"/>
                </a:solidFill>
              </a:rPr>
              <a:t>fase </a:t>
            </a:r>
            <a:r>
              <a:rPr lang="it-IT" b="1" dirty="0" err="1">
                <a:solidFill>
                  <a:srgbClr val="002060"/>
                </a:solidFill>
              </a:rPr>
              <a:t>clinostatica</a:t>
            </a:r>
            <a:endParaRPr lang="it-IT" dirty="0">
              <a:solidFill>
                <a:srgbClr val="002060"/>
              </a:solidFill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2253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511" y="160255"/>
            <a:ext cx="2818937" cy="1879291"/>
          </a:xfr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510" y="2194752"/>
            <a:ext cx="2818938" cy="1879118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509" y="4229077"/>
            <a:ext cx="2818939" cy="1879292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1128866" y="699790"/>
            <a:ext cx="293894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rgbClr val="002060"/>
                </a:solidFill>
              </a:rPr>
              <a:t>1.	Fase ortostatica</a:t>
            </a:r>
          </a:p>
          <a:p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59310" y="2872701"/>
            <a:ext cx="461998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rgbClr val="002060"/>
                </a:solidFill>
              </a:rPr>
              <a:t>2.	Fase dell’ auto-trattamento</a:t>
            </a:r>
            <a:endParaRPr lang="it-IT" sz="2800" dirty="0">
              <a:solidFill>
                <a:srgbClr val="002060"/>
              </a:solidFill>
            </a:endParaRPr>
          </a:p>
          <a:p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1128866" y="4784002"/>
            <a:ext cx="3012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rgbClr val="002060"/>
                </a:solidFill>
              </a:rPr>
              <a:t>3.	Fase </a:t>
            </a:r>
            <a:r>
              <a:rPr lang="it-IT" sz="2800" dirty="0" err="1" smtClean="0">
                <a:solidFill>
                  <a:srgbClr val="002060"/>
                </a:solidFill>
              </a:rPr>
              <a:t>clinostatica</a:t>
            </a:r>
            <a:endParaRPr lang="it-IT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5661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</TotalTime>
  <Words>710</Words>
  <Application>Microsoft Macintosh PowerPoint</Application>
  <PresentationFormat>Presentazione su schermo (4:3)</PresentationFormat>
  <Paragraphs>66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2" baseType="lpstr">
      <vt:lpstr>Calibri</vt:lpstr>
      <vt:lpstr>Calibri Light</vt:lpstr>
      <vt:lpstr>Montserrat Light</vt:lpstr>
      <vt:lpstr>Wingdings</vt:lpstr>
      <vt:lpstr>Arial</vt:lpstr>
      <vt:lpstr>Tema di Office</vt:lpstr>
      <vt:lpstr>L’OMEOCENTRATURA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OMEOCENTRATURA ORTOSTATICA</vt:lpstr>
      <vt:lpstr>Presentazione di PowerPoint</vt:lpstr>
      <vt:lpstr>AUTO-TRATTAMENTO</vt:lpstr>
      <vt:lpstr>OMEOCENTRATURA CLINOSTATICA</vt:lpstr>
      <vt:lpstr>Presentazione di PowerPoint</vt:lpstr>
      <vt:lpstr>Presentazione di PowerPoint</vt:lpstr>
      <vt:lpstr>BUONA VITA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PRESENTAZIONE</dc:title>
  <dc:creator>Microsoft Office User</dc:creator>
  <cp:lastModifiedBy>Alberto Maraschio</cp:lastModifiedBy>
  <cp:revision>19</cp:revision>
  <dcterms:created xsi:type="dcterms:W3CDTF">2020-02-05T10:19:22Z</dcterms:created>
  <dcterms:modified xsi:type="dcterms:W3CDTF">2020-09-19T10:15:51Z</dcterms:modified>
</cp:coreProperties>
</file>